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Στρογγύλεμα διαγώνιας γωνίας του ορθογωνίου"/>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Τίτλος"/>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10" name="9 - Θέση ημερομηνίας"/>
          <p:cNvSpPr>
            <a:spLocks noGrp="1"/>
          </p:cNvSpPr>
          <p:nvPr>
            <p:ph type="dt" sz="half" idx="10"/>
          </p:nvPr>
        </p:nvSpPr>
        <p:spPr>
          <a:xfrm>
            <a:off x="5562600" y="6509004"/>
            <a:ext cx="3002280" cy="274320"/>
          </a:xfrm>
        </p:spPr>
        <p:txBody>
          <a:bodyPr vert="horz" rtlCol="0"/>
          <a:lstStyle>
            <a:extLst/>
          </a:lstStyle>
          <a:p>
            <a:fld id="{1825A249-8FF7-413C-85F6-EF87C39FB99C}" type="datetimeFigureOut">
              <a:rPr lang="el-GR" smtClean="0"/>
              <a:t>31/10/2024</a:t>
            </a:fld>
            <a:endParaRPr lang="el-GR"/>
          </a:p>
        </p:txBody>
      </p:sp>
      <p:sp>
        <p:nvSpPr>
          <p:cNvPr id="11" name="10 - Θέση αριθμού διαφάνειας"/>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FF52171-00CB-454E-8ACB-BF3D9DF79AEA}" type="slidenum">
              <a:rPr lang="el-GR" smtClean="0"/>
              <a:t>‹#›</a:t>
            </a:fld>
            <a:endParaRPr lang="el-GR"/>
          </a:p>
        </p:txBody>
      </p:sp>
      <p:sp>
        <p:nvSpPr>
          <p:cNvPr id="12" name="11 - Θέση υποσέλιδου"/>
          <p:cNvSpPr>
            <a:spLocks noGrp="1"/>
          </p:cNvSpPr>
          <p:nvPr>
            <p:ph type="ftr" sz="quarter" idx="12"/>
          </p:nvPr>
        </p:nvSpPr>
        <p:spPr>
          <a:xfrm>
            <a:off x="1600200" y="6509004"/>
            <a:ext cx="3907464" cy="274320"/>
          </a:xfrm>
        </p:spPr>
        <p:txBody>
          <a:bodyPr vert="horz" rtlCol="0"/>
          <a:lstStyle>
            <a:extLst/>
          </a:lstStyle>
          <a:p>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1825A249-8FF7-413C-85F6-EF87C39FB99C}" type="datetimeFigureOut">
              <a:rPr lang="el-GR" smtClean="0"/>
              <a:t>31/10/2024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BFF52171-00CB-454E-8ACB-BF3D9DF79AEA}"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lvl1pPr algn="l">
              <a:defRPr/>
            </a:lvl1pPr>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1825A249-8FF7-413C-85F6-EF87C39FB99C}" type="datetimeFigureOut">
              <a:rPr lang="el-GR" smtClean="0"/>
              <a:t>31/10/2024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BFF52171-00CB-454E-8ACB-BF3D9DF79AEA}"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7" name="6 - Ορθογώνιο"/>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1825A249-8FF7-413C-85F6-EF87C39FB99C}" type="datetimeFigureOut">
              <a:rPr lang="el-GR" smtClean="0"/>
              <a:t>31/10/2024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BFF52171-00CB-454E-8ACB-BF3D9DF79AEA}"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7" name="6 - Ορθογώνιο"/>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8" name="7 - Θέση ημερομηνίας"/>
          <p:cNvSpPr>
            <a:spLocks noGrp="1"/>
          </p:cNvSpPr>
          <p:nvPr>
            <p:ph type="dt" sz="half" idx="10"/>
          </p:nvPr>
        </p:nvSpPr>
        <p:spPr>
          <a:xfrm>
            <a:off x="5562600" y="6513670"/>
            <a:ext cx="3002280" cy="274320"/>
          </a:xfrm>
        </p:spPr>
        <p:txBody>
          <a:bodyPr vert="horz" rtlCol="0"/>
          <a:lstStyle>
            <a:extLst/>
          </a:lstStyle>
          <a:p>
            <a:fld id="{1825A249-8FF7-413C-85F6-EF87C39FB99C}" type="datetimeFigureOut">
              <a:rPr lang="el-GR" smtClean="0"/>
              <a:t>31/10/2024</a:t>
            </a:fld>
            <a:endParaRPr lang="el-GR"/>
          </a:p>
        </p:txBody>
      </p:sp>
      <p:sp>
        <p:nvSpPr>
          <p:cNvPr id="9" name="8 - Θέση αριθμού διαφάνειας"/>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FF52171-00CB-454E-8ACB-BF3D9DF79AEA}" type="slidenum">
              <a:rPr lang="el-GR" smtClean="0"/>
              <a:t>‹#›</a:t>
            </a:fld>
            <a:endParaRPr lang="el-GR"/>
          </a:p>
        </p:txBody>
      </p:sp>
      <p:sp>
        <p:nvSpPr>
          <p:cNvPr id="10" name="9 - Θέση υποσέλιδου"/>
          <p:cNvSpPr>
            <a:spLocks noGrp="1"/>
          </p:cNvSpPr>
          <p:nvPr>
            <p:ph type="ftr" sz="quarter" idx="12"/>
          </p:nvPr>
        </p:nvSpPr>
        <p:spPr>
          <a:xfrm>
            <a:off x="1600200" y="6513670"/>
            <a:ext cx="3907464" cy="274320"/>
          </a:xfrm>
        </p:spPr>
        <p:txBody>
          <a:bodyPr vert="horz" rtlCol="0"/>
          <a:lstStyle>
            <a:extLst/>
          </a:lstStyle>
          <a:p>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1825A249-8FF7-413C-85F6-EF87C39FB99C}" type="datetimeFigureOut">
              <a:rPr lang="el-GR" smtClean="0"/>
              <a:t>31/10/2024</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a:xfrm>
            <a:off x="8641080" y="6514568"/>
            <a:ext cx="464288" cy="274320"/>
          </a:xfrm>
        </p:spPr>
        <p:txBody>
          <a:bodyPr/>
          <a:lstStyle>
            <a:extLst/>
          </a:lstStyle>
          <a:p>
            <a:fld id="{BFF52171-00CB-454E-8ACB-BF3D9DF79AEA}" type="slidenum">
              <a:rPr lang="el-GR" smtClean="0"/>
              <a:t>‹#›</a:t>
            </a:fld>
            <a:endParaRPr lang="el-GR"/>
          </a:p>
        </p:txBody>
      </p:sp>
      <p:sp>
        <p:nvSpPr>
          <p:cNvPr id="10" name="9 - Ορθογώνιο"/>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9 - Ορθογώνιο"/>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 Ορθογώνιο"/>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 Τίτλος"/>
          <p:cNvSpPr>
            <a:spLocks noGrp="1"/>
          </p:cNvSpPr>
          <p:nvPr>
            <p:ph type="title"/>
          </p:nvPr>
        </p:nvSpPr>
        <p:spPr>
          <a:xfrm>
            <a:off x="457200" y="251948"/>
            <a:ext cx="8229600"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1825A249-8FF7-413C-85F6-EF87C39FB99C}" type="datetimeFigureOut">
              <a:rPr lang="el-GR" smtClean="0"/>
              <a:t>31/10/2024</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a:xfrm>
            <a:off x="8641080" y="6514568"/>
            <a:ext cx="464288" cy="274320"/>
          </a:xfrm>
        </p:spPr>
        <p:txBody>
          <a:bodyPr/>
          <a:lstStyle>
            <a:extLst/>
          </a:lstStyle>
          <a:p>
            <a:fld id="{BFF52171-00CB-454E-8ACB-BF3D9DF79AEA}"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53218"/>
            <a:ext cx="8229600" cy="1143000"/>
          </a:xfrm>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1825A249-8FF7-413C-85F6-EF87C39FB99C}" type="datetimeFigureOut">
              <a:rPr lang="el-GR" smtClean="0"/>
              <a:t>31/10/2024</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BFF52171-00CB-454E-8ACB-BF3D9DF79AEA}" type="slidenum">
              <a:rPr lang="el-GR" smtClean="0"/>
              <a:t>‹#›</a:t>
            </a:fld>
            <a:endParaRPr lang="el-GR"/>
          </a:p>
        </p:txBody>
      </p:sp>
      <p:sp>
        <p:nvSpPr>
          <p:cNvPr id="7" name="6 - Ορθογώνιο"/>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1825A249-8FF7-413C-85F6-EF87C39FB99C}" type="datetimeFigureOut">
              <a:rPr lang="el-GR" smtClean="0"/>
              <a:t>31/10/2024</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BFF52171-00CB-454E-8ACB-BF3D9DF79AEA}"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2"/>
      </p:bgRef>
    </p:bg>
    <p:spTree>
      <p:nvGrpSpPr>
        <p:cNvPr id="1" name=""/>
        <p:cNvGrpSpPr/>
        <p:nvPr/>
      </p:nvGrpSpPr>
      <p:grpSpPr>
        <a:xfrm>
          <a:off x="0" y="0"/>
          <a:ext cx="0" cy="0"/>
          <a:chOff x="0" y="0"/>
          <a:chExt cx="0" cy="0"/>
        </a:xfrm>
      </p:grpSpPr>
      <p:sp>
        <p:nvSpPr>
          <p:cNvPr id="8" name="7 - Ορθογώνιο"/>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4963136" y="304800"/>
            <a:ext cx="3931920" cy="762000"/>
          </a:xfrm>
        </p:spPr>
        <p:txBody>
          <a:bodyPr anchor="b"/>
          <a:lstStyle>
            <a:lvl1pPr marL="0" algn="r">
              <a:buNone/>
              <a:defRPr sz="2000" b="1"/>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9" name="8 - Θέση ημερομηνίας"/>
          <p:cNvSpPr>
            <a:spLocks noGrp="1"/>
          </p:cNvSpPr>
          <p:nvPr>
            <p:ph type="dt" sz="half" idx="10"/>
          </p:nvPr>
        </p:nvSpPr>
        <p:spPr>
          <a:xfrm>
            <a:off x="5562600" y="6513670"/>
            <a:ext cx="3002280" cy="274320"/>
          </a:xfrm>
        </p:spPr>
        <p:txBody>
          <a:bodyPr vert="horz" rtlCol="0"/>
          <a:lstStyle>
            <a:extLst/>
          </a:lstStyle>
          <a:p>
            <a:fld id="{1825A249-8FF7-413C-85F6-EF87C39FB99C}" type="datetimeFigureOut">
              <a:rPr lang="el-GR" smtClean="0"/>
              <a:t>31/10/2024</a:t>
            </a:fld>
            <a:endParaRPr lang="el-GR"/>
          </a:p>
        </p:txBody>
      </p:sp>
      <p:sp>
        <p:nvSpPr>
          <p:cNvPr id="10" name="9 - Θέση αριθμού διαφάνειας"/>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FF52171-00CB-454E-8ACB-BF3D9DF79AEA}" type="slidenum">
              <a:rPr lang="el-GR" smtClean="0"/>
              <a:t>‹#›</a:t>
            </a:fld>
            <a:endParaRPr lang="el-GR"/>
          </a:p>
        </p:txBody>
      </p:sp>
      <p:sp>
        <p:nvSpPr>
          <p:cNvPr id="11" name="10 - Θέση υποσέλιδου"/>
          <p:cNvSpPr>
            <a:spLocks noGrp="1"/>
          </p:cNvSpPr>
          <p:nvPr>
            <p:ph type="ftr" sz="quarter" idx="12"/>
          </p:nvPr>
        </p:nvSpPr>
        <p:spPr>
          <a:xfrm>
            <a:off x="1600200" y="6513670"/>
            <a:ext cx="3907464" cy="274320"/>
          </a:xfrm>
        </p:spPr>
        <p:txBody>
          <a:bodyPr vert="horz" rtlCol="0"/>
          <a:lstStyle>
            <a:extLst/>
          </a:lstStyle>
          <a:p>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3040443" y="4724400"/>
            <a:ext cx="5486400" cy="664536"/>
          </a:xfrm>
        </p:spPr>
        <p:txBody>
          <a:bodyPr anchor="b"/>
          <a:lstStyle>
            <a:lvl1pPr marL="0" algn="r">
              <a:buNone/>
              <a:defRPr sz="2000" b="1"/>
            </a:lvl1pPr>
            <a:extLst/>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
        <p:nvSpPr>
          <p:cNvPr id="13" name="12 - Θέση εικόνας"/>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8" name="7 - Θέση ημερομηνίας"/>
          <p:cNvSpPr>
            <a:spLocks noGrp="1"/>
          </p:cNvSpPr>
          <p:nvPr>
            <p:ph type="dt" sz="half" idx="10"/>
          </p:nvPr>
        </p:nvSpPr>
        <p:spPr>
          <a:xfrm>
            <a:off x="5562600" y="6509004"/>
            <a:ext cx="3002280" cy="274320"/>
          </a:xfrm>
        </p:spPr>
        <p:txBody>
          <a:bodyPr vert="horz" rtlCol="0"/>
          <a:lstStyle>
            <a:extLst/>
          </a:lstStyle>
          <a:p>
            <a:fld id="{1825A249-8FF7-413C-85F6-EF87C39FB99C}" type="datetimeFigureOut">
              <a:rPr lang="el-GR" smtClean="0"/>
              <a:t>31/10/2024</a:t>
            </a:fld>
            <a:endParaRPr lang="el-GR"/>
          </a:p>
        </p:txBody>
      </p:sp>
      <p:sp>
        <p:nvSpPr>
          <p:cNvPr id="9" name="8 - Θέση αριθμού διαφάνειας"/>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FF52171-00CB-454E-8ACB-BF3D9DF79AEA}" type="slidenum">
              <a:rPr lang="el-GR" smtClean="0"/>
              <a:t>‹#›</a:t>
            </a:fld>
            <a:endParaRPr lang="el-GR"/>
          </a:p>
        </p:txBody>
      </p:sp>
      <p:sp>
        <p:nvSpPr>
          <p:cNvPr id="10" name="9 - Θέση υποσέλιδου"/>
          <p:cNvSpPr>
            <a:spLocks noGrp="1"/>
          </p:cNvSpPr>
          <p:nvPr>
            <p:ph type="ftr" sz="quarter" idx="12"/>
          </p:nvPr>
        </p:nvSpPr>
        <p:spPr>
          <a:xfrm>
            <a:off x="1600200" y="6509004"/>
            <a:ext cx="3907464" cy="274320"/>
          </a:xfrm>
        </p:spPr>
        <p:txBody>
          <a:bodyPr vert="horz" rtlCol="0"/>
          <a:lstStyle>
            <a:extLst/>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Στρογγύλεμα διαγώνιας γωνίας του ορθογωνίου"/>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 Θέση υποσέλιδου"/>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l-GR"/>
          </a:p>
        </p:txBody>
      </p:sp>
      <p:sp>
        <p:nvSpPr>
          <p:cNvPr id="14" name="13 - Θέση ημερομηνίας"/>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1825A249-8FF7-413C-85F6-EF87C39FB99C}" type="datetimeFigureOut">
              <a:rPr lang="el-GR" smtClean="0"/>
              <a:t>31/10/2024</a:t>
            </a:fld>
            <a:endParaRPr lang="el-GR"/>
          </a:p>
        </p:txBody>
      </p:sp>
      <p:sp>
        <p:nvSpPr>
          <p:cNvPr id="23" name="22 - Θέση αριθμού διαφάνειας"/>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BFF52171-00CB-454E-8ACB-BF3D9DF79AEA}" type="slidenum">
              <a:rPr lang="el-GR" smtClean="0"/>
              <a:t>‹#›</a:t>
            </a:fld>
            <a:endParaRPr lang="el-GR"/>
          </a:p>
        </p:txBody>
      </p:sp>
      <p:sp>
        <p:nvSpPr>
          <p:cNvPr id="22" name="21 - Θέση τίτλου"/>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Βήματα σχεδιασμού ρουμπρίκας</a:t>
            </a:r>
            <a:endParaRPr lang="el-GR" dirty="0"/>
          </a:p>
        </p:txBody>
      </p:sp>
      <p:sp>
        <p:nvSpPr>
          <p:cNvPr id="3" name="2 - Υπότιτλος"/>
          <p:cNvSpPr>
            <a:spLocks noGrp="1"/>
          </p:cNvSpPr>
          <p:nvPr>
            <p:ph type="subTitle" idx="1"/>
          </p:nvPr>
        </p:nvSpPr>
        <p:spPr/>
        <p:txBody>
          <a:bodyPr anchor="b"/>
          <a:lstStyle/>
          <a:p>
            <a:pPr algn="r"/>
            <a:r>
              <a:rPr lang="el-GR" dirty="0" smtClean="0"/>
              <a:t>Δουργκούνας Γιώργος</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Βήμα 1: Ορισμός Στόχων και </a:t>
            </a:r>
            <a:r>
              <a:rPr lang="el-GR" dirty="0" smtClean="0"/>
              <a:t>μαθησιακών αποτελεσμάτων</a:t>
            </a:r>
            <a:endParaRPr lang="el-GR" dirty="0"/>
          </a:p>
        </p:txBody>
      </p:sp>
      <p:sp>
        <p:nvSpPr>
          <p:cNvPr id="3" name="2 - Θέση περιεχομένου"/>
          <p:cNvSpPr>
            <a:spLocks noGrp="1"/>
          </p:cNvSpPr>
          <p:nvPr>
            <p:ph idx="1"/>
          </p:nvPr>
        </p:nvSpPr>
        <p:spPr/>
        <p:txBody>
          <a:bodyPr>
            <a:normAutofit/>
          </a:bodyPr>
          <a:lstStyle/>
          <a:p>
            <a:pPr algn="just">
              <a:buNone/>
            </a:pPr>
            <a:r>
              <a:rPr lang="el-GR" dirty="0" smtClean="0"/>
              <a:t>	Ορίζονται με σαφήνεια οι στόχοι και τα μαθησιακά αποτελέσματα της παρέμβασης. Για </a:t>
            </a:r>
            <a:r>
              <a:rPr lang="el-GR" dirty="0" smtClean="0"/>
              <a:t>παράδειγμα, οι στόχοι μπορεί να περιλαμβάνουν:</a:t>
            </a:r>
          </a:p>
          <a:p>
            <a:pPr algn="just"/>
            <a:r>
              <a:rPr lang="el-GR" b="1" dirty="0" smtClean="0"/>
              <a:t>Κατανόηση</a:t>
            </a:r>
            <a:r>
              <a:rPr lang="el-GR" dirty="0" smtClean="0"/>
              <a:t> βασικών εννοιών</a:t>
            </a:r>
          </a:p>
          <a:p>
            <a:pPr algn="just"/>
            <a:r>
              <a:rPr lang="el-GR" b="1" dirty="0" smtClean="0"/>
              <a:t>Αναλυτική ικανότητα</a:t>
            </a:r>
            <a:r>
              <a:rPr lang="el-GR" dirty="0" smtClean="0"/>
              <a:t> και εφαρμογή της γνώσης</a:t>
            </a:r>
          </a:p>
          <a:p>
            <a:pPr algn="just"/>
            <a:r>
              <a:rPr lang="el-GR" b="1" dirty="0" smtClean="0"/>
              <a:t>Δημιουργικότητα</a:t>
            </a:r>
            <a:r>
              <a:rPr lang="el-GR" dirty="0" smtClean="0"/>
              <a:t> και πρωτοτυπία</a:t>
            </a:r>
          </a:p>
          <a:p>
            <a:pPr algn="just"/>
            <a:r>
              <a:rPr lang="el-GR" b="1" dirty="0" smtClean="0"/>
              <a:t>Επικοινωνιακές δεξιότητες</a:t>
            </a:r>
            <a:endParaRPr lang="el-GR" dirty="0" smtClean="0"/>
          </a:p>
          <a:p>
            <a:pPr>
              <a:buNone/>
            </a:pP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Βήμα 2: Προσδιορισμός Κριτηρίων Αξιολόγησης</a:t>
            </a:r>
            <a:endParaRPr lang="el-GR" dirty="0"/>
          </a:p>
        </p:txBody>
      </p:sp>
      <p:sp>
        <p:nvSpPr>
          <p:cNvPr id="3" name="2 - Θέση περιεχομένου"/>
          <p:cNvSpPr>
            <a:spLocks noGrp="1"/>
          </p:cNvSpPr>
          <p:nvPr>
            <p:ph idx="1"/>
          </p:nvPr>
        </p:nvSpPr>
        <p:spPr/>
        <p:txBody>
          <a:bodyPr>
            <a:normAutofit fontScale="70000" lnSpcReduction="20000"/>
          </a:bodyPr>
          <a:lstStyle/>
          <a:p>
            <a:pPr algn="just">
              <a:buNone/>
            </a:pPr>
            <a:r>
              <a:rPr lang="el-GR" dirty="0" smtClean="0"/>
              <a:t> 	Ορίζονται τα κριτήρια αξιολόγησης, τα οποία δεν είναι ανεξάρτητα από τους στόχους και τα μαθησιακά αποτελέσματα που έχουν ήδη οριστεί.</a:t>
            </a:r>
          </a:p>
          <a:p>
            <a:pPr algn="just">
              <a:buNone/>
            </a:pPr>
            <a:r>
              <a:rPr lang="el-GR" dirty="0" smtClean="0"/>
              <a:t>	</a:t>
            </a:r>
            <a:r>
              <a:rPr lang="el-GR" dirty="0" smtClean="0"/>
              <a:t> </a:t>
            </a:r>
            <a:r>
              <a:rPr lang="el-GR" dirty="0" smtClean="0"/>
              <a:t>Αυτά τα κριτήρια πρέπει να είναι </a:t>
            </a:r>
            <a:r>
              <a:rPr lang="el-GR" dirty="0" smtClean="0"/>
              <a:t>σαφή….(</a:t>
            </a:r>
            <a:r>
              <a:rPr lang="en-US" dirty="0" smtClean="0"/>
              <a:t>SMART – Specific, Measureable, Attainable, Relevant &amp; Time Bound)</a:t>
            </a:r>
            <a:endParaRPr lang="el-GR" dirty="0" smtClean="0"/>
          </a:p>
          <a:p>
            <a:pPr algn="just">
              <a:buNone/>
            </a:pPr>
            <a:r>
              <a:rPr lang="en-US" dirty="0" smtClean="0"/>
              <a:t>	</a:t>
            </a:r>
            <a:r>
              <a:rPr lang="el-GR" dirty="0" smtClean="0"/>
              <a:t>Κάποια </a:t>
            </a:r>
            <a:r>
              <a:rPr lang="el-GR" dirty="0" smtClean="0"/>
              <a:t>παραδείγματα κριτηρίων μπορεί να περιλαμβάνουν:</a:t>
            </a:r>
          </a:p>
          <a:p>
            <a:pPr algn="just"/>
            <a:r>
              <a:rPr lang="el-GR" dirty="0" smtClean="0"/>
              <a:t>Βαθμός </a:t>
            </a:r>
            <a:r>
              <a:rPr lang="el-GR" dirty="0" smtClean="0"/>
              <a:t>κατανόησης και ακρίβεια των πληροφοριών.</a:t>
            </a:r>
          </a:p>
          <a:p>
            <a:pPr algn="just"/>
            <a:r>
              <a:rPr lang="el-GR" b="1" dirty="0" smtClean="0"/>
              <a:t>Δομή και οργάνωση:</a:t>
            </a:r>
            <a:r>
              <a:rPr lang="el-GR" dirty="0" smtClean="0"/>
              <a:t> Πώς είναι δομημένη και οργανωμένη η εργασία.</a:t>
            </a:r>
          </a:p>
          <a:p>
            <a:pPr algn="just"/>
            <a:r>
              <a:rPr lang="el-GR" b="1" dirty="0" smtClean="0"/>
              <a:t>Σαφήνεια και συνοχή:</a:t>
            </a:r>
            <a:r>
              <a:rPr lang="el-GR" dirty="0" smtClean="0"/>
              <a:t> Σαφήνεια στον τρόπο παρουσίασης των ιδεών.</a:t>
            </a:r>
          </a:p>
          <a:p>
            <a:pPr algn="just"/>
            <a:r>
              <a:rPr lang="el-GR" b="1" dirty="0" smtClean="0"/>
              <a:t>Πρωτοτυπία και δημιουργικότητα:</a:t>
            </a:r>
            <a:r>
              <a:rPr lang="el-GR" dirty="0" smtClean="0"/>
              <a:t> Καινοτομία και δημιουργικότητα στον τρόπο παρουσίασης.</a:t>
            </a:r>
          </a:p>
          <a:p>
            <a:pPr>
              <a:buNone/>
            </a:pP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Βήμα 3: Καθορισμός Επιπέδων Επίδοσης</a:t>
            </a:r>
            <a:endParaRPr lang="el-GR" dirty="0"/>
          </a:p>
        </p:txBody>
      </p:sp>
      <p:sp>
        <p:nvSpPr>
          <p:cNvPr id="3" name="2 - Θέση περιεχομένου"/>
          <p:cNvSpPr>
            <a:spLocks noGrp="1"/>
          </p:cNvSpPr>
          <p:nvPr>
            <p:ph idx="1"/>
          </p:nvPr>
        </p:nvSpPr>
        <p:spPr/>
        <p:txBody>
          <a:bodyPr>
            <a:normAutofit/>
          </a:bodyPr>
          <a:lstStyle/>
          <a:p>
            <a:pPr>
              <a:buNone/>
            </a:pPr>
            <a:r>
              <a:rPr lang="el-GR" dirty="0" smtClean="0"/>
              <a:t>	Τα επίπεδα </a:t>
            </a:r>
            <a:r>
              <a:rPr lang="el-GR" dirty="0" smtClean="0"/>
              <a:t>επίδοσης για κάθε </a:t>
            </a:r>
            <a:r>
              <a:rPr lang="el-GR" dirty="0" smtClean="0"/>
              <a:t>κριτήριο. </a:t>
            </a:r>
            <a:r>
              <a:rPr lang="el-GR" dirty="0" smtClean="0"/>
              <a:t>Για παράδειγμα, μια ρουμπρίκα μπορεί να έχει 4 επίπεδα:</a:t>
            </a:r>
          </a:p>
          <a:p>
            <a:r>
              <a:rPr lang="el-GR" b="1" dirty="0" smtClean="0"/>
              <a:t>Εξαιρετικό</a:t>
            </a:r>
            <a:endParaRPr lang="el-GR" dirty="0" smtClean="0"/>
          </a:p>
          <a:p>
            <a:r>
              <a:rPr lang="el-GR" b="1" dirty="0" smtClean="0"/>
              <a:t>Καλό</a:t>
            </a:r>
            <a:r>
              <a:rPr lang="el-GR" dirty="0" smtClean="0"/>
              <a:t> </a:t>
            </a:r>
          </a:p>
          <a:p>
            <a:r>
              <a:rPr lang="el-GR" b="1" dirty="0" smtClean="0"/>
              <a:t>Αποδεκτό</a:t>
            </a:r>
            <a:r>
              <a:rPr lang="el-GR" dirty="0" smtClean="0"/>
              <a:t> </a:t>
            </a:r>
          </a:p>
          <a:p>
            <a:r>
              <a:rPr lang="el-GR" b="1" dirty="0" smtClean="0"/>
              <a:t>Χρειάζεται Βελτίωση</a:t>
            </a:r>
            <a:r>
              <a:rPr lang="el-GR" dirty="0" smtClean="0"/>
              <a:t> </a:t>
            </a:r>
            <a:r>
              <a:rPr lang="el-GR" dirty="0" smtClean="0"/>
              <a:t>– Μη αποδεκτό</a:t>
            </a:r>
            <a:endParaRPr lang="el-GR" dirty="0" smtClean="0"/>
          </a:p>
          <a:p>
            <a:pPr>
              <a:buNone/>
            </a:pP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Βήμα 4: Διατύπωση Περιγραφών για Κάθε Επίπεδο</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Οι περιγραφές πρέπει να είναι συγκεκριμένες και να αντικατοπτρίζουν τη διαβάθμιση της ποιότητας της εργασίας</a:t>
            </a:r>
            <a:r>
              <a:rPr lang="el-GR" dirty="0" smtClean="0"/>
              <a:t>.</a:t>
            </a:r>
          </a:p>
          <a:p>
            <a:pPr algn="just"/>
            <a:endParaRPr lang="el-GR" dirty="0" smtClean="0"/>
          </a:p>
          <a:p>
            <a:pPr algn="just">
              <a:buNone/>
            </a:pPr>
            <a:r>
              <a:rPr lang="el-GR" dirty="0" smtClean="0"/>
              <a:t>	……………….</a:t>
            </a:r>
            <a:endParaRPr lang="en-US" dirty="0" smtClean="0"/>
          </a:p>
          <a:p>
            <a:pPr>
              <a:buNone/>
            </a:pPr>
            <a:endParaRPr lang="en-US" dirty="0" smtClean="0"/>
          </a:p>
          <a:p>
            <a:pPr>
              <a:buNone/>
            </a:pPr>
            <a:r>
              <a:rPr lang="en-US" dirty="0" smtClean="0"/>
              <a:t>	</a:t>
            </a:r>
            <a:endParaRPr lang="el-GR"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Βήμα 5: Δοκιμή και Ανατροφοδότηση</a:t>
            </a:r>
            <a:endParaRPr lang="el-GR" dirty="0"/>
          </a:p>
        </p:txBody>
      </p:sp>
      <p:sp>
        <p:nvSpPr>
          <p:cNvPr id="3" name="2 - Θέση περιεχομένου"/>
          <p:cNvSpPr>
            <a:spLocks noGrp="1"/>
          </p:cNvSpPr>
          <p:nvPr>
            <p:ph idx="1"/>
          </p:nvPr>
        </p:nvSpPr>
        <p:spPr/>
        <p:txBody>
          <a:bodyPr/>
          <a:lstStyle/>
          <a:p>
            <a:pPr algn="just">
              <a:buNone/>
            </a:pPr>
            <a:r>
              <a:rPr lang="el-GR" dirty="0" smtClean="0"/>
              <a:t>Πριν την τελική χρήση της ρουμπρίκας, δοκιμάστε την σε ένα δείγμα εργασιών ή έργων. Ζητήστε ανατροφοδότηση από τους συναδέλφους σας ή και τους μαθητές σας ώστε να εντοπίσετε τυχόν ασάφειες και να τη βελτιώσετε.</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48680"/>
            <a:ext cx="8229600" cy="847856"/>
          </a:xfrm>
        </p:spPr>
        <p:txBody>
          <a:bodyPr anchor="ctr">
            <a:normAutofit fontScale="90000"/>
          </a:bodyPr>
          <a:lstStyle/>
          <a:p>
            <a:r>
              <a:rPr lang="el-GR" b="1" dirty="0" smtClean="0"/>
              <a:t>Βήμα 6: Εφαρμογή και Αναθεώρηση</a:t>
            </a:r>
            <a:br>
              <a:rPr lang="el-GR" b="1" dirty="0" smtClean="0"/>
            </a:br>
            <a:endParaRPr lang="el-GR" dirty="0"/>
          </a:p>
        </p:txBody>
      </p:sp>
      <p:sp>
        <p:nvSpPr>
          <p:cNvPr id="3" name="2 - Θέση περιεχομένου"/>
          <p:cNvSpPr>
            <a:spLocks noGrp="1"/>
          </p:cNvSpPr>
          <p:nvPr>
            <p:ph idx="1"/>
          </p:nvPr>
        </p:nvSpPr>
        <p:spPr/>
        <p:txBody>
          <a:bodyPr anchor="ctr"/>
          <a:lstStyle/>
          <a:p>
            <a:pPr algn="just">
              <a:buNone/>
            </a:pPr>
            <a:r>
              <a:rPr lang="el-GR" dirty="0" smtClean="0"/>
              <a:t>	Εφαρμόστε </a:t>
            </a:r>
            <a:r>
              <a:rPr lang="el-GR" dirty="0" smtClean="0"/>
              <a:t>τη ρουμπρίκα σε πραγματικές συνθήκες και παρατηρήστε αν βοηθά στη δίκαιη και σαφή αξιολόγηση. Αναθεωρήστε την ρουμπρίκα σε τακτά χρονικά διαστήματα με βάση τις εμπειρίες σας και τα σχόλια των μαθητών σας.</a:t>
            </a:r>
          </a:p>
          <a:p>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Τήξη">
  <a:themeElements>
    <a:clrScheme name="Τήξη">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Τήξη">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Τήξη">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16</TotalTime>
  <Words>99</Words>
  <Application>Microsoft Office PowerPoint</Application>
  <PresentationFormat>Προβολή στην οθόνη (4:3)</PresentationFormat>
  <Paragraphs>32</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Τήξη</vt:lpstr>
      <vt:lpstr>Βήματα σχεδιασμού ρουμπρίκας</vt:lpstr>
      <vt:lpstr>Βήμα 1: Ορισμός Στόχων και μαθησιακών αποτελεσμάτων</vt:lpstr>
      <vt:lpstr>Βήμα 2: Προσδιορισμός Κριτηρίων Αξιολόγησης</vt:lpstr>
      <vt:lpstr>Βήμα 3: Καθορισμός Επιπέδων Επίδοσης</vt:lpstr>
      <vt:lpstr>Βήμα 4: Διατύπωση Περιγραφών για Κάθε Επίπεδο</vt:lpstr>
      <vt:lpstr>Βήμα 5: Δοκιμή και Ανατροφοδότηση</vt:lpstr>
      <vt:lpstr>Βήμα 6: Εφαρμογή και Αναθεώρηση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Βήματα σχεδιασμού ρουμπρίκας</dc:title>
  <dc:creator>spss60@hotmail.com</dc:creator>
  <cp:lastModifiedBy>spss60@hotmail.com</cp:lastModifiedBy>
  <cp:revision>2</cp:revision>
  <dcterms:created xsi:type="dcterms:W3CDTF">2024-10-31T11:55:45Z</dcterms:created>
  <dcterms:modified xsi:type="dcterms:W3CDTF">2024-10-31T12:12:14Z</dcterms:modified>
</cp:coreProperties>
</file>