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CF912-926A-4A35-B59A-27BF5C9DED93}" type="datetimeFigureOut">
              <a:rPr lang="el-GR" smtClean="0"/>
              <a:pPr/>
              <a:t>10/4/2024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109EC-A303-4A29-B56C-B2AC155E616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1714489"/>
            <a:ext cx="7886728" cy="1885962"/>
          </a:xfrm>
        </p:spPr>
        <p:txBody>
          <a:bodyPr>
            <a:normAutofit fontScale="90000"/>
          </a:bodyPr>
          <a:lstStyle/>
          <a:p>
            <a:r>
              <a:rPr lang="el-GR" sz="3600" b="1" dirty="0"/>
              <a:t>ΑΥΤΟ-ΑΠΟΤΕΛΕΣΜΑΤΙΚΟΤΗΤΑ ΣΤΗ ΜΑΘΗΣΗ ΚΑΙ ΣΤΗ </a:t>
            </a:r>
            <a:r>
              <a:rPr lang="el-GR" sz="3600" b="1" dirty="0" smtClean="0"/>
              <a:t>ΔΙΔΑΣΚΑΛΙΑ </a:t>
            </a:r>
            <a:br>
              <a:rPr lang="el-GR" sz="3600" b="1" dirty="0" smtClean="0"/>
            </a:br>
            <a:r>
              <a:rPr lang="el-GR" sz="3600" b="1" dirty="0" smtClean="0"/>
              <a:t>ΑΥΤΟ-ΡΥΘΜΙΖΟΜΕΝΗ </a:t>
            </a:r>
            <a:r>
              <a:rPr lang="el-GR" sz="3600" b="1" dirty="0"/>
              <a:t>ΜΑΘΗΣΗ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 smtClean="0"/>
              <a:t>Αυτο-αποτελεσματικότητα και επαγγελματική εξουθένωση (</a:t>
            </a:r>
            <a:r>
              <a:rPr lang="el-GR" sz="3600" b="1" dirty="0" err="1" smtClean="0"/>
              <a:t>burnout</a:t>
            </a:r>
            <a:r>
              <a:rPr lang="el-GR" sz="3600" b="1" dirty="0" smtClean="0"/>
              <a:t>) συνέχεια: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Ο </a:t>
            </a:r>
            <a:r>
              <a:rPr lang="el-GR" dirty="0" err="1" smtClean="0"/>
              <a:t>Τσιπλιτάρης</a:t>
            </a:r>
            <a:r>
              <a:rPr lang="el-GR" dirty="0" smtClean="0"/>
              <a:t> (2002), σε μια έρευνά του παρουσιάζει στοιχεία για τους Έλληνες εκπαιδευτικούς αναφέροντας </a:t>
            </a:r>
            <a:r>
              <a:rPr lang="el-GR" b="1" dirty="0" smtClean="0"/>
              <a:t>ότι το 10% του εκπαιδευτικού πληθυσμού εκφράζει αισθήματα επαγγελματικής εξουθένωσης </a:t>
            </a:r>
            <a:r>
              <a:rPr lang="el-GR" dirty="0" smtClean="0"/>
              <a:t>και αποξένωσης από τους μαθητές, ενώ παρουσιάζουν παράλληλα μιαν ανασφάλεια, είναι συναισθηματικά τραυματισμένοι, και διακατέχονται από απρόσωπη στάση και έλλειψη επαφής με τους μαθητές τους 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 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ΑΥΤΟ-ΡΥΘΜΙΣΗ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/>
              <a:t>Η αυτο-ρύθμιση ως έννοια-όρος, χρησιμοποιείται στη </a:t>
            </a:r>
            <a:r>
              <a:rPr lang="el-GR" b="1" dirty="0" smtClean="0"/>
              <a:t>γνωστική, εκπαιδευτική, κλινική, κοινωνική, αναπτυξιακή ψυχολογία αλλά και ψυχολογία της προσωπικότητας</a:t>
            </a:r>
            <a:r>
              <a:rPr lang="el-GR" dirty="0" smtClean="0"/>
              <a:t>. </a:t>
            </a:r>
          </a:p>
          <a:p>
            <a:pPr algn="just"/>
            <a:r>
              <a:rPr lang="el-GR" dirty="0" smtClean="0"/>
              <a:t>Δεν υπάρχει ένας ενιαίος ορισμός που να χρησιμοποιείται από όλους. </a:t>
            </a:r>
          </a:p>
          <a:p>
            <a:pPr algn="just"/>
            <a:r>
              <a:rPr lang="el-GR" dirty="0" smtClean="0"/>
              <a:t>Ένας γενικός </a:t>
            </a:r>
            <a:r>
              <a:rPr lang="el-GR" b="1" dirty="0" smtClean="0"/>
              <a:t>ορισμός που θα μπορούσε να διατυπωθεί είναι ο εξής: «</a:t>
            </a:r>
            <a:r>
              <a:rPr lang="el-GR" b="1" i="1" dirty="0" smtClean="0"/>
              <a:t>Αυτο - ρύθμιση είναι η ικανότητα του ατόμου να παρακολουθεί και να τροποποιεί / ελέγχει τη συμπεριφορά και το περιβάλλον, αν χρειάζεται, προκειμένου να πετύχει ένα στόχο</a:t>
            </a:r>
            <a:r>
              <a:rPr lang="el-GR" dirty="0" smtClean="0"/>
              <a:t>» (Κωσταρίδου – Ευκλείδη, 2011, σελ. 262).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ΑΥΤΟ-ΡΥΘΜΙΣΗ </a:t>
            </a:r>
            <a:r>
              <a:rPr lang="el-GR" sz="3600" b="1" dirty="0" smtClean="0"/>
              <a:t>συνέχεια: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Από τα παραπάνω διαφαίνεται ότι η </a:t>
            </a:r>
            <a:r>
              <a:rPr lang="el-GR" dirty="0" err="1" smtClean="0"/>
              <a:t>αυτο</a:t>
            </a:r>
            <a:r>
              <a:rPr lang="el-GR" dirty="0" smtClean="0"/>
              <a:t>-ρύθμιση είναι μια σύνθετη διεργασία </a:t>
            </a:r>
            <a:r>
              <a:rPr lang="el-GR" b="1" dirty="0" smtClean="0"/>
              <a:t>και ενεργοποιείται κάθε φορά που τίθενται νέες απαιτήσεις στο άτομο</a:t>
            </a:r>
            <a:r>
              <a:rPr lang="el-GR" dirty="0" smtClean="0"/>
              <a:t> </a:t>
            </a:r>
            <a:r>
              <a:rPr lang="el-GR" b="1" dirty="0" smtClean="0"/>
              <a:t>και πρέπει να υπάρξει δράση </a:t>
            </a:r>
            <a:r>
              <a:rPr lang="el-GR" dirty="0" smtClean="0"/>
              <a:t>προσαρμοσμένη στα χαρακτηριστικά της υπάρχουσας κατάστασης, όπως αυτά ορίζονται από το στόχο, το περιβάλλον, τις συνθήκες, το πλαίσιο αναφοράς και τις δυνατότητες, προσδοκίες ή επιθυμίες του ατόμου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Ρύθμιση του συναισθήματος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/>
              <a:t>Ρύθμιση του συναισθήματος είναι </a:t>
            </a:r>
            <a:r>
              <a:rPr lang="el-GR" b="1" dirty="0" smtClean="0"/>
              <a:t>το σύνολο των συνειδητών και ασυνείδητων διεργασιών</a:t>
            </a:r>
            <a:r>
              <a:rPr lang="el-GR" dirty="0" smtClean="0"/>
              <a:t>, που στοχεύουν στη διαχείριση των διαφόρων θυμικών μηνυμάτων που λαμβάνονται από το άτομο. </a:t>
            </a:r>
          </a:p>
          <a:p>
            <a:pPr algn="just"/>
            <a:r>
              <a:rPr lang="el-GR" dirty="0" smtClean="0"/>
              <a:t>Η ρύθμιση του συναισθήματος συνίσταται </a:t>
            </a:r>
            <a:r>
              <a:rPr lang="el-GR" b="1" dirty="0" smtClean="0"/>
              <a:t>στο σύνολο των συμπεριφορών του ατόμου </a:t>
            </a:r>
            <a:r>
              <a:rPr lang="el-GR" dirty="0" smtClean="0"/>
              <a:t>που αποσκοπούν στη ρύθμιση των επιπέδων </a:t>
            </a:r>
            <a:r>
              <a:rPr lang="el-GR" b="1" dirty="0" smtClean="0"/>
              <a:t>εγρήγορσης </a:t>
            </a:r>
            <a:r>
              <a:rPr lang="el-GR" dirty="0" smtClean="0"/>
              <a:t>του, καθώς επίσης στο σύνολο των </a:t>
            </a:r>
            <a:r>
              <a:rPr lang="el-GR" b="1" dirty="0" smtClean="0"/>
              <a:t>διεργασιών</a:t>
            </a:r>
            <a:r>
              <a:rPr lang="el-GR" dirty="0" smtClean="0"/>
              <a:t> του </a:t>
            </a:r>
            <a:r>
              <a:rPr lang="el-GR" b="1" dirty="0" smtClean="0"/>
              <a:t>(συνειδητών και υποσυνείδητων), </a:t>
            </a:r>
            <a:r>
              <a:rPr lang="el-GR" dirty="0" smtClean="0"/>
              <a:t>οι οποίες έχουν ως στόχο τη </a:t>
            </a:r>
            <a:r>
              <a:rPr lang="el-GR" b="1" dirty="0" smtClean="0"/>
              <a:t>διαχείριση των θυμικών καταστάσεών </a:t>
            </a:r>
            <a:r>
              <a:rPr lang="el-GR" dirty="0" smtClean="0"/>
              <a:t>του. 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Ρύθμιση του συναισθήματος </a:t>
            </a:r>
            <a:r>
              <a:rPr lang="el-GR" sz="3600" b="1" dirty="0" smtClean="0"/>
              <a:t>συνέχεια: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Κύριες στρατηγικές στην αυτο-ρύθμιση του συναισθήματος είναι:</a:t>
            </a:r>
          </a:p>
          <a:p>
            <a:pPr algn="just"/>
            <a:r>
              <a:rPr lang="el-GR" dirty="0" smtClean="0"/>
              <a:t>Α) </a:t>
            </a:r>
            <a:r>
              <a:rPr lang="el-GR" b="1" dirty="0" smtClean="0"/>
              <a:t>η καταπίεση συναισθηματικής έκφρασης-καταστολή </a:t>
            </a:r>
            <a:r>
              <a:rPr lang="el-GR" dirty="0" smtClean="0"/>
              <a:t>(</a:t>
            </a:r>
            <a:r>
              <a:rPr lang="el-GR" dirty="0" err="1" smtClean="0"/>
              <a:t>emotional</a:t>
            </a:r>
            <a:r>
              <a:rPr lang="el-GR" dirty="0" smtClean="0"/>
              <a:t> </a:t>
            </a:r>
            <a:r>
              <a:rPr lang="el-GR" dirty="0" err="1" smtClean="0"/>
              <a:t>suppression</a:t>
            </a:r>
            <a:r>
              <a:rPr lang="el-GR" dirty="0" smtClean="0"/>
              <a:t>) ανάγεται στην προσπάθεια του ατόμου </a:t>
            </a:r>
            <a:r>
              <a:rPr lang="el-GR" b="1" dirty="0" smtClean="0"/>
              <a:t>να απωθήσει ή να παρεμποδίσει </a:t>
            </a:r>
            <a:r>
              <a:rPr lang="el-GR" dirty="0" smtClean="0"/>
              <a:t>την έκφραση ενός συναισθήματος  και</a:t>
            </a:r>
          </a:p>
          <a:p>
            <a:pPr algn="just"/>
            <a:r>
              <a:rPr lang="el-GR" dirty="0" smtClean="0"/>
              <a:t>Β) </a:t>
            </a:r>
            <a:r>
              <a:rPr lang="el-GR" b="1" dirty="0" smtClean="0"/>
              <a:t>η γνωστική επανεκτίμηση-επαναξιολόγηση </a:t>
            </a:r>
            <a:r>
              <a:rPr lang="el-GR" dirty="0" smtClean="0"/>
              <a:t>(cognitive </a:t>
            </a:r>
            <a:r>
              <a:rPr lang="el-GR" dirty="0" err="1" smtClean="0"/>
              <a:t>reappraisal</a:t>
            </a:r>
            <a:r>
              <a:rPr lang="el-GR" dirty="0" smtClean="0"/>
              <a:t>). Η γνωστική επανεκτίμηση σχετίζεται με </a:t>
            </a:r>
            <a:r>
              <a:rPr lang="el-GR" b="1" dirty="0" smtClean="0"/>
              <a:t>το πώς αντιλαμβάνεται το άτομο τελικά μια δεδομένη κατάσταση</a:t>
            </a:r>
            <a:endParaRPr lang="el-G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 ΑΥΤΟ-ΡΥΘΜΙΣΗ </a:t>
            </a:r>
            <a:br>
              <a:rPr lang="el-GR" b="1" dirty="0" smtClean="0"/>
            </a:br>
            <a:r>
              <a:rPr lang="el-GR" b="1" dirty="0" smtClean="0"/>
              <a:t>Στάσεις προς τον εαυτό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Την δεύτερη παράμετρο της </a:t>
            </a:r>
            <a:r>
              <a:rPr lang="el-GR" dirty="0" err="1" smtClean="0"/>
              <a:t>αυτο</a:t>
            </a:r>
            <a:r>
              <a:rPr lang="el-GR" dirty="0" smtClean="0"/>
              <a:t>-ρύθμισης αποτελούν </a:t>
            </a:r>
            <a:r>
              <a:rPr lang="el-GR" b="1" dirty="0" smtClean="0"/>
              <a:t>οι στάσεις </a:t>
            </a:r>
            <a:r>
              <a:rPr lang="el-GR" dirty="0" smtClean="0"/>
              <a:t>(</a:t>
            </a:r>
            <a:r>
              <a:rPr lang="el-GR" dirty="0" err="1" smtClean="0"/>
              <a:t>attitudes</a:t>
            </a:r>
            <a:r>
              <a:rPr lang="el-GR" dirty="0" smtClean="0"/>
              <a:t>) </a:t>
            </a:r>
            <a:r>
              <a:rPr lang="el-GR" b="1" dirty="0" smtClean="0"/>
              <a:t>προς τον εαυτό. </a:t>
            </a:r>
          </a:p>
          <a:p>
            <a:pPr algn="just"/>
            <a:r>
              <a:rPr lang="el-GR" dirty="0" smtClean="0"/>
              <a:t>Είναι σημαντικό να υπογραμμίσουμε ότι </a:t>
            </a:r>
            <a:r>
              <a:rPr lang="el-GR" b="1" dirty="0" smtClean="0"/>
              <a:t>οι στάσεις διακατέχονται από σταθερότητα και διαμορφώνονται από την παιδική μας ηλικία και επηρεάζονται από την οικογένεια, το σχολείο τις αντιλήψεις που έχει η κοινωνία στην οποία ζούμε </a:t>
            </a:r>
            <a:r>
              <a:rPr lang="el-GR" dirty="0" smtClean="0"/>
              <a:t>κ.λπ. 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smtClean="0"/>
              <a:t> </a:t>
            </a:r>
            <a:br>
              <a:rPr lang="el-GR" b="1" smtClean="0"/>
            </a:br>
            <a:r>
              <a:rPr lang="el-GR" b="1" smtClean="0"/>
              <a:t>ΑΥΤΟ-ΡΥΘΜΙΣΗ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Δεξιότητες περίσκεψης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l-GR" dirty="0" smtClean="0"/>
              <a:t>Οι δεξιότητες περίσκεψης αποτελούν την τρίτη παράμετρο της </a:t>
            </a:r>
            <a:r>
              <a:rPr lang="el-GR" dirty="0" err="1" smtClean="0"/>
              <a:t>αυτο</a:t>
            </a:r>
            <a:r>
              <a:rPr lang="el-GR" dirty="0" smtClean="0"/>
              <a:t>-ρύθμισης. </a:t>
            </a:r>
            <a:endParaRPr lang="en-US" dirty="0" smtClean="0"/>
          </a:p>
          <a:p>
            <a:pPr algn="just"/>
            <a:r>
              <a:rPr lang="el-GR" dirty="0" smtClean="0"/>
              <a:t>Η περίσκεψη είναι </a:t>
            </a:r>
            <a:r>
              <a:rPr lang="el-GR" b="1" dirty="0" smtClean="0"/>
              <a:t>η ενεργητικά καθοδηγούμενη, ενσυνείδητη επεξεργασία πληροφοριών </a:t>
            </a:r>
            <a:r>
              <a:rPr lang="el-GR" dirty="0" smtClean="0"/>
              <a:t>(</a:t>
            </a:r>
            <a:r>
              <a:rPr lang="el-GR" dirty="0" err="1" smtClean="0"/>
              <a:t>Κωσταρίδου</a:t>
            </a:r>
            <a:r>
              <a:rPr lang="el-GR" dirty="0" smtClean="0"/>
              <a:t> - Ευκλείδη, 2011). Στην ψυχολογία, η περίσκεψη επικεντρώνεται στην ενημερότητα του ατόμου, όπου κάθε σκέψη, συναίσθημα, ή αίσθηση, που εμπίπτει στο πεδίο της προσοχής του, γίνονται αποδεκτά όπως είναι</a:t>
            </a:r>
            <a:r>
              <a:rPr lang="en-US" dirty="0" smtClean="0"/>
              <a:t>.</a:t>
            </a:r>
            <a:endParaRPr lang="el-GR" dirty="0" smtClean="0"/>
          </a:p>
          <a:p>
            <a:pPr algn="just"/>
            <a:r>
              <a:rPr lang="el-GR" dirty="0" smtClean="0"/>
              <a:t>Η περίσκεψη </a:t>
            </a:r>
            <a:r>
              <a:rPr lang="el-GR" b="1" dirty="0" smtClean="0"/>
              <a:t>βοηθά στην ανάπτυξη δεξιοτήτων </a:t>
            </a:r>
            <a:r>
              <a:rPr lang="el-GR" b="1" dirty="0" err="1" smtClean="0"/>
              <a:t>αυτο</a:t>
            </a:r>
            <a:r>
              <a:rPr lang="el-GR" b="1" dirty="0" smtClean="0"/>
              <a:t>-παρατήρησης, οι οποίες με τη σειρά τους οδηγούν στην καλύτερη αναγνώριση των αισθήσεων, των γνώσεων και των συναισθηματικών καταστάσεων</a:t>
            </a:r>
            <a:r>
              <a:rPr lang="el-GR" dirty="0" smtClean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ΑΥΤΟ-ΑΠΟΤΕΛΕΣΜΑΤΙΚΟΤΗΤΑ ΣΤΗ ΜΑΘΗΣΗ ΚΑΙ ΣΤΗ ΔΙΔΑΣΚΑΛΙΑ </a:t>
            </a:r>
            <a:r>
              <a:rPr lang="el-GR" sz="3100" b="1" dirty="0" smtClean="0"/>
              <a:t>συνέχεια: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Η αντίληψη για την </a:t>
            </a:r>
            <a:r>
              <a:rPr lang="el-GR" dirty="0" err="1"/>
              <a:t>αυτο</a:t>
            </a:r>
            <a:r>
              <a:rPr lang="el-GR" dirty="0"/>
              <a:t>-αποτελεσματικότητα αναφέρεται στην </a:t>
            </a:r>
            <a:r>
              <a:rPr lang="el-GR" b="1" dirty="0"/>
              <a:t>πεποίθηση</a:t>
            </a:r>
            <a:r>
              <a:rPr lang="el-GR" dirty="0"/>
              <a:t> του ατόμου για την ικανότητά του </a:t>
            </a:r>
            <a:r>
              <a:rPr lang="el-GR" b="1" dirty="0"/>
              <a:t>να εκτελέσει ένα συγκεκριμένο έργο σε ένα καθορισμένο επίπεδο επίδοσης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ΑΥΤΟ-ΑΠΟΤΕΛΕΣΜΑΤΙΚΟΤΗΤΑ ΣΤΗ ΜΑΘΗΣΗ ΚΑΙ ΣΤΗ ΔΙΔΑΣΚΑΛΙΑ </a:t>
            </a:r>
            <a:r>
              <a:rPr lang="el-GR" sz="3100" b="1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dirty="0"/>
              <a:t>Οι πεποιθήσεις της </a:t>
            </a:r>
            <a:r>
              <a:rPr lang="el-GR" dirty="0" err="1"/>
              <a:t>αυτο</a:t>
            </a:r>
            <a:r>
              <a:rPr lang="el-GR" dirty="0"/>
              <a:t>-αποτελεσματικότητας μπορεί να </a:t>
            </a:r>
            <a:r>
              <a:rPr lang="el-GR" b="1" dirty="0"/>
              <a:t>διαφοροποιούνται</a:t>
            </a:r>
            <a:r>
              <a:rPr lang="el-GR" dirty="0"/>
              <a:t> στο κάθε άτομο ανάλογα με την κατάσταση που αντιμετωπίζει, τόσο ως προς το μέγεθος όσο και ως προς το βαθμό δυσκολίας </a:t>
            </a:r>
            <a:r>
              <a:rPr lang="el-GR" dirty="0" smtClean="0"/>
              <a:t>της. Αναφέρεται </a:t>
            </a:r>
            <a:r>
              <a:rPr lang="el-GR" dirty="0"/>
              <a:t>ότι όσο </a:t>
            </a:r>
            <a:r>
              <a:rPr lang="el-GR" b="1" dirty="0"/>
              <a:t>υψηλότερη αντίληψη </a:t>
            </a:r>
            <a:r>
              <a:rPr lang="el-GR" dirty="0"/>
              <a:t>για την </a:t>
            </a:r>
            <a:r>
              <a:rPr lang="el-GR" dirty="0" err="1"/>
              <a:t>αυτο</a:t>
            </a:r>
            <a:r>
              <a:rPr lang="el-GR" dirty="0"/>
              <a:t>-αποτελεσματικότητά του διαθέτει ένα άτομο, τόσο λιγότερο αρνητικά συναισθήματα βιώνει. Αντίθετα, άτομα με </a:t>
            </a:r>
            <a:r>
              <a:rPr lang="el-GR" b="1" dirty="0"/>
              <a:t>χαμηλή αντίληψη για την </a:t>
            </a:r>
            <a:r>
              <a:rPr lang="el-GR" b="1" dirty="0" err="1"/>
              <a:t>αυτο</a:t>
            </a:r>
            <a:r>
              <a:rPr lang="el-GR" b="1" dirty="0"/>
              <a:t>-αποτελεσματικότητά </a:t>
            </a:r>
            <a:r>
              <a:rPr lang="el-GR" dirty="0"/>
              <a:t>τους υποτιμούν τον εαυτό τους, βιώνουν έντονες </a:t>
            </a:r>
            <a:r>
              <a:rPr lang="el-GR" dirty="0" err="1"/>
              <a:t>στρεσογόνες</a:t>
            </a:r>
            <a:r>
              <a:rPr lang="el-GR" dirty="0"/>
              <a:t> καταστάσεις, υιοθετούν αμυντική στάση απέναντι στους άλλους και στα ζητήματα του περιβάλλοντος και πορεύονται σε </a:t>
            </a:r>
            <a:r>
              <a:rPr lang="el-GR" dirty="0" err="1"/>
              <a:t>ό,τι</a:t>
            </a:r>
            <a:r>
              <a:rPr lang="el-GR" dirty="0"/>
              <a:t> κι αν κάνουν με το αίσθημα της αποτυχίας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ΑΥΤΟ-ΑΠΟΤΕΛΕΣΜΑΤΙΚΟΤΗΤΑ ΣΤΗ ΜΑΘΗΣΗ ΚΑΙ ΣΤΗ ΔΙΔΑΣΚΑΛΙΑ </a:t>
            </a:r>
            <a:r>
              <a:rPr lang="el-GR" sz="3100" b="1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/>
              <a:t>Έρευνα των </a:t>
            </a:r>
            <a:r>
              <a:rPr lang="el-GR" dirty="0" err="1"/>
              <a:t>Taylor</a:t>
            </a:r>
            <a:r>
              <a:rPr lang="el-GR" dirty="0"/>
              <a:t> και </a:t>
            </a:r>
            <a:r>
              <a:rPr lang="el-GR" dirty="0" err="1"/>
              <a:t>Tashakkori</a:t>
            </a:r>
            <a:r>
              <a:rPr lang="el-GR" dirty="0"/>
              <a:t> (1994) κατέδειξε ότι </a:t>
            </a:r>
            <a:r>
              <a:rPr lang="el-GR" b="1" dirty="0"/>
              <a:t>η </a:t>
            </a:r>
            <a:r>
              <a:rPr lang="el-GR" b="1" dirty="0" err="1"/>
              <a:t>αυτο</a:t>
            </a:r>
            <a:r>
              <a:rPr lang="el-GR" b="1" dirty="0"/>
              <a:t>-αποτελεσματικότητα των εκπαιδευτικών επηρεάζεται από την άποψή τους για το σχολικό κλίμα</a:t>
            </a:r>
            <a:r>
              <a:rPr lang="el-GR" dirty="0"/>
              <a:t>. Οποιοσδήποτε εκπαιδευτικός που </a:t>
            </a:r>
            <a:r>
              <a:rPr lang="el-GR" b="1" dirty="0"/>
              <a:t>καλείται να λειτουργήσει σε ένα «αφιλόξενο» περιβάλλον και δεν έχει εκπαιδευτεί επαρκώς για το συγκεκριμένο πρόγραμμα σπουδών, θα αισθανθεί δικαιολογημένα χαμηλό αίσθημα της </a:t>
            </a:r>
            <a:r>
              <a:rPr lang="el-GR" b="1" dirty="0" err="1"/>
              <a:t>αυτο</a:t>
            </a:r>
            <a:r>
              <a:rPr lang="el-GR" b="1" dirty="0"/>
              <a:t>-αποτελεσματικότητας του.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ΑΥΤΟ-ΑΠΟΤΕΛΕΣΜΑΤΙΚΟΤΗΤΑ ΣΤΗ ΜΑΘΗΣΗ ΚΑΙ ΣΤΗ ΔΙΔΑΣΚΑΛΙΑ </a:t>
            </a:r>
            <a:r>
              <a:rPr lang="el-GR" sz="3100" b="1" dirty="0" smtClean="0"/>
              <a:t>συνέχεια: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l-GR" dirty="0"/>
              <a:t>Ο </a:t>
            </a:r>
            <a:r>
              <a:rPr lang="el-GR" dirty="0" err="1"/>
              <a:t>Cherniss</a:t>
            </a:r>
            <a:r>
              <a:rPr lang="el-GR" dirty="0"/>
              <a:t> (1993) αναφέρει ότι η </a:t>
            </a:r>
            <a:r>
              <a:rPr lang="el-GR" b="1" dirty="0" err="1"/>
              <a:t>αυτο</a:t>
            </a:r>
            <a:r>
              <a:rPr lang="el-GR" b="1" dirty="0"/>
              <a:t>-αποτελεσματικότητα του δασκάλου περιλαμβάνει τρία πεδία</a:t>
            </a:r>
            <a:r>
              <a:rPr lang="el-GR" dirty="0"/>
              <a:t>. </a:t>
            </a:r>
            <a:endParaRPr lang="el-GR" dirty="0" smtClean="0"/>
          </a:p>
          <a:p>
            <a:pPr algn="just"/>
            <a:r>
              <a:rPr lang="el-GR" b="1" dirty="0" smtClean="0"/>
              <a:t>Το </a:t>
            </a:r>
            <a:r>
              <a:rPr lang="el-GR" b="1" dirty="0"/>
              <a:t>πρώτο πεδίο </a:t>
            </a:r>
            <a:r>
              <a:rPr lang="el-GR" dirty="0"/>
              <a:t>σχετίζεται με το «</a:t>
            </a:r>
            <a:r>
              <a:rPr lang="el-GR" b="1" dirty="0"/>
              <a:t>έργο</a:t>
            </a:r>
            <a:r>
              <a:rPr lang="el-GR" dirty="0"/>
              <a:t>» που επιτελείται μέσα στη σχολική τάξη, δηλαδή περιλαμβάνει </a:t>
            </a:r>
            <a:r>
              <a:rPr lang="el-GR" b="1" dirty="0"/>
              <a:t>τις ικανότητες -δεξιότητες που έχει αναπτύξει ο δάσκαλος</a:t>
            </a:r>
            <a:r>
              <a:rPr lang="el-GR" dirty="0"/>
              <a:t> για να διεκπεραιώνει τη διδασκαλία του, την επιβολή πειθαρχίας και την κινητοποίηση των μαθητών (δηλαδή, τη </a:t>
            </a:r>
            <a:r>
              <a:rPr lang="el-GR" b="1" dirty="0"/>
              <a:t>δημιουργία κινήτρων </a:t>
            </a:r>
            <a:r>
              <a:rPr lang="el-GR" dirty="0"/>
              <a:t>στη σχολική τάξη). </a:t>
            </a:r>
            <a:endParaRPr lang="el-GR" dirty="0" smtClean="0"/>
          </a:p>
          <a:p>
            <a:pPr algn="just"/>
            <a:r>
              <a:rPr lang="el-GR" b="1" dirty="0" smtClean="0"/>
              <a:t>Το </a:t>
            </a:r>
            <a:r>
              <a:rPr lang="el-GR" b="1" dirty="0"/>
              <a:t>δεύτερο πεδίο </a:t>
            </a:r>
            <a:r>
              <a:rPr lang="el-GR" dirty="0"/>
              <a:t>αναφέρεται στο </a:t>
            </a:r>
            <a:r>
              <a:rPr lang="el-GR" b="1" dirty="0"/>
              <a:t>διαπροσωπικό επίπεδο</a:t>
            </a:r>
            <a:r>
              <a:rPr lang="el-GR" dirty="0"/>
              <a:t>, δηλαδή στην ικανότητα του δασκάλου για αρμονική συνύπαρξη και συνεργασία με όσους σχετίζονται με το σχολείο, δηλαδή τα στελέχη της εκπαίδευσης, τους συναδέλφους, τους γονείς, κ.λπ. </a:t>
            </a:r>
            <a:endParaRPr lang="el-GR" dirty="0" smtClean="0"/>
          </a:p>
          <a:p>
            <a:pPr algn="just"/>
            <a:r>
              <a:rPr lang="el-GR" b="1" dirty="0" smtClean="0"/>
              <a:t>Το </a:t>
            </a:r>
            <a:r>
              <a:rPr lang="el-GR" b="1" dirty="0"/>
              <a:t>τρίτο πεδίο </a:t>
            </a:r>
            <a:r>
              <a:rPr lang="el-GR" dirty="0"/>
              <a:t>αφορά </a:t>
            </a:r>
            <a:r>
              <a:rPr lang="el-GR" b="1" dirty="0"/>
              <a:t>την ικανότητα του δασκάλου να ασκεί επιρροή σε κοινωνικούς και πολιτικούς φορείς</a:t>
            </a:r>
            <a:r>
              <a:rPr lang="el-GR" dirty="0"/>
              <a:t>, οι οποίοι συσχετίζονται με διάφορους τρόπους με το χώρο όπου εργάζεται (</a:t>
            </a:r>
            <a:r>
              <a:rPr lang="el-GR" dirty="0" err="1"/>
              <a:t>Friedman</a:t>
            </a:r>
            <a:r>
              <a:rPr lang="el-GR" dirty="0"/>
              <a:t> &amp; </a:t>
            </a:r>
            <a:r>
              <a:rPr lang="el-GR" dirty="0" err="1"/>
              <a:t>Kass</a:t>
            </a:r>
            <a:r>
              <a:rPr lang="el-GR" dirty="0"/>
              <a:t>, 2002. </a:t>
            </a:r>
            <a:r>
              <a:rPr lang="el-GR" dirty="0" err="1"/>
              <a:t>Hoy</a:t>
            </a:r>
            <a:r>
              <a:rPr lang="el-GR" dirty="0"/>
              <a:t> &amp; </a:t>
            </a:r>
            <a:r>
              <a:rPr lang="el-GR" dirty="0" err="1"/>
              <a:t>Woolfolk</a:t>
            </a:r>
            <a:r>
              <a:rPr lang="el-GR" dirty="0"/>
              <a:t>, 1993).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200" b="1" dirty="0" smtClean="0"/>
              <a:t>Οργάνωση </a:t>
            </a:r>
            <a:r>
              <a:rPr lang="el-GR" sz="3200" b="1" dirty="0"/>
              <a:t>της διδασκαλίας και </a:t>
            </a:r>
            <a:r>
              <a:rPr lang="el-GR" sz="3200" b="1" dirty="0" smtClean="0"/>
              <a:t>                   </a:t>
            </a:r>
            <a:r>
              <a:rPr lang="el-GR" sz="3200" b="1" dirty="0" err="1" smtClean="0"/>
              <a:t>αυτο</a:t>
            </a:r>
            <a:r>
              <a:rPr lang="el-GR" sz="3200" b="1" dirty="0" smtClean="0"/>
              <a:t>-αποτελεσματικότητα </a:t>
            </a:r>
            <a:r>
              <a:rPr lang="el-GR" sz="3200" dirty="0"/>
              <a:t/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Το διδακτικό έργο κάθε εκπαιδευτικού είναι να φέρνει σε επαφή τους δύο παράγοντες: </a:t>
            </a:r>
            <a:endParaRPr lang="el-GR" dirty="0" smtClean="0"/>
          </a:p>
          <a:p>
            <a:pPr algn="just"/>
            <a:r>
              <a:rPr lang="el-GR" dirty="0" smtClean="0"/>
              <a:t>Α) </a:t>
            </a:r>
            <a:r>
              <a:rPr lang="el-GR" b="1" dirty="0" smtClean="0"/>
              <a:t>τον </a:t>
            </a:r>
            <a:r>
              <a:rPr lang="el-GR" b="1" dirty="0"/>
              <a:t>μαθητή </a:t>
            </a:r>
            <a:r>
              <a:rPr lang="el-GR" dirty="0"/>
              <a:t>και </a:t>
            </a:r>
            <a:endParaRPr lang="el-GR" dirty="0" smtClean="0"/>
          </a:p>
          <a:p>
            <a:pPr algn="just"/>
            <a:r>
              <a:rPr lang="el-GR" dirty="0" smtClean="0"/>
              <a:t>Β) </a:t>
            </a:r>
            <a:r>
              <a:rPr lang="el-GR" b="1" dirty="0" smtClean="0"/>
              <a:t>το </a:t>
            </a:r>
            <a:r>
              <a:rPr lang="el-GR" b="1" dirty="0"/>
              <a:t>μορφωτικό αγαθό</a:t>
            </a:r>
            <a:r>
              <a:rPr lang="el-GR" dirty="0"/>
              <a:t>. Απαραίτητες προϋποθέσεις για αυτή τη διαδικασία είναι η </a:t>
            </a:r>
            <a:r>
              <a:rPr lang="el-GR" b="1" dirty="0"/>
              <a:t>επιστημονική κατάρτιση και η σωστή προετοιμασία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 smtClean="0"/>
              <a:t>Οργάνωση της διδασκαλίας και                    αυτο-αποτελεσματικότητα </a:t>
            </a:r>
            <a:r>
              <a:rPr lang="el-GR" sz="3100" b="1" dirty="0" smtClean="0"/>
              <a:t>συνέχεια: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Για την οργάνωση διδασκαλίας απαιτείται σχεδιασμός από την πλευρά των εκπαιδευτικών που να στηρίζεται στις μαθησιακές ανάγκες </a:t>
            </a:r>
            <a:r>
              <a:rPr lang="el-GR" b="1" dirty="0" smtClean="0"/>
              <a:t>(γνωστική και συναισθηματική ανάπτυξη)</a:t>
            </a:r>
            <a:r>
              <a:rPr lang="el-GR" dirty="0" smtClean="0"/>
              <a:t> των μαθητών, με </a:t>
            </a:r>
            <a:r>
              <a:rPr lang="el-GR" b="1" dirty="0" smtClean="0"/>
              <a:t>επιλογή στρατηγικών</a:t>
            </a:r>
            <a:r>
              <a:rPr lang="el-GR" dirty="0" smtClean="0"/>
              <a:t>, </a:t>
            </a:r>
            <a:r>
              <a:rPr lang="el-GR" b="1" dirty="0" smtClean="0"/>
              <a:t>αξιολόγηση των στόχων και σκοπών</a:t>
            </a:r>
            <a:r>
              <a:rPr lang="el-GR" dirty="0" smtClean="0"/>
              <a:t>, </a:t>
            </a:r>
            <a:r>
              <a:rPr lang="el-GR" b="1" dirty="0" smtClean="0"/>
              <a:t>απόδοση κινήτρων </a:t>
            </a:r>
            <a:r>
              <a:rPr lang="el-GR" dirty="0" smtClean="0"/>
              <a:t>στους μαθητές και παράλληλα </a:t>
            </a:r>
            <a:r>
              <a:rPr lang="el-GR" b="1" dirty="0" smtClean="0"/>
              <a:t>ανεπτυγμένη την αίσθηση της αυτο-αποτελεσματικότητάς τους.</a:t>
            </a:r>
            <a:endParaRPr lang="el-G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Αυτο-αποτελεσματικότητα και επαγγελματική εξουθένωση (</a:t>
            </a:r>
            <a:r>
              <a:rPr lang="el-GR" sz="4000" b="1" dirty="0" err="1" smtClean="0"/>
              <a:t>burnout</a:t>
            </a:r>
            <a:r>
              <a:rPr lang="el-GR" sz="4000" b="1" dirty="0" smtClean="0"/>
              <a:t>)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Πλήθος ερευνητών έχουν μελετήσει την επαγγελματική εξουθένωση σε σχέση με τη αίσθηση που έχει ο εκπαιδευτικός για την αυτο-αποτελεσματικότητά του στη σχολική τάξη. </a:t>
            </a:r>
            <a:r>
              <a:rPr lang="el-GR" b="1" dirty="0" smtClean="0"/>
              <a:t>Οι αμφιβολίες και η ανασφάλεια για την αυτο-αποτελεσματικότητα στο διδακτικό έργο ενισχύουν την επαγγελματική εξουθένωση αυξάνοντας τη συναισθηματική εξάντληση. </a:t>
            </a:r>
            <a:endParaRPr lang="el-G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 smtClean="0"/>
              <a:t>Αυτο-αποτελεσματικότητα και επαγγελματική εξουθένωση (</a:t>
            </a:r>
            <a:r>
              <a:rPr lang="el-GR" sz="3600" b="1" dirty="0" err="1" smtClean="0"/>
              <a:t>burnout</a:t>
            </a:r>
            <a:r>
              <a:rPr lang="el-GR" sz="3600" b="1" dirty="0" smtClean="0"/>
              <a:t>) </a:t>
            </a:r>
            <a:r>
              <a:rPr lang="el-GR" sz="3100" b="1" dirty="0" smtClean="0"/>
              <a:t>συνέχεια: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Ο </a:t>
            </a:r>
            <a:r>
              <a:rPr lang="el-GR" dirty="0" err="1" smtClean="0"/>
              <a:t>Friedman</a:t>
            </a:r>
            <a:r>
              <a:rPr lang="el-GR" dirty="0" smtClean="0"/>
              <a:t> (2000) σε έρευνά του επιβεβαιώνει ότι, </a:t>
            </a:r>
            <a:r>
              <a:rPr lang="el-GR" b="1" dirty="0" smtClean="0"/>
              <a:t>όταν υπάρχει έλλειψη ικανοποίησης του εκπαιδευτικού από την εργασία του, μπορεί να ματαιωθούν όλες οι προσδοκίες του για τις επιδόσεις των μαθητών του.</a:t>
            </a:r>
            <a:endParaRPr lang="el-G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1002</Words>
  <Application>Microsoft Office PowerPoint</Application>
  <PresentationFormat>Προβολή στην οθόνη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ΑΥΤΟ-ΑΠΟΤΕΛΕΣΜΑΤΙΚΟΤΗΤΑ ΣΤΗ ΜΑΘΗΣΗ ΚΑΙ ΣΤΗ ΔΙΔΑΣΚΑΛΙΑ  ΑΥΤΟ-ΡΥΘΜΙΖΟΜΕΝΗ ΜΑΘΗΣΗ </vt:lpstr>
      <vt:lpstr>ΑΥΤΟ-ΑΠΟΤΕΛΕΣΜΑΤΙΚΟΤΗΤΑ ΣΤΗ ΜΑΘΗΣΗ ΚΑΙ ΣΤΗ ΔΙΔΑΣΚΑΛΙΑ συνέχεια:</vt:lpstr>
      <vt:lpstr>ΑΥΤΟ-ΑΠΟΤΕΛΕΣΜΑΤΙΚΟΤΗΤΑ ΣΤΗ ΜΑΘΗΣΗ ΚΑΙ ΣΤΗ ΔΙΔΑΣΚΑΛΙΑ συνέχεια:</vt:lpstr>
      <vt:lpstr>ΑΥΤΟ-ΑΠΟΤΕΛΕΣΜΑΤΙΚΟΤΗΤΑ ΣΤΗ ΜΑΘΗΣΗ ΚΑΙ ΣΤΗ ΔΙΔΑΣΚΑΛΙΑ συνέχεια:</vt:lpstr>
      <vt:lpstr>ΑΥΤΟ-ΑΠΟΤΕΛΕΣΜΑΤΙΚΟΤΗΤΑ ΣΤΗ ΜΑΘΗΣΗ ΚΑΙ ΣΤΗ ΔΙΔΑΣΚΑΛΙΑ συνέχεια:</vt:lpstr>
      <vt:lpstr> Οργάνωση της διδασκαλίας και                    αυτο-αποτελεσματικότητα  </vt:lpstr>
      <vt:lpstr> Οργάνωση της διδασκαλίας και                    αυτο-αποτελεσματικότητα συνέχεια: </vt:lpstr>
      <vt:lpstr> Αυτο-αποτελεσματικότητα και επαγγελματική εξουθένωση (burnout)  </vt:lpstr>
      <vt:lpstr> Αυτο-αποτελεσματικότητα και επαγγελματική εξουθένωση (burnout) συνέχεια: </vt:lpstr>
      <vt:lpstr> Αυτο-αποτελεσματικότητα και επαγγελματική εξουθένωση (burnout) συνέχεια: </vt:lpstr>
      <vt:lpstr>  ΑΥΤΟ-ΡΥΘΜΙΣΗ  </vt:lpstr>
      <vt:lpstr>ΑΥΤΟ-ΡΥΘΜΙΣΗ συνέχεια:</vt:lpstr>
      <vt:lpstr> Ρύθμιση του συναισθήματος  </vt:lpstr>
      <vt:lpstr>Ρύθμιση του συναισθήματος συνέχεια:</vt:lpstr>
      <vt:lpstr>  ΑΥΤΟ-ΡΥΘΜΙΣΗ  Στάσεις προς τον εαυτό  </vt:lpstr>
      <vt:lpstr>  ΑΥΤΟ-ΡΥΘΜΙΣΗ  Δεξιότητες περίσκεψης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ΑΥΤΟ-ΑΠΟΤΕΛΕΣΜΑΤΙΚΟΤΗΤΑ ΣΤΗ ΜΑΘΗΣΗ ΚΑΙ ΣΤΗ ΔΙΔΑΣΚΑΛΙΑ  ΑΥΤΟ-ΡΥΘΜΙΖΟΜΕΝΗ ΜΑΘΗΣΗ </dc:title>
  <dc:creator>User</dc:creator>
  <cp:lastModifiedBy>user</cp:lastModifiedBy>
  <cp:revision>33</cp:revision>
  <dcterms:created xsi:type="dcterms:W3CDTF">2024-03-07T08:31:16Z</dcterms:created>
  <dcterms:modified xsi:type="dcterms:W3CDTF">2024-04-10T10:02:19Z</dcterms:modified>
</cp:coreProperties>
</file>