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8288000" cy="10287000"/>
  <p:notesSz cx="6858000" cy="9144000"/>
  <p:embeddedFontLst>
    <p:embeddedFont>
      <p:font typeface="Anonymous Pro Bold" panose="020B0604020202020204" charset="0"/>
      <p:regular r:id="rId20"/>
    </p:embeddedFont>
    <p:embeddedFont>
      <p:font typeface="Arial Bold" panose="020B0604020202020204" charset="0"/>
      <p:regular r:id="rId21"/>
    </p:embeddedFont>
    <p:embeddedFont>
      <p:font typeface="Montserrat Classic" panose="020B0604020202020204" charset="0"/>
      <p:regular r:id="rId22"/>
    </p:embeddedFont>
    <p:embeddedFont>
      <p:font typeface="Montserrat Classic Bold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52501-7031-40D7-A777-CCA7CDDBE035}" type="datetimeFigureOut">
              <a:rPr lang="el-GR" smtClean="0"/>
              <a:t>28/3/2025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897AF-9C1A-4ECE-AFC7-2A0FBB9AB3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019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97AF-9C1A-4ECE-AFC7-2A0FBB9AB3D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48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prog.aspete.gr/courses/PESYP_PATRA1010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Freeform 3"/>
          <p:cNvSpPr/>
          <p:nvPr/>
        </p:nvSpPr>
        <p:spPr>
          <a:xfrm>
            <a:off x="0" y="-114300"/>
            <a:ext cx="8200236" cy="10401300"/>
          </a:xfrm>
          <a:custGeom>
            <a:avLst/>
            <a:gdLst/>
            <a:ahLst/>
            <a:cxnLst/>
            <a:rect l="l" t="t" r="r" b="b"/>
            <a:pathLst>
              <a:path w="8200236" h="10401300">
                <a:moveTo>
                  <a:pt x="0" y="0"/>
                </a:moveTo>
                <a:lnTo>
                  <a:pt x="8200236" y="0"/>
                </a:lnTo>
                <a:lnTo>
                  <a:pt x="8200236" y="10401300"/>
                </a:lnTo>
                <a:lnTo>
                  <a:pt x="0" y="10401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040" r="-7022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537941" y="1528721"/>
            <a:ext cx="8189930" cy="7755009"/>
            <a:chOff x="0" y="-95250"/>
            <a:chExt cx="10919906" cy="10340013"/>
          </a:xfrm>
        </p:grpSpPr>
        <p:sp>
          <p:nvSpPr>
            <p:cNvPr id="5" name="AutoShape 5"/>
            <p:cNvSpPr/>
            <p:nvPr/>
          </p:nvSpPr>
          <p:spPr>
            <a:xfrm>
              <a:off x="515377" y="8235623"/>
              <a:ext cx="9278888" cy="11593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501308" y="4307772"/>
              <a:ext cx="9292958" cy="1279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01308" y="1726952"/>
              <a:ext cx="9292958" cy="12795"/>
            </a:xfrm>
            <a:prstGeom prst="rect">
              <a:avLst/>
            </a:prstGeom>
            <a:solidFill>
              <a:srgbClr val="000000"/>
            </a:solidFill>
          </p:spPr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400000">
              <a:off x="965543" y="8996401"/>
              <a:ext cx="300111" cy="300111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5400000">
              <a:off x="515377" y="8996401"/>
              <a:ext cx="300111" cy="300111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5400000">
              <a:off x="1415709" y="8996401"/>
              <a:ext cx="300111" cy="300111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87529" y="5205392"/>
              <a:ext cx="9931069" cy="215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Διδάσκων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: </a:t>
              </a: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Φρ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αγκούλης Ιωσήφ</a:t>
              </a:r>
            </a:p>
            <a:p>
              <a:pPr algn="l">
                <a:lnSpc>
                  <a:spcPts val="3220"/>
                </a:lnSpc>
              </a:pPr>
              <a:endParaRPr lang="en-US" sz="2300" b="1" spc="276" dirty="0">
                <a:solidFill>
                  <a:srgbClr val="000000"/>
                </a:solidFill>
                <a:latin typeface="Montserrat Classic" panose="020B0604020202020204" charset="0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3219"/>
                </a:lnSpc>
              </a:pP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Σπ</a:t>
              </a: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ουδάστριες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: </a:t>
              </a: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Βουτσινά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 Λαμπ</a:t>
              </a: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ρινή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, Κουκή </a:t>
              </a:r>
              <a:r>
                <a:rPr lang="en-US" sz="2300" b="1" spc="276" dirty="0" err="1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Σοφί</a:t>
              </a: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α, Σαράφογλου Φωτεινή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1308" y="2311933"/>
              <a:ext cx="9917291" cy="1320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85"/>
                </a:lnSpc>
              </a:pPr>
              <a:r>
                <a:rPr lang="en-US" sz="3500" spc="56" dirty="0" err="1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Πρόγρ</a:t>
              </a:r>
              <a:r>
                <a:rPr lang="en-US" sz="3500" spc="56" dirty="0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αμμα Συμβουλευτικής σε </a:t>
              </a:r>
            </a:p>
            <a:p>
              <a:pPr algn="l">
                <a:lnSpc>
                  <a:spcPts val="3885"/>
                </a:lnSpc>
              </a:pPr>
              <a:r>
                <a:rPr lang="en-US" sz="3500" b="1" u="sng" spc="56" dirty="0" err="1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Πρώην</a:t>
              </a:r>
              <a:r>
                <a:rPr lang="en-US" sz="3500" b="1" u="sng" spc="56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</a:t>
              </a:r>
              <a:r>
                <a:rPr lang="en-US" sz="3500" b="1" u="sng" spc="56" dirty="0" err="1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Χρήστες</a:t>
              </a:r>
              <a:r>
                <a:rPr lang="en-US" sz="3500" b="1" u="sng" spc="56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 </a:t>
              </a:r>
              <a:r>
                <a:rPr lang="en-US" sz="3500" b="1" u="sng" spc="56" dirty="0" err="1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Ουσιών</a:t>
              </a:r>
              <a:endParaRPr lang="en-US" sz="3500" b="1" u="sng" spc="56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15377" y="-95250"/>
              <a:ext cx="7722741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spc="299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  <a:hlinkClick r:id="rId3" tooltip="https://eclass.prog.aspete.gr/courses/PESYP_PATRA10104/"/>
                </a:rPr>
                <a:t>ΣΥΜΒΟΥΛΕΥΤΙΚΗ ΕΥΑΛΩΤΩΝ ΚΟΙΝΩΝΙΚΑ ΟΜΑΔΩΝ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747362"/>
              <a:ext cx="10919906" cy="49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 b="1" spc="276" dirty="0">
                  <a:solidFill>
                    <a:srgbClr val="000000"/>
                  </a:solidFill>
                  <a:latin typeface="Montserrat Classic" panose="020B0604020202020204" charset="0"/>
                  <a:ea typeface="Arial Bold"/>
                  <a:cs typeface="Arial Bold"/>
                  <a:sym typeface="Arial Bold"/>
                </a:rPr>
                <a:t>ΠΕΣΥΠ ΠΑΤΡΑΣ | ΑΚΑΔΗΜΑΪΚΟ ΕΤΟΣ 2024-2025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34800" y="876818"/>
            <a:ext cx="15764174" cy="955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844325" y="9331411"/>
            <a:ext cx="15754649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2687767" y="1823478"/>
            <a:ext cx="12308035" cy="117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834800" y="874632"/>
            <a:ext cx="9525" cy="84663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6598974" y="874632"/>
            <a:ext cx="10461" cy="84663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949236" y="1925915"/>
            <a:ext cx="15535302" cy="709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2"/>
              </a:lnSpc>
            </a:pPr>
            <a:r>
              <a:rPr lang="en-US" sz="2899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Η πα</a:t>
            </a:r>
            <a:r>
              <a:rPr lang="en-US" sz="2899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ρέμ</a:t>
            </a:r>
            <a:r>
              <a:rPr lang="en-US" sz="2899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βαση οργανώνεται σε </a:t>
            </a:r>
            <a:r>
              <a:rPr lang="el-GR" sz="2899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πέντε</a:t>
            </a:r>
            <a:r>
              <a:rPr lang="en-US" sz="2899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βασικούς άξονες:</a:t>
            </a:r>
          </a:p>
          <a:p>
            <a:pPr algn="l">
              <a:lnSpc>
                <a:spcPts val="4552"/>
              </a:lnSpc>
            </a:pPr>
            <a:endParaRPr lang="en-US" sz="2899" spc="4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552"/>
              </a:lnSpc>
            </a:pPr>
            <a:r>
              <a:rPr lang="en-US" sz="2899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      </a:t>
            </a:r>
            <a:r>
              <a:rPr lang="en-US" sz="2899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Εκ</a:t>
            </a:r>
            <a:r>
              <a:rPr lang="en-US" sz="2899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παίδευση &amp; Επαγγελματική Κατάρτιση: </a:t>
            </a:r>
          </a:p>
          <a:p>
            <a:pPr marL="561341" lvl="1" indent="-280670" algn="l">
              <a:lnSpc>
                <a:spcPts val="4082"/>
              </a:lnSpc>
              <a:buFont typeface="Arial"/>
              <a:buChar char="•"/>
            </a:pP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Πα</a:t>
            </a:r>
            <a:r>
              <a:rPr lang="en-US" sz="2600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ροχή</a:t>
            </a: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βα</a:t>
            </a:r>
            <a:r>
              <a:rPr lang="en-US" sz="2600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σικών</a:t>
            </a: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και επα</a:t>
            </a:r>
            <a:r>
              <a:rPr lang="en-US" sz="2600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γγελμ</a:t>
            </a: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ατικών δεξιοτήτων που θα τους επιτρέψουν να ενταχθούν στην αγορά εργασίας και να αποκτήσουν οικονομική αυτονομία.  </a:t>
            </a:r>
          </a:p>
          <a:p>
            <a:pPr algn="l">
              <a:lnSpc>
                <a:spcPts val="4082"/>
              </a:lnSpc>
            </a:pPr>
            <a:endParaRPr lang="en-US" sz="2600" spc="4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553"/>
              </a:lnSpc>
            </a:pPr>
            <a:r>
              <a:rPr lang="en-US" sz="2900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Ψυχοκοινωνική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Υπ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οστήριξη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&amp;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Μείωση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Στιγμ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ατισμού:</a:t>
            </a:r>
            <a:r>
              <a:rPr lang="en-US" sz="2900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</a:p>
          <a:p>
            <a:pPr marL="561341" lvl="1" indent="-280670" algn="l">
              <a:lnSpc>
                <a:spcPts val="4082"/>
              </a:lnSpc>
              <a:buFont typeface="Arial"/>
              <a:buChar char="•"/>
            </a:pP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Πα</a:t>
            </a:r>
            <a:r>
              <a:rPr lang="en-US" sz="2600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ροχή</a:t>
            </a: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600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συμ</a:t>
            </a:r>
            <a:r>
              <a:rPr lang="en-US" sz="2600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βουλευτικής υποστήριξης, ψυχολογικής ενδυνάμωσης και δράσεων ενημέρωσης για τη μείωση του στιγματισμού από την κοινωνία. </a:t>
            </a:r>
          </a:p>
          <a:p>
            <a:pPr algn="l">
              <a:lnSpc>
                <a:spcPts val="4082"/>
              </a:lnSpc>
            </a:pPr>
            <a:endParaRPr lang="en-US" sz="2600" spc="4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552"/>
              </a:lnSpc>
            </a:pPr>
            <a:r>
              <a:rPr lang="en-US" sz="2899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</a:t>
            </a:r>
            <a:r>
              <a:rPr lang="en-US" sz="2899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Υγεί</a:t>
            </a:r>
            <a:r>
              <a:rPr lang="en-US" sz="2899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 &amp; Πρόσβαση σε Ιατρικές Υπηρεσίες: </a:t>
            </a:r>
          </a:p>
          <a:p>
            <a:pPr marL="561337" lvl="1" indent="-280669" algn="l">
              <a:lnSpc>
                <a:spcPts val="4081"/>
              </a:lnSpc>
              <a:buFont typeface="Arial"/>
              <a:buChar char="•"/>
            </a:pPr>
            <a:r>
              <a:rPr lang="en-US" sz="2599" spc="4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Δι</a:t>
            </a:r>
            <a:r>
              <a:rPr lang="en-US" sz="2599" spc="4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ασφάλιση συνεχούς ιατρικής και ψυχολογικής παρακολούθησης για την προαγωγή της υγείας και την πρόληψη υποτροπών.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Freeform 16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8700" y="3174134"/>
            <a:ext cx="547805" cy="515816"/>
          </a:xfrm>
          <a:custGeom>
            <a:avLst/>
            <a:gdLst/>
            <a:ahLst/>
            <a:cxnLst/>
            <a:rect l="l" t="t" r="r" b="b"/>
            <a:pathLst>
              <a:path w="547805" h="515816">
                <a:moveTo>
                  <a:pt x="0" y="0"/>
                </a:moveTo>
                <a:lnTo>
                  <a:pt x="547805" y="0"/>
                </a:lnTo>
                <a:lnTo>
                  <a:pt x="547805" y="515816"/>
                </a:lnTo>
                <a:lnTo>
                  <a:pt x="0" y="515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7333985"/>
            <a:ext cx="547805" cy="547805"/>
          </a:xfrm>
          <a:custGeom>
            <a:avLst/>
            <a:gdLst/>
            <a:ahLst/>
            <a:cxnLst/>
            <a:rect l="l" t="t" r="r" b="b"/>
            <a:pathLst>
              <a:path w="547805" h="547805">
                <a:moveTo>
                  <a:pt x="0" y="0"/>
                </a:moveTo>
                <a:lnTo>
                  <a:pt x="547805" y="0"/>
                </a:lnTo>
                <a:lnTo>
                  <a:pt x="547805" y="547804"/>
                </a:lnTo>
                <a:lnTo>
                  <a:pt x="0" y="54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57511" y="5223456"/>
            <a:ext cx="490183" cy="498337"/>
          </a:xfrm>
          <a:custGeom>
            <a:avLst/>
            <a:gdLst/>
            <a:ahLst/>
            <a:cxnLst/>
            <a:rect l="l" t="t" r="r" b="b"/>
            <a:pathLst>
              <a:path w="490183" h="498337">
                <a:moveTo>
                  <a:pt x="0" y="0"/>
                </a:moveTo>
                <a:lnTo>
                  <a:pt x="490183" y="0"/>
                </a:lnTo>
                <a:lnTo>
                  <a:pt x="490183" y="498337"/>
                </a:lnTo>
                <a:lnTo>
                  <a:pt x="0" y="4983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247173" y="1115973"/>
            <a:ext cx="14752173" cy="4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00" b="1" spc="34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Σχέδιο</a:t>
            </a:r>
            <a:r>
              <a:rPr lang="en-US" sz="2800" b="1" spc="34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800" b="1" spc="34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Συμ</a:t>
            </a:r>
            <a:r>
              <a:rPr lang="en-US" sz="2800" b="1" spc="34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βουλευτικής Παρέμβασης – Άξονες Δράσης(1/2)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34800" y="876818"/>
            <a:ext cx="15764174" cy="955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844325" y="9331411"/>
            <a:ext cx="15754649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2595489" y="2014866"/>
            <a:ext cx="12308035" cy="117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834800" y="874632"/>
            <a:ext cx="9525" cy="84663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6598974" y="874632"/>
            <a:ext cx="10461" cy="84663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1182132" y="3125448"/>
            <a:ext cx="15535302" cy="494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2"/>
              </a:lnSpc>
            </a:pP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ts val="4553"/>
              </a:lnSpc>
            </a:pPr>
            <a:r>
              <a:rPr lang="en-US" sz="2900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Απα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σχόληση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&amp;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Δι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ασύνδεση με την αγορά εργασίας:</a:t>
            </a:r>
          </a:p>
          <a:p>
            <a:pPr marL="582927" lvl="1" indent="-291463" algn="l">
              <a:lnSpc>
                <a:spcPts val="4238"/>
              </a:lnSpc>
              <a:buFont typeface="Arial"/>
              <a:buChar char="•"/>
            </a:pPr>
            <a:r>
              <a:rPr lang="en-US" sz="2699" spc="4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Ενίσχυση</a:t>
            </a:r>
            <a:r>
              <a:rPr lang="en-US" sz="2699" spc="4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699" spc="4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της</a:t>
            </a:r>
            <a:r>
              <a:rPr lang="en-US" sz="2699" spc="4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απα</a:t>
            </a:r>
            <a:r>
              <a:rPr lang="en-US" sz="2699" spc="4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σχολησιμότητ</a:t>
            </a:r>
            <a:r>
              <a:rPr lang="en-US" sz="2699" spc="4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ας μέσω προγραμμάτων εργασιακής ένταξης, συνεργασίας με εργοδότες και συμβουλευτικής σταδιοδρομίας.</a:t>
            </a:r>
          </a:p>
          <a:p>
            <a:pPr algn="l">
              <a:lnSpc>
                <a:spcPts val="4238"/>
              </a:lnSpc>
            </a:pPr>
            <a:endParaRPr lang="en-US" sz="2699" spc="4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553"/>
              </a:lnSpc>
            </a:pPr>
            <a:r>
              <a:rPr lang="en-US" sz="2900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Ψυχολογική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υπ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οστήριξη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των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οικογενειών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των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π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ρώην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900" b="1" spc="4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χρηστών</a:t>
            </a:r>
            <a:r>
              <a:rPr lang="en-US" sz="2900" b="1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:</a:t>
            </a:r>
            <a:r>
              <a:rPr lang="en-US" sz="2900" spc="4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</a:p>
          <a:p>
            <a:pPr marL="582927" lvl="1" indent="-291463" algn="l">
              <a:lnSpc>
                <a:spcPts val="4238"/>
              </a:lnSpc>
              <a:buFont typeface="Arial"/>
              <a:buChar char="•"/>
            </a:pPr>
            <a:r>
              <a:rPr lang="en-US" sz="2699" spc="4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Ενημέρωση</a:t>
            </a:r>
            <a:r>
              <a:rPr lang="en-US" sz="2699" spc="4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</a:t>
            </a:r>
            <a:r>
              <a:rPr lang="en-US" sz="2699" spc="43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συμ</a:t>
            </a:r>
            <a:r>
              <a:rPr lang="en-US" sz="2699" spc="43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βουλευτικές παρεμβάσεις, ομάδες αλληλοβοήθειας.</a:t>
            </a:r>
          </a:p>
          <a:p>
            <a:pPr algn="l">
              <a:lnSpc>
                <a:spcPts val="4238"/>
              </a:lnSpc>
            </a:pPr>
            <a:endParaRPr lang="en-US" sz="2699" spc="4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238"/>
              </a:lnSpc>
            </a:pPr>
            <a:endParaRPr lang="en-US" sz="2699" spc="4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Freeform 16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584" y="3732034"/>
            <a:ext cx="502356" cy="502356"/>
          </a:xfrm>
          <a:custGeom>
            <a:avLst/>
            <a:gdLst/>
            <a:ahLst/>
            <a:cxnLst/>
            <a:rect l="l" t="t" r="r" b="b"/>
            <a:pathLst>
              <a:path w="502356" h="502356">
                <a:moveTo>
                  <a:pt x="0" y="0"/>
                </a:moveTo>
                <a:lnTo>
                  <a:pt x="502355" y="0"/>
                </a:lnTo>
                <a:lnTo>
                  <a:pt x="502355" y="502355"/>
                </a:lnTo>
                <a:lnTo>
                  <a:pt x="0" y="50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64584" y="5879050"/>
            <a:ext cx="545173" cy="556299"/>
          </a:xfrm>
          <a:custGeom>
            <a:avLst/>
            <a:gdLst/>
            <a:ahLst/>
            <a:cxnLst/>
            <a:rect l="l" t="t" r="r" b="b"/>
            <a:pathLst>
              <a:path w="545173" h="556299">
                <a:moveTo>
                  <a:pt x="0" y="0"/>
                </a:moveTo>
                <a:lnTo>
                  <a:pt x="545173" y="0"/>
                </a:lnTo>
                <a:lnTo>
                  <a:pt x="545173" y="556299"/>
                </a:lnTo>
                <a:lnTo>
                  <a:pt x="0" y="556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47173" y="1115973"/>
            <a:ext cx="14808067" cy="47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00" b="1" spc="34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Σχέδιο</a:t>
            </a:r>
            <a:r>
              <a:rPr lang="en-US" sz="2800" b="1" spc="34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800" b="1" spc="347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Συμ</a:t>
            </a:r>
            <a:r>
              <a:rPr lang="en-US" sz="2800" b="1" spc="34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βουλευτικής Παρέμβασης – Άξονες Δράσης(2/2)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742319" y="-6116640"/>
            <a:ext cx="87327" cy="1522215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304800" y="3884601"/>
            <a:ext cx="49447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Εκπαίδευση &amp; Επαγγελματική Κατάρτιση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49590" y="1585812"/>
            <a:ext cx="11147472" cy="730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📚 Βασικές δεξιότητες: Μαθήματα ψηφιακού αλφαβητισμού, βελτίωση επικοινωνιακών δεξιοτήτων, διαχείριση άγχους και ανάπτυξη αυτοπεποίθησης.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💼 Επαγγελματική κατάρτιση: Συμμετοχή σε εξειδικευμένα εκπαιδευτικά προγράμματα και πρακτική άσκηση με στόχο την επαγγελματική αποκατάσταση.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⚖️ Δικτύωση με εκπαιδευτικούς φορείς: Συνεργασία με ΚΕΚ, επαγγελματικά κέντρα και άλλους φορείς που προσφέρουν δωρεάν ή επιδοτούμενα προγράμματα εκπαίδευσης.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8742319" y="1603558"/>
            <a:ext cx="87327" cy="15222158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304800" y="3743325"/>
            <a:ext cx="4944790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49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Ψυχοκοινωνική</a:t>
            </a:r>
            <a:r>
              <a:rPr lang="en-US" sz="49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 Υπ</a:t>
            </a:r>
            <a:r>
              <a:rPr lang="en-US" sz="49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οστήριξη</a:t>
            </a:r>
            <a:r>
              <a:rPr lang="en-US" sz="49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 &amp; </a:t>
            </a:r>
            <a:r>
              <a:rPr lang="en-US" sz="49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Μείωση</a:t>
            </a:r>
            <a:r>
              <a:rPr lang="en-US" sz="49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 </a:t>
            </a:r>
            <a:r>
              <a:rPr lang="en-US" sz="49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Στιγμ</a:t>
            </a:r>
            <a:r>
              <a:rPr lang="en-US" sz="49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ατισμού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47174" y="1890613"/>
            <a:ext cx="10949888" cy="669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🏥 Ατομικές και ομαδικές συνεδρίες ψυχολογικής υποστήριξης, προσαρμοσμένες στις ανάγκες των πρώην χρηστών ουσιών.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🤝 Δημιουργία ομάδων αυτοβοήθειας και ενίσχυση κοινωνικών δεξιοτήτων μέσω βιωματικών εργαστηρίων και υποστηρικτικών κοινοτήτων.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🌟 Δράσεις ενημέρωσης και ευαισθητοποίησης στην κοινότητα, με στόχο τη μείωση του κοινωνικού στιγματισμού και την προώθηση της αποδοχής.</a:t>
            </a:r>
          </a:p>
        </p:txBody>
      </p:sp>
      <p:sp>
        <p:nvSpPr>
          <p:cNvPr id="13" name="AutoShape 13"/>
          <p:cNvSpPr/>
          <p:nvPr/>
        </p:nvSpPr>
        <p:spPr>
          <a:xfrm rot="-5400000">
            <a:off x="8742319" y="-6116640"/>
            <a:ext cx="87327" cy="1522215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 rot="-5400000">
            <a:off x="8742319" y="1603558"/>
            <a:ext cx="87327" cy="15222158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455080" y="3601938"/>
            <a:ext cx="494479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Υγεία &amp; Πρόσβαση σε Ιατρικές Υπηρεσίες</a:t>
            </a:r>
          </a:p>
          <a:p>
            <a:pPr algn="l">
              <a:lnSpc>
                <a:spcPts val="5550"/>
              </a:lnSpc>
            </a:pPr>
            <a:endParaRPr lang="en-US" sz="5000" spc="8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 Classic"/>
              <a:sym typeface="Montserrat Classi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59845" y="2195413"/>
            <a:ext cx="11237217" cy="608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⚕️ Συνεχής ιατρική παρακολούθηση για την αντιμετώπιση των επιπτώσεων της χρήσης ουσιών και την πρόληψη υποτροπών.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📚 Εκπαιδευτικά προγράμματα για πρόληψη ασθενειών και προαγωγή της υγείας, με έμφαση στη σωστή διατροφή και τη φροντίδα του σώματος.</a:t>
            </a:r>
          </a:p>
          <a:p>
            <a:pPr algn="l">
              <a:lnSpc>
                <a:spcPts val="4849"/>
              </a:lnSpc>
            </a:pPr>
            <a:endParaRPr lang="en-US" sz="2499" spc="299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🏥 Διασύνδεση με φορείς υγείας για δωρεάν παροχές και συμβουλευτική υποστήριξη.</a:t>
            </a:r>
          </a:p>
        </p:txBody>
      </p:sp>
      <p:sp>
        <p:nvSpPr>
          <p:cNvPr id="13" name="AutoShape 13"/>
          <p:cNvSpPr/>
          <p:nvPr/>
        </p:nvSpPr>
        <p:spPr>
          <a:xfrm rot="-5400000">
            <a:off x="8742319" y="-6116640"/>
            <a:ext cx="87327" cy="1522215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 rot="-5400000">
            <a:off x="8742319" y="1603558"/>
            <a:ext cx="87327" cy="15222158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88514" y="3671887"/>
            <a:ext cx="4417387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Απα</a:t>
            </a:r>
            <a:r>
              <a:rPr lang="en-US" sz="50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σχόληση</a:t>
            </a:r>
            <a:r>
              <a:rPr lang="en-US" sz="50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 &amp; </a:t>
            </a:r>
            <a:r>
              <a:rPr lang="en-US" sz="50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Δι</a:t>
            </a:r>
            <a:r>
              <a:rPr lang="en-US" sz="50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ασύνδεση με την αγορά εργασίας</a:t>
            </a:r>
          </a:p>
          <a:p>
            <a:pPr algn="l">
              <a:lnSpc>
                <a:spcPts val="5550"/>
              </a:lnSpc>
            </a:pPr>
            <a:endParaRPr lang="en-US" sz="5000" spc="8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 Classic"/>
              <a:sym typeface="Montserrat Classi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46927" y="1655762"/>
            <a:ext cx="10950135" cy="730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9"/>
              </a:lnSpc>
            </a:pP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📝 </a:t>
            </a:r>
            <a:r>
              <a:rPr lang="en-US" sz="2499" spc="29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Συμ</a:t>
            </a: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βουλευτική καριέρας και προετοιμασία βιογραφικού, ώστε οι πρώην χρήστες να αποκτήσουν αυτοπεποίθηση στην αναζήτηση εργασίας.</a:t>
            </a:r>
          </a:p>
          <a:p>
            <a:pPr algn="l">
              <a:lnSpc>
                <a:spcPts val="4849"/>
              </a:lnSpc>
            </a:pPr>
            <a:endParaRPr lang="en-US" sz="2499" spc="29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🏢 </a:t>
            </a:r>
            <a:r>
              <a:rPr lang="en-US" sz="2499" spc="29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Συνεργ</a:t>
            </a: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ασία με επιχειρήσεις και φορείς απασχόλησης, προωθώντας τις δυνατότητες πρόσληψης και προσαρμογής στην αγορά εργασίας.</a:t>
            </a:r>
          </a:p>
          <a:p>
            <a:pPr algn="l">
              <a:lnSpc>
                <a:spcPts val="4849"/>
              </a:lnSpc>
            </a:pPr>
            <a:endParaRPr lang="en-US" sz="2499" spc="29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l">
              <a:lnSpc>
                <a:spcPts val="4849"/>
              </a:lnSpc>
            </a:pP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💪 Υπ</a:t>
            </a:r>
            <a:r>
              <a:rPr lang="en-US" sz="2499" spc="29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οστήριξη</a:t>
            </a: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spc="29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μέσω</a:t>
            </a: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π</a:t>
            </a:r>
            <a:r>
              <a:rPr lang="en-US" sz="2499" spc="29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ρογρ</a:t>
            </a:r>
            <a:r>
              <a:rPr lang="en-US" sz="2499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αμμάτων απασχόλησης (ΟΚΑΝΑ, ΟΑΕΔ κ.ά.), αξιοποιώντας επιδοτούμενες θέσεις εργασίας και προγράμματα επαγγελματικής αποκατάστασης.</a:t>
            </a:r>
          </a:p>
        </p:txBody>
      </p:sp>
      <p:sp>
        <p:nvSpPr>
          <p:cNvPr id="13" name="AutoShape 13"/>
          <p:cNvSpPr/>
          <p:nvPr/>
        </p:nvSpPr>
        <p:spPr>
          <a:xfrm rot="-5400000">
            <a:off x="8742319" y="-6116640"/>
            <a:ext cx="87327" cy="1522215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 rot="-5400000">
            <a:off x="8742319" y="1603558"/>
            <a:ext cx="87327" cy="15222158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C0026-70F1-5591-4695-856CEC148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5104E5B-4E24-691D-66A7-322343424E26}"/>
              </a:ext>
            </a:extLst>
          </p:cNvPr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5F24C63-CC1B-2C58-A8A6-430D4C7A7DD1}"/>
              </a:ext>
            </a:extLst>
          </p:cNvPr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DD2EC48-5845-BA71-4D8A-1776E4BE9F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1CCA77C-0EF5-60DD-64E3-16D0660D57E4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5D15C24-9EC0-3D20-2505-23483BE25F4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39F79602-48DC-B5AA-9389-823275F910CA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1C83501-DBE5-520C-8A4E-BDD42E54C9B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F1D10A8B-8D8E-7391-09D6-AC8C80B6EE51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51CFA56D-6A0E-EC6C-1B33-187792F8E94C}"/>
              </a:ext>
            </a:extLst>
          </p:cNvPr>
          <p:cNvSpPr txBox="1"/>
          <p:nvPr/>
        </p:nvSpPr>
        <p:spPr>
          <a:xfrm>
            <a:off x="588514" y="3671887"/>
            <a:ext cx="441738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l-GR" sz="5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Ψυχολογική υποστήριξη των οικογενειών</a:t>
            </a:r>
            <a:endParaRPr lang="en-US" sz="5000" spc="8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ontserrat Classic"/>
              <a:sym typeface="Montserrat Classic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6E3BC86-DFE5-2E3B-F6DE-CF7905CC3152}"/>
              </a:ext>
            </a:extLst>
          </p:cNvPr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172B57A-37DF-8A85-8940-CC8A50122A69}"/>
              </a:ext>
            </a:extLst>
          </p:cNvPr>
          <p:cNvSpPr txBox="1"/>
          <p:nvPr/>
        </p:nvSpPr>
        <p:spPr>
          <a:xfrm>
            <a:off x="5486400" y="2593353"/>
            <a:ext cx="10548146" cy="5029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200000"/>
              </a:lnSpc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📝 Σεμινάρια και ενημέρωση για το ρόλο της οικογένειας, στην προσπάθεια κοινωνικοποίησης των πρώην χρηστών.</a:t>
            </a:r>
            <a:endParaRPr lang="el-GR" sz="2800" b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>
              <a:lnSpc>
                <a:spcPct val="200000"/>
              </a:lnSpc>
              <a:buNone/>
            </a:pPr>
            <a:br>
              <a:rPr lang="el-GR" sz="28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💪 Οικογενειακή συμβουλευτική μέσα από ατομικές και ομαδικές συναντήσεις (ομάδες γονέων, αδελφών χρηστών και συζύγων/συντρόφων). </a:t>
            </a:r>
            <a:endParaRPr lang="el-GR" sz="2800" b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6604520-912D-24C4-8C0F-5B0ADB461273}"/>
              </a:ext>
            </a:extLst>
          </p:cNvPr>
          <p:cNvSpPr/>
          <p:nvPr/>
        </p:nvSpPr>
        <p:spPr>
          <a:xfrm rot="-5400000">
            <a:off x="8742319" y="-6116640"/>
            <a:ext cx="87327" cy="1522215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55403A1-A373-E335-CD66-4A230C7416EF}"/>
              </a:ext>
            </a:extLst>
          </p:cNvPr>
          <p:cNvSpPr/>
          <p:nvPr/>
        </p:nvSpPr>
        <p:spPr>
          <a:xfrm rot="-5400000">
            <a:off x="8742319" y="1603558"/>
            <a:ext cx="87327" cy="15222158"/>
          </a:xfrm>
          <a:prstGeom prst="rect">
            <a:avLst/>
          </a:pr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330424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13292" y="828675"/>
            <a:ext cx="4661416" cy="99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Βιβλιογραφία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92185"/>
            <a:ext cx="16230600" cy="598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Βλάχου, Α., Σταυρούση, Π., &amp; Βασιλού, Ε. (2017). Οι διαθέσιμες στρατηγικές προώθησης της επαγγελματικής (επαν) ένταξης των ατόμων με χρόνιες παθήσεις στην Ελλάδα. Το Βήμα των Κοινωνικών Επιστημών, 17(68).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Πρίντεζη, Ρ. (2020). Διερεύνηση δυσκολιών στην επαγγελματική ένταξη ατόμων υπό απεξάρτηση–Ο ρόλος του επαγγελματικού προσανατολισμού.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Σιδερά, Α. (2016). Εμπόδια και πηγές υποστήριξης στην επαγγελματική επανένταξη πρώην χρηστών/-τριών: εφαρμογή της Κοινωνικής Γνωστικής Θεωρίας για τη Σταδιοδρομία.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Σπυρίδωνος, Σ. (2024). Ποιότητα υπηρεσιών σε κέντρα απεξάρτησης. Το παράδειγμα του ΟΚΑΝΑ.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3202" y="1194435"/>
            <a:ext cx="16541596" cy="772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6060"/>
              </a:lnSpc>
              <a:buFont typeface="Arial"/>
              <a:buChar char="•"/>
            </a:pP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Οι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π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ρώην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χρήστες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ουσιών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απ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οτελούν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μι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α κοινωνικά ευάλωτη ομάδα, καθώς αντιμετωπίζουν πολλαπλές προκλήσεις στην προσπάθειά τους για επανένταξη στην κοινωνία. Η απ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εξάρτηση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από 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ψυχοδρ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αστικές ουσίες είναι μια σύνθετη διαδικασία που δεν ολοκληρώνεται μόνο με τη διακοπή της χρήσης, αλλά απαιτεί διαρκή υποστήριξη σε ψυχολογικό, κοινωνικό και επαγγελματικό επίπεδο.</a:t>
            </a:r>
          </a:p>
          <a:p>
            <a:pPr algn="just">
              <a:lnSpc>
                <a:spcPts val="6060"/>
              </a:lnSpc>
            </a:pPr>
            <a:endParaRPr lang="en-US" sz="3000" spc="359" dirty="0">
              <a:solidFill>
                <a:srgbClr val="000000"/>
              </a:solidFill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  <a:p>
            <a:pPr marL="647700" lvl="1" indent="-323850" algn="just">
              <a:lnSpc>
                <a:spcPts val="6060"/>
              </a:lnSpc>
              <a:buFont typeface="Arial"/>
              <a:buChar char="•"/>
            </a:pP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Η 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συγκεκριμένη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πα</a:t>
            </a:r>
            <a:r>
              <a:rPr lang="en-US" sz="3000" spc="359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ρουσί</a:t>
            </a:r>
            <a:r>
              <a:rPr lang="en-US" sz="3000" spc="359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αση εστιάζει στις ανάγκες των πρώην χρηστών ουσιών και στους τρόπους με τους οποίους μπορούν να υποστηριχθούν για να επιτύχουν την κοινωνική και επαγγελματική τους επανένταξη. 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927735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4" name="AutoShape 4"/>
          <p:cNvSpPr/>
          <p:nvPr/>
        </p:nvSpPr>
        <p:spPr>
          <a:xfrm>
            <a:off x="5897880" y="64983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5" name="Freeform 5"/>
          <p:cNvSpPr/>
          <p:nvPr/>
        </p:nvSpPr>
        <p:spPr>
          <a:xfrm>
            <a:off x="16153596" y="8086106"/>
            <a:ext cx="1913840" cy="1913840"/>
          </a:xfrm>
          <a:custGeom>
            <a:avLst/>
            <a:gdLst/>
            <a:ahLst/>
            <a:cxnLst/>
            <a:rect l="l" t="t" r="r" b="b"/>
            <a:pathLst>
              <a:path w="1913840" h="1913840">
                <a:moveTo>
                  <a:pt x="0" y="0"/>
                </a:moveTo>
                <a:lnTo>
                  <a:pt x="1913841" y="0"/>
                </a:lnTo>
                <a:lnTo>
                  <a:pt x="1913841" y="1913840"/>
                </a:lnTo>
                <a:lnTo>
                  <a:pt x="0" y="191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2546398" y="3191364"/>
            <a:ext cx="12308035" cy="1173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2546398" y="7083898"/>
            <a:ext cx="12308035" cy="1173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2546398" y="4111147"/>
            <a:ext cx="12308035" cy="1179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2536873" y="3203102"/>
            <a:ext cx="9525" cy="389253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4844908" y="3203102"/>
            <a:ext cx="9525" cy="389253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2746629" y="4318268"/>
            <a:ext cx="11907574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Να ανα</a:t>
            </a:r>
            <a:r>
              <a:rPr lang="en-US" sz="3000" spc="4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δειχθεί</a:t>
            </a:r>
            <a:r>
              <a:rPr lang="en-US" sz="3000" spc="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-US" sz="3000" spc="4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σημ</a:t>
            </a:r>
            <a:r>
              <a:rPr lang="en-US" sz="3000" spc="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ασία της συμβουλευτικής υποστήριξης και της εκπαίδευσης για την επιτυχή κοινωνική ένταξη των πρώην χρηστών ουσιών, προτείνοντας συγκεκριμένες δράσεις που μπορούν να εφαρμοστούν στην πράξη.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37334" y="3336718"/>
            <a:ext cx="8031777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4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ΣΤΟΧΟΣ ΤΗΣ ΕΡΓΑΣΙΑΣ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536873" y="6475740"/>
            <a:ext cx="12317560" cy="608158"/>
            <a:chOff x="0" y="0"/>
            <a:chExt cx="16423413" cy="810877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6423413" cy="81087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3038555" y="219282"/>
              <a:ext cx="10346304" cy="38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2100" b="1" spc="772">
                  <a:solidFill>
                    <a:srgbClr val="CCE8E1"/>
                  </a:solidFill>
                  <a:latin typeface="Anonymous Pro Bold"/>
                  <a:ea typeface="Anonymous Pro Bold"/>
                  <a:cs typeface="Anonymous Pro Bold"/>
                  <a:sym typeface="Anonymous Pro Bold"/>
                </a:rPr>
                <a:t>ΠΡΩΗΝ ΧΡΗΣΤΕΣ ΟΥΣΙΩΝ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624173" y="3668506"/>
            <a:ext cx="344938" cy="152400"/>
          </a:xfrm>
          <a:custGeom>
            <a:avLst/>
            <a:gdLst/>
            <a:ahLst/>
            <a:cxnLst/>
            <a:rect l="l" t="t" r="r" b="b"/>
            <a:pathLst>
              <a:path w="344938" h="152400">
                <a:moveTo>
                  <a:pt x="0" y="0"/>
                </a:moveTo>
                <a:lnTo>
                  <a:pt x="344938" y="0"/>
                </a:lnTo>
                <a:lnTo>
                  <a:pt x="344938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1" name="Freeform 21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 rot="-5400000">
            <a:off x="4416833" y="224686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 rot="-5400000">
            <a:off x="4416833" y="3182628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 rot="-5400000">
            <a:off x="4416832" y="6456137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 rot="-5400000">
            <a:off x="4528081" y="-3154473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 rot="-5400000">
            <a:off x="4552940" y="-2104642"/>
            <a:ext cx="9607" cy="700828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8" name="Group 8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265803" y="2364402"/>
            <a:ext cx="8648402" cy="5761998"/>
          </a:xfrm>
          <a:custGeom>
            <a:avLst/>
            <a:gdLst/>
            <a:ahLst/>
            <a:cxnLst/>
            <a:rect l="l" t="t" r="r" b="b"/>
            <a:pathLst>
              <a:path w="8648402" h="5761998">
                <a:moveTo>
                  <a:pt x="0" y="0"/>
                </a:moveTo>
                <a:lnTo>
                  <a:pt x="8648401" y="0"/>
                </a:lnTo>
                <a:lnTo>
                  <a:pt x="8648401" y="5761997"/>
                </a:lnTo>
                <a:lnTo>
                  <a:pt x="0" y="576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630203"/>
            <a:ext cx="1176337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r>
              <a:rPr lang="en-US" sz="3500" b="1" spc="5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Στόχοι</a:t>
            </a:r>
            <a:r>
              <a:rPr lang="en-US" sz="3500" b="1" spc="5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3500" b="1" spc="5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του</a:t>
            </a:r>
            <a:r>
              <a:rPr lang="en-US" sz="3500" b="1" spc="5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3500" b="1" spc="5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Προγράμμ</a:t>
            </a:r>
            <a:r>
              <a:rPr lang="en-US" sz="3500" b="1" spc="5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ατος Παρέμβασης (1/2)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1590043"/>
            <a:ext cx="6897038" cy="1867890"/>
            <a:chOff x="0" y="-95249"/>
            <a:chExt cx="9196050" cy="249052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58334"/>
              <a:ext cx="9196050" cy="1736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19"/>
                </a:lnSpc>
                <a:spcBef>
                  <a:spcPct val="0"/>
                </a:spcBef>
              </a:pPr>
              <a:r>
                <a:rPr lang="en-US" sz="2400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Πα</a:t>
              </a:r>
              <a:r>
                <a:rPr lang="en-US" sz="2400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ροχή</a:t>
              </a:r>
              <a:r>
                <a:rPr lang="en-US" sz="24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βα</a:t>
              </a:r>
              <a:r>
                <a:rPr lang="en-US" sz="24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σικών</a:t>
              </a:r>
              <a:r>
                <a:rPr lang="en-US" sz="24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και επα</a:t>
              </a:r>
              <a:r>
                <a:rPr lang="en-US" sz="24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γγελμ</a:t>
              </a:r>
              <a:r>
                <a:rPr lang="en-US" sz="24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ατικών δεξιοτήτων, ενίσχυση της αυτοπεποίθησης και ανάπτυξη προσωπικής αυτονομίας.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85168" y="-95249"/>
              <a:ext cx="3760346" cy="53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Εκ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παίδευση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3600" y="4020795"/>
            <a:ext cx="6897038" cy="2377752"/>
            <a:chOff x="33200" y="24519"/>
            <a:chExt cx="9196050" cy="3170337"/>
          </a:xfrm>
        </p:grpSpPr>
        <p:sp>
          <p:nvSpPr>
            <p:cNvPr id="22" name="TextBox 22"/>
            <p:cNvSpPr txBox="1"/>
            <p:nvPr/>
          </p:nvSpPr>
          <p:spPr>
            <a:xfrm>
              <a:off x="33200" y="1467545"/>
              <a:ext cx="9196050" cy="1727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19"/>
                </a:lnSpc>
                <a:spcBef>
                  <a:spcPct val="0"/>
                </a:spcBef>
              </a:pPr>
              <a:r>
                <a:rPr lang="en-US" sz="2300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Διευκόλυνση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της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π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ρόσ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βασης στην αγορά εργασίας μέσω κατάρτισης, συμβουλευτικής και διασύνδεσης με εργοδότες.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52303" y="24519"/>
              <a:ext cx="6439776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Απα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σχολησιμότητ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α &amp; Επαγγελματική Ένταξη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7452" y="6967776"/>
            <a:ext cx="7008286" cy="2780093"/>
            <a:chOff x="0" y="34630"/>
            <a:chExt cx="9344381" cy="370679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836083"/>
              <a:ext cx="9344381" cy="2905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19"/>
                </a:lnSpc>
                <a:spcBef>
                  <a:spcPct val="0"/>
                </a:spcBef>
              </a:pPr>
              <a:r>
                <a:rPr lang="en-US" sz="2300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Συνεχής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ια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τρική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και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ψυχολογική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παρα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κολούθηση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, α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ντιμετώ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πιση σωματικών και ψυχικών επιπτώσεων της χρήσης, πρόσβαση σε υπηρεσίες απεξάρτησης και υποστήριξη για έναν υγιεινό τρόπο ζωής.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44233" y="34630"/>
              <a:ext cx="6855910" cy="537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Υγεί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α &amp; Αποκατάσταση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 rot="-5400000">
            <a:off x="4416832" y="1756031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 rot="-5400000">
            <a:off x="4552981" y="5880508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 rot="-5400000">
            <a:off x="4528081" y="-3154473"/>
            <a:ext cx="9525" cy="700828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 rot="-5400000">
            <a:off x="4552940" y="-2104642"/>
            <a:ext cx="9607" cy="700828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7" name="Group 7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Freeform 14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265803" y="2364402"/>
            <a:ext cx="8648402" cy="5761998"/>
          </a:xfrm>
          <a:custGeom>
            <a:avLst/>
            <a:gdLst/>
            <a:ahLst/>
            <a:cxnLst/>
            <a:rect l="l" t="t" r="r" b="b"/>
            <a:pathLst>
              <a:path w="8648402" h="5761998">
                <a:moveTo>
                  <a:pt x="0" y="0"/>
                </a:moveTo>
                <a:lnTo>
                  <a:pt x="8648401" y="0"/>
                </a:lnTo>
                <a:lnTo>
                  <a:pt x="8648401" y="5761997"/>
                </a:lnTo>
                <a:lnTo>
                  <a:pt x="0" y="576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573642"/>
            <a:ext cx="119729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r>
              <a:rPr lang="en-US" sz="3500" b="1" spc="56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Στόχοι του Προγράμματος Παρέμβασης (1/2)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53601" y="2002472"/>
            <a:ext cx="6983385" cy="3027811"/>
            <a:chOff x="0" y="-95250"/>
            <a:chExt cx="9311180" cy="403708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616066"/>
              <a:ext cx="9311180" cy="232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19"/>
                </a:lnSpc>
                <a:spcBef>
                  <a:spcPct val="0"/>
                </a:spcBef>
              </a:pPr>
              <a:r>
                <a:rPr lang="en-US" sz="2300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Δι</a:t>
              </a:r>
              <a:r>
                <a:rPr lang="en-US" sz="2300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ασύνδεση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με κοινωνικές υπηρεσίες, ενίσχυση της κοινωνικής αποδοχής και υποστήριξη για ενεργή συμμετοχή στην κοινότητα.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6556" y="-95250"/>
              <a:ext cx="7548205" cy="1178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 spc="299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Κοινωνική Ένταξη &amp; Μείωση Στιγματισμού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53601" y="5685530"/>
            <a:ext cx="6983385" cy="3363831"/>
            <a:chOff x="33201" y="255991"/>
            <a:chExt cx="9311180" cy="4485108"/>
          </a:xfrm>
        </p:grpSpPr>
        <p:sp>
          <p:nvSpPr>
            <p:cNvPr id="21" name="TextBox 21"/>
            <p:cNvSpPr txBox="1"/>
            <p:nvPr/>
          </p:nvSpPr>
          <p:spPr>
            <a:xfrm>
              <a:off x="33201" y="2419962"/>
              <a:ext cx="9311180" cy="2321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19"/>
                </a:lnSpc>
                <a:spcBef>
                  <a:spcPct val="0"/>
                </a:spcBef>
              </a:pPr>
              <a:r>
                <a:rPr lang="en-US" sz="2300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Ενδυνάμωση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των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οικογενειών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των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π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ρώην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χρηστών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με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στοχευμένες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 </a:t>
              </a:r>
              <a:r>
                <a:rPr lang="en-US" sz="2300" u="none" spc="43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συμ</a:t>
              </a:r>
              <a:r>
                <a:rPr lang="en-US" sz="2300" u="none" spc="43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βουλευτικές παρεμβάσεις και δημιουργία ομάδων αλληλουποστήριξης.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49756" y="255991"/>
              <a:ext cx="7548205" cy="1763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Ψυχολογική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υπ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οστήριξη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των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οικογενειών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των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π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ρώην</a:t>
              </a:r>
              <a:r>
                <a:rPr lang="en-US" sz="2499" b="1" u="sng" spc="299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 </a:t>
              </a:r>
              <a:r>
                <a:rPr lang="en-US" sz="2499" b="1" u="sng" spc="299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χρηστών</a:t>
              </a:r>
              <a:endParaRPr lang="en-US" sz="2499" b="1" u="sng" spc="2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394951" y="813021"/>
            <a:ext cx="8477150" cy="4776157"/>
            <a:chOff x="0" y="-47625"/>
            <a:chExt cx="11302867" cy="6368209"/>
          </a:xfrm>
        </p:grpSpPr>
        <p:sp>
          <p:nvSpPr>
            <p:cNvPr id="12" name="AutoShape 12"/>
            <p:cNvSpPr/>
            <p:nvPr/>
          </p:nvSpPr>
          <p:spPr>
            <a:xfrm>
              <a:off x="0" y="2359303"/>
              <a:ext cx="11302867" cy="1270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0" y="6307803"/>
              <a:ext cx="11302867" cy="12781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773454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40"/>
                </a:lnSpc>
              </a:pPr>
              <a:r>
                <a:rPr lang="en-US" sz="4000" spc="64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Μέθοδοι Διερεύνησης Αναγκών – Ατομικές Συνεντεύξεις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709530"/>
              <a:ext cx="11302867" cy="321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276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 Bold"/>
                  <a:sym typeface="Arial Bold"/>
                </a:rPr>
                <a:t>Συνεργασία με τον ΟΚΑΝΑ Πάτρας</a:t>
              </a:r>
            </a:p>
            <a:p>
              <a:pPr algn="l">
                <a:lnSpc>
                  <a:spcPts val="3219"/>
                </a:lnSpc>
              </a:pPr>
              <a:r>
                <a:rPr lang="en-US" sz="2300" spc="276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Για την καλύτερη κατανόηση των αναγκών των πρώην χρηστών ουσιών, αντλήσαμε πληροφορίες από τον ΟΚΑΝΑ Πάτρας, αξιοποιώντας δεδομένα και μεθοδολογίες που χρησιμοποιούν οι επαγγελματίες του φορέα.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316637" y="2590352"/>
            <a:ext cx="7664235" cy="5106297"/>
          </a:xfrm>
          <a:custGeom>
            <a:avLst/>
            <a:gdLst/>
            <a:ahLst/>
            <a:cxnLst/>
            <a:rect l="l" t="t" r="r" b="b"/>
            <a:pathLst>
              <a:path w="7664235" h="5106297">
                <a:moveTo>
                  <a:pt x="0" y="0"/>
                </a:moveTo>
                <a:lnTo>
                  <a:pt x="7664235" y="0"/>
                </a:lnTo>
                <a:lnTo>
                  <a:pt x="7664235" y="5106296"/>
                </a:lnTo>
                <a:lnTo>
                  <a:pt x="0" y="5106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394951" y="5917719"/>
            <a:ext cx="847715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400" spc="2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Θα πρα</a:t>
            </a:r>
            <a:r>
              <a:rPr lang="en-US" sz="2400" spc="24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γμ</a:t>
            </a:r>
            <a:r>
              <a:rPr lang="en-US" sz="2400" spc="2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ατοποιηθούν ατομικές συνεντεύξεις με σκοπό τη συλλογή ποιοτικών δεδομένων σχετικά με τις προκλήσεις που αντιμετωπίζουν.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94951" y="7709789"/>
            <a:ext cx="847715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400" spc="2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Η </a:t>
            </a:r>
            <a:r>
              <a:rPr lang="en-US" sz="2400" spc="24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συνέντευξη</a:t>
            </a:r>
            <a:r>
              <a:rPr lang="en-US" sz="2400" spc="2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θα </a:t>
            </a:r>
            <a:r>
              <a:rPr lang="en-US" sz="2400" spc="24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είν</a:t>
            </a:r>
            <a:r>
              <a:rPr lang="en-US" sz="2400" spc="2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αι ημιδομημένη, επιτρέποντας στους συμμετέχοντες να εκφράσουν ελεύθερα τις εμπειρίες και τις απόψεις τους, ενώ παράλληλα θα υπάρχει καθοδήγηση από τον σύμβουλο.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845096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6694885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11487525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1845096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6694885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>
            <a:off x="11487525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9"/>
          <p:cNvSpPr/>
          <p:nvPr/>
        </p:nvSpPr>
        <p:spPr>
          <a:xfrm>
            <a:off x="542517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10"/>
          <p:cNvSpPr/>
          <p:nvPr/>
        </p:nvSpPr>
        <p:spPr>
          <a:xfrm>
            <a:off x="1027496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1506760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AutoShape 12"/>
          <p:cNvSpPr/>
          <p:nvPr/>
        </p:nvSpPr>
        <p:spPr>
          <a:xfrm>
            <a:off x="1797471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3" name="AutoShape 13"/>
          <p:cNvSpPr/>
          <p:nvPr/>
        </p:nvSpPr>
        <p:spPr>
          <a:xfrm>
            <a:off x="6647260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>
            <a:off x="11439900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AutoShape 15"/>
          <p:cNvSpPr/>
          <p:nvPr/>
        </p:nvSpPr>
        <p:spPr>
          <a:xfrm>
            <a:off x="1797471" y="3788390"/>
            <a:ext cx="13509718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AutoShape 16"/>
          <p:cNvSpPr/>
          <p:nvPr/>
        </p:nvSpPr>
        <p:spPr>
          <a:xfrm>
            <a:off x="1797471" y="2431653"/>
            <a:ext cx="13509718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7" name="Freeform 17"/>
          <p:cNvSpPr/>
          <p:nvPr/>
        </p:nvSpPr>
        <p:spPr>
          <a:xfrm>
            <a:off x="4958118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3" y="0"/>
                </a:lnTo>
                <a:lnTo>
                  <a:pt x="467053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807908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3" y="0"/>
                </a:lnTo>
                <a:lnTo>
                  <a:pt x="467053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600547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4" y="0"/>
                </a:lnTo>
                <a:lnTo>
                  <a:pt x="467054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15375" y="6019219"/>
            <a:ext cx="3819663" cy="218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Οικογενει</a:t>
            </a: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ακή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κατάσταση και υποστηρικτικό δίκτυο.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Σχέσεις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με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την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κοινότητ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και βαθμός κοινωνικής αποδοχής.</a:t>
            </a:r>
          </a:p>
          <a:p>
            <a:pPr marL="0" lvl="0" indent="0" algn="l">
              <a:lnSpc>
                <a:spcPts val="2880"/>
              </a:lnSpc>
              <a:spcBef>
                <a:spcPct val="0"/>
              </a:spcBef>
            </a:pPr>
            <a:endParaRPr lang="en-US" sz="1800" u="none" spc="3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84966" y="6180154"/>
            <a:ext cx="3589942" cy="144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Διάρκει</a:t>
            </a: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και είδος εξάρτησης.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Στάδι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απεξάρτησης και τυχόν υποτροπές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24836" y="5973569"/>
            <a:ext cx="5009535" cy="218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Υπ</a:t>
            </a: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άρχοντ</a:t>
            </a: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προβλήματα υγείας που σχετίζονται με την χρήση.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Ψυχική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υγεί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Πρόσ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βαση σε υπηρεσίες υγείας και ανάγκες για συνεχή υποστήριξη.</a:t>
            </a:r>
          </a:p>
          <a:p>
            <a:pPr marL="0" lvl="0" indent="0" algn="l">
              <a:lnSpc>
                <a:spcPts val="2880"/>
              </a:lnSpc>
              <a:spcBef>
                <a:spcPct val="0"/>
              </a:spcBef>
            </a:pPr>
            <a:endParaRPr lang="en-US" sz="1800" u="none" spc="36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50531" y="4851505"/>
            <a:ext cx="3064183" cy="9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15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ΠΡΟΣΩΠΙΚΌ &amp; ΚΟΙΝΩΝΙΚΌ ΙΣΤΟΡΙΚΌ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18607" y="4875610"/>
            <a:ext cx="3580075" cy="89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20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ΕΜΠΕΙΡΊΑ </a:t>
            </a:r>
            <a:r>
              <a:rPr lang="el-GR" sz="1700" b="1" spc="20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ΑΠΌ ΤΗ </a:t>
            </a:r>
            <a:r>
              <a:rPr lang="en-US" sz="1700" b="1" spc="20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ΧΡΉΣΗ &amp; ΔΙΑΔΙΚΑΣΊΑ ΑΠΕΞΆΡΤΗΣΗΣ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68396" y="4837716"/>
            <a:ext cx="3515948" cy="9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ΥΓΕΊΑ &amp; ΨΥΧΟΚΟΙΝΩΝΙΚΉ ΚΑΤΆΣΤΑΣΗ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93935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43724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36364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03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36" name="Freeform 36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797471" y="2720765"/>
            <a:ext cx="1121242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ΘΕΜΑΤΙΚΕΣ ΠΟΥ ΘΑ ΚΑΛΥΦΘΟΥΝ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845096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6694885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11487525" y="4783516"/>
            <a:ext cx="3589942" cy="543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1845096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6694885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>
            <a:off x="11487525" y="7994001"/>
            <a:ext cx="3589942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9"/>
          <p:cNvSpPr/>
          <p:nvPr/>
        </p:nvSpPr>
        <p:spPr>
          <a:xfrm>
            <a:off x="542517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10"/>
          <p:cNvSpPr/>
          <p:nvPr/>
        </p:nvSpPr>
        <p:spPr>
          <a:xfrm>
            <a:off x="1027496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15067601" y="4832377"/>
            <a:ext cx="9867" cy="96774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AutoShape 12"/>
          <p:cNvSpPr/>
          <p:nvPr/>
        </p:nvSpPr>
        <p:spPr>
          <a:xfrm>
            <a:off x="1797471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3" name="AutoShape 13"/>
          <p:cNvSpPr/>
          <p:nvPr/>
        </p:nvSpPr>
        <p:spPr>
          <a:xfrm>
            <a:off x="6647260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>
            <a:off x="11439900" y="5800119"/>
            <a:ext cx="3637567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AutoShape 15"/>
          <p:cNvSpPr/>
          <p:nvPr/>
        </p:nvSpPr>
        <p:spPr>
          <a:xfrm>
            <a:off x="1797471" y="3788390"/>
            <a:ext cx="13509718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6" name="AutoShape 16"/>
          <p:cNvSpPr/>
          <p:nvPr/>
        </p:nvSpPr>
        <p:spPr>
          <a:xfrm>
            <a:off x="1797471" y="2431653"/>
            <a:ext cx="13509718" cy="952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7" name="Freeform 17"/>
          <p:cNvSpPr/>
          <p:nvPr/>
        </p:nvSpPr>
        <p:spPr>
          <a:xfrm>
            <a:off x="4958118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3" y="0"/>
                </a:lnTo>
                <a:lnTo>
                  <a:pt x="467053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807908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3" y="0"/>
                </a:lnTo>
                <a:lnTo>
                  <a:pt x="467053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600547" y="8316091"/>
            <a:ext cx="467053" cy="206353"/>
          </a:xfrm>
          <a:custGeom>
            <a:avLst/>
            <a:gdLst/>
            <a:ahLst/>
            <a:cxnLst/>
            <a:rect l="l" t="t" r="r" b="b"/>
            <a:pathLst>
              <a:path w="467053" h="206353">
                <a:moveTo>
                  <a:pt x="0" y="0"/>
                </a:moveTo>
                <a:lnTo>
                  <a:pt x="467054" y="0"/>
                </a:lnTo>
                <a:lnTo>
                  <a:pt x="467054" y="206352"/>
                </a:lnTo>
                <a:lnTo>
                  <a:pt x="0" y="206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97471" y="2720765"/>
            <a:ext cx="11212423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ΘΕΜΑΤΙΚΕΣ ΠΟΥ ΘΑ ΚΑΛΥΦΘΟΥΝ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30956" y="5882623"/>
            <a:ext cx="4345525" cy="229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55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3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Εκ</a:t>
            </a:r>
            <a:r>
              <a:rPr lang="en-US" sz="1599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παιδευτικό επίπεδο και ανάγκες</a:t>
            </a:r>
            <a:r>
              <a:rPr lang="en-US" sz="1599" u="none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κατάρτισης.</a:t>
            </a:r>
          </a:p>
          <a:p>
            <a:pPr marL="345439" lvl="1" indent="-172720" algn="l">
              <a:lnSpc>
                <a:spcPts val="255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Βα</a:t>
            </a:r>
            <a:r>
              <a:rPr lang="en-US" sz="1599" u="none" spc="3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σικές</a:t>
            </a:r>
            <a:r>
              <a:rPr lang="en-US" sz="1599" u="none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και επα</a:t>
            </a:r>
            <a:r>
              <a:rPr lang="en-US" sz="1599" u="none" spc="3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γγελμ</a:t>
            </a:r>
            <a:r>
              <a:rPr lang="en-US" sz="1599" u="none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ατικές δεξιότητες.</a:t>
            </a:r>
          </a:p>
          <a:p>
            <a:pPr marL="345439" lvl="1" indent="-172720" algn="l">
              <a:lnSpc>
                <a:spcPts val="255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u="none" spc="3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Ενδι</a:t>
            </a:r>
            <a:r>
              <a:rPr lang="en-US" sz="1599" u="none" spc="3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αφέρον για προγράμματα εκπαίδευσης ή επιμόρφωσης.</a:t>
            </a:r>
          </a:p>
          <a:p>
            <a:pPr marL="0" lvl="0" indent="0" algn="l">
              <a:lnSpc>
                <a:spcPts val="2559"/>
              </a:lnSpc>
              <a:spcBef>
                <a:spcPct val="0"/>
              </a:spcBef>
            </a:pPr>
            <a:endParaRPr lang="en-US" sz="1599" u="none" spc="3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47260" y="5928526"/>
            <a:ext cx="3589942" cy="182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Προηγούμενη</a:t>
            </a: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επα</a:t>
            </a: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γγελμ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ατική εμπειρία.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Δυσκολίες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εύρεσης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εργ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ασίας λόγω του παρελθόντος χρήσης.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87760" y="6021591"/>
            <a:ext cx="4259846" cy="181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Εμ</a:t>
            </a:r>
            <a:r>
              <a:rPr lang="en-US" sz="1800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πειρίες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στιγματισμού από την κοινωνία ή τον εργασιακό χώρο.</a:t>
            </a:r>
          </a:p>
          <a:p>
            <a:pPr marL="388620" lvl="1" indent="-194310" algn="l">
              <a:lnSpc>
                <a:spcPts val="288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Ανάγκες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υπ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οστήριξης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800" u="none" spc="36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γι</a:t>
            </a:r>
            <a:r>
              <a:rPr lang="en-US" sz="1800" u="none" spc="36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κοινωνική αποδοχή και επανένταξη.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26460" y="5017377"/>
            <a:ext cx="3064183" cy="608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ΕΚΠΑΊΔΕΥΣΗ &amp; ΔΕΞΙΌΤΗΤΕΣ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04752" y="4870452"/>
            <a:ext cx="3580075" cy="89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20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ΕΡΓΑΣΙΑΚΉ ΚΑΤΆΣΤΑΣΗ &amp; ΕΠΑΓΓΕΛΜΑΤΙΚΟΊ ΣΤΌΧΟΙ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87525" y="4880159"/>
            <a:ext cx="3939299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2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ΑΝΤΙΜΕΤΏΠΙΣΗ ΣΤΙΓΜΑΤΙΣΜΟΎ &amp; ΚΟΙΝΩΝΙΚΉΣ ΈΝΤΑΞΗΣ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93935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43724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36364" y="4297490"/>
            <a:ext cx="610094" cy="31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nonymous Pro Bold"/>
                <a:sym typeface="Anonymous Pro Bold"/>
              </a:rPr>
              <a:t>06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37" name="Freeform 37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55241" y="-114300"/>
            <a:ext cx="9525" cy="1067551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637929" y="2102569"/>
            <a:ext cx="7279247" cy="952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17610255" y="9290669"/>
            <a:ext cx="152400" cy="609600"/>
            <a:chOff x="0" y="0"/>
            <a:chExt cx="203200" cy="8128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10800000">
              <a:off x="0" y="304800"/>
              <a:ext cx="203200" cy="203200"/>
              <a:chOff x="0" y="0"/>
              <a:chExt cx="6355080" cy="63550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10800000">
              <a:off x="0" y="609600"/>
              <a:ext cx="203200" cy="203200"/>
              <a:chOff x="0" y="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10800000">
              <a:off x="0" y="0"/>
              <a:ext cx="203200" cy="203200"/>
              <a:chOff x="0" y="0"/>
              <a:chExt cx="6355080" cy="635508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1" name="Freeform 11"/>
          <p:cNvSpPr/>
          <p:nvPr/>
        </p:nvSpPr>
        <p:spPr>
          <a:xfrm>
            <a:off x="17442233" y="720564"/>
            <a:ext cx="463046" cy="308136"/>
          </a:xfrm>
          <a:custGeom>
            <a:avLst/>
            <a:gdLst/>
            <a:ahLst/>
            <a:cxnLst/>
            <a:rect l="l" t="t" r="r" b="b"/>
            <a:pathLst>
              <a:path w="463046" h="308136">
                <a:moveTo>
                  <a:pt x="0" y="0"/>
                </a:moveTo>
                <a:lnTo>
                  <a:pt x="463046" y="0"/>
                </a:lnTo>
                <a:lnTo>
                  <a:pt x="463046" y="308136"/>
                </a:lnTo>
                <a:lnTo>
                  <a:pt x="0" y="30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9289" y="317459"/>
            <a:ext cx="6532156" cy="4352281"/>
          </a:xfrm>
          <a:custGeom>
            <a:avLst/>
            <a:gdLst/>
            <a:ahLst/>
            <a:cxnLst/>
            <a:rect l="l" t="t" r="r" b="b"/>
            <a:pathLst>
              <a:path w="6718358" h="4476106">
                <a:moveTo>
                  <a:pt x="0" y="0"/>
                </a:moveTo>
                <a:lnTo>
                  <a:pt x="6718359" y="0"/>
                </a:lnTo>
                <a:lnTo>
                  <a:pt x="6718359" y="4476106"/>
                </a:lnTo>
                <a:lnTo>
                  <a:pt x="0" y="4476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40674" y="2348368"/>
            <a:ext cx="9137100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  <a:spcBef>
                <a:spcPct val="0"/>
              </a:spcBef>
            </a:pPr>
            <a:r>
              <a:rPr lang="en-US" sz="2499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Η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διερεύνηση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ανα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γκών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των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π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ρώην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χρηστών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ουσιών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α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νέδειξε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99" u="none" spc="49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κρίσιμ</a:t>
            </a:r>
            <a:r>
              <a:rPr lang="en-US" sz="2499" u="none" spc="4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ζητήματα που πρέπει να αντιμετωπιστούν για τη βελτίωση της κοινωνικής και επαγγελματικής τους ένταξης: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37929" y="413418"/>
            <a:ext cx="6610353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spc="8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Συμ</a:t>
            </a:r>
            <a:r>
              <a:rPr lang="en-US" sz="5000" spc="8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Classic"/>
                <a:sym typeface="Montserrat Classic"/>
              </a:rPr>
              <a:t>περάσματα από την διερεύνηση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4862373"/>
            <a:ext cx="16967777" cy="5302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Δυσκολίες</a:t>
            </a:r>
            <a:r>
              <a:rPr lang="en-US" sz="2400" b="1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στην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εύρεση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εργ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ασίας: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Οι συμμετέχοντες ανέφεραν ότι το κοινωνικό στίγμα και η έλλειψη εμπιστοσύνης από εργοδότες αποτελεί σοβαρό εμπόδιο στην επαγγελματική τους αποκατάσταση.</a:t>
            </a:r>
          </a:p>
          <a:p>
            <a:pPr marL="518160" lvl="1" indent="-259080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Έλλειψη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εκ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παιδευτικών &amp; επαγγελματικών δεξιοτήτων: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Οι περισσότεροι διαθέτουν χαμηλό επίπεδο εκπαίδευσης και ελάχιστες ευκαιρίες επαγγελματικής κατάρτισης.</a:t>
            </a:r>
          </a:p>
          <a:p>
            <a:pPr marL="518160" lvl="1" indent="-259080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Ανάγκη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συνεχούς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ψυχοκοινωνικής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 υπ</a:t>
            </a: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οστήριξης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: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Υπ</a:t>
            </a:r>
            <a:r>
              <a:rPr lang="en-US" sz="2400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άρχουν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00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υψηλά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επίπ</a:t>
            </a:r>
            <a:r>
              <a:rPr lang="en-US" sz="2400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εδ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α άγχους, κατάθλιψης και συναισθηματικής αβεβαιότητας.</a:t>
            </a:r>
          </a:p>
          <a:p>
            <a:pPr marL="518160" lvl="1" indent="-259080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Προ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βλήματα υγείας και ανεπαρκής πρόσβαση σε υπηρεσίες υγείας: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Συχνά παρουσιάζονται χρόνιες παθήσεις και ελλιπής ιατρική φροντίδα.</a:t>
            </a:r>
          </a:p>
          <a:p>
            <a:pPr marL="518160" lvl="1" indent="-259080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pc="48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Αίσθημ</a:t>
            </a:r>
            <a:r>
              <a:rPr lang="en-US" sz="2400" b="1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Bold"/>
                <a:sym typeface="Arial Bold"/>
              </a:rPr>
              <a:t>α κοινωνικού αποκλεισμού:</a:t>
            </a:r>
            <a:r>
              <a:rPr lang="en-US" sz="2400" u="none" spc="48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Οι πρώην χρήστες ουσιών δυσκολεύονται να ενταχθούν στην κοινωνία λόγω προκαταλήψεων και απομόνωσης.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1152</Words>
  <Application>Microsoft Office PowerPoint</Application>
  <PresentationFormat>Προσαρμογή</PresentationFormat>
  <Paragraphs>119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Anonymous Pro Bold</vt:lpstr>
      <vt:lpstr>Arial Bold</vt:lpstr>
      <vt:lpstr>Montserrat Classic</vt:lpstr>
      <vt:lpstr>Arial</vt:lpstr>
      <vt:lpstr>Verdana</vt:lpstr>
      <vt:lpstr>Montserrat Classic Bold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ΣΥΜΒΟΥΛΕΥΤΙΚΗ ΕΥΑΛΩΤΩΝ ΚΟΙΝΩΝΙΚΑ ΟΜΑΔΩΝ</dc:title>
  <cp:lastModifiedBy>Σοφία Κουκή</cp:lastModifiedBy>
  <cp:revision>10</cp:revision>
  <dcterms:created xsi:type="dcterms:W3CDTF">2006-08-16T00:00:00Z</dcterms:created>
  <dcterms:modified xsi:type="dcterms:W3CDTF">2025-03-28T19:32:02Z</dcterms:modified>
  <dc:identifier>DAGikfM-dMo</dc:identifier>
</cp:coreProperties>
</file>