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0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1049528"/>
            <a:ext cx="66922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988820"/>
            <a:ext cx="4038600" cy="478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37303" y="2200782"/>
            <a:ext cx="3666490" cy="417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3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97536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-1524"/>
            <a:ext cx="97790" cy="622300"/>
          </a:xfrm>
          <a:custGeom>
            <a:avLst/>
            <a:gdLst/>
            <a:ahLst/>
            <a:cxnLst/>
            <a:rect l="l" t="t" r="r" b="b"/>
            <a:pathLst>
              <a:path w="97790" h="622300">
                <a:moveTo>
                  <a:pt x="27432" y="0"/>
                </a:moveTo>
                <a:lnTo>
                  <a:pt x="0" y="0"/>
                </a:lnTo>
                <a:lnTo>
                  <a:pt x="0" y="621792"/>
                </a:lnTo>
                <a:lnTo>
                  <a:pt x="27432" y="621792"/>
                </a:lnTo>
                <a:lnTo>
                  <a:pt x="27432" y="0"/>
                </a:lnTo>
                <a:close/>
              </a:path>
              <a:path w="97790" h="622300">
                <a:moveTo>
                  <a:pt x="97536" y="0"/>
                </a:moveTo>
                <a:lnTo>
                  <a:pt x="39624" y="0"/>
                </a:lnTo>
                <a:lnTo>
                  <a:pt x="39624" y="621792"/>
                </a:lnTo>
                <a:lnTo>
                  <a:pt x="97536" y="621792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-1523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053083"/>
            <a:ext cx="8218932" cy="55214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3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97536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-1524"/>
            <a:ext cx="97790" cy="622300"/>
          </a:xfrm>
          <a:custGeom>
            <a:avLst/>
            <a:gdLst/>
            <a:ahLst/>
            <a:cxnLst/>
            <a:rect l="l" t="t" r="r" b="b"/>
            <a:pathLst>
              <a:path w="97790" h="622300">
                <a:moveTo>
                  <a:pt x="27432" y="0"/>
                </a:moveTo>
                <a:lnTo>
                  <a:pt x="0" y="0"/>
                </a:lnTo>
                <a:lnTo>
                  <a:pt x="0" y="621792"/>
                </a:lnTo>
                <a:lnTo>
                  <a:pt x="27432" y="621792"/>
                </a:lnTo>
                <a:lnTo>
                  <a:pt x="27432" y="0"/>
                </a:lnTo>
                <a:close/>
              </a:path>
              <a:path w="97790" h="622300">
                <a:moveTo>
                  <a:pt x="97536" y="0"/>
                </a:moveTo>
                <a:lnTo>
                  <a:pt x="39624" y="0"/>
                </a:lnTo>
                <a:lnTo>
                  <a:pt x="39624" y="621792"/>
                </a:lnTo>
                <a:lnTo>
                  <a:pt x="97536" y="621792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-1523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802894"/>
            <a:ext cx="688467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2234920"/>
            <a:ext cx="7963534" cy="414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analowenstein.com/e-bookle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4038600"/>
            <a:chOff x="0" y="0"/>
            <a:chExt cx="9144000" cy="4209415"/>
          </a:xfrm>
        </p:grpSpPr>
        <p:sp>
          <p:nvSpPr>
            <p:cNvPr id="3" name="object 3"/>
            <p:cNvSpPr/>
            <p:nvPr/>
          </p:nvSpPr>
          <p:spPr>
            <a:xfrm>
              <a:off x="5410200" y="3810000"/>
              <a:ext cx="3733800" cy="91440"/>
            </a:xfrm>
            <a:custGeom>
              <a:avLst/>
              <a:gdLst/>
              <a:ahLst/>
              <a:cxnLst/>
              <a:rect l="l" t="t" r="r" b="b"/>
              <a:pathLst>
                <a:path w="3733800" h="91439">
                  <a:moveTo>
                    <a:pt x="373380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33800" y="91439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896867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733800" y="19202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3733800" y="914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5091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965959" y="18287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200144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965959" y="9143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160" cy="135890"/>
            </a:xfrm>
            <a:custGeom>
              <a:avLst/>
              <a:gdLst/>
              <a:ahLst/>
              <a:cxnLst/>
              <a:rect l="l" t="t" r="r" b="b"/>
              <a:pathLst>
                <a:path w="3566159" h="135889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35889">
                  <a:moveTo>
                    <a:pt x="3566160" y="101727"/>
                  </a:moveTo>
                  <a:lnTo>
                    <a:pt x="3563493" y="99060"/>
                  </a:lnTo>
                  <a:lnTo>
                    <a:pt x="1968627" y="99060"/>
                  </a:lnTo>
                  <a:lnTo>
                    <a:pt x="1965960" y="101727"/>
                  </a:lnTo>
                  <a:lnTo>
                    <a:pt x="1965960" y="105156"/>
                  </a:lnTo>
                  <a:lnTo>
                    <a:pt x="1965960" y="132969"/>
                  </a:lnTo>
                  <a:lnTo>
                    <a:pt x="1968627" y="135636"/>
                  </a:lnTo>
                  <a:lnTo>
                    <a:pt x="3563493" y="135636"/>
                  </a:lnTo>
                  <a:lnTo>
                    <a:pt x="3566160" y="132969"/>
                  </a:lnTo>
                  <a:lnTo>
                    <a:pt x="3566160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096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0" y="77723"/>
                  </a:moveTo>
                  <a:lnTo>
                    <a:pt x="9144000" y="7772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1795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4516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4516" y="114300"/>
                  </a:lnTo>
                  <a:lnTo>
                    <a:pt x="6414516" y="188976"/>
                  </a:lnTo>
                  <a:lnTo>
                    <a:pt x="9144000" y="188976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796"/>
                  </a:lnTo>
                  <a:lnTo>
                    <a:pt x="9144000" y="37017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774268"/>
            <a:ext cx="771080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l-GR" sz="4000" dirty="0" smtClean="0"/>
              <a:t>Τ</a:t>
            </a:r>
            <a:r>
              <a:rPr lang="el-GR" sz="4000" b="1" dirty="0" smtClean="0"/>
              <a:t>Τ</a:t>
            </a:r>
            <a:r>
              <a:rPr lang="el-GR" sz="4000" b="1" dirty="0" smtClean="0">
                <a:solidFill>
                  <a:srgbClr val="FF0000"/>
                </a:solidFill>
              </a:rPr>
              <a:t>Τα στάδια της συμβουλευτικής διαδικασίας </a:t>
            </a:r>
            <a:endParaRPr sz="4000" dirty="0"/>
          </a:p>
        </p:txBody>
      </p:sp>
      <p:sp>
        <p:nvSpPr>
          <p:cNvPr id="13" name="object 13"/>
          <p:cNvSpPr txBox="1"/>
          <p:nvPr/>
        </p:nvSpPr>
        <p:spPr>
          <a:xfrm>
            <a:off x="1633221" y="3969638"/>
            <a:ext cx="423164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2400" dirty="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4233416"/>
            <a:ext cx="3529584" cy="1633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18794"/>
            <a:ext cx="5551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Η</a:t>
            </a:r>
            <a:r>
              <a:rPr spc="-20" dirty="0"/>
              <a:t> </a:t>
            </a:r>
            <a:r>
              <a:rPr dirty="0"/>
              <a:t>πρώτη</a:t>
            </a:r>
            <a:r>
              <a:rPr spc="-20" dirty="0"/>
              <a:t> </a:t>
            </a:r>
            <a:r>
              <a:rPr dirty="0"/>
              <a:t>συνάντηση</a:t>
            </a:r>
            <a:r>
              <a:rPr spc="-45" dirty="0"/>
              <a:t> </a:t>
            </a:r>
            <a:r>
              <a:rPr dirty="0"/>
              <a:t>με</a:t>
            </a:r>
            <a:r>
              <a:rPr spc="-20" dirty="0"/>
              <a:t> </a:t>
            </a:r>
            <a:r>
              <a:rPr spc="-25" dirty="0"/>
              <a:t>τον </a:t>
            </a:r>
            <a:r>
              <a:rPr dirty="0"/>
              <a:t>συμβουλευόμενο</a:t>
            </a:r>
            <a:r>
              <a:rPr spc="-105" dirty="0"/>
              <a:t> </a:t>
            </a:r>
            <a:r>
              <a:rPr spc="-25" dirty="0"/>
              <a:t>(9)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8428" y="2226551"/>
            <a:ext cx="4135120" cy="4619625"/>
            <a:chOff x="408428" y="2226551"/>
            <a:chExt cx="4135120" cy="4619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28" y="2226551"/>
              <a:ext cx="4131570" cy="4619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588" y="2252472"/>
              <a:ext cx="4029455" cy="43022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249424"/>
              <a:ext cx="4038600" cy="45262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2249424"/>
              <a:ext cx="4038600" cy="4526280"/>
            </a:xfrm>
            <a:custGeom>
              <a:avLst/>
              <a:gdLst/>
              <a:ahLst/>
              <a:cxnLst/>
              <a:rect l="l" t="t" r="r" b="b"/>
              <a:pathLst>
                <a:path w="4038600" h="4526280">
                  <a:moveTo>
                    <a:pt x="0" y="4526280"/>
                  </a:moveTo>
                  <a:lnTo>
                    <a:pt x="4038600" y="452628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8368" y="2254122"/>
            <a:ext cx="3759200" cy="224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3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Η</a:t>
            </a:r>
            <a:r>
              <a:rPr sz="1200" spc="1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συνέντευξη</a:t>
            </a:r>
            <a:r>
              <a:rPr sz="1200" spc="1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1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πραγματοποιείται</a:t>
            </a:r>
            <a:r>
              <a:rPr sz="1200" spc="1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κατά</a:t>
            </a:r>
            <a:r>
              <a:rPr sz="1200" spc="1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17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πρώτη </a:t>
            </a:r>
            <a:r>
              <a:rPr sz="1200" dirty="0">
                <a:latin typeface="Georgia"/>
                <a:cs typeface="Georgia"/>
              </a:rPr>
              <a:t>συνάντηση</a:t>
            </a:r>
            <a:r>
              <a:rPr sz="1200" spc="4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459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459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συμβουλευόμενο</a:t>
            </a:r>
            <a:r>
              <a:rPr sz="1200" spc="4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αποσκοπεί</a:t>
            </a:r>
            <a:r>
              <a:rPr sz="1200" spc="450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στη </a:t>
            </a:r>
            <a:r>
              <a:rPr sz="1200" dirty="0">
                <a:latin typeface="Georgia"/>
                <a:cs typeface="Georgia"/>
              </a:rPr>
              <a:t>συλλογή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συγκεκριμένων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πληροφοριών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σχετίζονται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1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1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παρούσα</a:t>
            </a:r>
            <a:r>
              <a:rPr sz="1200" spc="1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κατάσταση</a:t>
            </a:r>
            <a:r>
              <a:rPr sz="1200" spc="1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150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πελάτη,</a:t>
            </a:r>
            <a:r>
              <a:rPr sz="1200" spc="1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αλλά</a:t>
            </a:r>
            <a:r>
              <a:rPr sz="1200" spc="1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145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τα </a:t>
            </a:r>
            <a:r>
              <a:rPr sz="1200" dirty="0">
                <a:latin typeface="Georgia"/>
                <a:cs typeface="Georgia"/>
              </a:rPr>
              <a:t>σχέσεις</a:t>
            </a:r>
            <a:r>
              <a:rPr sz="1200" spc="409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μέσα</a:t>
            </a:r>
            <a:r>
              <a:rPr sz="1200" spc="4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στο</a:t>
            </a:r>
            <a:r>
              <a:rPr sz="1200" spc="4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χρόνο</a:t>
            </a:r>
            <a:r>
              <a:rPr sz="1200" spc="390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(Κολέτση</a:t>
            </a:r>
            <a:r>
              <a:rPr sz="1200" spc="4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Τραγου, 2013).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1200">
              <a:latin typeface="Georgia"/>
              <a:cs typeface="Georgia"/>
            </a:endParaRPr>
          </a:p>
          <a:p>
            <a:pPr marR="5715" algn="just">
              <a:lnSpc>
                <a:spcPct val="130000"/>
              </a:lnSpc>
            </a:pPr>
            <a:r>
              <a:rPr sz="1200" dirty="0">
                <a:latin typeface="Georgia"/>
                <a:cs typeface="Georgia"/>
              </a:rPr>
              <a:t>Ο</a:t>
            </a:r>
            <a:r>
              <a:rPr sz="1200" spc="1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κοινωνικός</a:t>
            </a:r>
            <a:r>
              <a:rPr sz="1200" spc="2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λειτουργός</a:t>
            </a:r>
            <a:r>
              <a:rPr sz="1200" spc="210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από</a:t>
            </a:r>
            <a:r>
              <a:rPr sz="1200" spc="1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πρώτη</a:t>
            </a:r>
            <a:r>
              <a:rPr sz="1200" spc="2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συνάντηση </a:t>
            </a:r>
            <a:r>
              <a:rPr sz="1200" dirty="0">
                <a:latin typeface="Georgia"/>
                <a:cs typeface="Georgia"/>
              </a:rPr>
              <a:t>αρχίζει</a:t>
            </a:r>
            <a:r>
              <a:rPr sz="1200" spc="405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400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συλλέγει</a:t>
            </a:r>
            <a:r>
              <a:rPr sz="1200" spc="400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τις</a:t>
            </a:r>
            <a:r>
              <a:rPr sz="1200" spc="405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πληροφορίες</a:t>
            </a:r>
            <a:r>
              <a:rPr sz="1200" spc="400" dirty="0">
                <a:latin typeface="Georgia"/>
                <a:cs typeface="Georgia"/>
              </a:rPr>
              <a:t>  </a:t>
            </a:r>
            <a:r>
              <a:rPr sz="1200" spc="-25" dirty="0">
                <a:latin typeface="Georgia"/>
                <a:cs typeface="Georgia"/>
              </a:rPr>
              <a:t>για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4189" y="4525136"/>
            <a:ext cx="1243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spc="-25" dirty="0">
                <a:latin typeface="Georgia"/>
                <a:cs typeface="Georgia"/>
              </a:rPr>
              <a:t>του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10" dirty="0">
                <a:latin typeface="Georgia"/>
                <a:cs typeface="Georgia"/>
              </a:rPr>
              <a:t>κοινωνικού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1705" y="4762880"/>
            <a:ext cx="1389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19505" algn="l"/>
              </a:tabLst>
            </a:pPr>
            <a:r>
              <a:rPr sz="1200" spc="-10" dirty="0">
                <a:latin typeface="Georgia"/>
                <a:cs typeface="Georgia"/>
              </a:rPr>
              <a:t>πληροφορίες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25" dirty="0">
                <a:latin typeface="Georgia"/>
                <a:cs typeface="Georgia"/>
              </a:rPr>
              <a:t>που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9135" y="4232528"/>
            <a:ext cx="1178560" cy="9766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1200" spc="-25" dirty="0">
                <a:latin typeface="Georgia"/>
                <a:cs typeface="Georgia"/>
              </a:rPr>
              <a:t>τη</a:t>
            </a:r>
            <a:endParaRPr sz="12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  <a:tabLst>
                <a:tab pos="894080" algn="l"/>
              </a:tabLst>
            </a:pPr>
            <a:r>
              <a:rPr sz="1200" spc="-10" dirty="0">
                <a:latin typeface="Georgia"/>
                <a:cs typeface="Georgia"/>
              </a:rPr>
              <a:t>ιστορικού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20" dirty="0">
                <a:latin typeface="Georgia"/>
                <a:cs typeface="Georgia"/>
              </a:rPr>
              <a:t>(για</a:t>
            </a:r>
            <a:endParaRPr sz="1200">
              <a:latin typeface="Georgia"/>
              <a:cs typeface="Georgia"/>
            </a:endParaRPr>
          </a:p>
          <a:p>
            <a:pPr marL="39370" marR="5715" indent="46990" algn="r">
              <a:lnSpc>
                <a:spcPct val="130000"/>
              </a:lnSpc>
              <a:tabLst>
                <a:tab pos="930910" algn="l"/>
                <a:tab pos="984250" algn="l"/>
              </a:tabLst>
            </a:pPr>
            <a:r>
              <a:rPr sz="1200" spc="-10" dirty="0">
                <a:latin typeface="Georgia"/>
                <a:cs typeface="Georgia"/>
              </a:rPr>
              <a:t>αφορούν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25" dirty="0">
                <a:latin typeface="Georgia"/>
                <a:cs typeface="Georgia"/>
              </a:rPr>
              <a:t>την </a:t>
            </a:r>
            <a:r>
              <a:rPr sz="1200" spc="-10" dirty="0">
                <a:latin typeface="Georgia"/>
                <a:cs typeface="Georgia"/>
              </a:rPr>
              <a:t>κατάσταση,</a:t>
            </a:r>
            <a:r>
              <a:rPr sz="1200" dirty="0">
                <a:latin typeface="Georgia"/>
                <a:cs typeface="Georgia"/>
              </a:rPr>
              <a:t>		</a:t>
            </a:r>
            <a:r>
              <a:rPr sz="1200" spc="-25" dirty="0">
                <a:latin typeface="Georgia"/>
                <a:cs typeface="Georgia"/>
              </a:rPr>
              <a:t>τις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368" y="4470272"/>
            <a:ext cx="1229360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0360">
              <a:lnSpc>
                <a:spcPct val="130000"/>
              </a:lnSpc>
              <a:spcBef>
                <a:spcPts val="100"/>
              </a:spcBef>
            </a:pPr>
            <a:r>
              <a:rPr sz="1200" spc="-10" dirty="0">
                <a:latin typeface="Georgia"/>
                <a:cs typeface="Georgia"/>
              </a:rPr>
              <a:t>συμπλήρωση παράδειγμα</a:t>
            </a:r>
            <a:endParaRPr sz="1200">
              <a:latin typeface="Georgia"/>
              <a:cs typeface="Georgia"/>
            </a:endParaRPr>
          </a:p>
          <a:p>
            <a:pPr marR="5080">
              <a:lnSpc>
                <a:spcPts val="1880"/>
              </a:lnSpc>
              <a:spcBef>
                <a:spcPts val="85"/>
              </a:spcBef>
              <a:tabLst>
                <a:tab pos="979805" algn="l"/>
              </a:tabLst>
            </a:pPr>
            <a:r>
              <a:rPr sz="1200" spc="-10" dirty="0">
                <a:latin typeface="Georgia"/>
                <a:cs typeface="Georgia"/>
              </a:rPr>
              <a:t>εκπαίδευση,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254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την </a:t>
            </a:r>
            <a:r>
              <a:rPr sz="1200" spc="-10" dirty="0">
                <a:latin typeface="Georgia"/>
                <a:cs typeface="Georgia"/>
              </a:rPr>
              <a:t>προσωπικές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25" dirty="0">
                <a:latin typeface="Georgia"/>
                <a:cs typeface="Georgia"/>
              </a:rPr>
              <a:t>του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7173" y="4945379"/>
            <a:ext cx="2390140" cy="5016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5"/>
              </a:spcBef>
              <a:tabLst>
                <a:tab pos="866775" algn="l"/>
              </a:tabLst>
            </a:pPr>
            <a:r>
              <a:rPr sz="1200" spc="-10" dirty="0">
                <a:latin typeface="Georgia"/>
                <a:cs typeface="Georgia"/>
              </a:rPr>
              <a:t>εργασιακή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25" dirty="0">
                <a:latin typeface="Georgia"/>
                <a:cs typeface="Georgia"/>
              </a:rPr>
              <a:t>του</a:t>
            </a:r>
            <a:endParaRPr sz="1200">
              <a:latin typeface="Georgia"/>
              <a:cs typeface="Georgia"/>
            </a:endParaRPr>
          </a:p>
          <a:p>
            <a:pPr marL="6985">
              <a:lnSpc>
                <a:spcPct val="100000"/>
              </a:lnSpc>
              <a:spcBef>
                <a:spcPts val="434"/>
              </a:spcBef>
              <a:tabLst>
                <a:tab pos="721995" algn="l"/>
                <a:tab pos="1827530" algn="l"/>
              </a:tabLst>
            </a:pPr>
            <a:r>
              <a:rPr sz="1200" spc="-10" dirty="0">
                <a:latin typeface="Georgia"/>
                <a:cs typeface="Georgia"/>
              </a:rPr>
              <a:t>σχέσεις,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10" dirty="0">
                <a:latin typeface="Georgia"/>
                <a:cs typeface="Georgia"/>
              </a:rPr>
              <a:t>οικογενειακές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10" dirty="0">
                <a:latin typeface="Georgia"/>
                <a:cs typeface="Georgia"/>
              </a:rPr>
              <a:t>σχέσεις,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8368" y="5421579"/>
            <a:ext cx="375856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3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πληροφορίες</a:t>
            </a:r>
            <a:r>
              <a:rPr sz="1200" spc="1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1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αφορούν</a:t>
            </a:r>
            <a:r>
              <a:rPr sz="1200" spc="1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1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κατάσταση</a:t>
            </a:r>
            <a:r>
              <a:rPr sz="1200" spc="1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</a:t>
            </a:r>
            <a:r>
              <a:rPr sz="1200" spc="14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υγείας </a:t>
            </a:r>
            <a:r>
              <a:rPr sz="1200" dirty="0">
                <a:latin typeface="Georgia"/>
                <a:cs typeface="Georgia"/>
              </a:rPr>
              <a:t>του,</a:t>
            </a:r>
            <a:r>
              <a:rPr sz="1200" spc="3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αναπτυξιακό</a:t>
            </a:r>
            <a:r>
              <a:rPr sz="1200" spc="3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ιστορικό,</a:t>
            </a:r>
            <a:r>
              <a:rPr sz="1200" spc="3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σημαντικά</a:t>
            </a:r>
            <a:r>
              <a:rPr sz="1200" spc="3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γεγονότα</a:t>
            </a:r>
            <a:r>
              <a:rPr sz="1200" spc="335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της </a:t>
            </a:r>
            <a:r>
              <a:rPr sz="1200" dirty="0">
                <a:latin typeface="Georgia"/>
                <a:cs typeface="Georgia"/>
              </a:rPr>
              <a:t>ζωής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του,</a:t>
            </a:r>
            <a:r>
              <a:rPr sz="1200" spc="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δυνατά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σημεία,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ενδιαφέροντά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του </a:t>
            </a:r>
            <a:r>
              <a:rPr sz="1200" spc="-10" dirty="0">
                <a:latin typeface="Georgia"/>
                <a:cs typeface="Georgia"/>
              </a:rPr>
              <a:t>κ.ά.)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99428" y="2144267"/>
            <a:ext cx="4131945" cy="4702175"/>
            <a:chOff x="4599428" y="2144267"/>
            <a:chExt cx="4131945" cy="470217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9428" y="2226551"/>
              <a:ext cx="4131570" cy="46192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8867" y="2144267"/>
              <a:ext cx="4035552" cy="40812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8199" y="2249423"/>
              <a:ext cx="4038600" cy="452628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648200" y="2249423"/>
            <a:ext cx="4038600" cy="4526280"/>
          </a:xfrm>
          <a:prstGeom prst="rect">
            <a:avLst/>
          </a:prstGeom>
          <a:ln w="9525">
            <a:solidFill>
              <a:srgbClr val="52538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01295" marR="212090">
              <a:lnSpc>
                <a:spcPct val="83100"/>
              </a:lnSpc>
              <a:spcBef>
                <a:spcPts val="235"/>
              </a:spcBef>
            </a:pPr>
            <a:r>
              <a:rPr sz="1800" dirty="0">
                <a:latin typeface="Georgia"/>
                <a:cs typeface="Georgia"/>
              </a:rPr>
              <a:t>Διερευνώντας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το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πρόβλημα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(Κολέτση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&amp; </a:t>
            </a:r>
            <a:r>
              <a:rPr sz="1200" dirty="0">
                <a:latin typeface="Georgia"/>
                <a:cs typeface="Georgia"/>
              </a:rPr>
              <a:t>Τραγου,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2013)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8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latin typeface="Georgia"/>
                <a:cs typeface="Georgia"/>
              </a:rPr>
              <a:t>Ποιο</a:t>
            </a:r>
            <a:r>
              <a:rPr sz="1100" spc="-4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είναι</a:t>
            </a:r>
            <a:r>
              <a:rPr sz="1100" spc="-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πρόβλημα;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9F4DA2"/>
              </a:buClr>
              <a:buFont typeface="Arial"/>
              <a:buChar char="•"/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latin typeface="Georgia"/>
                <a:cs typeface="Georgia"/>
              </a:rPr>
              <a:t>Πότε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άρχισε;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9F4DA2"/>
              </a:buClr>
              <a:buFont typeface="Arial"/>
              <a:buChar char="•"/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latin typeface="Georgia"/>
                <a:cs typeface="Georgia"/>
              </a:rPr>
              <a:t>Πού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</a:t>
            </a:r>
            <a:r>
              <a:rPr sz="1100" spc="-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πότε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παρουσιάζεται;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9F4DA2"/>
              </a:buClr>
              <a:buFont typeface="Arial"/>
              <a:buChar char="•"/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spc="-10" dirty="0">
                <a:latin typeface="Georgia"/>
                <a:cs typeface="Georgia"/>
              </a:rPr>
              <a:t>Συχνότητα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 ένταση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προβλήματος;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9F4DA2"/>
              </a:buClr>
              <a:buFont typeface="Arial"/>
              <a:buChar char="•"/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latin typeface="Georgia"/>
                <a:cs typeface="Georgia"/>
              </a:rPr>
              <a:t>Αλλαγές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που</a:t>
            </a:r>
            <a:r>
              <a:rPr sz="1100" spc="-2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επιφέρει;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9F4DA2"/>
              </a:buClr>
              <a:buFont typeface="Arial"/>
              <a:buChar char="•"/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latin typeface="Georgia"/>
                <a:cs typeface="Georgia"/>
              </a:rPr>
              <a:t>Συγγενείς</a:t>
            </a:r>
            <a:r>
              <a:rPr sz="1100" spc="-4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δυσκολίες</a:t>
            </a:r>
            <a:r>
              <a:rPr sz="1100" spc="-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που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σχετίζονται</a:t>
            </a:r>
            <a:r>
              <a:rPr sz="1100" spc="-4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με</a:t>
            </a:r>
            <a:r>
              <a:rPr sz="1100" spc="-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</a:t>
            </a:r>
            <a:r>
              <a:rPr sz="1100" spc="-1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πρόβλημα;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9F4DA2"/>
              </a:buClr>
              <a:buFont typeface="Arial"/>
              <a:buChar char="•"/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ts val="1190"/>
              </a:lnSpc>
              <a:spcBef>
                <a:spcPts val="5"/>
              </a:spcBef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spc="-10" dirty="0">
                <a:latin typeface="Georgia"/>
                <a:cs typeface="Georgia"/>
              </a:rPr>
              <a:t>Προηγούμενες</a:t>
            </a:r>
            <a:r>
              <a:rPr sz="1100" spc="-4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προσπάθειες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για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την</a:t>
            </a:r>
            <a:r>
              <a:rPr sz="1100" spc="-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αντιμετώπιση</a:t>
            </a:r>
            <a:r>
              <a:rPr sz="1100" spc="-15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του</a:t>
            </a:r>
            <a:endParaRPr sz="1100">
              <a:latin typeface="Georgia"/>
              <a:cs typeface="Georgia"/>
            </a:endParaRPr>
          </a:p>
          <a:p>
            <a:pPr marL="457834">
              <a:lnSpc>
                <a:spcPts val="1190"/>
              </a:lnSpc>
            </a:pPr>
            <a:r>
              <a:rPr sz="1100" spc="-10" dirty="0">
                <a:latin typeface="Georgia"/>
                <a:cs typeface="Georgia"/>
              </a:rPr>
              <a:t>προβλήματος;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latin typeface="Georgia"/>
                <a:cs typeface="Georgia"/>
              </a:rPr>
              <a:t>Επίδραση</a:t>
            </a:r>
            <a:r>
              <a:rPr sz="1100" spc="-4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-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προβλήματος</a:t>
            </a:r>
            <a:r>
              <a:rPr sz="1100" spc="-4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στη</a:t>
            </a:r>
            <a:r>
              <a:rPr sz="1100" spc="-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ζωή</a:t>
            </a:r>
            <a:r>
              <a:rPr sz="1100" spc="-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ατόμου;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9F4DA2"/>
              </a:buClr>
              <a:buFont typeface="Arial"/>
              <a:buChar char="•"/>
            </a:pPr>
            <a:endParaRPr sz="1100">
              <a:latin typeface="Georgia"/>
              <a:cs typeface="Georgia"/>
            </a:endParaRPr>
          </a:p>
          <a:p>
            <a:pPr marL="457834" indent="-256540">
              <a:lnSpc>
                <a:spcPct val="100000"/>
              </a:lnSpc>
              <a:buClr>
                <a:srgbClr val="9F4DA2"/>
              </a:buClr>
              <a:buFont typeface="Arial"/>
              <a:buChar char="•"/>
              <a:tabLst>
                <a:tab pos="457834" algn="l"/>
              </a:tabLst>
            </a:pPr>
            <a:r>
              <a:rPr sz="1100" dirty="0">
                <a:latin typeface="Georgia"/>
                <a:cs typeface="Georgia"/>
              </a:rPr>
              <a:t>Συνθήκες</a:t>
            </a:r>
            <a:r>
              <a:rPr sz="1100" spc="-4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που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βελτιώνουν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ή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επιδεινώνουν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</a:t>
            </a:r>
            <a:r>
              <a:rPr sz="1100" spc="-10" dirty="0">
                <a:latin typeface="Georgia"/>
                <a:cs typeface="Georgia"/>
              </a:rPr>
              <a:t> πρόβλημα;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1030214"/>
            <a:ext cx="9104630" cy="5833110"/>
            <a:chOff x="-4762" y="1030214"/>
            <a:chExt cx="9104630" cy="5833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0214"/>
              <a:ext cx="9080001" cy="5827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" y="1053083"/>
              <a:ext cx="9058656" cy="55062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53083"/>
              <a:ext cx="9035796" cy="58049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053083"/>
              <a:ext cx="9036050" cy="5805170"/>
            </a:xfrm>
            <a:custGeom>
              <a:avLst/>
              <a:gdLst/>
              <a:ahLst/>
              <a:cxnLst/>
              <a:rect l="l" t="t" r="r" b="b"/>
              <a:pathLst>
                <a:path w="9036050" h="5805170">
                  <a:moveTo>
                    <a:pt x="0" y="5804916"/>
                  </a:moveTo>
                  <a:lnTo>
                    <a:pt x="9035796" y="5804916"/>
                  </a:lnTo>
                  <a:lnTo>
                    <a:pt x="9035796" y="0"/>
                  </a:lnTo>
                  <a:lnTo>
                    <a:pt x="0" y="0"/>
                  </a:lnTo>
                  <a:lnTo>
                    <a:pt x="0" y="5804916"/>
                  </a:lnTo>
                  <a:close/>
                </a:path>
              </a:pathLst>
            </a:custGeom>
            <a:ln w="9525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8468" y="600583"/>
            <a:ext cx="8771890" cy="578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Η</a:t>
            </a:r>
            <a:r>
              <a:rPr sz="1600" spc="-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λήξη</a:t>
            </a:r>
            <a:r>
              <a:rPr sz="1600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της</a:t>
            </a:r>
            <a:r>
              <a:rPr sz="1600" spc="-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πρώτης</a:t>
            </a:r>
            <a:r>
              <a:rPr sz="1600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συνάντησης με</a:t>
            </a:r>
            <a:r>
              <a:rPr sz="1600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τον</a:t>
            </a:r>
            <a:r>
              <a:rPr sz="1600" spc="-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συμβουλευόμενο</a:t>
            </a:r>
            <a:r>
              <a:rPr sz="1600" spc="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(10)</a:t>
            </a:r>
            <a:r>
              <a:rPr sz="1600" spc="-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24455"/>
                </a:solidFill>
                <a:latin typeface="Trebuchet MS"/>
                <a:cs typeface="Trebuchet MS"/>
              </a:rPr>
              <a:t>(Μαλικιώση-</a:t>
            </a:r>
            <a:r>
              <a:rPr sz="1600" dirty="0">
                <a:solidFill>
                  <a:srgbClr val="424455"/>
                </a:solidFill>
                <a:latin typeface="Trebuchet MS"/>
                <a:cs typeface="Trebuchet MS"/>
              </a:rPr>
              <a:t>Λοΐζου,</a:t>
            </a:r>
            <a:r>
              <a:rPr sz="1600" spc="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24455"/>
                </a:solidFill>
                <a:latin typeface="Trebuchet MS"/>
                <a:cs typeface="Trebuchet MS"/>
              </a:rPr>
              <a:t>2012)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30000"/>
              </a:lnSpc>
              <a:spcBef>
                <a:spcPts val="1645"/>
              </a:spcBef>
            </a:pPr>
            <a:r>
              <a:rPr sz="1400" dirty="0">
                <a:latin typeface="Georgia"/>
                <a:cs typeface="Georgia"/>
              </a:rPr>
              <a:t>Η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ικανότητα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συμβούλου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τερματίσει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ήπιο,</a:t>
            </a:r>
            <a:r>
              <a:rPr sz="1400" spc="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σταθερό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ουσιαστικό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τρόπο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συμβουλευτική </a:t>
            </a:r>
            <a:r>
              <a:rPr sz="1400" dirty="0">
                <a:latin typeface="Georgia"/>
                <a:cs typeface="Georgia"/>
              </a:rPr>
              <a:t>συνέντευξη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πελάτη,</a:t>
            </a:r>
            <a:r>
              <a:rPr sz="1400" spc="4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καθορίζει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συχνά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πελάτης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θα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θελήσει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επανέλθει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συνεχίσει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τη </a:t>
            </a:r>
            <a:r>
              <a:rPr sz="1400" dirty="0">
                <a:latin typeface="Georgia"/>
                <a:cs typeface="Georgia"/>
              </a:rPr>
              <a:t>συμβουλευτική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διαδικασία.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Όλοι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οι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άνθρωποι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βρίσκουν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συνήθως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δύσκολο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διακόψουν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συνομιλητή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τους, </a:t>
            </a:r>
            <a:r>
              <a:rPr sz="1400" dirty="0">
                <a:latin typeface="Georgia"/>
                <a:cs typeface="Georgia"/>
              </a:rPr>
              <a:t>όταν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δεν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έχουν</a:t>
            </a:r>
            <a:r>
              <a:rPr sz="1400" spc="18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άλλο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χρόνο.</a:t>
            </a:r>
            <a:r>
              <a:rPr sz="1400" spc="19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Άλλωστε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οι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έρευνες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έδειξαν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19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μια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συμβουλευτική</a:t>
            </a:r>
            <a:r>
              <a:rPr sz="1400" spc="19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συνέντευξη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spc="-10" dirty="0">
                <a:latin typeface="Georgia"/>
                <a:cs typeface="Georgia"/>
              </a:rPr>
              <a:t>είναι </a:t>
            </a:r>
            <a:r>
              <a:rPr sz="1400" dirty="0">
                <a:latin typeface="Georgia"/>
                <a:cs typeface="Georgia"/>
              </a:rPr>
              <a:t>αποτελεσματική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στα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πρώτα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50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60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λεπτά.</a:t>
            </a:r>
            <a:r>
              <a:rPr sz="1400" spc="4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Μετά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αυτό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διάστημα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πελάτης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τείνει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επαναλαμβάνει </a:t>
            </a:r>
            <a:r>
              <a:rPr sz="1400" dirty="0">
                <a:latin typeface="Georgia"/>
                <a:cs typeface="Georgia"/>
              </a:rPr>
              <a:t>όσα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ήδη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έχει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πει.</a:t>
            </a:r>
            <a:r>
              <a:rPr sz="1400" spc="3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Επιπλέον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επειδή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συμβουλευόμενος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συχνά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διστάζει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μιλήσει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αυτό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πραγματικά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τον </a:t>
            </a:r>
            <a:r>
              <a:rPr sz="1400" dirty="0">
                <a:latin typeface="Georgia"/>
                <a:cs typeface="Georgia"/>
              </a:rPr>
              <a:t>απασχολεί,</a:t>
            </a:r>
            <a:r>
              <a:rPr sz="1400" spc="9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αν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γνωρίζει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έχει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απεριόριστο</a:t>
            </a:r>
            <a:r>
              <a:rPr sz="1400" spc="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χρόνο</a:t>
            </a:r>
            <a:r>
              <a:rPr sz="1400" spc="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στη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διάθεσή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θα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αναβάλει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διαρκώς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αναφερθεί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στο </a:t>
            </a:r>
            <a:r>
              <a:rPr sz="1400" dirty="0">
                <a:latin typeface="Georgia"/>
                <a:cs typeface="Georgia"/>
              </a:rPr>
              <a:t>θέμα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ενδιαφέρει.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ιδανική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χρονική</a:t>
            </a:r>
            <a:r>
              <a:rPr sz="1400" spc="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στιγμή</a:t>
            </a:r>
            <a:r>
              <a:rPr sz="1400" spc="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λήξει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συνάντηση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είναι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όταν</a:t>
            </a:r>
            <a:r>
              <a:rPr sz="1400" spc="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σύμβουλος </a:t>
            </a:r>
            <a:r>
              <a:rPr sz="1400" dirty="0">
                <a:latin typeface="Georgia"/>
                <a:cs typeface="Georgia"/>
              </a:rPr>
              <a:t>κρίνει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μαζί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πελάτη/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εξυπηρετούμενο/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έχουν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καλύψει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αρκετά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κάποιο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τα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θέματα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απασχολούν.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Επειδή,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όμως,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αυτό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σπάνια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συμβαίνει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κατά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συνάντηση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προτείνεται,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καθώς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η </a:t>
            </a:r>
            <a:r>
              <a:rPr sz="1400" dirty="0">
                <a:latin typeface="Georgia"/>
                <a:cs typeface="Georgia"/>
              </a:rPr>
              <a:t>συνέντευξη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προχώρα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προς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τέλος</a:t>
            </a:r>
            <a:r>
              <a:rPr sz="1400" spc="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της,</a:t>
            </a:r>
            <a:r>
              <a:rPr sz="1400" spc="10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σύμβουλος</a:t>
            </a:r>
            <a:r>
              <a:rPr sz="1400" spc="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επιλεγεί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ένα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λιγότερο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συναισθηματικά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έντονο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θέμα </a:t>
            </a:r>
            <a:r>
              <a:rPr sz="1400" dirty="0">
                <a:latin typeface="Georgia"/>
                <a:cs typeface="Georgia"/>
              </a:rPr>
              <a:t>συζήτησης,</a:t>
            </a:r>
            <a:r>
              <a:rPr sz="1400" spc="10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έτσι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ώστε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πελάτης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μη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φεύγει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συνέντευξη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σε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έντονη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θυμική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κατάσταση.</a:t>
            </a:r>
            <a:r>
              <a:rPr sz="1400" spc="11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Αν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κατά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τη </a:t>
            </a:r>
            <a:r>
              <a:rPr sz="1400" dirty="0">
                <a:latin typeface="Georgia"/>
                <a:cs typeface="Georgia"/>
              </a:rPr>
              <a:t>στιγμή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λήξης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πρώτης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συνάντησης</a:t>
            </a:r>
            <a:r>
              <a:rPr sz="1400" spc="2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2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συμβουλευόμενος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συζητάει/ασχολείται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2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ένα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συναισθηματικά </a:t>
            </a:r>
            <a:r>
              <a:rPr sz="1400" dirty="0">
                <a:latin typeface="Georgia"/>
                <a:cs typeface="Georgia"/>
              </a:rPr>
              <a:t>φορτισμένο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θέμα,</a:t>
            </a:r>
            <a:r>
              <a:rPr sz="1400" spc="30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δεν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είναι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καλό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διακοπεί</a:t>
            </a:r>
            <a:r>
              <a:rPr sz="1400" spc="3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απότομα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συνέντευξη.</a:t>
            </a:r>
            <a:r>
              <a:rPr sz="1400" spc="30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Μερικές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φορές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πελάτης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ξεκινά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σκόπιμα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μιλά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κάποιο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θέμα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απασχολεί,</a:t>
            </a:r>
            <a:r>
              <a:rPr sz="1400" spc="4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γνωρίζει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πλησιάζει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τέλος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συνέντευξης,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54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αναβάλει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λήξη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της.</a:t>
            </a:r>
            <a:r>
              <a:rPr sz="1400" spc="459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σύμβουλος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αντιληφθεί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μπορεί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συμβαίνει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κάτι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τέτοιο,</a:t>
            </a:r>
            <a:r>
              <a:rPr sz="1400" spc="4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ενδεχομένως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κλείσει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ήπια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συνέντευξη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λέγοντας:</a:t>
            </a:r>
            <a:endParaRPr sz="1400">
              <a:latin typeface="Georgia"/>
              <a:cs typeface="Georgia"/>
            </a:endParaRPr>
          </a:p>
          <a:p>
            <a:pPr marL="12700" marR="5715" indent="42545" algn="just">
              <a:lnSpc>
                <a:spcPct val="130000"/>
              </a:lnSpc>
              <a:spcBef>
                <a:spcPts val="300"/>
              </a:spcBef>
            </a:pP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-Αυτό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φαίνεται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1400" spc="2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είναι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ένα</a:t>
            </a:r>
            <a:r>
              <a:rPr sz="1400" spc="2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θέμα</a:t>
            </a:r>
            <a:r>
              <a:rPr sz="1400" spc="2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που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θέλεις</a:t>
            </a:r>
            <a:r>
              <a:rPr sz="1400" spc="2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1400" spc="2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διερευνήσεις.</a:t>
            </a:r>
            <a:r>
              <a:rPr sz="1400" spc="225" dirty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Μπορούμε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1400" spc="2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ξεκινήσουμε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από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αυτό</a:t>
            </a:r>
            <a:r>
              <a:rPr sz="1400" spc="2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Georgia"/>
                <a:cs typeface="Georgia"/>
              </a:rPr>
              <a:t>στην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επόμενη</a:t>
            </a:r>
            <a:r>
              <a:rPr sz="1400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0000"/>
                </a:solidFill>
                <a:latin typeface="Georgia"/>
                <a:cs typeface="Georgia"/>
              </a:rPr>
              <a:t>συνάντησή</a:t>
            </a:r>
            <a:r>
              <a:rPr sz="1400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Georgia"/>
                <a:cs typeface="Georgia"/>
              </a:rPr>
              <a:t>μας.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Η</a:t>
            </a:r>
            <a:r>
              <a:rPr sz="2000" spc="-15" dirty="0"/>
              <a:t> </a:t>
            </a:r>
            <a:r>
              <a:rPr sz="2000" dirty="0"/>
              <a:t>λήξη</a:t>
            </a:r>
            <a:r>
              <a:rPr sz="2000" spc="-15" dirty="0"/>
              <a:t> </a:t>
            </a:r>
            <a:r>
              <a:rPr sz="2000" dirty="0"/>
              <a:t>της</a:t>
            </a:r>
            <a:r>
              <a:rPr sz="2000" spc="-30" dirty="0"/>
              <a:t> </a:t>
            </a:r>
            <a:r>
              <a:rPr sz="2000" dirty="0"/>
              <a:t>πρώτης</a:t>
            </a:r>
            <a:r>
              <a:rPr sz="2000" spc="-25" dirty="0"/>
              <a:t> </a:t>
            </a:r>
            <a:r>
              <a:rPr sz="2000" dirty="0"/>
              <a:t>συνάντησης</a:t>
            </a:r>
            <a:r>
              <a:rPr sz="2000" spc="-40" dirty="0"/>
              <a:t> </a:t>
            </a:r>
            <a:r>
              <a:rPr sz="2000" dirty="0"/>
              <a:t>με</a:t>
            </a:r>
            <a:r>
              <a:rPr sz="2000" spc="-35" dirty="0"/>
              <a:t> </a:t>
            </a:r>
            <a:r>
              <a:rPr sz="2000" dirty="0"/>
              <a:t>τον</a:t>
            </a:r>
            <a:r>
              <a:rPr sz="2000" spc="-15" dirty="0"/>
              <a:t> </a:t>
            </a:r>
            <a:r>
              <a:rPr sz="2000" dirty="0"/>
              <a:t>συμβουλευόμενο</a:t>
            </a:r>
            <a:r>
              <a:rPr sz="2000" spc="-45" dirty="0"/>
              <a:t> </a:t>
            </a:r>
            <a:r>
              <a:rPr sz="2000" spc="-20" dirty="0"/>
              <a:t>(11) </a:t>
            </a:r>
            <a:r>
              <a:rPr sz="2000" spc="-10" dirty="0"/>
              <a:t>(Μαλικιώση-</a:t>
            </a:r>
            <a:r>
              <a:rPr sz="2000" dirty="0"/>
              <a:t>Λοΐζου,</a:t>
            </a:r>
            <a:r>
              <a:rPr sz="2000" spc="10" dirty="0"/>
              <a:t> </a:t>
            </a:r>
            <a:r>
              <a:rPr sz="2000" spc="-20" dirty="0"/>
              <a:t>2012)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30000"/>
              </a:lnSpc>
              <a:spcBef>
                <a:spcPts val="100"/>
              </a:spcBef>
            </a:pPr>
            <a:r>
              <a:rPr sz="2000" dirty="0"/>
              <a:t>Ακολουθούν</a:t>
            </a:r>
            <a:r>
              <a:rPr sz="2000" spc="340" dirty="0"/>
              <a:t> </a:t>
            </a:r>
            <a:r>
              <a:rPr sz="2000" dirty="0"/>
              <a:t>μερικές</a:t>
            </a:r>
            <a:r>
              <a:rPr sz="2000" spc="340" dirty="0"/>
              <a:t> </a:t>
            </a:r>
            <a:r>
              <a:rPr sz="2000" dirty="0"/>
              <a:t>συνήθεις</a:t>
            </a:r>
            <a:r>
              <a:rPr sz="2000" spc="325" dirty="0"/>
              <a:t> </a:t>
            </a:r>
            <a:r>
              <a:rPr sz="2000" dirty="0"/>
              <a:t>εκφράσεις</a:t>
            </a:r>
            <a:r>
              <a:rPr sz="2000" spc="335" dirty="0"/>
              <a:t> </a:t>
            </a:r>
            <a:r>
              <a:rPr sz="2000" dirty="0"/>
              <a:t>με</a:t>
            </a:r>
            <a:r>
              <a:rPr sz="2000" spc="335" dirty="0"/>
              <a:t> </a:t>
            </a:r>
            <a:r>
              <a:rPr sz="2000" dirty="0"/>
              <a:t>τις</a:t>
            </a:r>
            <a:r>
              <a:rPr sz="2000" spc="335" dirty="0"/>
              <a:t> </a:t>
            </a:r>
            <a:r>
              <a:rPr sz="2000" dirty="0"/>
              <a:t>οποίες</a:t>
            </a:r>
            <a:r>
              <a:rPr sz="2000" spc="325" dirty="0"/>
              <a:t> </a:t>
            </a:r>
            <a:r>
              <a:rPr sz="2000" dirty="0"/>
              <a:t>ο</a:t>
            </a:r>
            <a:r>
              <a:rPr sz="2000" spc="340" dirty="0"/>
              <a:t> </a:t>
            </a:r>
            <a:r>
              <a:rPr sz="2000" spc="-10" dirty="0"/>
              <a:t>σύμβουλος </a:t>
            </a:r>
            <a:r>
              <a:rPr sz="2000" dirty="0"/>
              <a:t>κλείνει</a:t>
            </a:r>
            <a:r>
              <a:rPr sz="2000" spc="-30" dirty="0"/>
              <a:t> </a:t>
            </a:r>
            <a:r>
              <a:rPr sz="2000" dirty="0"/>
              <a:t>την</a:t>
            </a:r>
            <a:r>
              <a:rPr sz="2000" spc="-20" dirty="0"/>
              <a:t> </a:t>
            </a:r>
            <a:r>
              <a:rPr sz="2000" dirty="0"/>
              <a:t>πρώτη</a:t>
            </a:r>
            <a:r>
              <a:rPr sz="2000" spc="-30" dirty="0"/>
              <a:t> </a:t>
            </a:r>
            <a:r>
              <a:rPr sz="2000" dirty="0"/>
              <a:t>συνάντηση</a:t>
            </a:r>
            <a:r>
              <a:rPr sz="2000" spc="-30" dirty="0"/>
              <a:t> </a:t>
            </a:r>
            <a:r>
              <a:rPr sz="2000" dirty="0"/>
              <a:t>με</a:t>
            </a:r>
            <a:r>
              <a:rPr sz="2000" spc="-25" dirty="0"/>
              <a:t> </a:t>
            </a:r>
            <a:r>
              <a:rPr sz="2000" dirty="0"/>
              <a:t>τον</a:t>
            </a:r>
            <a:r>
              <a:rPr sz="2000" spc="-25" dirty="0"/>
              <a:t> </a:t>
            </a:r>
            <a:r>
              <a:rPr sz="2000" spc="-10" dirty="0"/>
              <a:t>συμβουλευόμενο:</a:t>
            </a:r>
            <a:endParaRPr sz="2000" dirty="0"/>
          </a:p>
          <a:p>
            <a:pPr>
              <a:lnSpc>
                <a:spcPct val="100000"/>
              </a:lnSpc>
              <a:spcBef>
                <a:spcPts val="2165"/>
              </a:spcBef>
            </a:pPr>
            <a:endParaRPr sz="2000" dirty="0"/>
          </a:p>
          <a:p>
            <a:pPr marL="12700" algn="just">
              <a:lnSpc>
                <a:spcPct val="100000"/>
              </a:lnSpc>
            </a:pPr>
            <a:r>
              <a:rPr sz="2000" spc="-25" dirty="0">
                <a:solidFill>
                  <a:srgbClr val="FF0000"/>
                </a:solidFill>
              </a:rPr>
              <a:t>-</a:t>
            </a:r>
            <a:r>
              <a:rPr sz="2000" dirty="0">
                <a:solidFill>
                  <a:srgbClr val="FF0000"/>
                </a:solidFill>
              </a:rPr>
              <a:t>Φαίνεται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ότι</a:t>
            </a:r>
            <a:r>
              <a:rPr sz="2000" spc="-2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ο</a:t>
            </a:r>
            <a:r>
              <a:rPr sz="2000" spc="-2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χρόνος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μας</a:t>
            </a:r>
            <a:r>
              <a:rPr sz="2000" spc="-1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τέλειωσε</a:t>
            </a:r>
            <a:r>
              <a:rPr sz="2000" spc="-1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για</a:t>
            </a:r>
            <a:r>
              <a:rPr sz="2000" spc="-2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σήμερα.</a:t>
            </a:r>
            <a:endParaRPr sz="2000" dirty="0"/>
          </a:p>
          <a:p>
            <a:pPr marL="12700" marR="5715" algn="just">
              <a:lnSpc>
                <a:spcPct val="130000"/>
              </a:lnSpc>
              <a:spcBef>
                <a:spcPts val="300"/>
              </a:spcBef>
            </a:pPr>
            <a:r>
              <a:rPr sz="2000" spc="-25" dirty="0">
                <a:solidFill>
                  <a:srgbClr val="FF0000"/>
                </a:solidFill>
              </a:rPr>
              <a:t>-</a:t>
            </a:r>
            <a:r>
              <a:rPr sz="2000" dirty="0">
                <a:solidFill>
                  <a:srgbClr val="FF0000"/>
                </a:solidFill>
              </a:rPr>
              <a:t>Νομίζω</a:t>
            </a:r>
            <a:r>
              <a:rPr sz="2000" spc="8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ότι</a:t>
            </a:r>
            <a:r>
              <a:rPr sz="2000" spc="9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σε</a:t>
            </a:r>
            <a:r>
              <a:rPr sz="2000" spc="9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αυτό</a:t>
            </a:r>
            <a:r>
              <a:rPr sz="2000" spc="9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το</a:t>
            </a:r>
            <a:r>
              <a:rPr sz="2000" spc="10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σημείο</a:t>
            </a:r>
            <a:r>
              <a:rPr sz="2000" spc="85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θα</a:t>
            </a:r>
            <a:r>
              <a:rPr sz="2000" spc="9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πρέπει</a:t>
            </a:r>
            <a:r>
              <a:rPr sz="2000" spc="85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να</a:t>
            </a:r>
            <a:r>
              <a:rPr sz="2000" spc="9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σταματήσουμε</a:t>
            </a:r>
            <a:r>
              <a:rPr sz="2000" spc="90" dirty="0">
                <a:solidFill>
                  <a:srgbClr val="FF0000"/>
                </a:solidFill>
              </a:rPr>
              <a:t>  </a:t>
            </a:r>
            <a:r>
              <a:rPr sz="2000" spc="-25" dirty="0">
                <a:solidFill>
                  <a:srgbClr val="FF0000"/>
                </a:solidFill>
              </a:rPr>
              <a:t>για </a:t>
            </a:r>
            <a:r>
              <a:rPr sz="2000" spc="-10" dirty="0">
                <a:solidFill>
                  <a:srgbClr val="FF0000"/>
                </a:solidFill>
              </a:rPr>
              <a:t>σήμερα.</a:t>
            </a:r>
            <a:endParaRPr sz="2000" dirty="0"/>
          </a:p>
          <a:p>
            <a:pPr marL="12700" marR="5080" algn="just">
              <a:lnSpc>
                <a:spcPct val="130000"/>
              </a:lnSpc>
              <a:spcBef>
                <a:spcPts val="300"/>
              </a:spcBef>
            </a:pPr>
            <a:r>
              <a:rPr sz="2000" spc="-10" dirty="0">
                <a:solidFill>
                  <a:srgbClr val="FF0000"/>
                </a:solidFill>
              </a:rPr>
              <a:t>-</a:t>
            </a:r>
            <a:r>
              <a:rPr sz="2000" dirty="0">
                <a:solidFill>
                  <a:srgbClr val="FF0000"/>
                </a:solidFill>
              </a:rPr>
              <a:t>Έχουμε</a:t>
            </a:r>
            <a:r>
              <a:rPr sz="2000" spc="4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ακόμη</a:t>
            </a:r>
            <a:r>
              <a:rPr sz="2000" spc="45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πέντε</a:t>
            </a:r>
            <a:r>
              <a:rPr sz="2000" spc="45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λεπτά</a:t>
            </a:r>
            <a:r>
              <a:rPr sz="2000" spc="4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στη</a:t>
            </a:r>
            <a:r>
              <a:rPr sz="2000" spc="45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διάθεσή</a:t>
            </a:r>
            <a:r>
              <a:rPr sz="2000" spc="45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μας,</a:t>
            </a:r>
            <a:r>
              <a:rPr sz="2000" spc="45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σε</a:t>
            </a:r>
            <a:r>
              <a:rPr sz="2000" spc="40" dirty="0">
                <a:solidFill>
                  <a:srgbClr val="FF0000"/>
                </a:solidFill>
              </a:rPr>
              <a:t>  </a:t>
            </a:r>
            <a:r>
              <a:rPr sz="2000" dirty="0">
                <a:solidFill>
                  <a:srgbClr val="FF0000"/>
                </a:solidFill>
              </a:rPr>
              <a:t>περίπτωση</a:t>
            </a:r>
            <a:r>
              <a:rPr sz="2000" spc="50" dirty="0">
                <a:solidFill>
                  <a:srgbClr val="FF0000"/>
                </a:solidFill>
              </a:rPr>
              <a:t>  </a:t>
            </a:r>
            <a:r>
              <a:rPr sz="2000" spc="-25" dirty="0">
                <a:solidFill>
                  <a:srgbClr val="FF0000"/>
                </a:solidFill>
              </a:rPr>
              <a:t>που </a:t>
            </a:r>
            <a:r>
              <a:rPr sz="2000" dirty="0">
                <a:solidFill>
                  <a:srgbClr val="FF0000"/>
                </a:solidFill>
              </a:rPr>
              <a:t>θέλετε</a:t>
            </a:r>
            <a:r>
              <a:rPr sz="2000" spc="4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να</a:t>
            </a:r>
            <a:r>
              <a:rPr sz="2000" spc="46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προσθέσετε</a:t>
            </a:r>
            <a:r>
              <a:rPr sz="2000" spc="46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κάτι.</a:t>
            </a:r>
            <a:r>
              <a:rPr sz="2000" spc="47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Διαφορετικά</a:t>
            </a:r>
            <a:r>
              <a:rPr sz="2000" spc="47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μπορώ</a:t>
            </a:r>
            <a:r>
              <a:rPr sz="2000" spc="45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να</a:t>
            </a:r>
            <a:r>
              <a:rPr sz="2000" spc="46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συνοψίσω</a:t>
            </a:r>
            <a:r>
              <a:rPr sz="2000" spc="459" dirty="0">
                <a:solidFill>
                  <a:srgbClr val="FF0000"/>
                </a:solidFill>
              </a:rPr>
              <a:t> </a:t>
            </a:r>
            <a:r>
              <a:rPr sz="2000" spc="-25" dirty="0">
                <a:solidFill>
                  <a:srgbClr val="FF0000"/>
                </a:solidFill>
              </a:rPr>
              <a:t>όσα </a:t>
            </a:r>
            <a:r>
              <a:rPr sz="2000" dirty="0">
                <a:solidFill>
                  <a:srgbClr val="FF0000"/>
                </a:solidFill>
              </a:rPr>
              <a:t>είπαμε</a:t>
            </a:r>
            <a:r>
              <a:rPr sz="2000" spc="40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σήμερα</a:t>
            </a:r>
            <a:r>
              <a:rPr sz="2000" spc="40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για</a:t>
            </a:r>
            <a:r>
              <a:rPr sz="2000" spc="40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να</a:t>
            </a:r>
            <a:r>
              <a:rPr sz="2000" spc="40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δούμε</a:t>
            </a:r>
            <a:r>
              <a:rPr sz="2000" spc="40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αν</a:t>
            </a:r>
            <a:r>
              <a:rPr sz="2000" spc="42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σας</a:t>
            </a:r>
            <a:r>
              <a:rPr sz="2000" spc="409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άκουσα</a:t>
            </a:r>
            <a:r>
              <a:rPr sz="2000" spc="40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και</a:t>
            </a:r>
            <a:r>
              <a:rPr sz="2000" spc="409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αν</a:t>
            </a:r>
            <a:r>
              <a:rPr sz="2000" spc="40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σας</a:t>
            </a:r>
            <a:r>
              <a:rPr sz="2000" spc="40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κατάλαβα σωστά.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212037"/>
            <a:ext cx="6483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rebuchet MS"/>
                <a:cs typeface="Trebuchet MS"/>
              </a:rPr>
              <a:t>ΔΕΥΤΕΡΟ</a:t>
            </a:r>
            <a:r>
              <a:rPr sz="2800" b="1" spc="-9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ΣΤΑΔΙΟ: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Η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συμβουλευτική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σχέση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098" y="1914049"/>
            <a:ext cx="8026400" cy="41722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30100"/>
              </a:lnSpc>
              <a:spcBef>
                <a:spcPts val="95"/>
              </a:spcBef>
            </a:pPr>
            <a:r>
              <a:rPr sz="1500" dirty="0">
                <a:latin typeface="Georgia"/>
                <a:cs typeface="Georgia"/>
              </a:rPr>
              <a:t>Η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συμβουλευτική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σχέση αφορά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όλα</a:t>
            </a:r>
            <a:r>
              <a:rPr sz="1500" spc="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τα συναισθήματα</a:t>
            </a:r>
            <a:r>
              <a:rPr sz="1500" spc="-1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 τις στάσεις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που έχουν όσοι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μετέχουν </a:t>
            </a:r>
            <a:r>
              <a:rPr sz="1500" dirty="0">
                <a:latin typeface="Georgia"/>
                <a:cs typeface="Georgia"/>
              </a:rPr>
              <a:t>σε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αυτήν,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ο</a:t>
            </a:r>
            <a:r>
              <a:rPr sz="1500" spc="3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ένας</a:t>
            </a:r>
            <a:r>
              <a:rPr sz="1500" spc="3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για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τον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άλλον,</a:t>
            </a:r>
            <a:r>
              <a:rPr sz="1500" spc="3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καθώς</a:t>
            </a:r>
            <a:r>
              <a:rPr sz="1500" spc="3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τους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τρόπους</a:t>
            </a:r>
            <a:r>
              <a:rPr sz="1500" spc="3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με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τους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οποίους</a:t>
            </a:r>
            <a:r>
              <a:rPr sz="1500" spc="3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τα</a:t>
            </a:r>
            <a:r>
              <a:rPr sz="1500" spc="35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εκφράζουν </a:t>
            </a:r>
            <a:r>
              <a:rPr sz="1500" dirty="0">
                <a:latin typeface="Georgia"/>
                <a:cs typeface="Georgia"/>
              </a:rPr>
              <a:t>(Thwaites,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2007,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όπ.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αναφ.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στο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Μαλικιώση-</a:t>
            </a:r>
            <a:r>
              <a:rPr sz="1500" dirty="0">
                <a:latin typeface="Georgia"/>
                <a:cs typeface="Georgia"/>
              </a:rPr>
              <a:t>Λοΐζου,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2012).</a:t>
            </a:r>
            <a:endParaRPr sz="15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1500" dirty="0">
              <a:latin typeface="Georgia"/>
              <a:cs typeface="Georgia"/>
            </a:endParaRPr>
          </a:p>
          <a:p>
            <a:pPr marL="12700" marR="5080" algn="just">
              <a:lnSpc>
                <a:spcPct val="130000"/>
              </a:lnSpc>
            </a:pPr>
            <a:r>
              <a:rPr sz="1500" dirty="0">
                <a:latin typeface="Georgia"/>
                <a:cs typeface="Georgia"/>
              </a:rPr>
              <a:t>Η</a:t>
            </a:r>
            <a:r>
              <a:rPr sz="1500" spc="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συμβουλευτική</a:t>
            </a:r>
            <a:r>
              <a:rPr sz="1500" spc="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σχέση</a:t>
            </a:r>
            <a:r>
              <a:rPr sz="1500" spc="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είναι</a:t>
            </a:r>
            <a:r>
              <a:rPr sz="1500" spc="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από</a:t>
            </a:r>
            <a:r>
              <a:rPr sz="1500" spc="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μόνη</a:t>
            </a:r>
            <a:r>
              <a:rPr sz="1500" spc="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της</a:t>
            </a:r>
            <a:r>
              <a:rPr sz="1500" spc="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μια</a:t>
            </a:r>
            <a:r>
              <a:rPr sz="1500" spc="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εξελικτική</a:t>
            </a:r>
            <a:r>
              <a:rPr sz="1500" spc="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διαδικασία,</a:t>
            </a:r>
            <a:r>
              <a:rPr sz="1500" spc="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η</a:t>
            </a:r>
            <a:r>
              <a:rPr sz="1500" spc="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οποία</a:t>
            </a:r>
            <a:r>
              <a:rPr sz="1500" spc="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ξεκινά</a:t>
            </a:r>
            <a:r>
              <a:rPr sz="1500" spc="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από</a:t>
            </a:r>
            <a:r>
              <a:rPr sz="1500" spc="25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την </a:t>
            </a:r>
            <a:r>
              <a:rPr sz="1500" dirty="0">
                <a:latin typeface="Georgia"/>
                <a:cs typeface="Georgia"/>
              </a:rPr>
              <a:t>πρώτη</a:t>
            </a:r>
            <a:r>
              <a:rPr sz="1500" spc="1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συνάντηση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οπωσδήποτε</a:t>
            </a:r>
            <a:r>
              <a:rPr sz="1500" spc="17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θεμελιώνεται</a:t>
            </a:r>
            <a:r>
              <a:rPr sz="1500" spc="1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κατά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τη</a:t>
            </a:r>
            <a:r>
              <a:rPr sz="1500" spc="1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δεύτερη.</a:t>
            </a:r>
            <a:r>
              <a:rPr sz="1500" spc="1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Για</a:t>
            </a:r>
            <a:r>
              <a:rPr sz="1500" spc="1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αυτό</a:t>
            </a:r>
            <a:r>
              <a:rPr sz="1500" spc="1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μπορεί</a:t>
            </a:r>
            <a:r>
              <a:rPr sz="1500" spc="17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να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γίνει </a:t>
            </a:r>
            <a:r>
              <a:rPr sz="1500" dirty="0">
                <a:latin typeface="Georgia"/>
                <a:cs typeface="Georgia"/>
              </a:rPr>
              <a:t>αντιληπτή</a:t>
            </a:r>
            <a:r>
              <a:rPr sz="1500" spc="1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ως</a:t>
            </a:r>
            <a:r>
              <a:rPr sz="1500" spc="1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ένα</a:t>
            </a:r>
            <a:r>
              <a:rPr sz="1500" spc="1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δεύτερο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στάδιο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στην</a:t>
            </a:r>
            <a:r>
              <a:rPr sz="1500" spc="1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πορεία</a:t>
            </a:r>
            <a:r>
              <a:rPr sz="1500" spc="1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της</a:t>
            </a:r>
            <a:r>
              <a:rPr sz="1500" spc="1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συμβουλευτικής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διαδικασίας,</a:t>
            </a:r>
            <a:r>
              <a:rPr sz="1500" spc="16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ίσως</a:t>
            </a:r>
            <a:r>
              <a:rPr sz="1500" spc="155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το </a:t>
            </a:r>
            <a:r>
              <a:rPr sz="1500" dirty="0">
                <a:latin typeface="Georgia"/>
                <a:cs typeface="Georgia"/>
              </a:rPr>
              <a:t>σπουδαιότερο</a:t>
            </a:r>
            <a:r>
              <a:rPr sz="1500" spc="9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ως</a:t>
            </a:r>
            <a:r>
              <a:rPr sz="1500" spc="9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την</a:t>
            </a:r>
            <a:r>
              <a:rPr sz="1500" spc="8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έκβασή</a:t>
            </a:r>
            <a:r>
              <a:rPr sz="1500" spc="9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της</a:t>
            </a:r>
            <a:r>
              <a:rPr sz="1500" spc="8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(…)</a:t>
            </a:r>
            <a:r>
              <a:rPr sz="1500" spc="8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Η</a:t>
            </a:r>
            <a:r>
              <a:rPr sz="1500" spc="8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συμπεριφορά</a:t>
            </a:r>
            <a:r>
              <a:rPr sz="1500" spc="8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του</a:t>
            </a:r>
            <a:r>
              <a:rPr sz="1500" spc="9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συμβούλου</a:t>
            </a:r>
            <a:r>
              <a:rPr sz="1500" spc="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πρέπει</a:t>
            </a:r>
            <a:r>
              <a:rPr sz="1500" spc="7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να</a:t>
            </a:r>
            <a:r>
              <a:rPr sz="1500" spc="9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είναι</a:t>
            </a:r>
            <a:r>
              <a:rPr sz="1500" spc="9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τέτοια, </a:t>
            </a:r>
            <a:r>
              <a:rPr sz="1500" dirty="0">
                <a:latin typeface="Georgia"/>
                <a:cs typeface="Georgia"/>
              </a:rPr>
              <a:t>ώστε</a:t>
            </a:r>
            <a:r>
              <a:rPr sz="1500" spc="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ο</a:t>
            </a:r>
            <a:r>
              <a:rPr sz="1500" spc="7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συμβουλευόμενος</a:t>
            </a:r>
            <a:r>
              <a:rPr sz="1500" spc="8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να</a:t>
            </a:r>
            <a:r>
              <a:rPr sz="1500" spc="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τον</a:t>
            </a:r>
            <a:r>
              <a:rPr sz="1500" spc="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βλέπει</a:t>
            </a:r>
            <a:r>
              <a:rPr sz="1500" spc="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ως</a:t>
            </a:r>
            <a:r>
              <a:rPr sz="1500" spc="7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ικανό,</a:t>
            </a:r>
            <a:r>
              <a:rPr sz="1500" spc="7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σοβαρό,</a:t>
            </a:r>
            <a:r>
              <a:rPr sz="1500" spc="7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ευαίσθητο,</a:t>
            </a:r>
            <a:r>
              <a:rPr sz="1500" spc="7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ειλικρινές,</a:t>
            </a:r>
            <a:r>
              <a:rPr sz="1500" spc="6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εχέμυθο</a:t>
            </a:r>
            <a:r>
              <a:rPr sz="1500" spc="8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και </a:t>
            </a:r>
            <a:r>
              <a:rPr sz="1500" dirty="0">
                <a:latin typeface="Georgia"/>
                <a:cs typeface="Georgia"/>
              </a:rPr>
              <a:t>υπεύθυνο</a:t>
            </a:r>
            <a:r>
              <a:rPr sz="1500" spc="17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άτομο,</a:t>
            </a:r>
            <a:r>
              <a:rPr sz="1500" spc="1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που</a:t>
            </a:r>
            <a:r>
              <a:rPr sz="1500" spc="1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τον</a:t>
            </a:r>
            <a:r>
              <a:rPr sz="1500" spc="17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καταλαβαίνει</a:t>
            </a:r>
            <a:r>
              <a:rPr sz="1500" spc="19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</a:t>
            </a:r>
            <a:r>
              <a:rPr sz="1500" spc="17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τον</a:t>
            </a:r>
            <a:r>
              <a:rPr sz="1500" spc="17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αποδέχεται</a:t>
            </a:r>
            <a:r>
              <a:rPr sz="1500" spc="18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έτσι</a:t>
            </a:r>
            <a:r>
              <a:rPr sz="1500" spc="1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όπως</a:t>
            </a:r>
            <a:r>
              <a:rPr sz="1500" spc="17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είναι</a:t>
            </a:r>
            <a:r>
              <a:rPr sz="1500" spc="1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</a:t>
            </a:r>
            <a:r>
              <a:rPr sz="1500" spc="18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διαθέτει</a:t>
            </a:r>
            <a:r>
              <a:rPr sz="1500" spc="18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τις </a:t>
            </a:r>
            <a:r>
              <a:rPr sz="1500" dirty="0">
                <a:latin typeface="Georgia"/>
                <a:cs typeface="Georgia"/>
              </a:rPr>
              <a:t>απαραίτητες</a:t>
            </a:r>
            <a:r>
              <a:rPr sz="1500" spc="1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γνώσεις,</a:t>
            </a:r>
            <a:r>
              <a:rPr sz="1500" spc="1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ευφυΐα,</a:t>
            </a:r>
            <a:r>
              <a:rPr sz="1500" spc="1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</a:t>
            </a:r>
            <a:r>
              <a:rPr sz="1500" spc="1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δεξιότητες</a:t>
            </a:r>
            <a:r>
              <a:rPr sz="1500" spc="1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για</a:t>
            </a:r>
            <a:r>
              <a:rPr sz="1500" spc="1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να</a:t>
            </a:r>
            <a:r>
              <a:rPr sz="1500" spc="1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του</a:t>
            </a:r>
            <a:r>
              <a:rPr sz="1500" spc="1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προσφέρει</a:t>
            </a:r>
            <a:r>
              <a:rPr sz="1500" spc="15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τη</a:t>
            </a:r>
            <a:r>
              <a:rPr sz="1500" spc="1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βοήθεια</a:t>
            </a:r>
            <a:r>
              <a:rPr sz="1500" spc="1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που</a:t>
            </a:r>
            <a:r>
              <a:rPr sz="1500" spc="14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αναζητά (Μαλικιώση-</a:t>
            </a:r>
            <a:r>
              <a:rPr sz="1500" dirty="0">
                <a:latin typeface="Georgia"/>
                <a:cs typeface="Georgia"/>
              </a:rPr>
              <a:t>Λοΐζου,</a:t>
            </a:r>
            <a:r>
              <a:rPr sz="1500" spc="2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2012).</a:t>
            </a:r>
            <a:endParaRPr sz="15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5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rebuchet MS"/>
                <a:cs typeface="Trebuchet MS"/>
              </a:rPr>
              <a:t>ΤΡΙΤΟ</a:t>
            </a:r>
            <a:r>
              <a:rPr sz="2200" b="1" spc="-9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ΣΤΑΔΙΟ:</a:t>
            </a:r>
            <a:r>
              <a:rPr sz="2200" b="1" spc="-9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Αναγνώριση</a:t>
            </a:r>
            <a:r>
              <a:rPr sz="2200" b="1" spc="-8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και</a:t>
            </a:r>
            <a:r>
              <a:rPr sz="2200" b="1" spc="-9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καθορισμός</a:t>
            </a:r>
            <a:r>
              <a:rPr sz="2200" b="1" spc="-9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στόχων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spc="-10" dirty="0">
                <a:latin typeface="Trebuchet MS"/>
                <a:cs typeface="Trebuchet MS"/>
              </a:rPr>
              <a:t>(Μαλικιώση-</a:t>
            </a:r>
            <a:r>
              <a:rPr sz="1600" b="1" dirty="0">
                <a:latin typeface="Trebuchet MS"/>
                <a:cs typeface="Trebuchet MS"/>
              </a:rPr>
              <a:t>Λοΐζου,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2012)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8423" y="2226548"/>
            <a:ext cx="8348980" cy="4418330"/>
            <a:chOff x="408423" y="2226548"/>
            <a:chExt cx="8348980" cy="4418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23" y="2226548"/>
              <a:ext cx="8322580" cy="44181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728" y="2282951"/>
              <a:ext cx="8266176" cy="3589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249424"/>
              <a:ext cx="8229600" cy="43251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2249424"/>
              <a:ext cx="8229600" cy="4325620"/>
            </a:xfrm>
            <a:custGeom>
              <a:avLst/>
              <a:gdLst/>
              <a:ahLst/>
              <a:cxnLst/>
              <a:rect l="l" t="t" r="r" b="b"/>
              <a:pathLst>
                <a:path w="8229600" h="4325620">
                  <a:moveTo>
                    <a:pt x="0" y="4325112"/>
                  </a:moveTo>
                  <a:lnTo>
                    <a:pt x="8229600" y="432511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325112"/>
                  </a:lnTo>
                  <a:close/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dirty="0"/>
              <a:t>Πολλοί</a:t>
            </a:r>
            <a:r>
              <a:rPr spc="170" dirty="0"/>
              <a:t> </a:t>
            </a:r>
            <a:r>
              <a:rPr dirty="0"/>
              <a:t>πελάτες,</a:t>
            </a:r>
            <a:r>
              <a:rPr spc="185" dirty="0"/>
              <a:t>  </a:t>
            </a:r>
            <a:r>
              <a:rPr dirty="0"/>
              <a:t>στην</a:t>
            </a:r>
            <a:r>
              <a:rPr spc="180" dirty="0"/>
              <a:t> </a:t>
            </a:r>
            <a:r>
              <a:rPr dirty="0"/>
              <a:t>αρχή</a:t>
            </a:r>
            <a:r>
              <a:rPr spc="170" dirty="0"/>
              <a:t> </a:t>
            </a:r>
            <a:r>
              <a:rPr dirty="0"/>
              <a:t>της</a:t>
            </a:r>
            <a:r>
              <a:rPr spc="175" dirty="0"/>
              <a:t> </a:t>
            </a:r>
            <a:r>
              <a:rPr dirty="0"/>
              <a:t>συμβουλευτικής</a:t>
            </a:r>
            <a:r>
              <a:rPr spc="180" dirty="0"/>
              <a:t> </a:t>
            </a:r>
            <a:r>
              <a:rPr dirty="0"/>
              <a:t>διαδικασίας,</a:t>
            </a:r>
            <a:r>
              <a:rPr spc="165" dirty="0"/>
              <a:t>  </a:t>
            </a:r>
            <a:r>
              <a:rPr dirty="0"/>
              <a:t>δεν</a:t>
            </a:r>
            <a:r>
              <a:rPr spc="185" dirty="0"/>
              <a:t> </a:t>
            </a:r>
            <a:r>
              <a:rPr dirty="0"/>
              <a:t>γνωρίζουν</a:t>
            </a:r>
            <a:r>
              <a:rPr spc="180" dirty="0"/>
              <a:t> </a:t>
            </a:r>
            <a:r>
              <a:rPr dirty="0"/>
              <a:t>τους</a:t>
            </a:r>
            <a:r>
              <a:rPr spc="175" dirty="0"/>
              <a:t> </a:t>
            </a:r>
            <a:r>
              <a:rPr spc="-10" dirty="0"/>
              <a:t>στόχους </a:t>
            </a:r>
            <a:r>
              <a:rPr dirty="0"/>
              <a:t>τους</a:t>
            </a:r>
            <a:r>
              <a:rPr spc="105" dirty="0"/>
              <a:t> </a:t>
            </a:r>
            <a:r>
              <a:rPr dirty="0"/>
              <a:t>οποίους</a:t>
            </a:r>
            <a:r>
              <a:rPr spc="110" dirty="0"/>
              <a:t> </a:t>
            </a:r>
            <a:r>
              <a:rPr dirty="0"/>
              <a:t>θέλουν</a:t>
            </a:r>
            <a:r>
              <a:rPr spc="110" dirty="0"/>
              <a:t> </a:t>
            </a:r>
            <a:r>
              <a:rPr dirty="0"/>
              <a:t>να</a:t>
            </a:r>
            <a:r>
              <a:rPr spc="105" dirty="0"/>
              <a:t> </a:t>
            </a:r>
            <a:r>
              <a:rPr dirty="0"/>
              <a:t>επιτύχουν,</a:t>
            </a:r>
            <a:r>
              <a:rPr spc="100" dirty="0"/>
              <a:t> </a:t>
            </a:r>
            <a:r>
              <a:rPr dirty="0"/>
              <a:t>αισθάνονται</a:t>
            </a:r>
            <a:r>
              <a:rPr spc="110" dirty="0"/>
              <a:t> </a:t>
            </a:r>
            <a:r>
              <a:rPr dirty="0"/>
              <a:t>αγχωμένοι</a:t>
            </a:r>
            <a:r>
              <a:rPr spc="100" dirty="0"/>
              <a:t> </a:t>
            </a:r>
            <a:r>
              <a:rPr dirty="0"/>
              <a:t>και</a:t>
            </a:r>
            <a:r>
              <a:rPr spc="105" dirty="0"/>
              <a:t> </a:t>
            </a:r>
            <a:r>
              <a:rPr dirty="0"/>
              <a:t>δυστυχισμένοι,</a:t>
            </a:r>
            <a:r>
              <a:rPr spc="105" dirty="0"/>
              <a:t>  </a:t>
            </a:r>
            <a:r>
              <a:rPr dirty="0"/>
              <a:t>συχνά</a:t>
            </a:r>
            <a:r>
              <a:rPr spc="114" dirty="0"/>
              <a:t> </a:t>
            </a:r>
            <a:r>
              <a:rPr spc="-10" dirty="0"/>
              <a:t>δίχως </a:t>
            </a:r>
            <a:r>
              <a:rPr dirty="0"/>
              <a:t>να</a:t>
            </a:r>
            <a:r>
              <a:rPr spc="105" dirty="0"/>
              <a:t> </a:t>
            </a:r>
            <a:r>
              <a:rPr dirty="0"/>
              <a:t>ξέρουν</a:t>
            </a:r>
            <a:r>
              <a:rPr spc="95" dirty="0"/>
              <a:t> </a:t>
            </a:r>
            <a:r>
              <a:rPr dirty="0"/>
              <a:t>το</a:t>
            </a:r>
            <a:r>
              <a:rPr spc="105" dirty="0"/>
              <a:t> </a:t>
            </a:r>
            <a:r>
              <a:rPr dirty="0"/>
              <a:t>γιατί.</a:t>
            </a:r>
            <a:r>
              <a:rPr spc="110" dirty="0"/>
              <a:t>  </a:t>
            </a:r>
            <a:r>
              <a:rPr dirty="0"/>
              <a:t>Ένας</a:t>
            </a:r>
            <a:r>
              <a:rPr spc="120" dirty="0"/>
              <a:t> </a:t>
            </a:r>
            <a:r>
              <a:rPr dirty="0"/>
              <a:t>από</a:t>
            </a:r>
            <a:r>
              <a:rPr spc="105" dirty="0"/>
              <a:t> </a:t>
            </a:r>
            <a:r>
              <a:rPr dirty="0"/>
              <a:t>τους</a:t>
            </a:r>
            <a:r>
              <a:rPr spc="114" dirty="0"/>
              <a:t> </a:t>
            </a:r>
            <a:r>
              <a:rPr dirty="0"/>
              <a:t>κυριότερους</a:t>
            </a:r>
            <a:r>
              <a:rPr spc="114" dirty="0"/>
              <a:t> </a:t>
            </a:r>
            <a:r>
              <a:rPr dirty="0"/>
              <a:t>σκοπούς</a:t>
            </a:r>
            <a:r>
              <a:rPr spc="120" dirty="0"/>
              <a:t> </a:t>
            </a:r>
            <a:r>
              <a:rPr dirty="0"/>
              <a:t>της</a:t>
            </a:r>
            <a:r>
              <a:rPr spc="110" dirty="0"/>
              <a:t> </a:t>
            </a:r>
            <a:r>
              <a:rPr dirty="0"/>
              <a:t>συμβουλευτικής</a:t>
            </a:r>
            <a:r>
              <a:rPr spc="120" dirty="0"/>
              <a:t> </a:t>
            </a:r>
            <a:r>
              <a:rPr dirty="0"/>
              <a:t>είναι</a:t>
            </a:r>
            <a:r>
              <a:rPr spc="110" dirty="0"/>
              <a:t> </a:t>
            </a:r>
            <a:r>
              <a:rPr spc="-10" dirty="0"/>
              <a:t>ακριβώς </a:t>
            </a:r>
            <a:r>
              <a:rPr dirty="0"/>
              <a:t>να</a:t>
            </a:r>
            <a:r>
              <a:rPr spc="280" dirty="0"/>
              <a:t> </a:t>
            </a:r>
            <a:r>
              <a:rPr dirty="0"/>
              <a:t>τους</a:t>
            </a:r>
            <a:r>
              <a:rPr spc="280" dirty="0"/>
              <a:t> </a:t>
            </a:r>
            <a:r>
              <a:rPr dirty="0"/>
              <a:t>βοηθήσει</a:t>
            </a:r>
            <a:r>
              <a:rPr spc="265" dirty="0"/>
              <a:t> </a:t>
            </a:r>
            <a:r>
              <a:rPr dirty="0"/>
              <a:t>να</a:t>
            </a:r>
            <a:r>
              <a:rPr spc="285" dirty="0"/>
              <a:t> </a:t>
            </a:r>
            <a:r>
              <a:rPr dirty="0"/>
              <a:t>ξεκαθαρίσουν</a:t>
            </a:r>
            <a:r>
              <a:rPr spc="290" dirty="0"/>
              <a:t> </a:t>
            </a:r>
            <a:r>
              <a:rPr dirty="0"/>
              <a:t>αυτά</a:t>
            </a:r>
            <a:r>
              <a:rPr spc="280" dirty="0"/>
              <a:t> </a:t>
            </a:r>
            <a:r>
              <a:rPr dirty="0"/>
              <a:t>τους</a:t>
            </a:r>
            <a:r>
              <a:rPr spc="280" dirty="0"/>
              <a:t> </a:t>
            </a:r>
            <a:r>
              <a:rPr dirty="0"/>
              <a:t>τα</a:t>
            </a:r>
            <a:r>
              <a:rPr spc="285" dirty="0"/>
              <a:t> </a:t>
            </a:r>
            <a:r>
              <a:rPr dirty="0"/>
              <a:t>συναισθήματα,</a:t>
            </a:r>
            <a:r>
              <a:rPr spc="285" dirty="0"/>
              <a:t>  </a:t>
            </a:r>
            <a:r>
              <a:rPr dirty="0"/>
              <a:t>να</a:t>
            </a:r>
            <a:r>
              <a:rPr spc="270" dirty="0"/>
              <a:t> </a:t>
            </a:r>
            <a:r>
              <a:rPr dirty="0"/>
              <a:t>αναγνωρίσουν</a:t>
            </a:r>
            <a:r>
              <a:rPr spc="290" dirty="0"/>
              <a:t> </a:t>
            </a:r>
            <a:r>
              <a:rPr dirty="0"/>
              <a:t>τι</a:t>
            </a:r>
            <a:r>
              <a:rPr spc="285" dirty="0"/>
              <a:t> </a:t>
            </a:r>
            <a:r>
              <a:rPr spc="-25" dirty="0"/>
              <a:t>τα </a:t>
            </a:r>
            <a:r>
              <a:rPr dirty="0"/>
              <a:t>προκαλεί</a:t>
            </a:r>
            <a:r>
              <a:rPr spc="275" dirty="0"/>
              <a:t> </a:t>
            </a:r>
            <a:r>
              <a:rPr dirty="0"/>
              <a:t>και</a:t>
            </a:r>
            <a:r>
              <a:rPr spc="265" dirty="0"/>
              <a:t> </a:t>
            </a:r>
            <a:r>
              <a:rPr dirty="0"/>
              <a:t>να</a:t>
            </a:r>
            <a:r>
              <a:rPr spc="260" dirty="0"/>
              <a:t> </a:t>
            </a:r>
            <a:r>
              <a:rPr dirty="0"/>
              <a:t>αποφασίσουν</a:t>
            </a:r>
            <a:r>
              <a:rPr spc="280" dirty="0"/>
              <a:t> </a:t>
            </a:r>
            <a:r>
              <a:rPr dirty="0"/>
              <a:t>με</a:t>
            </a:r>
            <a:r>
              <a:rPr spc="265" dirty="0"/>
              <a:t> </a:t>
            </a:r>
            <a:r>
              <a:rPr dirty="0"/>
              <a:t>ποιον</a:t>
            </a:r>
            <a:r>
              <a:rPr spc="270" dirty="0"/>
              <a:t> </a:t>
            </a:r>
            <a:r>
              <a:rPr dirty="0"/>
              <a:t>ή</a:t>
            </a:r>
            <a:r>
              <a:rPr spc="265" dirty="0"/>
              <a:t> </a:t>
            </a:r>
            <a:r>
              <a:rPr dirty="0"/>
              <a:t>ποιους</a:t>
            </a:r>
            <a:r>
              <a:rPr spc="275" dirty="0"/>
              <a:t> </a:t>
            </a:r>
            <a:r>
              <a:rPr dirty="0"/>
              <a:t>τρόπους</a:t>
            </a:r>
            <a:r>
              <a:rPr spc="275" dirty="0"/>
              <a:t> </a:t>
            </a:r>
            <a:r>
              <a:rPr dirty="0"/>
              <a:t>θα</a:t>
            </a:r>
            <a:r>
              <a:rPr spc="275" dirty="0"/>
              <a:t> </a:t>
            </a:r>
            <a:r>
              <a:rPr dirty="0"/>
              <a:t>τα</a:t>
            </a:r>
            <a:r>
              <a:rPr spc="275" dirty="0"/>
              <a:t> </a:t>
            </a:r>
            <a:r>
              <a:rPr dirty="0"/>
              <a:t>διαχειριστούν</a:t>
            </a:r>
            <a:r>
              <a:rPr spc="290" dirty="0"/>
              <a:t> </a:t>
            </a:r>
            <a:r>
              <a:rPr dirty="0"/>
              <a:t>και</a:t>
            </a:r>
            <a:r>
              <a:rPr spc="265" dirty="0"/>
              <a:t> </a:t>
            </a:r>
            <a:r>
              <a:rPr dirty="0"/>
              <a:t>θα</a:t>
            </a:r>
            <a:r>
              <a:rPr spc="270" dirty="0"/>
              <a:t> </a:t>
            </a:r>
            <a:r>
              <a:rPr spc="-25" dirty="0"/>
              <a:t>τα </a:t>
            </a:r>
            <a:r>
              <a:rPr dirty="0"/>
              <a:t>αντιμετωπίσουν.</a:t>
            </a:r>
            <a:r>
              <a:rPr spc="245" dirty="0"/>
              <a:t> </a:t>
            </a:r>
            <a:r>
              <a:rPr dirty="0"/>
              <a:t>Είναι</a:t>
            </a:r>
            <a:r>
              <a:rPr spc="265" dirty="0"/>
              <a:t> </a:t>
            </a:r>
            <a:r>
              <a:rPr dirty="0"/>
              <a:t>σημαντικό</a:t>
            </a:r>
            <a:r>
              <a:rPr spc="254" dirty="0"/>
              <a:t> </a:t>
            </a:r>
            <a:r>
              <a:rPr dirty="0"/>
              <a:t>να</a:t>
            </a:r>
            <a:r>
              <a:rPr spc="260" dirty="0"/>
              <a:t> </a:t>
            </a:r>
            <a:r>
              <a:rPr dirty="0"/>
              <a:t>ορίζονται</a:t>
            </a:r>
            <a:r>
              <a:rPr spc="260" dirty="0"/>
              <a:t> </a:t>
            </a:r>
            <a:r>
              <a:rPr dirty="0"/>
              <a:t>στόχοι</a:t>
            </a:r>
            <a:r>
              <a:rPr spc="265" dirty="0"/>
              <a:t> </a:t>
            </a:r>
            <a:r>
              <a:rPr dirty="0"/>
              <a:t>που</a:t>
            </a:r>
            <a:r>
              <a:rPr spc="260" dirty="0"/>
              <a:t> </a:t>
            </a:r>
            <a:r>
              <a:rPr dirty="0"/>
              <a:t>να</a:t>
            </a:r>
            <a:r>
              <a:rPr spc="260" dirty="0"/>
              <a:t> </a:t>
            </a:r>
            <a:r>
              <a:rPr dirty="0"/>
              <a:t>μπορούν</a:t>
            </a:r>
            <a:r>
              <a:rPr spc="260" dirty="0"/>
              <a:t> </a:t>
            </a:r>
            <a:r>
              <a:rPr dirty="0"/>
              <a:t>να</a:t>
            </a:r>
            <a:r>
              <a:rPr spc="265" dirty="0"/>
              <a:t> </a:t>
            </a:r>
            <a:r>
              <a:rPr dirty="0"/>
              <a:t>επιτευχθούν</a:t>
            </a:r>
            <a:r>
              <a:rPr spc="270" dirty="0"/>
              <a:t> </a:t>
            </a:r>
            <a:r>
              <a:rPr spc="-25" dirty="0"/>
              <a:t>σε </a:t>
            </a:r>
            <a:r>
              <a:rPr dirty="0"/>
              <a:t>μεγάλο</a:t>
            </a:r>
            <a:r>
              <a:rPr spc="130" dirty="0"/>
              <a:t> </a:t>
            </a:r>
            <a:r>
              <a:rPr dirty="0"/>
              <a:t>βαθμό,</a:t>
            </a:r>
            <a:r>
              <a:rPr spc="140" dirty="0"/>
              <a:t>  </a:t>
            </a:r>
            <a:r>
              <a:rPr dirty="0"/>
              <a:t>διαφορετικά</a:t>
            </a:r>
            <a:r>
              <a:rPr spc="140" dirty="0"/>
              <a:t> </a:t>
            </a:r>
            <a:r>
              <a:rPr dirty="0"/>
              <a:t>ο</a:t>
            </a:r>
            <a:r>
              <a:rPr spc="130" dirty="0"/>
              <a:t> </a:t>
            </a:r>
            <a:r>
              <a:rPr dirty="0"/>
              <a:t>πελάτης</a:t>
            </a:r>
            <a:r>
              <a:rPr spc="140" dirty="0"/>
              <a:t> </a:t>
            </a:r>
            <a:r>
              <a:rPr dirty="0"/>
              <a:t>ενδέχεται</a:t>
            </a:r>
            <a:r>
              <a:rPr spc="135" dirty="0"/>
              <a:t> </a:t>
            </a:r>
            <a:r>
              <a:rPr dirty="0"/>
              <a:t>να</a:t>
            </a:r>
            <a:r>
              <a:rPr spc="125" dirty="0"/>
              <a:t> </a:t>
            </a:r>
            <a:r>
              <a:rPr dirty="0"/>
              <a:t>απογοητευτεί</a:t>
            </a:r>
            <a:r>
              <a:rPr spc="140" dirty="0"/>
              <a:t> </a:t>
            </a:r>
            <a:r>
              <a:rPr dirty="0"/>
              <a:t>και</a:t>
            </a:r>
            <a:r>
              <a:rPr spc="120" dirty="0"/>
              <a:t> </a:t>
            </a:r>
            <a:r>
              <a:rPr dirty="0"/>
              <a:t>να</a:t>
            </a:r>
            <a:r>
              <a:rPr spc="135" dirty="0"/>
              <a:t> </a:t>
            </a:r>
            <a:r>
              <a:rPr dirty="0"/>
              <a:t>εγκαταλείψει</a:t>
            </a:r>
            <a:r>
              <a:rPr spc="105" dirty="0"/>
              <a:t> </a:t>
            </a:r>
            <a:r>
              <a:rPr spc="-25" dirty="0"/>
              <a:t>την </a:t>
            </a:r>
            <a:r>
              <a:rPr dirty="0"/>
              <a:t>προσπάθεια.</a:t>
            </a:r>
            <a:r>
              <a:rPr spc="160" dirty="0"/>
              <a:t> </a:t>
            </a:r>
            <a:r>
              <a:rPr dirty="0"/>
              <a:t>Κατά</a:t>
            </a:r>
            <a:r>
              <a:rPr spc="160" dirty="0"/>
              <a:t> </a:t>
            </a:r>
            <a:r>
              <a:rPr dirty="0"/>
              <a:t>συνέπεια,</a:t>
            </a:r>
            <a:r>
              <a:rPr spc="165" dirty="0"/>
              <a:t>  </a:t>
            </a:r>
            <a:r>
              <a:rPr dirty="0"/>
              <a:t>είναι</a:t>
            </a:r>
            <a:r>
              <a:rPr spc="155" dirty="0"/>
              <a:t> </a:t>
            </a:r>
            <a:r>
              <a:rPr dirty="0"/>
              <a:t>προτιμότερο</a:t>
            </a:r>
            <a:r>
              <a:rPr spc="165" dirty="0"/>
              <a:t> </a:t>
            </a:r>
            <a:r>
              <a:rPr dirty="0"/>
              <a:t>στην</a:t>
            </a:r>
            <a:r>
              <a:rPr spc="165" dirty="0"/>
              <a:t> </a:t>
            </a:r>
            <a:r>
              <a:rPr dirty="0"/>
              <a:t>αρχή</a:t>
            </a:r>
            <a:r>
              <a:rPr spc="150" dirty="0"/>
              <a:t> </a:t>
            </a:r>
            <a:r>
              <a:rPr dirty="0"/>
              <a:t>να</a:t>
            </a:r>
            <a:r>
              <a:rPr spc="165" dirty="0"/>
              <a:t> </a:t>
            </a:r>
            <a:r>
              <a:rPr dirty="0"/>
              <a:t>τίθενται</a:t>
            </a:r>
            <a:r>
              <a:rPr spc="165" dirty="0"/>
              <a:t> </a:t>
            </a:r>
            <a:r>
              <a:rPr dirty="0"/>
              <a:t>χαμηλότεροι</a:t>
            </a:r>
            <a:r>
              <a:rPr spc="155" dirty="0"/>
              <a:t> </a:t>
            </a:r>
            <a:r>
              <a:rPr spc="-10" dirty="0"/>
              <a:t>στόχοι </a:t>
            </a:r>
            <a:r>
              <a:rPr dirty="0"/>
              <a:t>και</a:t>
            </a:r>
            <a:r>
              <a:rPr spc="90" dirty="0"/>
              <a:t> </a:t>
            </a:r>
            <a:r>
              <a:rPr dirty="0"/>
              <a:t>σταδιακά</a:t>
            </a:r>
            <a:r>
              <a:rPr spc="95" dirty="0"/>
              <a:t> </a:t>
            </a:r>
            <a:r>
              <a:rPr dirty="0"/>
              <a:t>να</a:t>
            </a:r>
            <a:r>
              <a:rPr spc="90" dirty="0"/>
              <a:t> </a:t>
            </a:r>
            <a:r>
              <a:rPr dirty="0"/>
              <a:t>γίνονται</a:t>
            </a:r>
            <a:r>
              <a:rPr spc="90" dirty="0"/>
              <a:t> </a:t>
            </a:r>
            <a:r>
              <a:rPr dirty="0"/>
              <a:t>δυσκολότεροι,</a:t>
            </a:r>
            <a:r>
              <a:rPr spc="95" dirty="0"/>
              <a:t>  </a:t>
            </a:r>
            <a:r>
              <a:rPr dirty="0"/>
              <a:t>πάρα</a:t>
            </a:r>
            <a:r>
              <a:rPr spc="100" dirty="0"/>
              <a:t> </a:t>
            </a:r>
            <a:r>
              <a:rPr dirty="0"/>
              <a:t>να</a:t>
            </a:r>
            <a:r>
              <a:rPr spc="90" dirty="0"/>
              <a:t> </a:t>
            </a:r>
            <a:r>
              <a:rPr dirty="0"/>
              <a:t>τίθενται</a:t>
            </a:r>
            <a:r>
              <a:rPr spc="80" dirty="0"/>
              <a:t> </a:t>
            </a:r>
            <a:r>
              <a:rPr dirty="0"/>
              <a:t>ευθύς</a:t>
            </a:r>
            <a:r>
              <a:rPr spc="80" dirty="0"/>
              <a:t> </a:t>
            </a:r>
            <a:r>
              <a:rPr dirty="0"/>
              <a:t>εξαρχής</a:t>
            </a:r>
            <a:r>
              <a:rPr spc="95" dirty="0"/>
              <a:t> </a:t>
            </a:r>
            <a:r>
              <a:rPr dirty="0"/>
              <a:t>υψηλοί</a:t>
            </a:r>
            <a:r>
              <a:rPr spc="80" dirty="0"/>
              <a:t> </a:t>
            </a:r>
            <a:r>
              <a:rPr dirty="0"/>
              <a:t>στόχοι</a:t>
            </a:r>
            <a:r>
              <a:rPr spc="95" dirty="0"/>
              <a:t> </a:t>
            </a:r>
            <a:r>
              <a:rPr spc="-25" dirty="0"/>
              <a:t>και </a:t>
            </a:r>
            <a:r>
              <a:rPr dirty="0"/>
              <a:t>μετά</a:t>
            </a:r>
            <a:r>
              <a:rPr spc="-25" dirty="0"/>
              <a:t> </a:t>
            </a:r>
            <a:r>
              <a:rPr dirty="0"/>
              <a:t>να</a:t>
            </a:r>
            <a:r>
              <a:rPr spc="-40" dirty="0"/>
              <a:t> </a:t>
            </a:r>
            <a:r>
              <a:rPr dirty="0"/>
              <a:t>χρειάζεται</a:t>
            </a:r>
            <a:r>
              <a:rPr spc="-35" dirty="0"/>
              <a:t> </a:t>
            </a:r>
            <a:r>
              <a:rPr dirty="0"/>
              <a:t>να</a:t>
            </a:r>
            <a:r>
              <a:rPr spc="-40" dirty="0"/>
              <a:t> </a:t>
            </a:r>
            <a:r>
              <a:rPr spc="-10" dirty="0"/>
              <a:t>μειωθούν.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50874"/>
            <a:ext cx="70910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rebuchet MS"/>
                <a:cs typeface="Trebuchet MS"/>
              </a:rPr>
              <a:t>ΤΕΤΑΡΤΟ</a:t>
            </a:r>
            <a:r>
              <a:rPr sz="2200" b="1" spc="-9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ΣΤΑΔΙΟ:</a:t>
            </a:r>
            <a:r>
              <a:rPr sz="2200" b="1" spc="-8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Αναζήτηση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και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παραγωγή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εναλλακτικών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λύσεων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63796" y="3700259"/>
            <a:ext cx="2376805" cy="316865"/>
            <a:chOff x="4463796" y="3700259"/>
            <a:chExt cx="2376805" cy="316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3700259"/>
              <a:ext cx="538721" cy="3162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7616" y="3890772"/>
              <a:ext cx="2271522" cy="297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5276" y="3700259"/>
              <a:ext cx="361962" cy="3162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496" y="3700259"/>
              <a:ext cx="494550" cy="3162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0304" y="3700259"/>
              <a:ext cx="278117" cy="3162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2704" y="3700259"/>
              <a:ext cx="532638" cy="3162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9612" y="3700259"/>
              <a:ext cx="351269" cy="3162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3640" y="3700259"/>
              <a:ext cx="531113" cy="3162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5016" y="3700259"/>
              <a:ext cx="235457" cy="31624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9927" y="987679"/>
            <a:ext cx="8171815" cy="3792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70231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24455"/>
                </a:solidFill>
                <a:latin typeface="Trebuchet MS"/>
                <a:cs typeface="Trebuchet MS"/>
              </a:rPr>
              <a:t>(Μαλικιώση-</a:t>
            </a:r>
            <a:r>
              <a:rPr sz="1600" b="1" dirty="0">
                <a:solidFill>
                  <a:srgbClr val="424455"/>
                </a:solidFill>
                <a:latin typeface="Trebuchet MS"/>
                <a:cs typeface="Trebuchet MS"/>
              </a:rPr>
              <a:t>Λοΐζου,</a:t>
            </a:r>
            <a:r>
              <a:rPr sz="1600" b="1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24455"/>
                </a:solidFill>
                <a:latin typeface="Trebuchet MS"/>
                <a:cs typeface="Trebuchet MS"/>
              </a:rPr>
              <a:t>2001)</a:t>
            </a:r>
            <a:r>
              <a:rPr sz="1600" b="1" spc="-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24455"/>
                </a:solidFill>
                <a:latin typeface="Trebuchet MS"/>
                <a:cs typeface="Trebuchet MS"/>
              </a:rPr>
              <a:t>και</a:t>
            </a:r>
            <a:r>
              <a:rPr sz="1600" b="1" spc="-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24455"/>
                </a:solidFill>
                <a:latin typeface="Trebuchet MS"/>
                <a:cs typeface="Trebuchet MS"/>
              </a:rPr>
              <a:t>επιλογή</a:t>
            </a:r>
            <a:r>
              <a:rPr sz="1600" b="1" spc="-10" dirty="0">
                <a:solidFill>
                  <a:srgbClr val="424455"/>
                </a:solidFill>
                <a:latin typeface="Trebuchet MS"/>
                <a:cs typeface="Trebuchet MS"/>
              </a:rPr>
              <a:t> συμβουλευτικής</a:t>
            </a:r>
            <a:r>
              <a:rPr sz="1600" b="1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24455"/>
                </a:solidFill>
                <a:latin typeface="Trebuchet MS"/>
                <a:cs typeface="Trebuchet MS"/>
              </a:rPr>
              <a:t>τεχνικής</a:t>
            </a:r>
            <a:r>
              <a:rPr sz="1600" b="1" spc="-5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24455"/>
                </a:solidFill>
                <a:latin typeface="Trebuchet MS"/>
                <a:cs typeface="Trebuchet MS"/>
              </a:rPr>
              <a:t>(Μαλικιώση- </a:t>
            </a:r>
            <a:r>
              <a:rPr sz="1600" b="1" dirty="0">
                <a:solidFill>
                  <a:srgbClr val="424455"/>
                </a:solidFill>
                <a:latin typeface="Trebuchet MS"/>
                <a:cs typeface="Trebuchet MS"/>
              </a:rPr>
              <a:t>Λοΐζου,</a:t>
            </a:r>
            <a:r>
              <a:rPr sz="1600" b="1" spc="-7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24455"/>
                </a:solidFill>
                <a:latin typeface="Trebuchet MS"/>
                <a:cs typeface="Trebuchet MS"/>
              </a:rPr>
              <a:t>2012)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70000"/>
              </a:lnSpc>
              <a:spcBef>
                <a:spcPts val="1130"/>
              </a:spcBef>
            </a:pPr>
            <a:r>
              <a:rPr sz="1100" dirty="0">
                <a:latin typeface="Georgia"/>
                <a:cs typeface="Georgia"/>
              </a:rPr>
              <a:t>Στο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στάδιο</a:t>
            </a:r>
            <a:r>
              <a:rPr sz="1100" spc="9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αυτό</a:t>
            </a:r>
            <a:r>
              <a:rPr sz="1100" spc="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καταβάλλεται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προσπάθεια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προκειμένου</a:t>
            </a:r>
            <a:r>
              <a:rPr sz="1100" spc="9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8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βοηθηθεί</a:t>
            </a:r>
            <a:r>
              <a:rPr sz="1100" spc="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ο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συμβουλευόμενος</a:t>
            </a:r>
            <a:r>
              <a:rPr sz="1100" spc="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αναπτύξει</a:t>
            </a:r>
            <a:r>
              <a:rPr sz="1100" spc="9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νέες</a:t>
            </a:r>
            <a:r>
              <a:rPr sz="1100" spc="8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προοπτικές</a:t>
            </a:r>
            <a:r>
              <a:rPr sz="1100" spc="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για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την </a:t>
            </a:r>
            <a:r>
              <a:rPr sz="1100" dirty="0">
                <a:latin typeface="Georgia"/>
                <a:cs typeface="Georgia"/>
              </a:rPr>
              <a:t>επίλυση</a:t>
            </a:r>
            <a:r>
              <a:rPr sz="1100" spc="6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409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προβλήματός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του.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Είναι</a:t>
            </a:r>
            <a:r>
              <a:rPr sz="1100" spc="6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σημαντικό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αντιληφθεί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ότι,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όποιες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αποφάσεις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κι</a:t>
            </a:r>
            <a:r>
              <a:rPr sz="1100" spc="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αν</a:t>
            </a:r>
            <a:r>
              <a:rPr sz="1100" spc="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πάρει,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αυτές</a:t>
            </a:r>
            <a:r>
              <a:rPr sz="1100" spc="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δεν</a:t>
            </a:r>
            <a:r>
              <a:rPr sz="1100" spc="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θα</a:t>
            </a:r>
            <a:r>
              <a:rPr sz="1100" spc="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έχουν</a:t>
            </a:r>
            <a:r>
              <a:rPr sz="1100" spc="7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αντίκτυπο </a:t>
            </a:r>
            <a:r>
              <a:rPr sz="1100" dirty="0">
                <a:latin typeface="Georgia"/>
                <a:cs typeface="Georgia"/>
              </a:rPr>
              <a:t>μόνο</a:t>
            </a:r>
            <a:r>
              <a:rPr sz="1100" spc="4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στον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ίδιο</a:t>
            </a:r>
            <a:r>
              <a:rPr sz="1100" spc="5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(στη</a:t>
            </a:r>
            <a:r>
              <a:rPr sz="1100" spc="4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συναισθηματική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διάθεσή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του,</a:t>
            </a:r>
            <a:r>
              <a:rPr sz="1100" spc="6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στα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κίνητρα</a:t>
            </a:r>
            <a:r>
              <a:rPr sz="1100" spc="5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6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</a:t>
            </a:r>
            <a:r>
              <a:rPr sz="1100" spc="4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στη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συμπεριφορά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του),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αλλά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θα</a:t>
            </a:r>
            <a:r>
              <a:rPr sz="1100" spc="5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επηρεάσουν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άμεσα</a:t>
            </a:r>
            <a:r>
              <a:rPr sz="1100" spc="5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</a:t>
            </a:r>
            <a:r>
              <a:rPr sz="1100" spc="45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το </a:t>
            </a:r>
            <a:r>
              <a:rPr sz="1100" dirty="0">
                <a:latin typeface="Georgia"/>
                <a:cs typeface="Georgia"/>
              </a:rPr>
              <a:t>κοινωνικό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114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περιβάλλον,</a:t>
            </a:r>
            <a:r>
              <a:rPr sz="1100" spc="10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εν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τέλει</a:t>
            </a:r>
            <a:r>
              <a:rPr sz="1100" spc="1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την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ίδια</a:t>
            </a:r>
            <a:r>
              <a:rPr sz="1100" spc="1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</a:t>
            </a:r>
            <a:r>
              <a:rPr sz="1100" spc="1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ζωή.</a:t>
            </a:r>
            <a:r>
              <a:rPr sz="1100" spc="1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Με</a:t>
            </a:r>
            <a:r>
              <a:rPr sz="1100" spc="1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</a:t>
            </a:r>
            <a:r>
              <a:rPr sz="1100" spc="114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βοήθεια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συμβούλου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διερευνώνται</a:t>
            </a:r>
            <a:r>
              <a:rPr sz="1100" spc="1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διάφορα</a:t>
            </a:r>
            <a:r>
              <a:rPr sz="1100" spc="1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πιθανά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σενάρια/ </a:t>
            </a:r>
            <a:r>
              <a:rPr sz="1100" dirty="0">
                <a:latin typeface="Georgia"/>
                <a:cs typeface="Georgia"/>
              </a:rPr>
              <a:t>εναλλακτικές</a:t>
            </a:r>
            <a:r>
              <a:rPr sz="1100" spc="36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λύσεις</a:t>
            </a:r>
            <a:r>
              <a:rPr sz="1100" spc="3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</a:t>
            </a:r>
            <a:r>
              <a:rPr sz="1100" spc="38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γίνεται</a:t>
            </a:r>
            <a:r>
              <a:rPr sz="1100" spc="3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προσπάθεια</a:t>
            </a:r>
            <a:r>
              <a:rPr sz="1100" spc="3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3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βρεθούν</a:t>
            </a:r>
            <a:r>
              <a:rPr sz="1100" spc="36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οι</a:t>
            </a:r>
            <a:r>
              <a:rPr sz="1100" spc="38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κατάλληλοι</a:t>
            </a:r>
            <a:r>
              <a:rPr sz="1100" spc="3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τρόποι</a:t>
            </a:r>
            <a:r>
              <a:rPr sz="1100" spc="3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ενεργοποίησης</a:t>
            </a:r>
            <a:r>
              <a:rPr sz="1100" spc="3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39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πελάτη,</a:t>
            </a:r>
            <a:r>
              <a:rPr sz="1100" spc="3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έτσι</a:t>
            </a:r>
            <a:r>
              <a:rPr sz="1100" spc="3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ώστε</a:t>
            </a:r>
            <a:r>
              <a:rPr sz="1100" spc="380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να </a:t>
            </a:r>
            <a:r>
              <a:rPr sz="1100" dirty="0">
                <a:latin typeface="Georgia"/>
                <a:cs typeface="Georgia"/>
              </a:rPr>
              <a:t>λειτουργήσει</a:t>
            </a:r>
            <a:r>
              <a:rPr sz="1100" spc="24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συνειδητά</a:t>
            </a:r>
            <a:r>
              <a:rPr sz="1100" spc="28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</a:t>
            </a:r>
            <a:r>
              <a:rPr sz="1100" spc="2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σκόπιμα</a:t>
            </a:r>
            <a:r>
              <a:rPr sz="1100" spc="28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προς</a:t>
            </a:r>
            <a:r>
              <a:rPr sz="1100" spc="2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την</a:t>
            </a:r>
            <a:r>
              <a:rPr sz="1100" spc="26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επιθυμητή</a:t>
            </a:r>
            <a:r>
              <a:rPr sz="1100" spc="28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κατεύθυνση.</a:t>
            </a:r>
            <a:r>
              <a:rPr sz="1100" spc="2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Ο</a:t>
            </a:r>
            <a:r>
              <a:rPr sz="1100" spc="26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σύμβουλος</a:t>
            </a:r>
            <a:r>
              <a:rPr sz="1100" spc="28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παρέχει</a:t>
            </a:r>
            <a:r>
              <a:rPr sz="1100" spc="26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βοήθεια</a:t>
            </a:r>
            <a:r>
              <a:rPr sz="1100" spc="2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με</a:t>
            </a:r>
            <a:r>
              <a:rPr sz="1100" spc="27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ποικίλους</a:t>
            </a:r>
            <a:r>
              <a:rPr sz="1100" spc="26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τρόπους </a:t>
            </a:r>
            <a:r>
              <a:rPr sz="1100" dirty="0">
                <a:latin typeface="Georgia"/>
                <a:cs typeface="Georgia"/>
              </a:rPr>
              <a:t>ανάλογα</a:t>
            </a:r>
            <a:r>
              <a:rPr sz="1100" spc="-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με τη θεωρητική του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τοποθέτηση.</a:t>
            </a:r>
            <a:r>
              <a:rPr sz="1100" spc="-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Σύμφωνα με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Georgia"/>
                <a:cs typeface="Georgia"/>
              </a:rPr>
              <a:t>ανθρωπιστικό</a:t>
            </a:r>
            <a:r>
              <a:rPr sz="1100" b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 </a:t>
            </a:r>
            <a:r>
              <a:rPr sz="1100" b="1" dirty="0">
                <a:solidFill>
                  <a:srgbClr val="FF0000"/>
                </a:solidFill>
                <a:latin typeface="Georgia"/>
                <a:cs typeface="Georgia"/>
              </a:rPr>
              <a:t>προσωποκεντρικό</a:t>
            </a:r>
            <a:r>
              <a:rPr sz="1100" b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100" b="1" dirty="0">
                <a:solidFill>
                  <a:srgbClr val="FF0000"/>
                </a:solidFill>
                <a:latin typeface="Georgia"/>
                <a:cs typeface="Georgia"/>
              </a:rPr>
              <a:t>μοντέλο</a:t>
            </a:r>
            <a:r>
              <a:rPr sz="1100" dirty="0">
                <a:latin typeface="Georgia"/>
                <a:cs typeface="Georgia"/>
              </a:rPr>
              <a:t>,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η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συμβουλευτική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σε </a:t>
            </a:r>
            <a:r>
              <a:rPr sz="1100" dirty="0">
                <a:latin typeface="Georgia"/>
                <a:cs typeface="Georgia"/>
              </a:rPr>
              <a:t>αυτή</a:t>
            </a:r>
            <a:r>
              <a:rPr sz="1100" spc="2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</a:t>
            </a:r>
            <a:r>
              <a:rPr sz="1100" spc="204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φάση</a:t>
            </a:r>
            <a:r>
              <a:rPr sz="1100" spc="19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συνίσταται</a:t>
            </a:r>
            <a:r>
              <a:rPr sz="1100" spc="2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στην</a:t>
            </a:r>
            <a:r>
              <a:rPr sz="1100" spc="204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παροχή</a:t>
            </a:r>
            <a:r>
              <a:rPr sz="1100" spc="2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βοήθειας</a:t>
            </a:r>
            <a:r>
              <a:rPr sz="1100" spc="2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στον</a:t>
            </a:r>
            <a:r>
              <a:rPr sz="1100" spc="20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πελάτη</a:t>
            </a:r>
            <a:r>
              <a:rPr sz="1100" spc="215" dirty="0">
                <a:latin typeface="Georgia"/>
                <a:cs typeface="Georgi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ώστε</a:t>
            </a:r>
            <a:r>
              <a:rPr sz="1100" b="1" u="sng" spc="1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να</a:t>
            </a:r>
            <a:r>
              <a:rPr sz="1100" b="1" u="sng" spc="1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βρει</a:t>
            </a:r>
            <a:r>
              <a:rPr sz="1100" b="1" u="sng" spc="1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ο</a:t>
            </a:r>
            <a:r>
              <a:rPr sz="1100" b="1" u="sng" spc="1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ίδιος</a:t>
            </a:r>
            <a:r>
              <a:rPr sz="1100" b="1" u="sng" spc="19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τη</a:t>
            </a:r>
            <a:r>
              <a:rPr sz="1100" b="1" u="sng" spc="1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λύση.</a:t>
            </a:r>
            <a:r>
              <a:rPr sz="1100" b="1" u="sng" spc="1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Εν</a:t>
            </a:r>
            <a:r>
              <a:rPr sz="1100" spc="2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προκειμένω</a:t>
            </a:r>
            <a:r>
              <a:rPr sz="1100" spc="19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ο</a:t>
            </a:r>
            <a:r>
              <a:rPr sz="1100" spc="204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ρόλος</a:t>
            </a:r>
            <a:r>
              <a:rPr sz="1100" spc="210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του </a:t>
            </a:r>
            <a:r>
              <a:rPr sz="1100" dirty="0">
                <a:latin typeface="Georgia"/>
                <a:cs typeface="Georgia"/>
              </a:rPr>
              <a:t>συμβούλου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είναι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κατά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κύριο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λόγο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αυτός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ατόμου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που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αναλαμβάνει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 στηρίξει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ενθαρρύνει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τον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συμβουλευόμενο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.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Στόχος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συμβούλου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είναι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οδηγήσει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σκέψη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πελάτη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σε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νέες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επιλογές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για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την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αντιμετώπιση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της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προβληματικής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κατάστασης (Μαλικιώση-</a:t>
            </a:r>
            <a:r>
              <a:rPr sz="1100" dirty="0">
                <a:latin typeface="Georgia"/>
                <a:cs typeface="Georgia"/>
              </a:rPr>
              <a:t>Λοΐζου,</a:t>
            </a:r>
            <a:r>
              <a:rPr sz="1100" spc="-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2001)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50" dirty="0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927" y="5232019"/>
            <a:ext cx="8171180" cy="75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eorgia"/>
                <a:cs typeface="Georgia"/>
              </a:rPr>
              <a:t>Επίσης στο στάδιο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αυτό ο σύμβουλος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επιστρατεύει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τις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γνώσεις και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τα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ταλέντα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του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προκειμένου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επιλέξει την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κατάλληλη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τεχνική,</a:t>
            </a:r>
            <a:endParaRPr sz="1100" dirty="0">
              <a:latin typeface="Georgia"/>
              <a:cs typeface="Georgia"/>
            </a:endParaRPr>
          </a:p>
          <a:p>
            <a:pPr marL="12700" marR="5080">
              <a:lnSpc>
                <a:spcPct val="170000"/>
              </a:lnSpc>
              <a:spcBef>
                <a:spcPts val="5"/>
              </a:spcBef>
            </a:pPr>
            <a:r>
              <a:rPr sz="1100" dirty="0">
                <a:latin typeface="Georgia"/>
                <a:cs typeface="Georgia"/>
              </a:rPr>
              <a:t>με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την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οποία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θα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βοηθήσει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τον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πελάτη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30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αναζητήσει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εναλλακτικές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επιλογές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και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να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φτάσει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στην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εκλπλήρωση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των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στόχων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που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20" dirty="0">
                <a:latin typeface="Georgia"/>
                <a:cs typeface="Georgia"/>
              </a:rPr>
              <a:t>έχει </a:t>
            </a:r>
            <a:r>
              <a:rPr sz="1100" dirty="0">
                <a:latin typeface="Georgia"/>
                <a:cs typeface="Georgia"/>
              </a:rPr>
              <a:t>θέσει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(Μαλικιώση-</a:t>
            </a:r>
            <a:r>
              <a:rPr sz="1100" dirty="0">
                <a:latin typeface="Georgia"/>
                <a:cs typeface="Georgia"/>
              </a:rPr>
              <a:t>Λοΐζου,</a:t>
            </a:r>
            <a:r>
              <a:rPr sz="1100" spc="-10" dirty="0">
                <a:latin typeface="Georgia"/>
                <a:cs typeface="Georgia"/>
              </a:rPr>
              <a:t> 2012</a:t>
            </a:r>
            <a:r>
              <a:rPr sz="1100" spc="-10" dirty="0" smtClean="0">
                <a:latin typeface="Georgia"/>
                <a:cs typeface="Georgia"/>
              </a:rPr>
              <a:t>).</a:t>
            </a:r>
            <a:endParaRPr sz="11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72794"/>
            <a:ext cx="7164705" cy="60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rebuchet MS"/>
                <a:cs typeface="Trebuchet MS"/>
              </a:rPr>
              <a:t>ΠΕΜΠΤΟ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ΣΤΑΔΙΟ:</a:t>
            </a:r>
            <a:r>
              <a:rPr sz="2200" b="1" spc="-12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Τερματισμός</a:t>
            </a:r>
            <a:r>
              <a:rPr sz="2200" b="1" spc="-10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συμβουλευτικής</a:t>
            </a:r>
            <a:r>
              <a:rPr sz="2200" b="1" spc="-10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σχέσης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spc="-10" dirty="0">
                <a:latin typeface="Trebuchet MS"/>
                <a:cs typeface="Trebuchet MS"/>
              </a:rPr>
              <a:t>(Μαλικιώση-</a:t>
            </a:r>
            <a:r>
              <a:rPr sz="1600" b="1" dirty="0">
                <a:latin typeface="Trebuchet MS"/>
                <a:cs typeface="Trebuchet MS"/>
              </a:rPr>
              <a:t>Λοΐζου,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2012)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927" y="1742947"/>
            <a:ext cx="8171180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Στο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στάδιο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αυτό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σύμβουλος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συμβουλευόμενος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αξιολογούν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από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κοινού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διαδικασία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στο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σύνολό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εξετάζουν</a:t>
            </a:r>
            <a:endParaRPr sz="1200">
              <a:latin typeface="Georgia"/>
              <a:cs typeface="Georgia"/>
            </a:endParaRPr>
          </a:p>
          <a:p>
            <a:pPr marL="12700" marR="5080" algn="just">
              <a:lnSpc>
                <a:spcPct val="170000"/>
              </a:lnSpc>
            </a:pPr>
            <a:r>
              <a:rPr sz="1200" dirty="0">
                <a:latin typeface="Georgia"/>
                <a:cs typeface="Georgia"/>
              </a:rPr>
              <a:t>κατά</a:t>
            </a:r>
            <a:r>
              <a:rPr sz="1200" spc="4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πόσο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οι</a:t>
            </a:r>
            <a:r>
              <a:rPr sz="1200" spc="4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στόχοι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είχαν</a:t>
            </a:r>
            <a:r>
              <a:rPr sz="1200" spc="43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τεθεί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πραγματοποιήθηκαν.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Γίνεται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κάποια</a:t>
            </a:r>
            <a:r>
              <a:rPr sz="1200" spc="4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ανακεφαλαίωση</a:t>
            </a:r>
            <a:r>
              <a:rPr sz="1200" spc="43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ή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ανασκόπηση</a:t>
            </a:r>
            <a:r>
              <a:rPr sz="1200" spc="430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της </a:t>
            </a:r>
            <a:r>
              <a:rPr sz="1200" dirty="0">
                <a:latin typeface="Georgia"/>
                <a:cs typeface="Georgia"/>
              </a:rPr>
              <a:t>διαδικασίας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ακολουθήθηκε.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η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συμπεριφορά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συμβουλευόμενου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πράγματι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έχει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αλλάξει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προς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κατεύθυνση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είχε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εξαρχής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συμφωνηθεί,</a:t>
            </a:r>
            <a:r>
              <a:rPr sz="1200" spc="390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τότε</a:t>
            </a:r>
            <a:r>
              <a:rPr sz="1200" spc="3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πελάτης</a:t>
            </a:r>
            <a:r>
              <a:rPr sz="1200" spc="3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3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πρέπει</a:t>
            </a:r>
            <a:r>
              <a:rPr sz="1200" spc="4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3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είναι</a:t>
            </a:r>
            <a:r>
              <a:rPr sz="1200" spc="3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σε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θέση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εφαρμόσει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3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εκτός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του </a:t>
            </a:r>
            <a:r>
              <a:rPr sz="1200" dirty="0">
                <a:latin typeface="Georgia"/>
                <a:cs typeface="Georgia"/>
              </a:rPr>
              <a:t>συμβουλευτικού</a:t>
            </a:r>
            <a:r>
              <a:rPr sz="1200" spc="2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πλαισίου,</a:t>
            </a:r>
            <a:r>
              <a:rPr sz="1200" spc="25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δηλαδή</a:t>
            </a:r>
            <a:r>
              <a:rPr sz="1200" spc="2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2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μπορεί</a:t>
            </a:r>
            <a:r>
              <a:rPr sz="1200" spc="2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2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γενικεύσει</a:t>
            </a:r>
            <a:r>
              <a:rPr sz="1200" spc="2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2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συμπεριφορά</a:t>
            </a:r>
            <a:r>
              <a:rPr sz="1200" spc="2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αυτή</a:t>
            </a:r>
            <a:r>
              <a:rPr sz="1200" spc="25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στην</a:t>
            </a:r>
            <a:r>
              <a:rPr sz="1200" spc="25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καθημερινότητά</a:t>
            </a:r>
            <a:r>
              <a:rPr sz="1200" spc="25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του.</a:t>
            </a:r>
            <a:r>
              <a:rPr sz="1200" spc="254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Στην </a:t>
            </a:r>
            <a:r>
              <a:rPr sz="1200" dirty="0">
                <a:latin typeface="Georgia"/>
                <a:cs typeface="Georgia"/>
              </a:rPr>
              <a:t>περίπτωση</a:t>
            </a:r>
            <a:r>
              <a:rPr sz="1200" spc="1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αυτή</a:t>
            </a:r>
            <a:r>
              <a:rPr sz="1200" spc="215" dirty="0">
                <a:latin typeface="Georgia"/>
                <a:cs typeface="Georgia"/>
              </a:rPr>
              <a:t>  </a:t>
            </a:r>
            <a:r>
              <a:rPr sz="1200" dirty="0">
                <a:latin typeface="Georgia"/>
                <a:cs typeface="Georgia"/>
              </a:rPr>
              <a:t>η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συμβουλευτική</a:t>
            </a:r>
            <a:r>
              <a:rPr sz="1200" spc="2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διαδικασία</a:t>
            </a:r>
            <a:r>
              <a:rPr sz="1200" spc="20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φτάνει</a:t>
            </a:r>
            <a:r>
              <a:rPr sz="1200" spc="2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στο</a:t>
            </a:r>
            <a:r>
              <a:rPr sz="1200" spc="1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τέλος</a:t>
            </a:r>
            <a:r>
              <a:rPr sz="1200" spc="20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της.</a:t>
            </a:r>
            <a:r>
              <a:rPr sz="1200" spc="2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Είναι</a:t>
            </a:r>
            <a:r>
              <a:rPr sz="1200" spc="2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σημαντικό</a:t>
            </a:r>
            <a:r>
              <a:rPr sz="1200" spc="1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τόσο</a:t>
            </a:r>
            <a:r>
              <a:rPr sz="1200" spc="2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σύμβουλος</a:t>
            </a:r>
            <a:r>
              <a:rPr sz="1200" spc="2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όσο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220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ο </a:t>
            </a:r>
            <a:r>
              <a:rPr sz="1200" dirty="0">
                <a:latin typeface="Georgia"/>
                <a:cs typeface="Georgia"/>
              </a:rPr>
              <a:t>πελάτης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μιλήσουν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συναισθήματα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νιώθουν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καθώς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ολοκληρώνεται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η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συνεργασία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τους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927" y="4306951"/>
            <a:ext cx="8171180" cy="114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Σε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μερικές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περιπτώσεις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οι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δύο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πλευρές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μπορεί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κρίνουν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σκόπιμο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υπάρχει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επαναληπτικός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έλεγχος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(follow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up)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της</a:t>
            </a:r>
            <a:endParaRPr sz="1200">
              <a:latin typeface="Georgia"/>
              <a:cs typeface="Georgia"/>
            </a:endParaRPr>
          </a:p>
          <a:p>
            <a:pPr marL="12700" marR="5080" algn="just">
              <a:lnSpc>
                <a:spcPct val="170000"/>
              </a:lnSpc>
            </a:pPr>
            <a:r>
              <a:rPr sz="1200" dirty="0">
                <a:latin typeface="Georgia"/>
                <a:cs typeface="Georgia"/>
              </a:rPr>
              <a:t>καινούριας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πορείας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πελάτη.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Αυτό</a:t>
            </a:r>
            <a:r>
              <a:rPr sz="1200" spc="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σημαίνει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ότι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πελάτης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επισκέπτεται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σύμβουλο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σε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τακτά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διαστήματα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μετά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το </a:t>
            </a:r>
            <a:r>
              <a:rPr sz="1200" dirty="0">
                <a:latin typeface="Georgia"/>
                <a:cs typeface="Georgia"/>
              </a:rPr>
              <a:t>πέρας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συμβουλευτικής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διαδικασίας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 να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συζητήσουν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πορεία και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επιτυχία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οποία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εφαρμόζει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όλα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όσα </a:t>
            </a:r>
            <a:r>
              <a:rPr sz="1200" dirty="0">
                <a:latin typeface="Georgia"/>
                <a:cs typeface="Georgia"/>
              </a:rPr>
              <a:t>είχαν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συναποφασίσει </a:t>
            </a:r>
            <a:r>
              <a:rPr sz="1200" dirty="0">
                <a:latin typeface="Georgia"/>
                <a:cs typeface="Georgia"/>
              </a:rPr>
              <a:t>όταν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έφτασαν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στο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τέλος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συμβουλευτικής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διαδικασίας.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1401"/>
            <a:ext cx="6339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Μια</a:t>
            </a:r>
            <a:r>
              <a:rPr spc="-50" dirty="0"/>
              <a:t> </a:t>
            </a:r>
            <a:r>
              <a:rPr dirty="0"/>
              <a:t>άλλη</a:t>
            </a:r>
            <a:r>
              <a:rPr spc="-45" dirty="0"/>
              <a:t> </a:t>
            </a:r>
            <a:r>
              <a:rPr dirty="0"/>
              <a:t>κατηγοριοποίηση</a:t>
            </a:r>
            <a:r>
              <a:rPr spc="-45" dirty="0"/>
              <a:t> </a:t>
            </a:r>
            <a:r>
              <a:rPr spc="-25" dirty="0"/>
              <a:t>της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90727"/>
            <a:ext cx="5834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συμβουλευτικής</a:t>
            </a:r>
            <a:r>
              <a:rPr sz="3600" spc="-1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424455"/>
                </a:solidFill>
                <a:latin typeface="Trebuchet MS"/>
                <a:cs typeface="Trebuchet MS"/>
              </a:rPr>
              <a:t>διαδικασίας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165" y="2009013"/>
            <a:ext cx="8099425" cy="409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Οι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Hapworth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κ.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συν.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(1997,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όπ.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αναφ.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στο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Κανδυλάκη, 2008),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ταξινομούν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συμβουλευτική</a:t>
            </a:r>
            <a:r>
              <a:rPr sz="1200" dirty="0">
                <a:latin typeface="Georgia"/>
                <a:cs typeface="Georgia"/>
              </a:rPr>
              <a:t> διαδικασία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στις εξής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τρεις</a:t>
            </a:r>
            <a:endParaRPr sz="1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10" dirty="0">
                <a:latin typeface="Georgia"/>
                <a:cs typeface="Georgia"/>
              </a:rPr>
              <a:t>φάσεις:</a:t>
            </a:r>
            <a:endParaRPr sz="1200" dirty="0">
              <a:latin typeface="Georgia"/>
              <a:cs typeface="Georgia"/>
            </a:endParaRPr>
          </a:p>
          <a:p>
            <a:pPr marL="170180" indent="-157480" algn="just">
              <a:lnSpc>
                <a:spcPct val="100000"/>
              </a:lnSpc>
              <a:spcBef>
                <a:spcPts val="1310"/>
              </a:spcBef>
              <a:buAutoNum type="arabicParenR"/>
              <a:tabLst>
                <a:tab pos="170180" algn="l"/>
              </a:tabLst>
            </a:pPr>
            <a:r>
              <a:rPr sz="1200" b="1" dirty="0">
                <a:latin typeface="Georgia"/>
                <a:cs typeface="Georgia"/>
              </a:rPr>
              <a:t>Τη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διερεύνηση,</a:t>
            </a:r>
            <a:r>
              <a:rPr sz="1200" b="1" spc="25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ανάπτυξη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σχέσης,</a:t>
            </a:r>
            <a:r>
              <a:rPr sz="1200" b="1" spc="26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εκτίμηση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προβλήματος </a:t>
            </a:r>
            <a:r>
              <a:rPr sz="1200" b="1" dirty="0">
                <a:latin typeface="Georgia"/>
                <a:cs typeface="Georgia"/>
              </a:rPr>
              <a:t>και</a:t>
            </a:r>
            <a:r>
              <a:rPr sz="1200" b="1" spc="-45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σχεδιασμό</a:t>
            </a:r>
            <a:endParaRPr sz="1200" b="1" dirty="0">
              <a:latin typeface="Georgia"/>
              <a:cs typeface="Georgia"/>
            </a:endParaRPr>
          </a:p>
          <a:p>
            <a:pPr marL="12700" marR="5080" algn="just">
              <a:lnSpc>
                <a:spcPct val="170100"/>
              </a:lnSpc>
              <a:spcBef>
                <a:spcPts val="300"/>
              </a:spcBef>
            </a:pPr>
            <a:r>
              <a:rPr sz="1200" dirty="0">
                <a:latin typeface="Georgia"/>
                <a:cs typeface="Georgia"/>
              </a:rPr>
              <a:t>Η</a:t>
            </a:r>
            <a:r>
              <a:rPr sz="1200" spc="3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πρώτη</a:t>
            </a:r>
            <a:r>
              <a:rPr sz="1200" spc="3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φάση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αφορά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διαδικασία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διερεύνησης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3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εκτίμησης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3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προβλήματος,</a:t>
            </a:r>
            <a:r>
              <a:rPr sz="1200" spc="3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η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οποία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-</a:t>
            </a:r>
            <a:r>
              <a:rPr sz="1200" spc="3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ωστόσο</a:t>
            </a:r>
            <a:r>
              <a:rPr sz="1200" spc="3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-</a:t>
            </a:r>
            <a:r>
              <a:rPr sz="1200" spc="385" dirty="0">
                <a:latin typeface="Georgia"/>
                <a:cs typeface="Georgia"/>
              </a:rPr>
              <a:t>  </a:t>
            </a:r>
            <a:r>
              <a:rPr sz="1200" spc="-25" dirty="0">
                <a:latin typeface="Georgia"/>
                <a:cs typeface="Georgia"/>
              </a:rPr>
              <a:t>δεν </a:t>
            </a:r>
            <a:r>
              <a:rPr sz="1200" dirty="0">
                <a:latin typeface="Georgia"/>
                <a:cs typeface="Georgia"/>
              </a:rPr>
              <a:t>ολοκληρώνεται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πάντα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στις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πρώτες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συνεδρίες.</a:t>
            </a:r>
            <a:r>
              <a:rPr sz="1200" spc="4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Στις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εν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λόγω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συνεδρίες</a:t>
            </a:r>
            <a:r>
              <a:rPr sz="1200" spc="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είναι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πιθανόν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συμβουλευόμενος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εξιστορεί </a:t>
            </a:r>
            <a:r>
              <a:rPr sz="1200" dirty="0">
                <a:latin typeface="Georgia"/>
                <a:cs typeface="Georgia"/>
              </a:rPr>
              <a:t>σαν</a:t>
            </a:r>
            <a:r>
              <a:rPr sz="1200" spc="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«ποταμός»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αυτά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συμβαίνουν</a:t>
            </a:r>
            <a:r>
              <a:rPr sz="1200" spc="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στη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ζωή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προβληματίζουν.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Ταυτόχρονα,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παρουσιάζει/συνειδητοποιεί </a:t>
            </a:r>
            <a:r>
              <a:rPr sz="1200" dirty="0">
                <a:latin typeface="Georgia"/>
                <a:cs typeface="Georgia"/>
              </a:rPr>
              <a:t>τις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συναισθηματικές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αντιδράσεις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απέναντι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στα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γεγονότα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αυτά.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Η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αφηγηματική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αυτή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προσέγγιση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συμβάλλει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στην </a:t>
            </a:r>
            <a:r>
              <a:rPr sz="1200" dirty="0">
                <a:latin typeface="Georgia"/>
                <a:cs typeface="Georgia"/>
              </a:rPr>
              <a:t>αποκάλυψη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τρόπου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οποίον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συμβουλευόμενος</a:t>
            </a:r>
            <a:r>
              <a:rPr sz="1200" spc="1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αντιλαμβάνεται</a:t>
            </a:r>
            <a:r>
              <a:rPr sz="1200" spc="1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γεγονότα.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Ουσιαστικά,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η</a:t>
            </a:r>
            <a:r>
              <a:rPr sz="1200" spc="11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πρώτη</a:t>
            </a:r>
            <a:r>
              <a:rPr sz="1200" spc="125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φάση </a:t>
            </a:r>
            <a:r>
              <a:rPr sz="1200" dirty="0">
                <a:latin typeface="Georgia"/>
                <a:cs typeface="Georgia"/>
              </a:rPr>
              <a:t>περιλαμβάνει</a:t>
            </a:r>
            <a:r>
              <a:rPr sz="1200" spc="20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2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διερεύνηση</a:t>
            </a:r>
            <a:r>
              <a:rPr sz="1200" spc="20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των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προβλημάτων</a:t>
            </a:r>
            <a:r>
              <a:rPr sz="1200" spc="2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μέσα</a:t>
            </a:r>
            <a:r>
              <a:rPr sz="1200" spc="20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από</a:t>
            </a:r>
            <a:r>
              <a:rPr sz="1200" spc="2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συντονισμένη</a:t>
            </a:r>
            <a:r>
              <a:rPr sz="1200" spc="1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προσπάθεια</a:t>
            </a:r>
            <a:r>
              <a:rPr sz="1200" spc="20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</a:t>
            </a:r>
            <a:r>
              <a:rPr sz="1200" spc="2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συλλογή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πληροφοριών </a:t>
            </a:r>
            <a:r>
              <a:rPr sz="1200" dirty="0">
                <a:latin typeface="Georgia"/>
                <a:cs typeface="Georgia"/>
              </a:rPr>
              <a:t>σχετικών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άτομο,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πρόβλημα,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περιβάλλον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μεταξύ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τους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αλληλεπίδραση.</a:t>
            </a:r>
            <a:endParaRPr sz="1200" dirty="0">
              <a:latin typeface="Georgia"/>
              <a:cs typeface="Georgia"/>
            </a:endParaRPr>
          </a:p>
          <a:p>
            <a:pPr marL="191135" indent="-178435" algn="just">
              <a:lnSpc>
                <a:spcPct val="100000"/>
              </a:lnSpc>
              <a:spcBef>
                <a:spcPts val="1305"/>
              </a:spcBef>
              <a:buAutoNum type="arabicParenR" startAt="2"/>
              <a:tabLst>
                <a:tab pos="191135" algn="l"/>
              </a:tabLst>
            </a:pPr>
            <a:r>
              <a:rPr sz="1200" b="1" dirty="0">
                <a:latin typeface="Georgia"/>
                <a:cs typeface="Georgia"/>
              </a:rPr>
              <a:t>Την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εφαρμογή </a:t>
            </a:r>
            <a:r>
              <a:rPr sz="1200" b="1" spc="-10" dirty="0">
                <a:latin typeface="Georgia"/>
                <a:cs typeface="Georgia"/>
              </a:rPr>
              <a:t>διαδικασιών/στρατηγικών </a:t>
            </a:r>
            <a:r>
              <a:rPr sz="1200" b="1" dirty="0">
                <a:latin typeface="Georgia"/>
                <a:cs typeface="Georgia"/>
              </a:rPr>
              <a:t>επίλυσης</a:t>
            </a:r>
            <a:r>
              <a:rPr sz="1200" b="1" spc="1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του </a:t>
            </a:r>
            <a:r>
              <a:rPr sz="1200" b="1" spc="-10" dirty="0">
                <a:latin typeface="Georgia"/>
                <a:cs typeface="Georgia"/>
              </a:rPr>
              <a:t>προβλήματος</a:t>
            </a:r>
            <a:r>
              <a:rPr sz="1200" b="1" spc="1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και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επίτευξη</a:t>
            </a:r>
            <a:r>
              <a:rPr sz="1200" b="1" spc="-10" dirty="0">
                <a:latin typeface="Georgia"/>
                <a:cs typeface="Georgia"/>
              </a:rPr>
              <a:t> στόχων.</a:t>
            </a:r>
            <a:endParaRPr sz="1200" b="1" dirty="0">
              <a:latin typeface="Georgia"/>
              <a:cs typeface="Georgia"/>
            </a:endParaRPr>
          </a:p>
          <a:p>
            <a:pPr marL="12700" marR="7620" indent="252729">
              <a:lnSpc>
                <a:spcPct val="170000"/>
              </a:lnSpc>
              <a:spcBef>
                <a:spcPts val="300"/>
              </a:spcBef>
              <a:buAutoNum type="arabicParenR" startAt="2"/>
              <a:tabLst>
                <a:tab pos="265430" algn="l"/>
              </a:tabLst>
            </a:pPr>
            <a:r>
              <a:rPr sz="1200" b="1" dirty="0">
                <a:latin typeface="Georgia"/>
                <a:cs typeface="Georgia"/>
              </a:rPr>
              <a:t>Ολοκλήρωση</a:t>
            </a:r>
            <a:r>
              <a:rPr sz="1200" b="1" spc="135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και</a:t>
            </a:r>
            <a:r>
              <a:rPr sz="1200" b="1" spc="130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κλείσιμο,</a:t>
            </a:r>
            <a:r>
              <a:rPr sz="1200" b="1" spc="130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όπου</a:t>
            </a:r>
            <a:r>
              <a:rPr sz="1200" b="1" spc="130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επιχειρείται</a:t>
            </a:r>
            <a:r>
              <a:rPr sz="1200" b="1" spc="140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ένας</a:t>
            </a:r>
            <a:r>
              <a:rPr sz="1200" b="1" spc="135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σχεδιασμός</a:t>
            </a:r>
            <a:r>
              <a:rPr sz="1200" b="1" spc="140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στρατηγικών</a:t>
            </a:r>
            <a:r>
              <a:rPr sz="1200" b="1" spc="135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διατήρησης</a:t>
            </a:r>
            <a:r>
              <a:rPr sz="1200" b="1" spc="135" dirty="0">
                <a:latin typeface="Georgia"/>
                <a:cs typeface="Georgia"/>
              </a:rPr>
              <a:t>  </a:t>
            </a:r>
            <a:r>
              <a:rPr sz="1200" b="1" dirty="0">
                <a:latin typeface="Georgia"/>
                <a:cs typeface="Georgia"/>
              </a:rPr>
              <a:t>της</a:t>
            </a:r>
            <a:r>
              <a:rPr sz="1200" b="1" spc="135" dirty="0">
                <a:latin typeface="Georgia"/>
                <a:cs typeface="Georgia"/>
              </a:rPr>
              <a:t>  </a:t>
            </a:r>
            <a:r>
              <a:rPr sz="1200" b="1" spc="-10" dirty="0">
                <a:latin typeface="Georgia"/>
                <a:cs typeface="Georgia"/>
              </a:rPr>
              <a:t>βελτιωμένης </a:t>
            </a:r>
            <a:r>
              <a:rPr sz="1200" b="1" dirty="0">
                <a:latin typeface="Georgia"/>
                <a:cs typeface="Georgia"/>
              </a:rPr>
              <a:t>κατάστασης</a:t>
            </a:r>
            <a:r>
              <a:rPr sz="1200" b="1" spc="-5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και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μια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τελική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b="1" spc="-10" dirty="0">
                <a:latin typeface="Georgia"/>
                <a:cs typeface="Georgia"/>
              </a:rPr>
              <a:t>αξιολόγηση</a:t>
            </a:r>
            <a:r>
              <a:rPr sz="1200" spc="-10" dirty="0">
                <a:latin typeface="Georgia"/>
                <a:cs typeface="Georgia"/>
              </a:rPr>
              <a:t>.</a:t>
            </a:r>
            <a:endParaRPr sz="1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6194"/>
            <a:ext cx="669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 smtClean="0"/>
              <a:t>Δρ</a:t>
            </a:r>
            <a:r>
              <a:rPr dirty="0" smtClean="0"/>
              <a:t>αστηριότητα</a:t>
            </a:r>
            <a:r>
              <a:rPr spc="-50" dirty="0" smtClean="0"/>
              <a:t> </a:t>
            </a:r>
            <a:r>
              <a:rPr spc="-35" dirty="0"/>
              <a:t>1η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098" y="1188846"/>
            <a:ext cx="8303895" cy="50679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7620">
              <a:lnSpc>
                <a:spcPts val="1150"/>
              </a:lnSpc>
              <a:spcBef>
                <a:spcPts val="380"/>
              </a:spcBef>
              <a:tabLst>
                <a:tab pos="1245870" algn="l"/>
              </a:tabLst>
            </a:pPr>
            <a:r>
              <a:rPr sz="1200" dirty="0">
                <a:latin typeface="Georgia"/>
                <a:cs typeface="Georgia"/>
              </a:rPr>
              <a:t>Εντοπίστε</a:t>
            </a:r>
            <a:r>
              <a:rPr sz="1200" spc="229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στην</a:t>
            </a:r>
            <a:r>
              <a:rPr sz="1200" dirty="0">
                <a:latin typeface="Georgia"/>
                <a:cs typeface="Georgia"/>
              </a:rPr>
              <a:t>	παρακάτω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συζήτηση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τις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αστοχίες,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αλλά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25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τις</a:t>
            </a:r>
            <a:r>
              <a:rPr sz="1200" spc="2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σωστές</a:t>
            </a:r>
            <a:r>
              <a:rPr sz="1200" spc="2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ενέργειες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254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συμβούλου.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Αιτιολογείστε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τις </a:t>
            </a:r>
            <a:r>
              <a:rPr sz="1200" dirty="0">
                <a:latin typeface="Georgia"/>
                <a:cs typeface="Georgia"/>
              </a:rPr>
              <a:t>επιλογές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σας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συνοπτικά.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Georgia"/>
                <a:cs typeface="Georgia"/>
              </a:rPr>
              <a:t>Μαρία: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Κοιτάξτε,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τώρα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καραντίνα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</a:t>
            </a:r>
            <a:r>
              <a:rPr sz="1200" spc="-10" dirty="0">
                <a:latin typeface="Georgia"/>
                <a:cs typeface="Georgia"/>
              </a:rPr>
              <a:t> lockdown,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δεν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ξέρω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τι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ακριβώς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γίνει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δουλειά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μου.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Σύμβουλος:</a:t>
            </a:r>
            <a:r>
              <a:rPr sz="1200" b="1" spc="-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Θέλεις</a:t>
            </a:r>
            <a:r>
              <a:rPr sz="1200" spc="2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μου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πεις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περισσότερα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γι’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αυτό.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Τι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γίνω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χάσω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δουλειά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μου;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 μάλλον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εκεί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πάει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</a:t>
            </a:r>
            <a:r>
              <a:rPr sz="1200" spc="-10" dirty="0">
                <a:latin typeface="Georgia"/>
                <a:cs typeface="Georgia"/>
              </a:rPr>
              <a:t> πράγμα.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latin typeface="Georgia"/>
                <a:cs typeface="Georgia"/>
              </a:rPr>
              <a:t>Σ:</a:t>
            </a:r>
            <a:r>
              <a:rPr sz="1200" b="1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Μαρία,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καταλαβαίνω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ότι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νιώθεις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φόβο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μήπως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απολυθείς.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2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Ακριβώς.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Είμαι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μόνη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ένα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παιδί.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latin typeface="Georgia"/>
                <a:cs typeface="Georgia"/>
              </a:rPr>
              <a:t>Σ: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Συνέχισε.</a:t>
            </a:r>
            <a:endParaRPr sz="1200">
              <a:latin typeface="Georgia"/>
              <a:cs typeface="Georgia"/>
            </a:endParaRPr>
          </a:p>
          <a:p>
            <a:pPr marL="12700" marR="5080" algn="just">
              <a:lnSpc>
                <a:spcPct val="80000"/>
              </a:lnSpc>
              <a:spcBef>
                <a:spcPts val="300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</a:t>
            </a:r>
            <a:r>
              <a:rPr sz="1200" spc="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πρώην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σύζυγός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μου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δεν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δίνει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διατροφή,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παίζει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καλά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άνεργος.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στην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ουσία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είναι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τεμπέλης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(με</a:t>
            </a:r>
            <a:r>
              <a:rPr sz="1200" spc="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θυμό).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Το </a:t>
            </a:r>
            <a:r>
              <a:rPr sz="1200" dirty="0">
                <a:latin typeface="Georgia"/>
                <a:cs typeface="Georgia"/>
              </a:rPr>
              <a:t>χειρότερο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λάθος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στη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ζωή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μου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γνώρισα…</a:t>
            </a:r>
            <a:r>
              <a:rPr sz="1200" spc="3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είχα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μπροστά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μου,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τον…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έβριζα.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έχω</a:t>
            </a:r>
            <a:r>
              <a:rPr sz="1200" spc="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μάνα </a:t>
            </a:r>
            <a:r>
              <a:rPr sz="1200" dirty="0">
                <a:latin typeface="Georgia"/>
                <a:cs typeface="Georgia"/>
              </a:rPr>
              <a:t>μου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που,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όπως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σας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έχω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πει,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τρέχω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εκείνην</a:t>
            </a:r>
            <a:r>
              <a:rPr sz="1200" spc="8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γιατί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είναι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στην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αρχή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άνοιας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(μιλάει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γρήγορα).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10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δεν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θέλω</a:t>
            </a:r>
            <a:r>
              <a:rPr sz="1200" spc="90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να </a:t>
            </a:r>
            <a:r>
              <a:rPr sz="1200" dirty="0">
                <a:latin typeface="Georgia"/>
                <a:cs typeface="Georgia"/>
              </a:rPr>
              <a:t>πηγαίνω σπίτι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της,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γιατί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είναι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 ιός που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τρομάζει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δεν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θέλω,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άλλα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πηγαίνω,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τι να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κάνω…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Μόνη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της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 αυτή…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 </a:t>
            </a:r>
            <a:r>
              <a:rPr sz="1200" spc="-25" dirty="0">
                <a:latin typeface="Georgia"/>
                <a:cs typeface="Georgia"/>
              </a:rPr>
              <a:t>αν </a:t>
            </a:r>
            <a:r>
              <a:rPr sz="1200" dirty="0">
                <a:latin typeface="Georgia"/>
                <a:cs typeface="Georgia"/>
              </a:rPr>
              <a:t>απολύσουν κάποιον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από τη δουλειά,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εγώ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είμαι…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Ο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μικρός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όλη την καραντίνα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την έβγαλε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μπροστά από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ένα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τάμπλετ.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Το </a:t>
            </a:r>
            <a:r>
              <a:rPr sz="1200" dirty="0">
                <a:latin typeface="Georgia"/>
                <a:cs typeface="Georgia"/>
              </a:rPr>
              <a:t>παιδί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έχει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γίνει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νευρικό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απρόσιτο.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Του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μιλάς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απαντάει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νεύρα.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Και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επίσης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ξέρω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ότι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εσείς</a:t>
            </a:r>
            <a:r>
              <a:rPr sz="1200" spc="2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μου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πείτε…</a:t>
            </a:r>
            <a:endParaRPr sz="1200">
              <a:latin typeface="Georgia"/>
              <a:cs typeface="Georgia"/>
            </a:endParaRPr>
          </a:p>
          <a:p>
            <a:pPr marL="12700" marR="6350" algn="just">
              <a:lnSpc>
                <a:spcPct val="80000"/>
              </a:lnSpc>
              <a:spcBef>
                <a:spcPts val="300"/>
              </a:spcBef>
            </a:pPr>
            <a:r>
              <a:rPr sz="1200" b="1" dirty="0">
                <a:latin typeface="Georgia"/>
                <a:cs typeface="Georgia"/>
              </a:rPr>
              <a:t>Σ: </a:t>
            </a:r>
            <a:r>
              <a:rPr sz="1200" dirty="0">
                <a:latin typeface="Georgia"/>
                <a:cs typeface="Georgia"/>
              </a:rPr>
              <a:t>(τη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διακόπτει)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Είναι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πολλά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σε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προβληματίζουν.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Λέω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αρχίσουμε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από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τα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συναισθήματα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έχεις</a:t>
            </a:r>
            <a:r>
              <a:rPr sz="1200" spc="3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πρώην </a:t>
            </a:r>
            <a:r>
              <a:rPr sz="1200" dirty="0">
                <a:latin typeface="Georgia"/>
                <a:cs typeface="Georgia"/>
              </a:rPr>
              <a:t>σύζυγό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20" dirty="0">
                <a:latin typeface="Georgia"/>
                <a:cs typeface="Georgia"/>
              </a:rPr>
              <a:t>σου.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Όχι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δεν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θέλω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μιλάμε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γι’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αυτόν.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Έχω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άλλα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προβλήματα,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πιο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σημαντικά.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Σ: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σε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έχει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πονέσει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πολύ!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Η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δουλειά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πονάει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πιο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πολύ,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από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μέρα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σε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μέρα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απολύουν.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Σ.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σε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απολύσουν,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βρεις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λύση,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δεν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σε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φοβάμαι.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Όλα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πάνε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καλά.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Μα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λέτε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τώρα;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Έχει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μεγάλη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ανεργία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λόγω</a:t>
            </a:r>
            <a:r>
              <a:rPr sz="1200" spc="25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κορονοϊού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Εγώ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βρω,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απλώς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έχω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τελειώσει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ένα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Λύκειο.</a:t>
            </a:r>
            <a:endParaRPr sz="1200">
              <a:latin typeface="Georgia"/>
              <a:cs typeface="Georgia"/>
            </a:endParaRPr>
          </a:p>
          <a:p>
            <a:pPr marL="12700" marR="4071620">
              <a:lnSpc>
                <a:spcPct val="100800"/>
              </a:lnSpc>
            </a:pPr>
            <a:r>
              <a:rPr sz="1200" b="1" dirty="0">
                <a:latin typeface="Georgia"/>
                <a:cs typeface="Georgia"/>
              </a:rPr>
              <a:t>Σ: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τον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γιο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σου,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τι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σου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πω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τώρα.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Πρέπει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βάλεις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ΟΡΙΑ! </a:t>
            </a:r>
            <a:r>
              <a:rPr sz="1200" dirty="0">
                <a:latin typeface="Georgia"/>
                <a:cs typeface="Georgia"/>
              </a:rPr>
              <a:t>Μ: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Δεν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ακούει!</a:t>
            </a:r>
            <a:endParaRPr sz="1200">
              <a:latin typeface="Georgia"/>
              <a:cs typeface="Georgia"/>
            </a:endParaRPr>
          </a:p>
          <a:p>
            <a:pPr marL="12700" marR="8255">
              <a:lnSpc>
                <a:spcPct val="80000"/>
              </a:lnSpc>
              <a:spcBef>
                <a:spcPts val="300"/>
              </a:spcBef>
            </a:pPr>
            <a:r>
              <a:rPr sz="1200" b="1" dirty="0">
                <a:latin typeface="Georgia"/>
                <a:cs typeface="Georgia"/>
              </a:rPr>
              <a:t>Σ:</a:t>
            </a:r>
            <a:r>
              <a:rPr sz="1200" b="1" spc="2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Α,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σου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πω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κάτι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μάμα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σου.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πάρεις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τηλέφωνο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το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Κέντρο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Ημέρας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για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άτομα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με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Άνοια,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που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άνοιξε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στην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πόλη, </a:t>
            </a:r>
            <a:r>
              <a:rPr sz="1200" dirty="0">
                <a:latin typeface="Georgia"/>
                <a:cs typeface="Georgia"/>
              </a:rPr>
              <a:t>εκεί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σου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δώσουν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κατευθύνσεις.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Υπάρχει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κάτι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τέτοιο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στην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Πάτρα;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Σ:</a:t>
            </a:r>
            <a:r>
              <a:rPr sz="1200" b="1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Ναι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ναι,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να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πάρεις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τηλέφωνο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ασυζητητί,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θα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σου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βρουν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λύσεις.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latin typeface="Georgia"/>
                <a:cs typeface="Georgia"/>
              </a:rPr>
              <a:t>Μ: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Σας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ευχαριστώ.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49528"/>
            <a:ext cx="6831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4200" algn="l"/>
              </a:tabLst>
            </a:pPr>
            <a:r>
              <a:rPr dirty="0" err="1" smtClean="0"/>
              <a:t>Δρ</a:t>
            </a:r>
            <a:r>
              <a:rPr dirty="0" smtClean="0"/>
              <a:t>αστηριότητα</a:t>
            </a:r>
            <a:r>
              <a:rPr spc="-35" dirty="0" smtClean="0"/>
              <a:t> </a:t>
            </a:r>
            <a:r>
              <a:rPr lang="el-GR" spc="-25" dirty="0"/>
              <a:t>2</a:t>
            </a:r>
            <a:r>
              <a:rPr spc="-25" dirty="0" smtClean="0"/>
              <a:t>η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457200" y="1700783"/>
            <a:ext cx="8229600" cy="4874260"/>
          </a:xfrm>
          <a:custGeom>
            <a:avLst/>
            <a:gdLst/>
            <a:ahLst/>
            <a:cxnLst/>
            <a:rect l="l" t="t" r="r" b="b"/>
            <a:pathLst>
              <a:path w="8229600" h="4874259">
                <a:moveTo>
                  <a:pt x="8229600" y="0"/>
                </a:moveTo>
                <a:lnTo>
                  <a:pt x="0" y="0"/>
                </a:lnTo>
                <a:lnTo>
                  <a:pt x="0" y="4873752"/>
                </a:lnTo>
                <a:lnTo>
                  <a:pt x="8229600" y="4873752"/>
                </a:lnTo>
                <a:lnTo>
                  <a:pt x="8229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1691490"/>
            <a:ext cx="796290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1300" dirty="0">
                <a:latin typeface="Georgia"/>
                <a:cs typeface="Georgia"/>
              </a:rPr>
              <a:t>Ο</a:t>
            </a:r>
            <a:r>
              <a:rPr sz="1300" spc="6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σχολικός</a:t>
            </a:r>
            <a:r>
              <a:rPr sz="1300" spc="8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κοινωνικός</a:t>
            </a:r>
            <a:r>
              <a:rPr sz="1300" spc="6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λειτουργός</a:t>
            </a:r>
            <a:r>
              <a:rPr sz="1300" spc="8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υποδέχεται</a:t>
            </a:r>
            <a:r>
              <a:rPr sz="1300" spc="7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την</a:t>
            </a:r>
            <a:r>
              <a:rPr sz="1300" spc="7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κ.</a:t>
            </a:r>
            <a:r>
              <a:rPr sz="1300" spc="7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Ευτυχία</a:t>
            </a:r>
            <a:r>
              <a:rPr sz="1300" spc="9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στο</a:t>
            </a:r>
            <a:r>
              <a:rPr sz="1300" spc="7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γραφείο</a:t>
            </a:r>
            <a:r>
              <a:rPr sz="1300" spc="7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του</a:t>
            </a:r>
            <a:r>
              <a:rPr sz="1300" spc="7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στο</a:t>
            </a:r>
            <a:r>
              <a:rPr sz="1300" spc="7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Σχολείο.</a:t>
            </a:r>
            <a:r>
              <a:rPr sz="1300" spc="6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Είναι</a:t>
            </a:r>
            <a:r>
              <a:rPr sz="1300" spc="8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η</a:t>
            </a:r>
            <a:r>
              <a:rPr sz="1300" spc="7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πρώτη </a:t>
            </a:r>
            <a:r>
              <a:rPr sz="1300" dirty="0">
                <a:latin typeface="Georgia"/>
                <a:cs typeface="Georgia"/>
              </a:rPr>
              <a:t>τους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συνάντηση.</a:t>
            </a:r>
            <a:r>
              <a:rPr sz="1300" spc="1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Η</a:t>
            </a:r>
            <a:r>
              <a:rPr sz="1300" spc="1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κ.</a:t>
            </a:r>
            <a:r>
              <a:rPr sz="1300" spc="1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Ευτυχία</a:t>
            </a:r>
            <a:r>
              <a:rPr sz="1300" spc="1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είναι</a:t>
            </a:r>
            <a:r>
              <a:rPr sz="1300" spc="1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η</a:t>
            </a:r>
            <a:r>
              <a:rPr sz="1300" spc="1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μητέρα</a:t>
            </a:r>
            <a:r>
              <a:rPr sz="1300" spc="1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του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Κώστα,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μαθητή</a:t>
            </a:r>
            <a:r>
              <a:rPr sz="1300" spc="1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1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Α’</a:t>
            </a:r>
            <a:r>
              <a:rPr sz="1300" spc="1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Δημοτικού.</a:t>
            </a:r>
            <a:r>
              <a:rPr sz="1300" spc="1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Πριν</a:t>
            </a:r>
            <a:r>
              <a:rPr sz="1300" spc="1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δυο</a:t>
            </a:r>
            <a:r>
              <a:rPr sz="1300" spc="1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μέρες</a:t>
            </a:r>
            <a:r>
              <a:rPr sz="1300" spc="1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η</a:t>
            </a:r>
            <a:r>
              <a:rPr sz="1300" spc="135" dirty="0">
                <a:latin typeface="Georgia"/>
                <a:cs typeface="Georgia"/>
              </a:rPr>
              <a:t> </a:t>
            </a:r>
            <a:r>
              <a:rPr sz="1300" spc="-25" dirty="0">
                <a:latin typeface="Georgia"/>
                <a:cs typeface="Georgia"/>
              </a:rPr>
              <a:t>κ. </a:t>
            </a:r>
            <a:r>
              <a:rPr sz="1300" dirty="0">
                <a:latin typeface="Georgia"/>
                <a:cs typeface="Georgia"/>
              </a:rPr>
              <a:t>Ελένη</a:t>
            </a:r>
            <a:r>
              <a:rPr sz="1300" spc="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κάλεσε</a:t>
            </a:r>
            <a:r>
              <a:rPr sz="1300" spc="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τον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κοινωνικό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λειτουργό</a:t>
            </a:r>
            <a:r>
              <a:rPr sz="1300" spc="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και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του</a:t>
            </a:r>
            <a:r>
              <a:rPr sz="1300" spc="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ανέφερε</a:t>
            </a:r>
            <a:r>
              <a:rPr sz="1300" spc="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αναστατωμένη: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«Θα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ήθελα</a:t>
            </a:r>
            <a:r>
              <a:rPr sz="1300" spc="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ένα</a:t>
            </a:r>
            <a:r>
              <a:rPr sz="1300" spc="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ραντεβού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μαζί</a:t>
            </a:r>
            <a:r>
              <a:rPr sz="1300" spc="25" dirty="0">
                <a:latin typeface="Georgia"/>
                <a:cs typeface="Georgia"/>
              </a:rPr>
              <a:t> </a:t>
            </a:r>
            <a:r>
              <a:rPr sz="1300" spc="-20" dirty="0">
                <a:latin typeface="Georgia"/>
                <a:cs typeface="Georgia"/>
              </a:rPr>
              <a:t>σας. </a:t>
            </a:r>
            <a:r>
              <a:rPr sz="1300" dirty="0">
                <a:latin typeface="Georgia"/>
                <a:cs typeface="Georgia"/>
              </a:rPr>
              <a:t>Ξέρετε,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αποφάσισα</a:t>
            </a:r>
            <a:r>
              <a:rPr sz="1300" spc="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με</a:t>
            </a:r>
            <a:r>
              <a:rPr sz="1300" spc="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τον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πάτερα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του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Κώστα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να</a:t>
            </a:r>
            <a:r>
              <a:rPr sz="1300" spc="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χωρίσουμε.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Υπάρχουν</a:t>
            </a:r>
            <a:r>
              <a:rPr sz="1300" spc="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πολλές</a:t>
            </a:r>
            <a:r>
              <a:rPr sz="1300" spc="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δυσκολίες</a:t>
            </a:r>
            <a:r>
              <a:rPr sz="1300" spc="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που</a:t>
            </a:r>
            <a:r>
              <a:rPr sz="1300" spc="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δε</a:t>
            </a:r>
            <a:r>
              <a:rPr sz="1300" spc="2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μπορούμε </a:t>
            </a:r>
            <a:r>
              <a:rPr sz="1300" dirty="0">
                <a:latin typeface="Georgia"/>
                <a:cs typeface="Georgia"/>
              </a:rPr>
              <a:t>να</a:t>
            </a:r>
            <a:r>
              <a:rPr sz="1300" spc="9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τις</a:t>
            </a:r>
            <a:r>
              <a:rPr sz="1300" spc="9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διαχειριστούμε</a:t>
            </a:r>
            <a:r>
              <a:rPr sz="1300" spc="10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πλέον.</a:t>
            </a:r>
            <a:r>
              <a:rPr sz="1300" spc="9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Θέλω</a:t>
            </a:r>
            <a:r>
              <a:rPr sz="1300" spc="10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βοήθεια.</a:t>
            </a:r>
            <a:r>
              <a:rPr sz="1300" spc="9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Πώς</a:t>
            </a:r>
            <a:r>
              <a:rPr sz="1300" spc="9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θα</a:t>
            </a:r>
            <a:r>
              <a:rPr sz="1300" spc="9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</a:t>
            </a:r>
            <a:r>
              <a:rPr sz="1300" spc="10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πω</a:t>
            </a:r>
            <a:r>
              <a:rPr sz="1300" spc="10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στο</a:t>
            </a:r>
            <a:r>
              <a:rPr sz="1300" spc="9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παιδί;</a:t>
            </a:r>
            <a:r>
              <a:rPr sz="1300" spc="10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Πώς</a:t>
            </a:r>
            <a:r>
              <a:rPr sz="1300" spc="9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θα</a:t>
            </a:r>
            <a:r>
              <a:rPr sz="1300" spc="9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</a:t>
            </a:r>
            <a:r>
              <a:rPr sz="1300" spc="10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πάρει;</a:t>
            </a:r>
            <a:r>
              <a:rPr sz="1300" spc="10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Θα</a:t>
            </a:r>
            <a:r>
              <a:rPr sz="1300" spc="10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επηρεαστεί</a:t>
            </a:r>
            <a:r>
              <a:rPr sz="1300" spc="95" dirty="0">
                <a:latin typeface="Georgia"/>
                <a:cs typeface="Georgia"/>
              </a:rPr>
              <a:t> </a:t>
            </a:r>
            <a:r>
              <a:rPr sz="1300" spc="-50" dirty="0">
                <a:latin typeface="Georgia"/>
                <a:cs typeface="Georgia"/>
              </a:rPr>
              <a:t>η </a:t>
            </a:r>
            <a:r>
              <a:rPr sz="1300" dirty="0">
                <a:latin typeface="Georgia"/>
                <a:cs typeface="Georgia"/>
              </a:rPr>
              <a:t>επίδοση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στο</a:t>
            </a:r>
            <a:r>
              <a:rPr sz="1300" spc="-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σχολείο; Έχω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αγχωθεί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και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εγώ.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Φοβάμαι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ότι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όλα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θ’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αλλάξουν»</a:t>
            </a:r>
            <a:endParaRPr sz="13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300" dirty="0">
              <a:latin typeface="Georgia"/>
              <a:cs typeface="Georgia"/>
            </a:endParaRPr>
          </a:p>
          <a:p>
            <a:pPr marL="12700" marR="5080" algn="just">
              <a:lnSpc>
                <a:spcPct val="150000"/>
              </a:lnSpc>
            </a:pPr>
            <a:r>
              <a:rPr sz="1300" dirty="0">
                <a:latin typeface="Georgia"/>
                <a:cs typeface="Georgia"/>
              </a:rPr>
              <a:t>Καταγράψτε</a:t>
            </a:r>
            <a:r>
              <a:rPr sz="1300" spc="1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τον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διάλογο</a:t>
            </a:r>
            <a:r>
              <a:rPr sz="1300" spc="1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πρώτης</a:t>
            </a:r>
            <a:r>
              <a:rPr sz="1300" spc="114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συνάντησης</a:t>
            </a:r>
            <a:r>
              <a:rPr sz="1300" spc="114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μεταξύ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του</a:t>
            </a:r>
            <a:r>
              <a:rPr sz="1300" spc="1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κοινωνικού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λειτουργού</a:t>
            </a:r>
            <a:r>
              <a:rPr sz="1300" spc="1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και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1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κ.</a:t>
            </a:r>
            <a:r>
              <a:rPr sz="1300" spc="12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Ευτυχίας, </a:t>
            </a:r>
            <a:r>
              <a:rPr sz="1300" dirty="0">
                <a:latin typeface="Georgia"/>
                <a:cs typeface="Georgia"/>
              </a:rPr>
              <a:t>παρέχοντας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και</a:t>
            </a:r>
            <a:r>
              <a:rPr sz="1300" spc="-1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αξιοποιώντας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τις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τεχνικές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και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δεξιότητες</a:t>
            </a:r>
            <a:r>
              <a:rPr sz="1300" spc="-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συμβουλευτικής</a:t>
            </a:r>
            <a:r>
              <a:rPr sz="1300" spc="-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που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έχετε</a:t>
            </a:r>
            <a:r>
              <a:rPr sz="1300" spc="-1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μάθει</a:t>
            </a:r>
            <a:r>
              <a:rPr sz="1300" spc="-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έως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τώρα. </a:t>
            </a:r>
            <a:r>
              <a:rPr sz="1300" dirty="0">
                <a:latin typeface="Georgia"/>
                <a:cs typeface="Georgia"/>
              </a:rPr>
              <a:t>Κάθε</a:t>
            </a:r>
            <a:r>
              <a:rPr sz="1300" spc="2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φορά</a:t>
            </a:r>
            <a:r>
              <a:rPr sz="1300" spc="2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που</a:t>
            </a:r>
            <a:r>
              <a:rPr sz="1300" spc="22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χρησιμοποιείτε</a:t>
            </a:r>
            <a:r>
              <a:rPr sz="1300" spc="229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μια</a:t>
            </a:r>
            <a:r>
              <a:rPr sz="1300" spc="229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τεχνική/</a:t>
            </a:r>
            <a:r>
              <a:rPr sz="1300" spc="2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δεξιότητα,</a:t>
            </a:r>
            <a:r>
              <a:rPr sz="1300" spc="2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να</a:t>
            </a:r>
            <a:r>
              <a:rPr sz="1300" spc="2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την</a:t>
            </a:r>
            <a:r>
              <a:rPr sz="1300" spc="21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αναφέρετε</a:t>
            </a:r>
            <a:r>
              <a:rPr sz="1300" spc="2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σε</a:t>
            </a:r>
            <a:r>
              <a:rPr sz="1300" spc="2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παρένθεση.</a:t>
            </a:r>
            <a:r>
              <a:rPr sz="1300" spc="22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Καταγράψτε </a:t>
            </a:r>
            <a:r>
              <a:rPr sz="1300" dirty="0">
                <a:latin typeface="Georgia"/>
                <a:cs typeface="Georgia"/>
              </a:rPr>
              <a:t>ουσιαστικά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τα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πρώτα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λεπτά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συνέντευξης,</a:t>
            </a:r>
            <a:r>
              <a:rPr sz="1300" spc="-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σύμφωνα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με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τα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όσα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αναφέρθηκαν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στην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 smtClean="0">
                <a:latin typeface="Georgia"/>
                <a:cs typeface="Georgia"/>
              </a:rPr>
              <a:t>παρ</a:t>
            </a:r>
            <a:r>
              <a:rPr lang="el-GR" sz="1300" dirty="0" err="1" smtClean="0">
                <a:latin typeface="Georgia"/>
                <a:cs typeface="Georgia"/>
              </a:rPr>
              <a:t>ουσίαση</a:t>
            </a:r>
            <a:r>
              <a:rPr sz="1300" spc="-30" dirty="0" smtClean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(μέχρι </a:t>
            </a:r>
            <a:r>
              <a:rPr sz="1300" dirty="0">
                <a:latin typeface="Georgia"/>
                <a:cs typeface="Georgia"/>
              </a:rPr>
              <a:t>750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λέξεις).</a:t>
            </a:r>
            <a:endParaRPr sz="13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34" y="997407"/>
            <a:ext cx="8715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 smtClean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ΤΑ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ΣΤΑΔΙΑ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ΤΗΣ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ΣΥΜΒΟΥΛΕΥΤΙΚΗΣ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ΔΙΑΔΙΚΑΣΙΑΣ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9095" y="2325620"/>
            <a:ext cx="8597265" cy="4380230"/>
            <a:chOff x="419095" y="2325620"/>
            <a:chExt cx="8597265" cy="4380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095" y="2325620"/>
              <a:ext cx="8517645" cy="43418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6" y="2339340"/>
              <a:ext cx="8567928" cy="4366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8" y="2348484"/>
              <a:ext cx="8424672" cy="42489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7868" y="2348484"/>
              <a:ext cx="8425180" cy="4249420"/>
            </a:xfrm>
            <a:custGeom>
              <a:avLst/>
              <a:gdLst/>
              <a:ahLst/>
              <a:cxnLst/>
              <a:rect l="l" t="t" r="r" b="b"/>
              <a:pathLst>
                <a:path w="8425180" h="4249420">
                  <a:moveTo>
                    <a:pt x="0" y="4248912"/>
                  </a:moveTo>
                  <a:lnTo>
                    <a:pt x="8424672" y="4248912"/>
                  </a:lnTo>
                  <a:lnTo>
                    <a:pt x="8424672" y="0"/>
                  </a:lnTo>
                  <a:lnTo>
                    <a:pt x="0" y="0"/>
                  </a:lnTo>
                  <a:lnTo>
                    <a:pt x="0" y="4248912"/>
                  </a:lnTo>
                  <a:close/>
                </a:path>
              </a:pathLst>
            </a:custGeom>
            <a:ln w="9525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6334" y="1670050"/>
            <a:ext cx="8629015" cy="4799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24455"/>
                </a:solidFill>
                <a:latin typeface="Trebuchet MS"/>
                <a:cs typeface="Trebuchet MS"/>
              </a:rPr>
              <a:t>ΠΡΩΤΟ</a:t>
            </a:r>
            <a:r>
              <a:rPr sz="2000" b="1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24455"/>
                </a:solidFill>
                <a:latin typeface="Trebuchet MS"/>
                <a:cs typeface="Trebuchet MS"/>
              </a:rPr>
              <a:t>ΣΤΑΔΙΟ:</a:t>
            </a:r>
            <a:r>
              <a:rPr sz="2000" b="1" spc="-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455"/>
                </a:solidFill>
                <a:latin typeface="Trebuchet MS"/>
                <a:cs typeface="Trebuchet MS"/>
              </a:rPr>
              <a:t>Η</a:t>
            </a:r>
            <a:r>
              <a:rPr sz="2000" spc="-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455"/>
                </a:solidFill>
                <a:latin typeface="Trebuchet MS"/>
                <a:cs typeface="Trebuchet MS"/>
              </a:rPr>
              <a:t>πρώτη</a:t>
            </a:r>
            <a:r>
              <a:rPr sz="2000" spc="-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455"/>
                </a:solidFill>
                <a:latin typeface="Trebuchet MS"/>
                <a:cs typeface="Trebuchet MS"/>
              </a:rPr>
              <a:t>συνάντηση</a:t>
            </a:r>
            <a:r>
              <a:rPr sz="2000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455"/>
                </a:solidFill>
                <a:latin typeface="Trebuchet MS"/>
                <a:cs typeface="Trebuchet MS"/>
              </a:rPr>
              <a:t>με</a:t>
            </a:r>
            <a:r>
              <a:rPr sz="2000" spc="-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455"/>
                </a:solidFill>
                <a:latin typeface="Trebuchet MS"/>
                <a:cs typeface="Trebuchet MS"/>
              </a:rPr>
              <a:t>τον</a:t>
            </a:r>
            <a:r>
              <a:rPr sz="2000" spc="-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455"/>
                </a:solidFill>
                <a:latin typeface="Trebuchet MS"/>
                <a:cs typeface="Trebuchet MS"/>
              </a:rPr>
              <a:t>συμβουλευόμενο</a:t>
            </a:r>
            <a:r>
              <a:rPr sz="2000" spc="-5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24455"/>
                </a:solidFill>
                <a:latin typeface="Trebuchet MS"/>
                <a:cs typeface="Trebuchet MS"/>
              </a:rPr>
              <a:t>(1)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2000">
              <a:latin typeface="Trebuchet MS"/>
              <a:cs typeface="Trebuchet MS"/>
            </a:endParaRPr>
          </a:p>
          <a:p>
            <a:pPr marL="481965">
              <a:lnSpc>
                <a:spcPct val="100000"/>
              </a:lnSpc>
            </a:pPr>
            <a:r>
              <a:rPr sz="2200" dirty="0">
                <a:latin typeface="Georgia"/>
                <a:cs typeface="Georgia"/>
              </a:rPr>
              <a:t>Βασικοί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στόχοι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της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πρώτης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συνάντησης:</a:t>
            </a:r>
            <a:endParaRPr sz="2200">
              <a:latin typeface="Georgia"/>
              <a:cs typeface="Georgia"/>
            </a:endParaRPr>
          </a:p>
          <a:p>
            <a:pPr marL="737870" indent="-255904">
              <a:lnSpc>
                <a:spcPct val="100000"/>
              </a:lnSpc>
              <a:spcBef>
                <a:spcPts val="1090"/>
              </a:spcBef>
              <a:buClr>
                <a:srgbClr val="9F4DA2"/>
              </a:buClr>
              <a:buFont typeface="Arial"/>
              <a:buChar char="•"/>
              <a:tabLst>
                <a:tab pos="737870" algn="l"/>
              </a:tabLst>
            </a:pPr>
            <a:r>
              <a:rPr sz="2200" dirty="0">
                <a:latin typeface="Georgia"/>
                <a:cs typeface="Georgia"/>
              </a:rPr>
              <a:t>Γνωριμία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των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δύο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πλευρών</a:t>
            </a:r>
            <a:endParaRPr sz="2200">
              <a:latin typeface="Georgia"/>
              <a:cs typeface="Georgia"/>
            </a:endParaRPr>
          </a:p>
          <a:p>
            <a:pPr marL="737870" indent="-255904">
              <a:lnSpc>
                <a:spcPct val="100000"/>
              </a:lnSpc>
              <a:spcBef>
                <a:spcPts val="1095"/>
              </a:spcBef>
              <a:buClr>
                <a:srgbClr val="9F4DA2"/>
              </a:buClr>
              <a:buFont typeface="Arial"/>
              <a:buChar char="•"/>
              <a:tabLst>
                <a:tab pos="737870" algn="l"/>
              </a:tabLst>
            </a:pPr>
            <a:r>
              <a:rPr sz="2200" dirty="0">
                <a:latin typeface="Georgia"/>
                <a:cs typeface="Georgia"/>
              </a:rPr>
              <a:t>Απόκτηση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αμοιβαίας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εμπιστοσύνης</a:t>
            </a:r>
            <a:endParaRPr sz="2200">
              <a:latin typeface="Georgia"/>
              <a:cs typeface="Georgia"/>
            </a:endParaRPr>
          </a:p>
          <a:p>
            <a:pPr marL="736600" marR="5080" indent="-255270" algn="just">
              <a:lnSpc>
                <a:spcPct val="130000"/>
              </a:lnSpc>
              <a:spcBef>
                <a:spcPts val="300"/>
              </a:spcBef>
              <a:buClr>
                <a:srgbClr val="9F4DA2"/>
              </a:buClr>
              <a:buFont typeface="Arial"/>
              <a:buChar char="•"/>
              <a:tabLst>
                <a:tab pos="737870" algn="l"/>
              </a:tabLst>
            </a:pPr>
            <a:r>
              <a:rPr sz="2200" dirty="0">
                <a:latin typeface="Georgia"/>
                <a:cs typeface="Georgia"/>
              </a:rPr>
              <a:t>Περιγραφή</a:t>
            </a:r>
            <a:r>
              <a:rPr sz="2200" spc="95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στον</a:t>
            </a:r>
            <a:r>
              <a:rPr sz="2200" spc="105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συμβουλευόμενο</a:t>
            </a:r>
            <a:r>
              <a:rPr sz="2200" spc="105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της</a:t>
            </a:r>
            <a:r>
              <a:rPr sz="2200" spc="100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όλης</a:t>
            </a:r>
            <a:r>
              <a:rPr sz="2200" spc="90" dirty="0">
                <a:latin typeface="Georgia"/>
                <a:cs typeface="Georgia"/>
              </a:rPr>
              <a:t>  </a:t>
            </a:r>
            <a:r>
              <a:rPr sz="2200" spc="-10" dirty="0">
                <a:latin typeface="Georgia"/>
                <a:cs typeface="Georgia"/>
              </a:rPr>
              <a:t>συμβουλευτικής 	</a:t>
            </a:r>
            <a:r>
              <a:rPr sz="2200" dirty="0">
                <a:latin typeface="Georgia"/>
                <a:cs typeface="Georgia"/>
              </a:rPr>
              <a:t>διαδικασίας.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Αποσαφήνιση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ορίων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και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προσδοκιών.</a:t>
            </a:r>
            <a:endParaRPr sz="2200">
              <a:latin typeface="Georgia"/>
              <a:cs typeface="Georgia"/>
            </a:endParaRPr>
          </a:p>
          <a:p>
            <a:pPr marL="736600" marR="5080" indent="-255270" algn="just">
              <a:lnSpc>
                <a:spcPct val="130000"/>
              </a:lnSpc>
              <a:spcBef>
                <a:spcPts val="305"/>
              </a:spcBef>
              <a:buClr>
                <a:srgbClr val="9F4DA2"/>
              </a:buClr>
              <a:buFont typeface="Arial"/>
              <a:buChar char="•"/>
              <a:tabLst>
                <a:tab pos="737870" algn="l"/>
              </a:tabLst>
            </a:pPr>
            <a:r>
              <a:rPr sz="2200" dirty="0">
                <a:latin typeface="Georgia"/>
                <a:cs typeface="Georgia"/>
              </a:rPr>
              <a:t>Αφύπνιση</a:t>
            </a:r>
            <a:r>
              <a:rPr sz="2200" spc="430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του</a:t>
            </a:r>
            <a:r>
              <a:rPr sz="2200" spc="434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ενδιαφέροντος</a:t>
            </a:r>
            <a:r>
              <a:rPr sz="2200" spc="420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για</a:t>
            </a:r>
            <a:r>
              <a:rPr sz="2200" spc="420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τη</a:t>
            </a:r>
            <a:r>
              <a:rPr sz="2200" spc="430" dirty="0">
                <a:latin typeface="Georgia"/>
                <a:cs typeface="Georgia"/>
              </a:rPr>
              <a:t>  </a:t>
            </a:r>
            <a:r>
              <a:rPr sz="2200" dirty="0">
                <a:latin typeface="Georgia"/>
                <a:cs typeface="Georgia"/>
              </a:rPr>
              <a:t>σπουδαιότητα</a:t>
            </a:r>
            <a:r>
              <a:rPr sz="2200" spc="440" dirty="0">
                <a:latin typeface="Georgia"/>
                <a:cs typeface="Georgia"/>
              </a:rPr>
              <a:t>  </a:t>
            </a:r>
            <a:r>
              <a:rPr sz="2200" spc="-25" dirty="0">
                <a:latin typeface="Georgia"/>
                <a:cs typeface="Georgia"/>
              </a:rPr>
              <a:t>της 	</a:t>
            </a:r>
            <a:r>
              <a:rPr sz="2200" dirty="0">
                <a:latin typeface="Georgia"/>
                <a:cs typeface="Georgia"/>
              </a:rPr>
              <a:t>συμβουλευτικής,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έτσι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ώστε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να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θελήσει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να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έρθει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και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σε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επόμενες 	συναντήσεις.</a:t>
            </a:r>
            <a:endParaRPr sz="2200">
              <a:latin typeface="Georgia"/>
              <a:cs typeface="Georgia"/>
            </a:endParaRPr>
          </a:p>
          <a:p>
            <a:pPr marL="5323205" algn="just">
              <a:lnSpc>
                <a:spcPct val="100000"/>
              </a:lnSpc>
              <a:spcBef>
                <a:spcPts val="1090"/>
              </a:spcBef>
            </a:pPr>
            <a:r>
              <a:rPr sz="2200" spc="-20" dirty="0">
                <a:latin typeface="Georgia"/>
                <a:cs typeface="Georgia"/>
              </a:rPr>
              <a:t>(Μαλικιώση-</a:t>
            </a:r>
            <a:r>
              <a:rPr sz="2200" dirty="0">
                <a:latin typeface="Georgia"/>
                <a:cs typeface="Georgia"/>
              </a:rPr>
              <a:t>Λοΐζου,</a:t>
            </a:r>
            <a:r>
              <a:rPr sz="2200" spc="6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2012)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Βιβλιογραφία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412747"/>
            <a:ext cx="8712835" cy="5161915"/>
          </a:xfrm>
          <a:custGeom>
            <a:avLst/>
            <a:gdLst/>
            <a:ahLst/>
            <a:cxnLst/>
            <a:rect l="l" t="t" r="r" b="b"/>
            <a:pathLst>
              <a:path w="8712835" h="5161915">
                <a:moveTo>
                  <a:pt x="0" y="5161788"/>
                </a:moveTo>
                <a:lnTo>
                  <a:pt x="8712708" y="5161788"/>
                </a:lnTo>
                <a:lnTo>
                  <a:pt x="8712708" y="0"/>
                </a:lnTo>
                <a:lnTo>
                  <a:pt x="0" y="0"/>
                </a:lnTo>
                <a:lnTo>
                  <a:pt x="0" y="5161788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927" y="1909013"/>
            <a:ext cx="8446770" cy="3821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Georgia"/>
                <a:cs typeface="Georgia"/>
              </a:rPr>
              <a:t>Budd,</a:t>
            </a:r>
            <a:r>
              <a:rPr sz="1300" spc="5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D.</a:t>
            </a:r>
            <a:r>
              <a:rPr sz="1300" spc="5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(2011).</a:t>
            </a:r>
            <a:r>
              <a:rPr sz="1300" spc="5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Paparazzi.</a:t>
            </a:r>
            <a:r>
              <a:rPr sz="1300" i="1" spc="5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In</a:t>
            </a:r>
            <a:r>
              <a:rPr sz="1300" spc="6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L.</a:t>
            </a:r>
            <a:r>
              <a:rPr sz="1300" spc="5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Lowenstein</a:t>
            </a:r>
            <a:r>
              <a:rPr sz="1300" spc="5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(Ed.),</a:t>
            </a:r>
            <a:r>
              <a:rPr sz="1300" spc="5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Favorite</a:t>
            </a:r>
            <a:r>
              <a:rPr sz="1300" i="1" spc="6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therapeutic</a:t>
            </a:r>
            <a:r>
              <a:rPr sz="1300" i="1" spc="6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activities</a:t>
            </a:r>
            <a:r>
              <a:rPr sz="1300" i="1" spc="6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for</a:t>
            </a:r>
            <a:r>
              <a:rPr sz="1300" i="1" spc="6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children,</a:t>
            </a:r>
            <a:r>
              <a:rPr sz="1300" i="1" spc="5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adolescents,</a:t>
            </a:r>
            <a:r>
              <a:rPr sz="1300" i="1" spc="65" dirty="0">
                <a:latin typeface="Georgia"/>
                <a:cs typeface="Georgia"/>
              </a:rPr>
              <a:t> </a:t>
            </a:r>
            <a:r>
              <a:rPr sz="1300" i="1" spc="-25" dirty="0">
                <a:latin typeface="Georgia"/>
                <a:cs typeface="Georgia"/>
              </a:rPr>
              <a:t>and</a:t>
            </a:r>
            <a:endParaRPr sz="1300">
              <a:latin typeface="Georgia"/>
              <a:cs typeface="Georgia"/>
            </a:endParaRPr>
          </a:p>
          <a:p>
            <a:pPr marL="12700" marR="5080">
              <a:lnSpc>
                <a:spcPct val="170000"/>
              </a:lnSpc>
              <a:spcBef>
                <a:spcPts val="5"/>
              </a:spcBef>
            </a:pPr>
            <a:r>
              <a:rPr sz="1300" i="1" dirty="0">
                <a:latin typeface="Georgia"/>
                <a:cs typeface="Georgia"/>
              </a:rPr>
              <a:t>families:</a:t>
            </a:r>
            <a:r>
              <a:rPr sz="1300" i="1" spc="-4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Practitioners</a:t>
            </a:r>
            <a:r>
              <a:rPr sz="1300" i="1" spc="-3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share</a:t>
            </a:r>
            <a:r>
              <a:rPr sz="1300" i="1" spc="-3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their</a:t>
            </a:r>
            <a:r>
              <a:rPr sz="1300" i="1" spc="-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most</a:t>
            </a:r>
            <a:r>
              <a:rPr sz="1300" i="1" spc="-4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effective</a:t>
            </a:r>
            <a:r>
              <a:rPr sz="1300" i="1" spc="-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interventions</a:t>
            </a:r>
            <a:r>
              <a:rPr sz="1300" i="1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(pp.</a:t>
            </a:r>
            <a:r>
              <a:rPr sz="1300" spc="-45" dirty="0">
                <a:latin typeface="Georgia"/>
                <a:cs typeface="Georgia"/>
              </a:rPr>
              <a:t> </a:t>
            </a:r>
            <a:r>
              <a:rPr sz="1300" spc="-20" dirty="0">
                <a:latin typeface="Georgia"/>
                <a:cs typeface="Georgia"/>
              </a:rPr>
              <a:t>85-</a:t>
            </a:r>
            <a:r>
              <a:rPr sz="1300" dirty="0">
                <a:latin typeface="Georgia"/>
                <a:cs typeface="Georgia"/>
              </a:rPr>
              <a:t>86).</a:t>
            </a:r>
            <a:r>
              <a:rPr sz="1300" spc="-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Toronto: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Champion</a:t>
            </a:r>
            <a:r>
              <a:rPr sz="1300" spc="-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Press.</a:t>
            </a:r>
            <a:r>
              <a:rPr sz="1300" spc="-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Available</a:t>
            </a:r>
            <a:r>
              <a:rPr sz="1300" spc="-40" dirty="0">
                <a:latin typeface="Georgia"/>
                <a:cs typeface="Georgia"/>
              </a:rPr>
              <a:t> </a:t>
            </a:r>
            <a:r>
              <a:rPr sz="1300" spc="-25" dirty="0">
                <a:latin typeface="Georgia"/>
                <a:cs typeface="Georgia"/>
              </a:rPr>
              <a:t>at: </a:t>
            </a:r>
            <a:r>
              <a:rPr sz="1300" u="sng" spc="-10" dirty="0">
                <a:solidFill>
                  <a:srgbClr val="67AEBC"/>
                </a:solidFill>
                <a:uFill>
                  <a:solidFill>
                    <a:srgbClr val="67AEBC"/>
                  </a:solidFill>
                </a:uFill>
                <a:latin typeface="Georgia"/>
                <a:cs typeface="Georgia"/>
                <a:hlinkClick r:id="rId2"/>
              </a:rPr>
              <a:t>http://www.lianalowenstein.com/e-booklet.pdf</a:t>
            </a:r>
            <a:endParaRPr sz="13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300" spc="-10" dirty="0">
                <a:latin typeface="Georgia"/>
                <a:cs typeface="Georgia"/>
              </a:rPr>
              <a:t>Δημοπούλου-</a:t>
            </a:r>
            <a:r>
              <a:rPr sz="1300" dirty="0">
                <a:latin typeface="Georgia"/>
                <a:cs typeface="Georgia"/>
              </a:rPr>
              <a:t>Λαγωνίκα,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Μ.</a:t>
            </a:r>
            <a:r>
              <a:rPr sz="1300" spc="-5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(2011).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i="1" spc="-10" dirty="0">
                <a:latin typeface="Georgia"/>
                <a:cs typeface="Georgia"/>
              </a:rPr>
              <a:t>Μεθοδολογία</a:t>
            </a:r>
            <a:r>
              <a:rPr sz="1300" i="1" spc="-3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Κοινωνικής</a:t>
            </a:r>
            <a:r>
              <a:rPr sz="1300" i="1" spc="-2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Εργασίας:</a:t>
            </a:r>
            <a:r>
              <a:rPr sz="1300" i="1" spc="-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Μοντέλα</a:t>
            </a:r>
            <a:r>
              <a:rPr sz="1300" i="1" spc="-4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παρέμβασης.</a:t>
            </a:r>
            <a:r>
              <a:rPr sz="1300" i="1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Αθήνα: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Τόπος.</a:t>
            </a:r>
            <a:endParaRPr sz="13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300" dirty="0">
                <a:latin typeface="Georgia"/>
                <a:cs typeface="Georgia"/>
              </a:rPr>
              <a:t>Καλλινικάκη,</a:t>
            </a:r>
            <a:r>
              <a:rPr sz="1300" spc="1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Θ.</a:t>
            </a:r>
            <a:r>
              <a:rPr sz="1300" spc="1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(1998).</a:t>
            </a:r>
            <a:r>
              <a:rPr sz="1300" spc="13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Κοινωνική</a:t>
            </a:r>
            <a:r>
              <a:rPr sz="1300" i="1" spc="1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εργασία:</a:t>
            </a:r>
            <a:r>
              <a:rPr sz="1300" i="1" spc="13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Εισαγωγή</a:t>
            </a:r>
            <a:r>
              <a:rPr sz="1300" i="1" spc="15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στη</a:t>
            </a:r>
            <a:r>
              <a:rPr sz="1300" i="1" spc="15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θεωρία</a:t>
            </a:r>
            <a:r>
              <a:rPr sz="1300" i="1" spc="1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και</a:t>
            </a:r>
            <a:r>
              <a:rPr sz="1300" i="1" spc="1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την</a:t>
            </a:r>
            <a:r>
              <a:rPr sz="1300" i="1" spc="14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πρακτική</a:t>
            </a:r>
            <a:r>
              <a:rPr sz="1300" i="1" spc="15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της</a:t>
            </a:r>
            <a:r>
              <a:rPr sz="1300" i="1" spc="1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Κοινωνικής</a:t>
            </a:r>
            <a:r>
              <a:rPr sz="1300" i="1" spc="150" dirty="0">
                <a:latin typeface="Georgia"/>
                <a:cs typeface="Georgia"/>
              </a:rPr>
              <a:t> </a:t>
            </a:r>
            <a:r>
              <a:rPr sz="1300" i="1" spc="-10" dirty="0">
                <a:latin typeface="Georgia"/>
                <a:cs typeface="Georgia"/>
              </a:rPr>
              <a:t>Εργασίας.</a:t>
            </a:r>
            <a:endParaRPr sz="13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300" i="1" dirty="0">
                <a:latin typeface="Georgia"/>
                <a:cs typeface="Georgia"/>
              </a:rPr>
              <a:t>Αθήνα:</a:t>
            </a:r>
            <a:r>
              <a:rPr sz="1300" i="1" spc="-5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Ελληνικά</a:t>
            </a:r>
            <a:r>
              <a:rPr sz="1300" i="1" spc="-50" dirty="0">
                <a:latin typeface="Georgia"/>
                <a:cs typeface="Georgia"/>
              </a:rPr>
              <a:t> </a:t>
            </a:r>
            <a:r>
              <a:rPr sz="1300" i="1" spc="-10" dirty="0">
                <a:latin typeface="Georgia"/>
                <a:cs typeface="Georgia"/>
              </a:rPr>
              <a:t>Γράμματα.</a:t>
            </a:r>
            <a:endParaRPr sz="1300">
              <a:latin typeface="Georgia"/>
              <a:cs typeface="Georgia"/>
            </a:endParaRPr>
          </a:p>
          <a:p>
            <a:pPr marL="12700" marR="580390">
              <a:lnSpc>
                <a:spcPct val="189200"/>
              </a:lnSpc>
            </a:pPr>
            <a:r>
              <a:rPr sz="1300" spc="-10" dirty="0">
                <a:latin typeface="Georgia"/>
                <a:cs typeface="Georgia"/>
              </a:rPr>
              <a:t>Κανδυλάκη,</a:t>
            </a:r>
            <a:r>
              <a:rPr sz="1300" spc="-6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Α.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(2008).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Η</a:t>
            </a:r>
            <a:r>
              <a:rPr sz="1300" i="1" spc="-25" dirty="0">
                <a:latin typeface="Georgia"/>
                <a:cs typeface="Georgia"/>
              </a:rPr>
              <a:t> </a:t>
            </a:r>
            <a:r>
              <a:rPr sz="1300" i="1" spc="-10" dirty="0">
                <a:latin typeface="Georgia"/>
                <a:cs typeface="Georgia"/>
              </a:rPr>
              <a:t>Συμβουλευτική</a:t>
            </a:r>
            <a:r>
              <a:rPr sz="1300" i="1" spc="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στην</a:t>
            </a:r>
            <a:r>
              <a:rPr sz="1300" i="1" spc="-3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Κοινωνική</a:t>
            </a:r>
            <a:r>
              <a:rPr sz="1300" i="1" spc="-2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Εργασία:</a:t>
            </a:r>
            <a:r>
              <a:rPr sz="1300" i="1" spc="-3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Δεξιότητες και</a:t>
            </a:r>
            <a:r>
              <a:rPr sz="1300" i="1" spc="-4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Τεχνικές</a:t>
            </a:r>
            <a:r>
              <a:rPr sz="1300" dirty="0">
                <a:latin typeface="Georgia"/>
                <a:cs typeface="Georgia"/>
              </a:rPr>
              <a:t>.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Αθήνα: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Τόπος. </a:t>
            </a:r>
            <a:r>
              <a:rPr sz="1300" dirty="0">
                <a:latin typeface="Georgia"/>
                <a:cs typeface="Georgia"/>
              </a:rPr>
              <a:t>Κολέτση,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Μ.,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&amp;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Τράγου,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Ε.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(2013).</a:t>
            </a:r>
            <a:r>
              <a:rPr sz="1300" spc="26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Κλινική</a:t>
            </a:r>
            <a:r>
              <a:rPr sz="1300" i="1" spc="-3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αξιολόγηση</a:t>
            </a:r>
            <a:r>
              <a:rPr sz="1300" i="1" spc="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και</a:t>
            </a:r>
            <a:r>
              <a:rPr sz="1300" i="1" spc="-30" dirty="0">
                <a:latin typeface="Georgia"/>
                <a:cs typeface="Georgia"/>
              </a:rPr>
              <a:t> </a:t>
            </a:r>
            <a:r>
              <a:rPr sz="1300" i="1" spc="-10" dirty="0">
                <a:latin typeface="Georgia"/>
                <a:cs typeface="Georgia"/>
              </a:rPr>
              <a:t>συμβουλευτική.</a:t>
            </a:r>
            <a:r>
              <a:rPr sz="1300" i="1" spc="1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Αθήνα:</a:t>
            </a:r>
            <a:r>
              <a:rPr sz="1300" spc="-2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Καλέντη.</a:t>
            </a:r>
            <a:endParaRPr sz="13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300" dirty="0">
                <a:latin typeface="Georgia"/>
                <a:cs typeface="Georgia"/>
              </a:rPr>
              <a:t>Μαλικιώση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-</a:t>
            </a:r>
            <a:r>
              <a:rPr sz="1300" dirty="0">
                <a:latin typeface="Georgia"/>
                <a:cs typeface="Georgia"/>
              </a:rPr>
              <a:t>Λοΐζου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Μ.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(2012).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i="1" spc="-10" dirty="0">
                <a:latin typeface="Georgia"/>
                <a:cs typeface="Georgia"/>
              </a:rPr>
              <a:t>Συμβουλευτική</a:t>
            </a:r>
            <a:r>
              <a:rPr sz="1300" i="1" spc="1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ψυχολογία.</a:t>
            </a:r>
            <a:r>
              <a:rPr sz="1300" i="1" spc="-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Αθήνα: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Πεδίο.</a:t>
            </a:r>
            <a:endParaRPr sz="1300">
              <a:latin typeface="Georgia"/>
              <a:cs typeface="Georgia"/>
            </a:endParaRPr>
          </a:p>
          <a:p>
            <a:pPr marL="12700" marR="6350">
              <a:lnSpc>
                <a:spcPct val="170000"/>
              </a:lnSpc>
              <a:spcBef>
                <a:spcPts val="305"/>
              </a:spcBef>
            </a:pPr>
            <a:r>
              <a:rPr sz="1300" dirty="0">
                <a:latin typeface="Georgia"/>
                <a:cs typeface="Georgia"/>
              </a:rPr>
              <a:t>Μαλικιώση</a:t>
            </a:r>
            <a:r>
              <a:rPr sz="1300" spc="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-</a:t>
            </a:r>
            <a:r>
              <a:rPr sz="1300" dirty="0">
                <a:latin typeface="Georgia"/>
                <a:cs typeface="Georgia"/>
              </a:rPr>
              <a:t>Λοΐζου</a:t>
            </a:r>
            <a:r>
              <a:rPr sz="1300" spc="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Μ.</a:t>
            </a:r>
            <a:r>
              <a:rPr sz="1300" spc="-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(2οο1).</a:t>
            </a:r>
            <a:r>
              <a:rPr sz="1300" spc="1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Η</a:t>
            </a:r>
            <a:r>
              <a:rPr sz="1300" i="1" spc="1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συμβουλευτική</a:t>
            </a:r>
            <a:r>
              <a:rPr sz="1300" i="1" spc="1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ψυχολογία</a:t>
            </a:r>
            <a:r>
              <a:rPr sz="1300" i="1" spc="33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στην</a:t>
            </a:r>
            <a:r>
              <a:rPr sz="1300" i="1" spc="-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εκπαίδευση:</a:t>
            </a:r>
            <a:r>
              <a:rPr sz="1300" i="1" spc="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Από</a:t>
            </a:r>
            <a:r>
              <a:rPr sz="1300" i="1" spc="-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τη</a:t>
            </a:r>
            <a:r>
              <a:rPr sz="1300" i="1" spc="-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θεωρία</a:t>
            </a:r>
            <a:r>
              <a:rPr sz="1300" i="1" spc="15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στην</a:t>
            </a:r>
            <a:r>
              <a:rPr sz="1300" i="1" spc="10" dirty="0">
                <a:latin typeface="Georgia"/>
                <a:cs typeface="Georgia"/>
              </a:rPr>
              <a:t> </a:t>
            </a:r>
            <a:r>
              <a:rPr sz="1300" i="1" dirty="0">
                <a:latin typeface="Georgia"/>
                <a:cs typeface="Georgia"/>
              </a:rPr>
              <a:t>πράξη.</a:t>
            </a:r>
            <a:r>
              <a:rPr sz="1300" i="1" spc="1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Αθήνα: </a:t>
            </a:r>
            <a:r>
              <a:rPr sz="1300" dirty="0">
                <a:latin typeface="Georgia"/>
                <a:cs typeface="Georgia"/>
              </a:rPr>
              <a:t>Ελληνικά</a:t>
            </a:r>
            <a:r>
              <a:rPr sz="1300" spc="-4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Γράμματα.</a:t>
            </a:r>
            <a:endParaRPr sz="1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106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Η</a:t>
            </a:r>
            <a:r>
              <a:rPr sz="2400" spc="-75" dirty="0"/>
              <a:t> </a:t>
            </a:r>
            <a:r>
              <a:rPr sz="2400" dirty="0"/>
              <a:t>πρώτη</a:t>
            </a:r>
            <a:r>
              <a:rPr sz="2400" spc="-55" dirty="0"/>
              <a:t> </a:t>
            </a:r>
            <a:r>
              <a:rPr sz="2400" dirty="0"/>
              <a:t>συνάντηση</a:t>
            </a:r>
            <a:r>
              <a:rPr sz="2400" spc="-65" dirty="0"/>
              <a:t> </a:t>
            </a:r>
            <a:r>
              <a:rPr sz="2400" dirty="0"/>
              <a:t>με</a:t>
            </a:r>
            <a:r>
              <a:rPr sz="2400" spc="-85" dirty="0"/>
              <a:t> </a:t>
            </a:r>
            <a:r>
              <a:rPr sz="2400" dirty="0"/>
              <a:t>τον</a:t>
            </a:r>
            <a:r>
              <a:rPr sz="2400" spc="-75" dirty="0"/>
              <a:t> </a:t>
            </a:r>
            <a:r>
              <a:rPr sz="2400" dirty="0"/>
              <a:t>συμβουλευόμενο</a:t>
            </a:r>
            <a:r>
              <a:rPr sz="2400" spc="-30" dirty="0"/>
              <a:t> </a:t>
            </a:r>
            <a:r>
              <a:rPr sz="2400" spc="-25" dirty="0"/>
              <a:t>(2)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08430" y="1534659"/>
            <a:ext cx="8522335" cy="5061585"/>
            <a:chOff x="408430" y="1534659"/>
            <a:chExt cx="8522335" cy="5061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0" y="1534659"/>
              <a:ext cx="8456679" cy="5061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1549907"/>
              <a:ext cx="8478011" cy="42778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1557528"/>
              <a:ext cx="8363711" cy="49682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1557528"/>
              <a:ext cx="8364220" cy="4968240"/>
            </a:xfrm>
            <a:custGeom>
              <a:avLst/>
              <a:gdLst/>
              <a:ahLst/>
              <a:cxnLst/>
              <a:rect l="l" t="t" r="r" b="b"/>
              <a:pathLst>
                <a:path w="8364220" h="4968240">
                  <a:moveTo>
                    <a:pt x="0" y="4968240"/>
                  </a:moveTo>
                  <a:lnTo>
                    <a:pt x="8363711" y="4968240"/>
                  </a:lnTo>
                  <a:lnTo>
                    <a:pt x="8363711" y="0"/>
                  </a:lnTo>
                  <a:lnTo>
                    <a:pt x="0" y="0"/>
                  </a:lnTo>
                  <a:lnTo>
                    <a:pt x="0" y="4968240"/>
                  </a:lnTo>
                  <a:close/>
                </a:path>
              </a:pathLst>
            </a:custGeom>
            <a:ln w="9525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5668" y="1542135"/>
            <a:ext cx="8098790" cy="406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2000" dirty="0">
                <a:latin typeface="Georgia"/>
                <a:cs typeface="Georgia"/>
              </a:rPr>
              <a:t>Η</a:t>
            </a:r>
            <a:r>
              <a:rPr sz="2000" spc="4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υποδοχή</a:t>
            </a:r>
            <a:r>
              <a:rPr sz="2000" spc="4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4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ατόμου</a:t>
            </a:r>
            <a:r>
              <a:rPr sz="2000" spc="4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στην</a:t>
            </a:r>
            <a:r>
              <a:rPr sz="2000" spc="484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αρχή</a:t>
            </a:r>
            <a:r>
              <a:rPr sz="2000" spc="4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της</a:t>
            </a:r>
            <a:r>
              <a:rPr sz="2000" spc="4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συμβουλευτικής</a:t>
            </a:r>
            <a:r>
              <a:rPr sz="2000" spc="48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συνέντευξης </a:t>
            </a:r>
            <a:r>
              <a:rPr sz="2000" dirty="0">
                <a:latin typeface="Georgia"/>
                <a:cs typeface="Georgia"/>
              </a:rPr>
              <a:t>αφορά</a:t>
            </a:r>
            <a:r>
              <a:rPr sz="2000" spc="10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στον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τρόπο</a:t>
            </a:r>
            <a:r>
              <a:rPr sz="2000" spc="10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που</a:t>
            </a:r>
            <a:r>
              <a:rPr sz="2000" spc="10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ο</a:t>
            </a:r>
            <a:r>
              <a:rPr sz="2000" spc="1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σύμβουλος</a:t>
            </a:r>
            <a:r>
              <a:rPr sz="2000" spc="10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υποδέχεται</a:t>
            </a:r>
            <a:r>
              <a:rPr sz="2000" spc="1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άτομο</a:t>
            </a:r>
            <a:r>
              <a:rPr sz="2000" spc="1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στο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γραφείο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229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2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στα</a:t>
            </a:r>
            <a:r>
              <a:rPr sz="2000" spc="2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αρχικά</a:t>
            </a:r>
            <a:r>
              <a:rPr sz="2000" spc="2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2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σχόλια.</a:t>
            </a:r>
            <a:r>
              <a:rPr sz="2000" spc="2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229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δίνει</a:t>
            </a:r>
            <a:r>
              <a:rPr sz="2000" spc="229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λίγο</a:t>
            </a:r>
            <a:r>
              <a:rPr sz="2000" spc="229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χρόνο</a:t>
            </a:r>
            <a:r>
              <a:rPr sz="2000" spc="2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για</a:t>
            </a:r>
            <a:r>
              <a:rPr sz="2000" spc="2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2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ηρεμήσει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περιεργαστεί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γύρω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χώρο.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Στη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συνέχεια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η</a:t>
            </a:r>
            <a:r>
              <a:rPr sz="2000" spc="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συνέντευξη</a:t>
            </a:r>
            <a:r>
              <a:rPr sz="2000" spc="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μπορεί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ξεκινήσει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με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κάποια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γενικά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σχόλια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κοινωνικού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περιεχομένου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που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θα </a:t>
            </a:r>
            <a:r>
              <a:rPr sz="2000" dirty="0">
                <a:latin typeface="Georgia"/>
                <a:cs typeface="Georgia"/>
              </a:rPr>
              <a:t>βοηθήσουν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άτομο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χαλαρώσει.</a:t>
            </a:r>
            <a:endParaRPr sz="2000">
              <a:latin typeface="Georgia"/>
              <a:cs typeface="Georgia"/>
            </a:endParaRPr>
          </a:p>
          <a:p>
            <a:pPr marL="12700" marR="5080" algn="just">
              <a:lnSpc>
                <a:spcPct val="13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Σύντομες</a:t>
            </a:r>
            <a:r>
              <a:rPr sz="2000" spc="295" dirty="0">
                <a:latin typeface="Georgia"/>
                <a:cs typeface="Georgia"/>
              </a:rPr>
              <a:t>    </a:t>
            </a:r>
            <a:r>
              <a:rPr sz="2000" dirty="0">
                <a:latin typeface="Georgia"/>
                <a:cs typeface="Georgia"/>
              </a:rPr>
              <a:t>ερωτήσεις,</a:t>
            </a:r>
            <a:r>
              <a:rPr sz="2000" spc="300" dirty="0">
                <a:latin typeface="Georgia"/>
                <a:cs typeface="Georgia"/>
              </a:rPr>
              <a:t>    </a:t>
            </a:r>
            <a:r>
              <a:rPr sz="2000" dirty="0">
                <a:latin typeface="Georgia"/>
                <a:cs typeface="Georgia"/>
              </a:rPr>
              <a:t>όπως</a:t>
            </a:r>
            <a:r>
              <a:rPr sz="2000" spc="305" dirty="0">
                <a:latin typeface="Georgia"/>
                <a:cs typeface="Georgia"/>
              </a:rPr>
              <a:t>   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αν</a:t>
            </a:r>
            <a:r>
              <a:rPr sz="2000" spc="300" dirty="0">
                <a:solidFill>
                  <a:srgbClr val="FF0000"/>
                </a:solidFill>
                <a:latin typeface="Georgia"/>
                <a:cs typeface="Georgia"/>
              </a:rPr>
              <a:t>   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δυσκολεύτηκε</a:t>
            </a:r>
            <a:r>
              <a:rPr sz="2000" spc="305" dirty="0">
                <a:solidFill>
                  <a:srgbClr val="FF0000"/>
                </a:solidFill>
                <a:latin typeface="Georgia"/>
                <a:cs typeface="Georgia"/>
              </a:rPr>
              <a:t>   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2000" spc="300" dirty="0">
                <a:solidFill>
                  <a:srgbClr val="FF0000"/>
                </a:solidFill>
                <a:latin typeface="Georgia"/>
                <a:cs typeface="Georgia"/>
              </a:rPr>
              <a:t>   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έρθει,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αν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είχε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κίνηση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ο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δρόμος,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αν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μένει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μακριά,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κ.ά.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βοηθούν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την</a:t>
            </a:r>
            <a:r>
              <a:rPr sz="2000" spc="-10" dirty="0">
                <a:latin typeface="Georgia"/>
                <a:cs typeface="Georgia"/>
              </a:rPr>
              <a:t> επικοινωνία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δεν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είναι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εκτός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θέματος,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εφόσον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η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συνέντευξη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έχει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ήδη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ξεκινήσει.</a:t>
            </a:r>
            <a:endParaRPr sz="2000">
              <a:latin typeface="Georgia"/>
              <a:cs typeface="Georgia"/>
            </a:endParaRPr>
          </a:p>
          <a:p>
            <a:pPr marL="4603750" algn="just">
              <a:lnSpc>
                <a:spcPct val="100000"/>
              </a:lnSpc>
              <a:spcBef>
                <a:spcPts val="1020"/>
              </a:spcBef>
            </a:pPr>
            <a:r>
              <a:rPr sz="2000" spc="-10" dirty="0">
                <a:latin typeface="Georgia"/>
                <a:cs typeface="Georgia"/>
              </a:rPr>
              <a:t>(Δημοπούλου-</a:t>
            </a:r>
            <a:r>
              <a:rPr sz="2000" dirty="0">
                <a:latin typeface="Georgia"/>
                <a:cs typeface="Georgia"/>
              </a:rPr>
              <a:t>Λαγωνίκα,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2011)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1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Η</a:t>
            </a:r>
            <a:r>
              <a:rPr sz="2400" spc="-75" dirty="0"/>
              <a:t> </a:t>
            </a:r>
            <a:r>
              <a:rPr sz="2400" dirty="0"/>
              <a:t>πρώτη</a:t>
            </a:r>
            <a:r>
              <a:rPr sz="2400" spc="-55" dirty="0"/>
              <a:t> </a:t>
            </a:r>
            <a:r>
              <a:rPr sz="2400" dirty="0"/>
              <a:t>συνάντηση</a:t>
            </a:r>
            <a:r>
              <a:rPr sz="2400" spc="-65" dirty="0"/>
              <a:t> </a:t>
            </a:r>
            <a:r>
              <a:rPr sz="2400" dirty="0"/>
              <a:t>με</a:t>
            </a:r>
            <a:r>
              <a:rPr sz="2400" spc="-85" dirty="0"/>
              <a:t> </a:t>
            </a:r>
            <a:r>
              <a:rPr sz="2400" dirty="0"/>
              <a:t>τον</a:t>
            </a:r>
            <a:r>
              <a:rPr sz="2400" spc="-75" dirty="0"/>
              <a:t> </a:t>
            </a:r>
            <a:r>
              <a:rPr sz="2400" dirty="0"/>
              <a:t>συμβουλευόμενο</a:t>
            </a:r>
            <a:r>
              <a:rPr sz="2400" spc="-30" dirty="0"/>
              <a:t> </a:t>
            </a:r>
            <a:r>
              <a:rPr sz="2400" spc="-25" dirty="0"/>
              <a:t>(3)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96062" y="1523238"/>
            <a:ext cx="8448040" cy="516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100" dirty="0">
                <a:latin typeface="Georgia"/>
                <a:cs typeface="Georgia"/>
              </a:rPr>
              <a:t>Στην</a:t>
            </a:r>
            <a:r>
              <a:rPr sz="2100" spc="35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αρχική</a:t>
            </a:r>
            <a:r>
              <a:rPr sz="2100" spc="35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φάση</a:t>
            </a:r>
            <a:r>
              <a:rPr sz="2100" spc="36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περιλαμβάνεται</a:t>
            </a:r>
            <a:r>
              <a:rPr sz="2100" spc="38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και</a:t>
            </a:r>
            <a:r>
              <a:rPr sz="2100" spc="36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μια</a:t>
            </a:r>
            <a:r>
              <a:rPr sz="2100" spc="36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γενική,</a:t>
            </a:r>
            <a:r>
              <a:rPr sz="2100" spc="36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ανοιχτή</a:t>
            </a:r>
            <a:r>
              <a:rPr sz="2100" spc="36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ερώτηση </a:t>
            </a:r>
            <a:r>
              <a:rPr sz="2100" dirty="0">
                <a:latin typeface="Georgia"/>
                <a:cs typeface="Georgia"/>
              </a:rPr>
              <a:t>που</a:t>
            </a:r>
            <a:r>
              <a:rPr sz="2100" spc="30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ξεκινά</a:t>
            </a:r>
            <a:r>
              <a:rPr sz="2100" spc="30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τη</a:t>
            </a:r>
            <a:r>
              <a:rPr sz="2100" spc="29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συνέντευξη</a:t>
            </a:r>
            <a:r>
              <a:rPr sz="2100" spc="31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όπως,</a:t>
            </a:r>
            <a:r>
              <a:rPr sz="2100" spc="295" dirty="0"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«τι</a:t>
            </a:r>
            <a:r>
              <a:rPr sz="2100" spc="3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θα</a:t>
            </a:r>
            <a:r>
              <a:rPr sz="2100" spc="3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μπορούσαμε</a:t>
            </a:r>
            <a:r>
              <a:rPr sz="2100" spc="3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2100" spc="3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κάνουμε</a:t>
            </a:r>
            <a:r>
              <a:rPr sz="2100" spc="3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Georgia"/>
                <a:cs typeface="Georgia"/>
              </a:rPr>
              <a:t>για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εσάς;»</a:t>
            </a:r>
            <a:r>
              <a:rPr sz="2100" spc="3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ή</a:t>
            </a:r>
            <a:r>
              <a:rPr sz="2100" spc="300" dirty="0"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«τι</a:t>
            </a:r>
            <a:r>
              <a:rPr sz="2100" spc="3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θα</a:t>
            </a:r>
            <a:r>
              <a:rPr sz="2100" spc="3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θέλατε</a:t>
            </a:r>
            <a:r>
              <a:rPr sz="2100" spc="3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από</a:t>
            </a:r>
            <a:r>
              <a:rPr sz="2100" spc="3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0000"/>
                </a:solidFill>
                <a:latin typeface="Georgia"/>
                <a:cs typeface="Georgia"/>
              </a:rPr>
              <a:t>εμάς;»</a:t>
            </a:r>
            <a:r>
              <a:rPr sz="2100" spc="3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αντί</a:t>
            </a:r>
            <a:r>
              <a:rPr sz="2100" spc="31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για</a:t>
            </a:r>
            <a:r>
              <a:rPr sz="2100" spc="31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τη</a:t>
            </a:r>
            <a:r>
              <a:rPr sz="2100" spc="30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συγκεκριμένη</a:t>
            </a:r>
            <a:r>
              <a:rPr sz="2100" spc="31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τυπική </a:t>
            </a:r>
            <a:r>
              <a:rPr sz="2100" dirty="0">
                <a:latin typeface="Georgia"/>
                <a:cs typeface="Georgia"/>
              </a:rPr>
              <a:t>ερώτηση</a:t>
            </a:r>
            <a:r>
              <a:rPr sz="2100" spc="33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«ποιο</a:t>
            </a:r>
            <a:r>
              <a:rPr sz="2100" spc="32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είναι</a:t>
            </a:r>
            <a:r>
              <a:rPr sz="2100" spc="33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το</a:t>
            </a:r>
            <a:r>
              <a:rPr sz="2100" spc="34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πρόβλημά</a:t>
            </a:r>
            <a:r>
              <a:rPr sz="2100" spc="34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σας;».</a:t>
            </a:r>
            <a:r>
              <a:rPr sz="2100" spc="32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Ο</a:t>
            </a:r>
            <a:r>
              <a:rPr sz="2100" spc="33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τρόπος</a:t>
            </a:r>
            <a:r>
              <a:rPr sz="2100" spc="33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που</a:t>
            </a:r>
            <a:r>
              <a:rPr sz="2100" spc="33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θα</a:t>
            </a:r>
            <a:r>
              <a:rPr sz="2100" spc="33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κάνουμε </a:t>
            </a:r>
            <a:r>
              <a:rPr sz="2100" dirty="0">
                <a:latin typeface="Georgia"/>
                <a:cs typeface="Georgia"/>
              </a:rPr>
              <a:t>την</a:t>
            </a:r>
            <a:r>
              <a:rPr sz="2100" spc="-6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αρχή</a:t>
            </a:r>
            <a:r>
              <a:rPr sz="2100" spc="-5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μπορεί</a:t>
            </a:r>
            <a:r>
              <a:rPr sz="2100" spc="-2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να</a:t>
            </a:r>
            <a:r>
              <a:rPr sz="2100" spc="-7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έχει</a:t>
            </a:r>
            <a:r>
              <a:rPr sz="2100" spc="-4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διαφορετικές</a:t>
            </a:r>
            <a:r>
              <a:rPr sz="2100" spc="-30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αποχρώσεις/υποδηλώσεις.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100" b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Παράδειγμα</a:t>
            </a:r>
            <a:endParaRPr sz="2100">
              <a:latin typeface="Georgia"/>
              <a:cs typeface="Georgia"/>
            </a:endParaRPr>
          </a:p>
          <a:p>
            <a:pPr marL="12700" marR="637540">
              <a:lnSpc>
                <a:spcPct val="150000"/>
              </a:lnSpc>
              <a:spcBef>
                <a:spcPts val="385"/>
              </a:spcBef>
            </a:pPr>
            <a:r>
              <a:rPr sz="1800" dirty="0">
                <a:latin typeface="Georgia"/>
                <a:cs typeface="Georgia"/>
              </a:rPr>
              <a:t>Κοιν.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λειτουργός: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Τι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σας</a:t>
            </a:r>
            <a:r>
              <a:rPr sz="18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έφερε</a:t>
            </a:r>
            <a:r>
              <a:rPr sz="18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εδώ;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&gt;&gt;&gt;έμφαση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δίνεται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στην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περιγραφή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της </a:t>
            </a:r>
            <a:r>
              <a:rPr sz="1800" spc="-10" dirty="0">
                <a:latin typeface="Georgia"/>
                <a:cs typeface="Georgia"/>
              </a:rPr>
              <a:t>δυσκολίας.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800" dirty="0">
                <a:latin typeface="Georgia"/>
                <a:cs typeface="Georgia"/>
              </a:rPr>
              <a:t>Κοιν.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λειτουργός:</a:t>
            </a:r>
            <a:r>
              <a:rPr sz="1800" spc="370" dirty="0"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Γιατί</a:t>
            </a: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ήρθατε</a:t>
            </a:r>
            <a:r>
              <a:rPr sz="18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εδώ;</a:t>
            </a: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&gt;&gt;&gt;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έμφαση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δίνεται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στην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αιτία.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800" dirty="0">
                <a:latin typeface="Georgia"/>
                <a:cs typeface="Georgia"/>
              </a:rPr>
              <a:t>Κοιν.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λειτουργός:</a:t>
            </a:r>
            <a:r>
              <a:rPr sz="1800" spc="375" dirty="0"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Τι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θα</a:t>
            </a: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θέλατε</a:t>
            </a:r>
            <a:r>
              <a:rPr sz="1800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από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εμάς;</a:t>
            </a:r>
            <a:r>
              <a:rPr sz="1800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&gt;&gt;&gt;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έμφαση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δίνεται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στην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αντιμετώπιση.</a:t>
            </a:r>
            <a:endParaRPr sz="1800">
              <a:latin typeface="Georgia"/>
              <a:cs typeface="Georgia"/>
            </a:endParaRPr>
          </a:p>
          <a:p>
            <a:pPr marL="5300980">
              <a:lnSpc>
                <a:spcPct val="100000"/>
              </a:lnSpc>
              <a:spcBef>
                <a:spcPts val="1380"/>
              </a:spcBef>
            </a:pPr>
            <a:r>
              <a:rPr sz="1800" spc="-10" dirty="0">
                <a:latin typeface="Georgia"/>
                <a:cs typeface="Georgia"/>
              </a:rPr>
              <a:t>(Δημοπούλου-</a:t>
            </a:r>
            <a:r>
              <a:rPr sz="1800" dirty="0">
                <a:latin typeface="Georgia"/>
                <a:cs typeface="Georgia"/>
              </a:rPr>
              <a:t>Λαγωνίκα,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2011)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811148"/>
            <a:ext cx="6028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Η</a:t>
            </a:r>
            <a:r>
              <a:rPr spc="-15" dirty="0"/>
              <a:t> </a:t>
            </a:r>
            <a:r>
              <a:rPr dirty="0"/>
              <a:t>πρώτη</a:t>
            </a:r>
            <a:r>
              <a:rPr spc="-15" dirty="0"/>
              <a:t> </a:t>
            </a:r>
            <a:r>
              <a:rPr dirty="0"/>
              <a:t>συνάντηση</a:t>
            </a:r>
            <a:r>
              <a:rPr spc="-25" dirty="0"/>
              <a:t> </a:t>
            </a:r>
            <a:r>
              <a:rPr dirty="0"/>
              <a:t>με</a:t>
            </a:r>
            <a:r>
              <a:rPr spc="-15" dirty="0"/>
              <a:t> </a:t>
            </a:r>
            <a:r>
              <a:rPr spc="-25" dirty="0"/>
              <a:t>τον</a:t>
            </a:r>
          </a:p>
          <a:p>
            <a:pPr marL="12700">
              <a:lnSpc>
                <a:spcPct val="100000"/>
              </a:lnSpc>
            </a:pPr>
            <a:r>
              <a:rPr dirty="0"/>
              <a:t>συμβουλευόμενο</a:t>
            </a:r>
            <a:r>
              <a:rPr spc="-75" dirty="0"/>
              <a:t> </a:t>
            </a:r>
            <a:r>
              <a:rPr sz="3200" dirty="0"/>
              <a:t>(4)</a:t>
            </a:r>
            <a:r>
              <a:rPr sz="3200" spc="-80" dirty="0"/>
              <a:t> </a:t>
            </a:r>
            <a:r>
              <a:rPr sz="1200" dirty="0"/>
              <a:t>(Μαλικιώση</a:t>
            </a:r>
            <a:r>
              <a:rPr sz="1200" spc="-15" dirty="0"/>
              <a:t> </a:t>
            </a:r>
            <a:r>
              <a:rPr sz="1200" dirty="0"/>
              <a:t>–Λοΐζου,</a:t>
            </a:r>
            <a:r>
              <a:rPr sz="1200" spc="-30" dirty="0"/>
              <a:t> </a:t>
            </a:r>
            <a:r>
              <a:rPr sz="1200" spc="-10" dirty="0"/>
              <a:t>2012)</a:t>
            </a:r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4721352" y="2244851"/>
            <a:ext cx="4041775" cy="457200"/>
          </a:xfrm>
          <a:custGeom>
            <a:avLst/>
            <a:gdLst/>
            <a:ahLst/>
            <a:cxnLst/>
            <a:rect l="l" t="t" r="r" b="b"/>
            <a:pathLst>
              <a:path w="4041775" h="457200">
                <a:moveTo>
                  <a:pt x="0" y="457200"/>
                </a:moveTo>
                <a:lnTo>
                  <a:pt x="4041648" y="457200"/>
                </a:lnTo>
                <a:lnTo>
                  <a:pt x="4041648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1352" y="2244851"/>
            <a:ext cx="4041775" cy="457200"/>
          </a:xfrm>
          <a:prstGeom prst="rect">
            <a:avLst/>
          </a:prstGeom>
          <a:solidFill>
            <a:srgbClr val="318E96">
              <a:alpha val="25097"/>
            </a:srgbClr>
          </a:solidFill>
        </p:spPr>
        <p:txBody>
          <a:bodyPr vert="horz" wrap="square" lIns="0" tIns="762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00"/>
              </a:spcBef>
            </a:pPr>
            <a:r>
              <a:rPr sz="1900" b="1" spc="-10" dirty="0">
                <a:solidFill>
                  <a:srgbClr val="3E3E3E"/>
                </a:solidFill>
                <a:latin typeface="Georgia"/>
                <a:cs typeface="Georgia"/>
              </a:rPr>
              <a:t>Ερωτήσεις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2215" y="2685270"/>
            <a:ext cx="4153535" cy="3979545"/>
            <a:chOff x="332215" y="2685270"/>
            <a:chExt cx="4153535" cy="39795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15" y="2685270"/>
              <a:ext cx="4134645" cy="39791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3025152"/>
              <a:ext cx="4062984" cy="29717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708147"/>
              <a:ext cx="4041648" cy="3886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1000" y="2708147"/>
              <a:ext cx="4041775" cy="3886200"/>
            </a:xfrm>
            <a:custGeom>
              <a:avLst/>
              <a:gdLst/>
              <a:ahLst/>
              <a:cxnLst/>
              <a:rect l="l" t="t" r="r" b="b"/>
              <a:pathLst>
                <a:path w="4041775" h="3886200">
                  <a:moveTo>
                    <a:pt x="0" y="3886200"/>
                  </a:moveTo>
                  <a:lnTo>
                    <a:pt x="4041648" y="3886200"/>
                  </a:lnTo>
                  <a:lnTo>
                    <a:pt x="4041648" y="0"/>
                  </a:lnTo>
                  <a:lnTo>
                    <a:pt x="0" y="0"/>
                  </a:lnTo>
                  <a:lnTo>
                    <a:pt x="0" y="3886200"/>
                  </a:lnTo>
                  <a:close/>
                </a:path>
              </a:pathLst>
            </a:custGeom>
            <a:ln w="9525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5762" y="3024225"/>
            <a:ext cx="4032250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marR="77470" algn="just">
              <a:lnSpc>
                <a:spcPct val="13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Συνήθως</a:t>
            </a:r>
            <a:r>
              <a:rPr sz="1400" spc="44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αισθάνεται</a:t>
            </a:r>
            <a:r>
              <a:rPr sz="1400" spc="44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αμηχανία,</a:t>
            </a:r>
            <a:r>
              <a:rPr sz="1400" spc="44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440" dirty="0">
                <a:latin typeface="Georgia"/>
                <a:cs typeface="Georgia"/>
              </a:rPr>
              <a:t>  </a:t>
            </a:r>
            <a:r>
              <a:rPr sz="1400" spc="-10" dirty="0">
                <a:latin typeface="Georgia"/>
                <a:cs typeface="Georgia"/>
              </a:rPr>
              <a:t>οποία </a:t>
            </a:r>
            <a:r>
              <a:rPr sz="1400" dirty="0">
                <a:latin typeface="Georgia"/>
                <a:cs typeface="Georgia"/>
              </a:rPr>
              <a:t>οφείλεται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μέρει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σε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άγνοια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τι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πρόκειται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συμβεί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μέρει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σε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κάποιες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λανθασμένες </a:t>
            </a:r>
            <a:r>
              <a:rPr sz="1400" dirty="0">
                <a:latin typeface="Georgia"/>
                <a:cs typeface="Georgia"/>
              </a:rPr>
              <a:t>προσδοκίες</a:t>
            </a:r>
            <a:r>
              <a:rPr sz="1400" spc="35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35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μπορεί</a:t>
            </a:r>
            <a:r>
              <a:rPr sz="1400" spc="35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34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έχει</a:t>
            </a:r>
            <a:r>
              <a:rPr sz="1400" spc="35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355" dirty="0">
                <a:latin typeface="Georgia"/>
                <a:cs typeface="Georgia"/>
              </a:rPr>
              <a:t>  </a:t>
            </a:r>
            <a:r>
              <a:rPr sz="1400" spc="-25" dirty="0">
                <a:latin typeface="Georgia"/>
                <a:cs typeface="Georgia"/>
              </a:rPr>
              <a:t>τη </a:t>
            </a:r>
            <a:r>
              <a:rPr sz="1400" dirty="0">
                <a:latin typeface="Georgia"/>
                <a:cs typeface="Georgia"/>
              </a:rPr>
              <a:t>συμβουλευτική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διαδικασία.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Δεν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spc="-10" dirty="0">
                <a:latin typeface="Georgia"/>
                <a:cs typeface="Georgia"/>
              </a:rPr>
              <a:t>αποκλείεται </a:t>
            </a:r>
            <a:r>
              <a:rPr sz="1400" dirty="0">
                <a:latin typeface="Georgia"/>
                <a:cs typeface="Georgia"/>
              </a:rPr>
              <a:t>είτε</a:t>
            </a:r>
            <a:r>
              <a:rPr sz="1400" spc="21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1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μένει</a:t>
            </a:r>
            <a:r>
              <a:rPr sz="1400" spc="22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σιωπηλός,</a:t>
            </a:r>
            <a:r>
              <a:rPr sz="1400" spc="21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είτε</a:t>
            </a:r>
            <a:r>
              <a:rPr sz="1400" spc="21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αντίθετα</a:t>
            </a:r>
            <a:r>
              <a:rPr sz="1400" spc="215" dirty="0">
                <a:latin typeface="Georgia"/>
                <a:cs typeface="Georgia"/>
              </a:rPr>
              <a:t>  </a:t>
            </a:r>
            <a:r>
              <a:rPr sz="1400" spc="-25" dirty="0">
                <a:latin typeface="Georgia"/>
                <a:cs typeface="Georgia"/>
              </a:rPr>
              <a:t>να </a:t>
            </a:r>
            <a:r>
              <a:rPr sz="1400" dirty="0">
                <a:latin typeface="Georgia"/>
                <a:cs typeface="Georgia"/>
              </a:rPr>
              <a:t>φλυαρεί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ακατάσχετα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διάφορα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θέματα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άνευ </a:t>
            </a:r>
            <a:r>
              <a:rPr sz="1400" dirty="0">
                <a:latin typeface="Georgia"/>
                <a:cs typeface="Georgia"/>
              </a:rPr>
              <a:t>σημασίας.</a:t>
            </a:r>
            <a:r>
              <a:rPr sz="1400" spc="24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Πρέπει</a:t>
            </a:r>
            <a:r>
              <a:rPr sz="1400" spc="23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4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βοηθηθεί</a:t>
            </a:r>
            <a:r>
              <a:rPr sz="1400" spc="23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40" dirty="0">
                <a:latin typeface="Georgia"/>
                <a:cs typeface="Georgia"/>
              </a:rPr>
              <a:t>  </a:t>
            </a:r>
            <a:r>
              <a:rPr sz="1400" spc="-10" dirty="0">
                <a:latin typeface="Georgia"/>
                <a:cs typeface="Georgia"/>
              </a:rPr>
              <a:t>νιώσει </a:t>
            </a:r>
            <a:r>
              <a:rPr sz="1400" dirty="0">
                <a:latin typeface="Georgia"/>
                <a:cs typeface="Georgia"/>
              </a:rPr>
              <a:t>ελεύθερος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χαλαρωμένος,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ώστε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μπορεί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να </a:t>
            </a:r>
            <a:r>
              <a:rPr sz="1400" dirty="0">
                <a:latin typeface="Georgia"/>
                <a:cs typeface="Georgia"/>
              </a:rPr>
              <a:t>μιλήσει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τα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θέματα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απασχολούν.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60391" y="2676144"/>
            <a:ext cx="4152900" cy="3997960"/>
            <a:chOff x="4660391" y="2676144"/>
            <a:chExt cx="4152900" cy="39979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0391" y="2676144"/>
              <a:ext cx="4152900" cy="39974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3731" y="2993136"/>
              <a:ext cx="4061460" cy="25786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8303" y="2708148"/>
              <a:ext cx="4041648" cy="3886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18303" y="2708148"/>
              <a:ext cx="4041775" cy="3886200"/>
            </a:xfrm>
            <a:custGeom>
              <a:avLst/>
              <a:gdLst/>
              <a:ahLst/>
              <a:cxnLst/>
              <a:rect l="l" t="t" r="r" b="b"/>
              <a:pathLst>
                <a:path w="4041775" h="3886200">
                  <a:moveTo>
                    <a:pt x="0" y="3886200"/>
                  </a:moveTo>
                  <a:lnTo>
                    <a:pt x="4041648" y="3886200"/>
                  </a:lnTo>
                  <a:lnTo>
                    <a:pt x="4041648" y="0"/>
                  </a:lnTo>
                  <a:lnTo>
                    <a:pt x="0" y="0"/>
                  </a:lnTo>
                  <a:lnTo>
                    <a:pt x="0" y="3886200"/>
                  </a:lnTo>
                  <a:close/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23066" y="3075508"/>
            <a:ext cx="4032250" cy="227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-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Για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ποιο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θέμα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θα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ήθελες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endParaRPr sz="2000">
              <a:latin typeface="Georgia"/>
              <a:cs typeface="Georgia"/>
            </a:endParaRPr>
          </a:p>
          <a:p>
            <a:pPr marL="1968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μιλήσουμε;</a:t>
            </a:r>
            <a:endParaRPr sz="2000">
              <a:latin typeface="Georgia"/>
              <a:cs typeface="Georgia"/>
            </a:endParaRPr>
          </a:p>
          <a:p>
            <a:pPr marL="196850">
              <a:lnSpc>
                <a:spcPct val="100000"/>
              </a:lnSpc>
              <a:spcBef>
                <a:spcPts val="300"/>
              </a:spcBef>
            </a:pP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-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Τι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σας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ώθησε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έλθετε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εδώ;</a:t>
            </a:r>
            <a:endParaRPr sz="2000">
              <a:latin typeface="Georgia"/>
              <a:cs typeface="Georgia"/>
            </a:endParaRPr>
          </a:p>
          <a:p>
            <a:pPr marL="196850" marR="235585">
              <a:lnSpc>
                <a:spcPct val="100000"/>
              </a:lnSpc>
              <a:spcBef>
                <a:spcPts val="300"/>
              </a:spcBef>
            </a:pP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-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Είσαι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ελεύθερη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μιλήσεις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για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όποιο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θέμα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σε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ενδιαφέρει.</a:t>
            </a:r>
            <a:endParaRPr sz="2000">
              <a:latin typeface="Georgia"/>
              <a:cs typeface="Georgia"/>
            </a:endParaRPr>
          </a:p>
          <a:p>
            <a:pPr marL="196850">
              <a:lnSpc>
                <a:spcPct val="100000"/>
              </a:lnSpc>
              <a:spcBef>
                <a:spcPts val="300"/>
              </a:spcBef>
            </a:pP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-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Υπάρχει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κάτι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συγκεκριμένο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για</a:t>
            </a:r>
            <a:endParaRPr sz="2000">
              <a:latin typeface="Georgia"/>
              <a:cs typeface="Georgia"/>
            </a:endParaRPr>
          </a:p>
          <a:p>
            <a:pPr marL="19685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το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οποίο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θα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ήθελες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να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μιλήσεις;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000" y="2244851"/>
            <a:ext cx="4041775" cy="457200"/>
          </a:xfrm>
          <a:custGeom>
            <a:avLst/>
            <a:gdLst/>
            <a:ahLst/>
            <a:cxnLst/>
            <a:rect l="l" t="t" r="r" b="b"/>
            <a:pathLst>
              <a:path w="4041775" h="457200">
                <a:moveTo>
                  <a:pt x="0" y="457200"/>
                </a:moveTo>
                <a:lnTo>
                  <a:pt x="4041648" y="457200"/>
                </a:lnTo>
                <a:lnTo>
                  <a:pt x="4041648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1000" y="2244851"/>
            <a:ext cx="4041775" cy="457200"/>
          </a:xfrm>
          <a:prstGeom prst="rect">
            <a:avLst/>
          </a:prstGeom>
          <a:solidFill>
            <a:srgbClr val="318E96">
              <a:alpha val="25097"/>
            </a:srgbClr>
          </a:solidFill>
        </p:spPr>
        <p:txBody>
          <a:bodyPr vert="horz" wrap="square" lIns="0" tIns="7620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00"/>
              </a:spcBef>
            </a:pPr>
            <a:r>
              <a:rPr sz="1900" b="1" dirty="0">
                <a:solidFill>
                  <a:srgbClr val="3E3E3E"/>
                </a:solidFill>
                <a:latin typeface="Georgia"/>
                <a:cs typeface="Georgia"/>
              </a:rPr>
              <a:t>Ο</a:t>
            </a:r>
            <a:r>
              <a:rPr sz="1900" b="1" spc="-10" dirty="0">
                <a:solidFill>
                  <a:srgbClr val="3E3E3E"/>
                </a:solidFill>
                <a:latin typeface="Georgia"/>
                <a:cs typeface="Georgia"/>
              </a:rPr>
              <a:t> συμβουλευόμενος</a:t>
            </a:r>
            <a:endParaRPr sz="1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1523"/>
            <a:ext cx="9149080" cy="6859905"/>
            <a:chOff x="-4762" y="-1523"/>
            <a:chExt cx="914908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311150"/>
            </a:xfrm>
            <a:custGeom>
              <a:avLst/>
              <a:gdLst/>
              <a:ahLst/>
              <a:cxnLst/>
              <a:rect l="l" t="t" r="r" b="b"/>
              <a:pathLst>
                <a:path w="9144000" h="311150">
                  <a:moveTo>
                    <a:pt x="9144000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9144000" y="310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44940" y="-1524"/>
              <a:ext cx="97790" cy="622300"/>
            </a:xfrm>
            <a:custGeom>
              <a:avLst/>
              <a:gdLst/>
              <a:ahLst/>
              <a:cxnLst/>
              <a:rect l="l" t="t" r="r" b="b"/>
              <a:pathLst>
                <a:path w="97790" h="622300">
                  <a:moveTo>
                    <a:pt x="27432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27432" y="621792"/>
                  </a:lnTo>
                  <a:lnTo>
                    <a:pt x="27432" y="0"/>
                  </a:lnTo>
                  <a:close/>
                </a:path>
                <a:path w="97790" h="622300">
                  <a:moveTo>
                    <a:pt x="97536" y="0"/>
                  </a:moveTo>
                  <a:lnTo>
                    <a:pt x="39624" y="0"/>
                  </a:lnTo>
                  <a:lnTo>
                    <a:pt x="39624" y="621792"/>
                  </a:lnTo>
                  <a:lnTo>
                    <a:pt x="97536" y="621792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25128" y="-1523"/>
              <a:ext cx="9525" cy="622300"/>
            </a:xfrm>
            <a:custGeom>
              <a:avLst/>
              <a:gdLst/>
              <a:ahLst/>
              <a:cxnLst/>
              <a:rect l="l" t="t" r="r" b="b"/>
              <a:pathLst>
                <a:path w="9525" h="622300">
                  <a:moveTo>
                    <a:pt x="9143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9143" y="621791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15400" y="0"/>
              <a:ext cx="55244" cy="585470"/>
            </a:xfrm>
            <a:custGeom>
              <a:avLst/>
              <a:gdLst/>
              <a:ahLst/>
              <a:cxnLst/>
              <a:rect l="l" t="t" r="r" b="b"/>
              <a:pathLst>
                <a:path w="55245" h="585470">
                  <a:moveTo>
                    <a:pt x="5486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4864" y="585215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0229"/>
              <a:ext cx="9089136" cy="6448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" y="617217"/>
              <a:ext cx="9099804" cy="62407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2232"/>
              <a:ext cx="9035796" cy="63367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332232"/>
              <a:ext cx="9036050" cy="6337300"/>
            </a:xfrm>
            <a:custGeom>
              <a:avLst/>
              <a:gdLst/>
              <a:ahLst/>
              <a:cxnLst/>
              <a:rect l="l" t="t" r="r" b="b"/>
              <a:pathLst>
                <a:path w="9036050" h="6337300">
                  <a:moveTo>
                    <a:pt x="0" y="6336792"/>
                  </a:moveTo>
                  <a:lnTo>
                    <a:pt x="9035796" y="6336792"/>
                  </a:lnTo>
                  <a:lnTo>
                    <a:pt x="9035796" y="0"/>
                  </a:lnTo>
                  <a:lnTo>
                    <a:pt x="0" y="0"/>
                  </a:lnTo>
                  <a:lnTo>
                    <a:pt x="0" y="6336792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8468" y="679831"/>
            <a:ext cx="3896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Georgia"/>
                <a:cs typeface="Georgia"/>
              </a:rPr>
              <a:t>Η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συνάντηση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(5)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068" y="631124"/>
            <a:ext cx="8835390" cy="35274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4005" indent="-255904">
              <a:lnSpc>
                <a:spcPct val="100000"/>
              </a:lnSpc>
              <a:spcBef>
                <a:spcPts val="1105"/>
              </a:spcBef>
              <a:buClr>
                <a:srgbClr val="9F4DA2"/>
              </a:buClr>
              <a:buFont typeface="Arial"/>
              <a:buChar char="•"/>
              <a:tabLst>
                <a:tab pos="294005" algn="l"/>
              </a:tabLst>
            </a:pPr>
            <a:r>
              <a:rPr sz="1400" spc="-135" dirty="0" smtClean="0">
                <a:latin typeface="Georgia"/>
                <a:cs typeface="Georgia"/>
              </a:rPr>
              <a:t>Σ</a:t>
            </a:r>
            <a:r>
              <a:rPr sz="5400" spc="-2640" baseline="-13117" dirty="0" smtClean="0">
                <a:solidFill>
                  <a:srgbClr val="424455"/>
                </a:solidFill>
                <a:latin typeface="Trebuchet MS"/>
                <a:cs typeface="Trebuchet MS"/>
              </a:rPr>
              <a:t>«</a:t>
            </a:r>
            <a:r>
              <a:rPr lang="el-GR" sz="1400" dirty="0" smtClean="0">
                <a:latin typeface="Georgia"/>
                <a:cs typeface="Trebuchet MS"/>
              </a:rPr>
              <a:t>ε περίπτωση </a:t>
            </a:r>
            <a:r>
              <a:rPr sz="1400" spc="155" dirty="0" smtClean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1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συνάντηση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πραγματοποιείται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σε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κάποια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κοινωνική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υπηρεσία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(για</a:t>
            </a:r>
            <a:r>
              <a:rPr sz="1400" spc="1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παράδειγμα</a:t>
            </a:r>
            <a:endParaRPr sz="1400" dirty="0">
              <a:latin typeface="Georgia"/>
              <a:cs typeface="Georgia"/>
            </a:endParaRPr>
          </a:p>
          <a:p>
            <a:pPr marL="294005" algn="just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latin typeface="Georgia"/>
                <a:cs typeface="Georgia"/>
              </a:rPr>
              <a:t>Συμβουλευτικό</a:t>
            </a:r>
            <a:r>
              <a:rPr sz="1400" spc="2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Κέντρο</a:t>
            </a:r>
            <a:r>
              <a:rPr sz="1400" spc="2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Παιδιού</a:t>
            </a:r>
            <a:r>
              <a:rPr sz="1400" spc="2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2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Οικογένειας,</a:t>
            </a:r>
            <a:r>
              <a:rPr sz="1400" spc="2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Κοινωνική</a:t>
            </a:r>
            <a:r>
              <a:rPr sz="1400" spc="2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Υπηρεσία</a:t>
            </a:r>
            <a:r>
              <a:rPr sz="1400" spc="2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Δήμου),</a:t>
            </a:r>
            <a:r>
              <a:rPr sz="1400" spc="2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229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κοινωνικός</a:t>
            </a:r>
            <a:r>
              <a:rPr sz="1400" spc="2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λειτουργός</a:t>
            </a:r>
            <a:endParaRPr sz="1400" dirty="0">
              <a:latin typeface="Georgia"/>
              <a:cs typeface="Georgia"/>
            </a:endParaRPr>
          </a:p>
          <a:p>
            <a:pPr marL="294005" marR="43180" algn="just">
              <a:lnSpc>
                <a:spcPct val="150000"/>
              </a:lnSpc>
              <a:spcBef>
                <a:spcPts val="5"/>
              </a:spcBef>
            </a:pPr>
            <a:r>
              <a:rPr sz="1400" dirty="0">
                <a:latin typeface="Georgia"/>
                <a:cs typeface="Georgia"/>
              </a:rPr>
              <a:t>ενημερώνει</a:t>
            </a:r>
            <a:r>
              <a:rPr sz="1400" spc="3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3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</a:t>
            </a:r>
            <a:r>
              <a:rPr sz="1400" spc="3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3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υπηρεσία,</a:t>
            </a:r>
            <a:r>
              <a:rPr sz="1400" spc="3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τρόπο</a:t>
            </a:r>
            <a:r>
              <a:rPr sz="1400" spc="3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λειτουργίας</a:t>
            </a:r>
            <a:r>
              <a:rPr sz="1400" spc="3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της,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τις</a:t>
            </a:r>
            <a:r>
              <a:rPr sz="1400" spc="3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ειδικότητες</a:t>
            </a:r>
            <a:r>
              <a:rPr sz="1400" spc="3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τη </a:t>
            </a:r>
            <a:r>
              <a:rPr sz="1400" dirty="0">
                <a:latin typeface="Georgia"/>
                <a:cs typeface="Georgia"/>
              </a:rPr>
              <a:t>στελεχώνουν,</a:t>
            </a:r>
            <a:r>
              <a:rPr sz="1400" spc="3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τα</a:t>
            </a:r>
            <a:r>
              <a:rPr sz="1400" spc="3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είδη</a:t>
            </a:r>
            <a:r>
              <a:rPr sz="1400" spc="3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των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περιπτώσεων</a:t>
            </a:r>
            <a:r>
              <a:rPr sz="1400" spc="4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3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καλύπτει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4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τους</a:t>
            </a:r>
            <a:r>
              <a:rPr sz="1400" spc="3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στόχους</a:t>
            </a:r>
            <a:r>
              <a:rPr sz="1400" spc="3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3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εξυπηρετεί.</a:t>
            </a:r>
            <a:r>
              <a:rPr sz="1400" spc="39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Παράλληλα </a:t>
            </a:r>
            <a:r>
              <a:rPr sz="1400" dirty="0">
                <a:latin typeface="Georgia"/>
                <a:cs typeface="Georgia"/>
              </a:rPr>
              <a:t>προσφέρει</a:t>
            </a:r>
            <a:r>
              <a:rPr sz="1400" spc="2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2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2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έντυπο</a:t>
            </a:r>
            <a:r>
              <a:rPr sz="1400" spc="2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(αν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υπάρχει)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2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περιγράφει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2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υπηρεσία,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οποίο,</a:t>
            </a:r>
            <a:r>
              <a:rPr sz="1400" spc="2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</a:t>
            </a:r>
            <a:r>
              <a:rPr sz="1400" spc="2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διαβαστεί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αμέσως, </a:t>
            </a:r>
            <a:r>
              <a:rPr sz="1400" dirty="0">
                <a:latin typeface="Georgia"/>
                <a:cs typeface="Georgia"/>
              </a:rPr>
              <a:t>επιτρέπει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διατύπωση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ορισμένων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ερωτημάτων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σχετικά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αρμοδιότητα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υπηρεσίας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στο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πρόβλημα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22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εξυπηρετούμενου</a:t>
            </a:r>
            <a:r>
              <a:rPr sz="1400" spc="20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τις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σκέψεις</a:t>
            </a:r>
            <a:r>
              <a:rPr sz="1400" spc="22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2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2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2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ερχομό</a:t>
            </a:r>
            <a:r>
              <a:rPr sz="1400" spc="2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2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σε</a:t>
            </a:r>
            <a:r>
              <a:rPr sz="1400" spc="229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αυτήν.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συνέπεια</a:t>
            </a:r>
            <a:r>
              <a:rPr sz="1400" spc="229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στο</a:t>
            </a:r>
            <a:r>
              <a:rPr sz="1400" spc="229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καθορισμένο </a:t>
            </a:r>
            <a:r>
              <a:rPr sz="1400" dirty="0">
                <a:latin typeface="Georgia"/>
                <a:cs typeface="Georgia"/>
              </a:rPr>
              <a:t>χρονικά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ραντεβού</a:t>
            </a:r>
            <a:r>
              <a:rPr sz="1400" spc="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έναν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πρόθυμο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κοινωνικό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λειτουργό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στο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ήσυχο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περιποιημένο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γραφείο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του,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χωρίς </a:t>
            </a:r>
            <a:r>
              <a:rPr sz="1400" dirty="0">
                <a:latin typeface="Georgia"/>
                <a:cs typeface="Georgia"/>
              </a:rPr>
              <a:t>διακοπές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τηλεφωνήματα</a:t>
            </a:r>
            <a:r>
              <a:rPr sz="1400" spc="1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</a:t>
            </a:r>
            <a:r>
              <a:rPr sz="1400" spc="1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τρίτους,</a:t>
            </a:r>
            <a:r>
              <a:rPr sz="1400" spc="1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συμβάλλουν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θετικά</a:t>
            </a:r>
            <a:r>
              <a:rPr sz="1400" spc="1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στη</a:t>
            </a:r>
            <a:r>
              <a:rPr sz="1400" spc="1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διαμόρφωση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μια</a:t>
            </a:r>
            <a:r>
              <a:rPr sz="1400" spc="1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καλής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πρώτης</a:t>
            </a:r>
            <a:r>
              <a:rPr sz="1400" spc="1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επαφής/ </a:t>
            </a:r>
            <a:r>
              <a:rPr sz="1400" dirty="0">
                <a:latin typeface="Georgia"/>
                <a:cs typeface="Georgia"/>
              </a:rPr>
              <a:t>συνεργασίας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συμβουλευμένο.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468" y="4171520"/>
            <a:ext cx="8769350" cy="245681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11150" indent="-298450">
              <a:lnSpc>
                <a:spcPct val="100000"/>
              </a:lnSpc>
              <a:spcBef>
                <a:spcPts val="935"/>
              </a:spcBef>
              <a:buClr>
                <a:srgbClr val="9F4DA2"/>
              </a:buClr>
              <a:buFont typeface="Arial"/>
              <a:buChar char="•"/>
              <a:tabLst>
                <a:tab pos="311150" algn="l"/>
                <a:tab pos="5871210" algn="l"/>
              </a:tabLst>
            </a:pPr>
            <a:r>
              <a:rPr sz="1400" dirty="0">
                <a:latin typeface="Georgia"/>
                <a:cs typeface="Georgia"/>
              </a:rPr>
              <a:t>Στη</a:t>
            </a:r>
            <a:r>
              <a:rPr sz="1400" spc="4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διάρκεια</a:t>
            </a:r>
            <a:r>
              <a:rPr sz="1400" spc="459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</a:t>
            </a:r>
            <a:r>
              <a:rPr sz="1400" spc="4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πρώτης</a:t>
            </a:r>
            <a:r>
              <a:rPr sz="1400" spc="4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συνάντησης</a:t>
            </a:r>
            <a:r>
              <a:rPr sz="1400" spc="4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4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κοινωνικός</a:t>
            </a:r>
            <a:r>
              <a:rPr sz="1400" spc="47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λειτουργός</a:t>
            </a:r>
            <a:r>
              <a:rPr sz="1400" dirty="0">
                <a:latin typeface="Georgia"/>
                <a:cs typeface="Georgia"/>
              </a:rPr>
              <a:t>	επιδιώκει</a:t>
            </a:r>
            <a:r>
              <a:rPr sz="1400" spc="4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4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λάβει</a:t>
            </a:r>
            <a:r>
              <a:rPr sz="1400" spc="459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απαντήσεις</a:t>
            </a:r>
            <a:r>
              <a:rPr sz="1400" spc="44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σε</a:t>
            </a:r>
            <a:endParaRPr sz="14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Georgia"/>
                <a:cs typeface="Georgia"/>
              </a:rPr>
              <a:t>ερωτήματα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αφορούν:</a:t>
            </a:r>
            <a:endParaRPr sz="14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140"/>
              </a:spcBef>
              <a:buClr>
                <a:srgbClr val="9F4DA2"/>
              </a:buClr>
              <a:buAutoNum type="arabicParenR"/>
              <a:tabLst>
                <a:tab pos="354965" algn="l"/>
              </a:tabLst>
            </a:pP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λόγο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οποίο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ενδιαφερόμενος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κατέφυγε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στη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συγκεκριμένη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κοινωνική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υπηρεσία.</a:t>
            </a:r>
            <a:endParaRPr sz="14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140"/>
              </a:spcBef>
              <a:buClr>
                <a:srgbClr val="9F4DA2"/>
              </a:buClr>
              <a:buAutoNum type="arabicParenR"/>
              <a:tabLst>
                <a:tab pos="354965" algn="l"/>
              </a:tabLst>
            </a:pPr>
            <a:r>
              <a:rPr sz="1400" dirty="0">
                <a:latin typeface="Georgia"/>
                <a:cs typeface="Georgia"/>
              </a:rPr>
              <a:t>Τι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συμβαίνει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ποιο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είναι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πρόβλημα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προβληματική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κατάσταση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30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απασχολεί.</a:t>
            </a:r>
            <a:endParaRPr sz="14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140"/>
              </a:spcBef>
              <a:buClr>
                <a:srgbClr val="9F4DA2"/>
              </a:buClr>
              <a:buAutoNum type="arabicParenR"/>
              <a:tabLst>
                <a:tab pos="354965" algn="l"/>
              </a:tabLst>
            </a:pP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αιτία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οδήγησε-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κατά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άποψη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- στο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συγκεκριμένο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πρόβλημα</a:t>
            </a:r>
            <a:r>
              <a:rPr sz="1400" spc="3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κατάσταση.</a:t>
            </a:r>
            <a:endParaRPr sz="14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140"/>
              </a:spcBef>
              <a:buClr>
                <a:srgbClr val="9F4DA2"/>
              </a:buClr>
              <a:buAutoNum type="arabicParenR"/>
              <a:tabLst>
                <a:tab pos="354965" algn="l"/>
              </a:tabLst>
            </a:pPr>
            <a:r>
              <a:rPr sz="1400" dirty="0">
                <a:latin typeface="Georgia"/>
                <a:cs typeface="Georgia"/>
              </a:rPr>
              <a:t>Τι</a:t>
            </a:r>
            <a:r>
              <a:rPr sz="1400" spc="2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περιμένει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τι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προσδοκά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κοινωνική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υπηρεσία.</a:t>
            </a:r>
            <a:endParaRPr sz="14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145"/>
              </a:spcBef>
              <a:buClr>
                <a:srgbClr val="9F4DA2"/>
              </a:buClr>
              <a:buAutoNum type="arabicParenR"/>
              <a:tabLst>
                <a:tab pos="354965" algn="l"/>
              </a:tabLst>
            </a:pPr>
            <a:r>
              <a:rPr sz="1400" dirty="0">
                <a:latin typeface="Georgia"/>
                <a:cs typeface="Georgia"/>
              </a:rPr>
              <a:t>Ποιος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συνέστησε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3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έρθει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σε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επαφή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υπηρεσία.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01597"/>
            <a:ext cx="5688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86740" algn="l"/>
                <a:tab pos="3703320" algn="l"/>
              </a:tabLst>
            </a:pPr>
            <a:r>
              <a:rPr spc="-50" dirty="0"/>
              <a:t>Η</a:t>
            </a:r>
            <a:r>
              <a:rPr dirty="0"/>
              <a:t>	πρώτη</a:t>
            </a:r>
            <a:r>
              <a:rPr spc="-15" dirty="0"/>
              <a:t> </a:t>
            </a:r>
            <a:r>
              <a:rPr dirty="0"/>
              <a:t>συνάντηση</a:t>
            </a:r>
            <a:r>
              <a:rPr spc="-25" dirty="0"/>
              <a:t> </a:t>
            </a:r>
            <a:r>
              <a:rPr dirty="0"/>
              <a:t>με</a:t>
            </a:r>
            <a:r>
              <a:rPr spc="-10" dirty="0"/>
              <a:t> </a:t>
            </a:r>
            <a:r>
              <a:rPr spc="-25" dirty="0"/>
              <a:t>τον </a:t>
            </a:r>
            <a:r>
              <a:rPr spc="-10" dirty="0"/>
              <a:t>συμβουλευόμενο</a:t>
            </a:r>
            <a:r>
              <a:rPr dirty="0"/>
              <a:t>	</a:t>
            </a:r>
            <a:r>
              <a:rPr spc="-25" dirty="0"/>
              <a:t>(6)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39492"/>
            <a:ext cx="7964805" cy="355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Δεδομένου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συμβουλευόμενος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προσέρχεται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στη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συμβουλευτική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τρέφοντας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πολλές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ποικίλες </a:t>
            </a:r>
            <a:r>
              <a:rPr sz="1400" dirty="0">
                <a:latin typeface="Georgia"/>
                <a:cs typeface="Georgia"/>
              </a:rPr>
              <a:t>προσδοκίες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αυτήν,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είναι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σημαντικό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κατανοήσει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ευθύς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εξαρχής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συγκεκριμένη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διαδικασία </a:t>
            </a:r>
            <a:r>
              <a:rPr sz="1400" dirty="0">
                <a:latin typeface="Georgia"/>
                <a:cs typeface="Georgia"/>
              </a:rPr>
              <a:t>αποτελεί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ένα</a:t>
            </a:r>
            <a:r>
              <a:rPr sz="1400" spc="210" dirty="0">
                <a:latin typeface="Georgia"/>
                <a:cs typeface="Georgia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συνεργατικό</a:t>
            </a:r>
            <a:r>
              <a:rPr sz="1400" b="1" u="sng" spc="1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εγχείρημα</a:t>
            </a:r>
            <a:r>
              <a:rPr sz="1400" b="1" u="sng" spc="1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ότι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τόσο</a:t>
            </a:r>
            <a:r>
              <a:rPr sz="1400" spc="20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1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ίδιος,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όσο</a:t>
            </a:r>
            <a:r>
              <a:rPr sz="1400" spc="20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2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20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σύμβουλος</a:t>
            </a:r>
            <a:r>
              <a:rPr sz="1400" spc="2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χρειάζεται</a:t>
            </a:r>
            <a:r>
              <a:rPr sz="1400" spc="20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να </a:t>
            </a:r>
            <a:r>
              <a:rPr sz="1400" dirty="0">
                <a:latin typeface="Georgia"/>
                <a:cs typeface="Georgia"/>
              </a:rPr>
              <a:t>μετέχουν</a:t>
            </a:r>
            <a:r>
              <a:rPr sz="1400" spc="30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ενεργά</a:t>
            </a:r>
            <a:r>
              <a:rPr sz="1400" spc="29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σε</a:t>
            </a:r>
            <a:r>
              <a:rPr sz="1400" spc="30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κάθε</a:t>
            </a:r>
            <a:r>
              <a:rPr sz="1400" spc="30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στάδιο</a:t>
            </a:r>
            <a:r>
              <a:rPr sz="1400" spc="30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προκειμένου</a:t>
            </a:r>
            <a:r>
              <a:rPr sz="1400" spc="30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30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επιτευχθεί</a:t>
            </a:r>
            <a:r>
              <a:rPr sz="1400" spc="31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29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επιθυμητός</a:t>
            </a:r>
            <a:r>
              <a:rPr sz="1400" spc="30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στόχος.</a:t>
            </a:r>
            <a:r>
              <a:rPr sz="1400" spc="305" dirty="0">
                <a:latin typeface="Georgia"/>
                <a:cs typeface="Georgia"/>
              </a:rPr>
              <a:t>  </a:t>
            </a:r>
            <a:r>
              <a:rPr sz="1400" spc="-50" dirty="0">
                <a:latin typeface="Georgia"/>
                <a:cs typeface="Georgia"/>
              </a:rPr>
              <a:t>Ο </a:t>
            </a:r>
            <a:r>
              <a:rPr sz="1400" dirty="0">
                <a:latin typeface="Georgia"/>
                <a:cs typeface="Georgia"/>
              </a:rPr>
              <a:t>συμβουλευόμενος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θα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πρέπει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ενημερωθεί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σύμβουλο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1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δομή</a:t>
            </a:r>
            <a:r>
              <a:rPr sz="1400" spc="1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τα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όρια</a:t>
            </a:r>
            <a:r>
              <a:rPr sz="1400" spc="1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της</a:t>
            </a:r>
            <a:r>
              <a:rPr sz="1400" spc="10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μεταξύ </a:t>
            </a:r>
            <a:r>
              <a:rPr sz="1400" dirty="0">
                <a:latin typeface="Georgia"/>
                <a:cs typeface="Georgia"/>
              </a:rPr>
              <a:t>τους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σχέσης,</a:t>
            </a:r>
            <a:r>
              <a:rPr sz="1400" spc="1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εχεμύθεια,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τις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δυνατότητες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τις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προσδοκίες.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Αντίθετα,</a:t>
            </a:r>
            <a:r>
              <a:rPr sz="1400" spc="1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παράλειψη</a:t>
            </a:r>
            <a:r>
              <a:rPr sz="1400" spc="19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παροχής </a:t>
            </a:r>
            <a:r>
              <a:rPr sz="1400" dirty="0">
                <a:latin typeface="Georgia"/>
                <a:cs typeface="Georgia"/>
              </a:rPr>
              <a:t>τέτοιων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διευκρινήσεων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ενδέχεται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εντείνει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εξάρτηση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συμβουλευόμενου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σύμβουλο,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ενδυναμώσει</a:t>
            </a:r>
            <a:r>
              <a:rPr sz="1400" spc="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τα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αισθήματα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απόρριψης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εχθρότητας,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καθώς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τάση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εγκαταλείψει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όλη</a:t>
            </a:r>
            <a:r>
              <a:rPr sz="1400" spc="-10" dirty="0">
                <a:latin typeface="Georgia"/>
                <a:cs typeface="Georgia"/>
              </a:rPr>
              <a:t> προσπάθεια.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Georgia"/>
              <a:cs typeface="Georgia"/>
            </a:endParaRPr>
          </a:p>
          <a:p>
            <a:pPr marR="6985" algn="r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(Μαλικιώση-</a:t>
            </a:r>
            <a:r>
              <a:rPr sz="1400" spc="-10" dirty="0">
                <a:latin typeface="Georgia"/>
                <a:cs typeface="Georgia"/>
              </a:rPr>
              <a:t>Λοΐζου,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2001)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38581"/>
            <a:ext cx="55511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Η</a:t>
            </a:r>
            <a:r>
              <a:rPr spc="-20" dirty="0"/>
              <a:t> </a:t>
            </a:r>
            <a:r>
              <a:rPr dirty="0"/>
              <a:t>πρώτη</a:t>
            </a:r>
            <a:r>
              <a:rPr spc="-20" dirty="0"/>
              <a:t> </a:t>
            </a:r>
            <a:r>
              <a:rPr dirty="0"/>
              <a:t>συνάντηση</a:t>
            </a:r>
            <a:r>
              <a:rPr spc="-45" dirty="0"/>
              <a:t> </a:t>
            </a:r>
            <a:r>
              <a:rPr dirty="0"/>
              <a:t>με</a:t>
            </a:r>
            <a:r>
              <a:rPr spc="-20" dirty="0"/>
              <a:t> </a:t>
            </a:r>
            <a:r>
              <a:rPr spc="-25" dirty="0"/>
              <a:t>τον </a:t>
            </a:r>
            <a:r>
              <a:rPr dirty="0"/>
              <a:t>συμβουλευόμενο</a:t>
            </a:r>
            <a:r>
              <a:rPr spc="-105" dirty="0"/>
              <a:t> </a:t>
            </a:r>
            <a:r>
              <a:rPr spc="-25" dirty="0"/>
              <a:t>(7)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8428" y="1965952"/>
            <a:ext cx="4162425" cy="4879975"/>
            <a:chOff x="408428" y="1965952"/>
            <a:chExt cx="4162425" cy="4879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28" y="1965952"/>
              <a:ext cx="4131570" cy="4879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68" y="2285999"/>
              <a:ext cx="4064507" cy="34549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988819"/>
              <a:ext cx="4038600" cy="47868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5195" y="5294376"/>
              <a:ext cx="285750" cy="37110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7200" y="1988820"/>
            <a:ext cx="4038600" cy="4787265"/>
          </a:xfrm>
          <a:prstGeom prst="rect">
            <a:avLst/>
          </a:prstGeom>
          <a:ln w="9525">
            <a:solidFill>
              <a:srgbClr val="FFFF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0"/>
              </a:spcBef>
            </a:pPr>
            <a:endParaRPr sz="1300">
              <a:latin typeface="Times New Roman"/>
              <a:cs typeface="Times New Roman"/>
            </a:endParaRPr>
          </a:p>
          <a:p>
            <a:pPr marL="200660" marR="85090" algn="just">
              <a:lnSpc>
                <a:spcPct val="130000"/>
              </a:lnSpc>
              <a:spcBef>
                <a:spcPts val="5"/>
              </a:spcBef>
            </a:pPr>
            <a:r>
              <a:rPr sz="1300" dirty="0">
                <a:latin typeface="Georgia"/>
                <a:cs typeface="Georgia"/>
              </a:rPr>
              <a:t>Ο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σύμβουλος στην</a:t>
            </a:r>
            <a:r>
              <a:rPr sz="1300" spc="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πρώτη</a:t>
            </a:r>
            <a:r>
              <a:rPr sz="1300" spc="-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συνάντηση </a:t>
            </a:r>
            <a:r>
              <a:rPr sz="1300" spc="-10" dirty="0">
                <a:latin typeface="Georgia"/>
                <a:cs typeface="Georgia"/>
              </a:rPr>
              <a:t>διαβεβαιώνει </a:t>
            </a:r>
            <a:r>
              <a:rPr sz="1300" dirty="0">
                <a:latin typeface="Georgia"/>
                <a:cs typeface="Georgia"/>
              </a:rPr>
              <a:t>τον</a:t>
            </a:r>
            <a:r>
              <a:rPr sz="1300" spc="24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συμβουλευόμενο</a:t>
            </a:r>
            <a:r>
              <a:rPr sz="1300" spc="245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για</a:t>
            </a:r>
            <a:r>
              <a:rPr sz="1300" spc="245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το</a:t>
            </a:r>
            <a:r>
              <a:rPr sz="1300" spc="250" dirty="0">
                <a:latin typeface="Georgia"/>
                <a:cs typeface="Georgia"/>
              </a:rPr>
              <a:t>  </a:t>
            </a:r>
            <a:r>
              <a:rPr sz="13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απόρρητο</a:t>
            </a:r>
            <a:r>
              <a:rPr sz="1300" dirty="0">
                <a:latin typeface="Georgia"/>
                <a:cs typeface="Georgia"/>
              </a:rPr>
              <a:t>,</a:t>
            </a:r>
            <a:r>
              <a:rPr sz="1300" spc="240" dirty="0">
                <a:latin typeface="Georgia"/>
                <a:cs typeface="Georgia"/>
              </a:rPr>
              <a:t>  </a:t>
            </a:r>
            <a:r>
              <a:rPr sz="1300" spc="-25" dirty="0">
                <a:latin typeface="Georgia"/>
                <a:cs typeface="Georgia"/>
              </a:rPr>
              <a:t>την </a:t>
            </a:r>
            <a:r>
              <a:rPr sz="1300" dirty="0">
                <a:latin typeface="Georgia"/>
                <a:cs typeface="Georgia"/>
              </a:rPr>
              <a:t>τήρηση</a:t>
            </a:r>
            <a:r>
              <a:rPr sz="1300" spc="5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εμπιστευτικότητας</a:t>
            </a:r>
            <a:r>
              <a:rPr sz="1300" spc="40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εργασίας</a:t>
            </a:r>
            <a:r>
              <a:rPr sz="1300" spc="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του</a:t>
            </a:r>
            <a:r>
              <a:rPr sz="1300" spc="4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ίδιου </a:t>
            </a:r>
            <a:r>
              <a:rPr sz="1300" dirty="0">
                <a:latin typeface="Georgia"/>
                <a:cs typeface="Georgia"/>
              </a:rPr>
              <a:t>και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της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υπηρεσίας</a:t>
            </a:r>
            <a:r>
              <a:rPr sz="1300" spc="-20" dirty="0">
                <a:latin typeface="Georgia"/>
                <a:cs typeface="Georgia"/>
              </a:rPr>
              <a:t> του.</a:t>
            </a:r>
            <a:endParaRPr sz="1300">
              <a:latin typeface="Georgia"/>
              <a:cs typeface="Georgia"/>
            </a:endParaRPr>
          </a:p>
          <a:p>
            <a:pPr marL="2458085" algn="just">
              <a:lnSpc>
                <a:spcPct val="100000"/>
              </a:lnSpc>
              <a:spcBef>
                <a:spcPts val="765"/>
              </a:spcBef>
            </a:pPr>
            <a:r>
              <a:rPr sz="1300" dirty="0">
                <a:latin typeface="Georgia"/>
                <a:cs typeface="Georgia"/>
              </a:rPr>
              <a:t>(Καλλινικάκη,</a:t>
            </a:r>
            <a:r>
              <a:rPr sz="1300" spc="-65" dirty="0">
                <a:latin typeface="Georgia"/>
                <a:cs typeface="Georgia"/>
              </a:rPr>
              <a:t> </a:t>
            </a:r>
            <a:r>
              <a:rPr sz="1300" spc="-20" dirty="0">
                <a:latin typeface="Georgia"/>
                <a:cs typeface="Georgia"/>
              </a:rPr>
              <a:t>1998)</a:t>
            </a:r>
            <a:endParaRPr sz="1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1300">
              <a:latin typeface="Georgia"/>
              <a:cs typeface="Georgia"/>
            </a:endParaRPr>
          </a:p>
          <a:p>
            <a:pPr marL="200660" marR="85090" algn="just">
              <a:lnSpc>
                <a:spcPct val="130000"/>
              </a:lnSpc>
            </a:pPr>
            <a:r>
              <a:rPr sz="1300" dirty="0">
                <a:latin typeface="Georgia"/>
                <a:cs typeface="Georgia"/>
              </a:rPr>
              <a:t>Ο</a:t>
            </a:r>
            <a:r>
              <a:rPr sz="1300" spc="39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σύμβουλος</a:t>
            </a:r>
            <a:r>
              <a:rPr sz="1300" spc="38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είναι</a:t>
            </a:r>
            <a:r>
              <a:rPr sz="1300" spc="42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σημαντικό</a:t>
            </a:r>
            <a:r>
              <a:rPr sz="1300" spc="409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να</a:t>
            </a:r>
            <a:r>
              <a:rPr sz="1300" spc="40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αποσαφηνίσει </a:t>
            </a:r>
            <a:r>
              <a:rPr sz="1300" dirty="0">
                <a:latin typeface="Georgia"/>
                <a:cs typeface="Georgia"/>
              </a:rPr>
              <a:t>από</a:t>
            </a:r>
            <a:r>
              <a:rPr sz="1300" spc="29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την</a:t>
            </a:r>
            <a:r>
              <a:rPr sz="1300" spc="29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αρχή</a:t>
            </a:r>
            <a:r>
              <a:rPr sz="1300" spc="29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το</a:t>
            </a:r>
            <a:r>
              <a:rPr sz="1300" spc="29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πλαίσιο</a:t>
            </a:r>
            <a:r>
              <a:rPr sz="1300" spc="290" dirty="0">
                <a:latin typeface="Georgia"/>
                <a:cs typeface="Georgia"/>
              </a:rPr>
              <a:t>  </a:t>
            </a:r>
            <a:r>
              <a:rPr sz="1300" dirty="0">
                <a:latin typeface="Georgia"/>
                <a:cs typeface="Georgia"/>
              </a:rPr>
              <a:t>συνεργασίας,</a:t>
            </a:r>
            <a:r>
              <a:rPr sz="1300" spc="290" dirty="0">
                <a:latin typeface="Georgia"/>
                <a:cs typeface="Georgia"/>
              </a:rPr>
              <a:t>  </a:t>
            </a:r>
            <a:r>
              <a:rPr sz="1300" spc="-25" dirty="0">
                <a:latin typeface="Georgia"/>
                <a:cs typeface="Georgia"/>
              </a:rPr>
              <a:t>να </a:t>
            </a:r>
            <a:r>
              <a:rPr sz="1300" dirty="0">
                <a:latin typeface="Georgia"/>
                <a:cs typeface="Georgia"/>
              </a:rPr>
              <a:t>εξεταστούν</a:t>
            </a:r>
            <a:r>
              <a:rPr sz="1300" spc="40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οι</a:t>
            </a:r>
            <a:r>
              <a:rPr sz="1300" spc="4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προσδοκίες</a:t>
            </a:r>
            <a:r>
              <a:rPr sz="1300" spc="40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του</a:t>
            </a:r>
            <a:r>
              <a:rPr sz="1300" spc="40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εξυπηρετούμενου </a:t>
            </a:r>
            <a:r>
              <a:rPr sz="1300" dirty="0">
                <a:latin typeface="Georgia"/>
                <a:cs typeface="Georgia"/>
              </a:rPr>
              <a:t>και</a:t>
            </a:r>
            <a:r>
              <a:rPr sz="1300" spc="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να</a:t>
            </a:r>
            <a:r>
              <a:rPr sz="1300" spc="5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συζητηθούν</a:t>
            </a:r>
            <a:r>
              <a:rPr sz="1300" spc="5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ποιες</a:t>
            </a:r>
            <a:r>
              <a:rPr sz="1300" spc="5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από</a:t>
            </a:r>
            <a:r>
              <a:rPr sz="1300" spc="5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αυτές</a:t>
            </a:r>
            <a:r>
              <a:rPr sz="1300" spc="5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θα</a:t>
            </a:r>
            <a:r>
              <a:rPr sz="1300" spc="5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μπορούσαν </a:t>
            </a:r>
            <a:r>
              <a:rPr sz="1300" dirty="0">
                <a:latin typeface="Georgia"/>
                <a:cs typeface="Georgia"/>
              </a:rPr>
              <a:t>να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πραγματοποιηθούν</a:t>
            </a:r>
            <a:r>
              <a:rPr sz="1300" spc="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ή</a:t>
            </a:r>
            <a:r>
              <a:rPr sz="1300" spc="25" dirty="0">
                <a:latin typeface="Georgia"/>
                <a:cs typeface="Georgia"/>
              </a:rPr>
              <a:t> </a:t>
            </a:r>
            <a:r>
              <a:rPr sz="1300" spc="-20" dirty="0">
                <a:latin typeface="Georgia"/>
                <a:cs typeface="Georgia"/>
              </a:rPr>
              <a:t>όχι.</a:t>
            </a:r>
            <a:endParaRPr sz="1300">
              <a:latin typeface="Georgia"/>
              <a:cs typeface="Georgia"/>
            </a:endParaRPr>
          </a:p>
          <a:p>
            <a:pPr marL="2511425" algn="just">
              <a:lnSpc>
                <a:spcPct val="100000"/>
              </a:lnSpc>
              <a:spcBef>
                <a:spcPts val="770"/>
              </a:spcBef>
            </a:pPr>
            <a:r>
              <a:rPr sz="1300" dirty="0">
                <a:latin typeface="Georgia"/>
                <a:cs typeface="Georgia"/>
              </a:rPr>
              <a:t>(Κανδυλάκη,</a:t>
            </a:r>
            <a:r>
              <a:rPr sz="1300" spc="-60" dirty="0">
                <a:latin typeface="Georgia"/>
                <a:cs typeface="Georgia"/>
              </a:rPr>
              <a:t> </a:t>
            </a:r>
            <a:r>
              <a:rPr sz="1300" spc="-20" dirty="0">
                <a:latin typeface="Georgia"/>
                <a:cs typeface="Georgia"/>
              </a:rPr>
              <a:t>2008)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99428" y="1965952"/>
            <a:ext cx="4131945" cy="4879975"/>
            <a:chOff x="4599428" y="1965952"/>
            <a:chExt cx="4131945" cy="48799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9428" y="1965952"/>
              <a:ext cx="4131570" cy="48798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4107" y="2130551"/>
              <a:ext cx="4044695" cy="4405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8199" y="1988819"/>
              <a:ext cx="4038600" cy="47868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48199" y="1988819"/>
              <a:ext cx="4038600" cy="4787265"/>
            </a:xfrm>
            <a:custGeom>
              <a:avLst/>
              <a:gdLst/>
              <a:ahLst/>
              <a:cxnLst/>
              <a:rect l="l" t="t" r="r" b="b"/>
              <a:pathLst>
                <a:path w="4038600" h="4787265">
                  <a:moveTo>
                    <a:pt x="0" y="4786884"/>
                  </a:moveTo>
                  <a:lnTo>
                    <a:pt x="4038600" y="4786884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4786884"/>
                  </a:lnTo>
                  <a:close/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Περί</a:t>
            </a:r>
            <a:r>
              <a:rPr spc="-40" dirty="0"/>
              <a:t> </a:t>
            </a:r>
            <a:r>
              <a:rPr spc="-10" dirty="0"/>
              <a:t>αιτήματος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pc="-10" dirty="0"/>
          </a:p>
          <a:p>
            <a:pPr marL="12700" marR="78105">
              <a:lnSpc>
                <a:spcPts val="1540"/>
              </a:lnSpc>
            </a:pPr>
            <a:r>
              <a:rPr b="0" dirty="0">
                <a:latin typeface="Georgia"/>
                <a:cs typeface="Georgia"/>
              </a:rPr>
              <a:t>Οι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συμβουλευόμενοι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συνήθως απευθύνονται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για</a:t>
            </a:r>
            <a:r>
              <a:rPr b="0" spc="-1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σύνθετα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προβλήματα </a:t>
            </a:r>
            <a:r>
              <a:rPr b="0" dirty="0">
                <a:latin typeface="Georgia"/>
                <a:cs typeface="Georgia"/>
              </a:rPr>
              <a:t>και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εσωτερικές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συγκρούσεις</a:t>
            </a:r>
            <a:r>
              <a:rPr b="0" spc="285" dirty="0">
                <a:latin typeface="Georgia"/>
                <a:cs typeface="Georgia"/>
              </a:rPr>
              <a:t> </a:t>
            </a:r>
            <a:r>
              <a:rPr b="0" spc="-25" dirty="0">
                <a:latin typeface="Georgia"/>
                <a:cs typeface="Georgia"/>
              </a:rPr>
              <a:t>που</a:t>
            </a:r>
          </a:p>
          <a:p>
            <a:pPr marL="12700" marR="5080">
              <a:lnSpc>
                <a:spcPct val="80000"/>
              </a:lnSpc>
              <a:spcBef>
                <a:spcPts val="5"/>
              </a:spcBef>
            </a:pPr>
            <a:r>
              <a:rPr b="0" spc="-10" dirty="0">
                <a:latin typeface="Georgia"/>
                <a:cs typeface="Georgia"/>
              </a:rPr>
              <a:t>παρεμποδίζουν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τη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λειτουργικότητά</a:t>
            </a:r>
            <a:r>
              <a:rPr b="0" spc="-20" dirty="0">
                <a:latin typeface="Georgia"/>
                <a:cs typeface="Georgia"/>
              </a:rPr>
              <a:t> τους </a:t>
            </a:r>
            <a:r>
              <a:rPr b="0" dirty="0">
                <a:latin typeface="Georgia"/>
                <a:cs typeface="Georgia"/>
              </a:rPr>
              <a:t>σε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πολλούς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τομείς</a:t>
            </a:r>
            <a:r>
              <a:rPr b="0" spc="-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της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ζωής.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Το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αίτημα </a:t>
            </a:r>
            <a:r>
              <a:rPr b="0" dirty="0">
                <a:latin typeface="Georgia"/>
                <a:cs typeface="Georgia"/>
              </a:rPr>
              <a:t>που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παρουσιάζουν,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το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οποίο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αναφέρεται </a:t>
            </a:r>
            <a:r>
              <a:rPr b="0" dirty="0">
                <a:latin typeface="Georgia"/>
                <a:cs typeface="Georgia"/>
              </a:rPr>
              <a:t>στην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πρώτη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συνάντηση-</a:t>
            </a:r>
            <a:r>
              <a:rPr b="0" dirty="0">
                <a:latin typeface="Georgia"/>
                <a:cs typeface="Georgia"/>
              </a:rPr>
              <a:t>υποδοχή,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είναι </a:t>
            </a:r>
            <a:r>
              <a:rPr b="0" dirty="0">
                <a:latin typeface="Georgia"/>
                <a:cs typeface="Georgia"/>
              </a:rPr>
              <a:t>πολλές</a:t>
            </a:r>
            <a:r>
              <a:rPr b="0" spc="-8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φορές</a:t>
            </a:r>
            <a:r>
              <a:rPr b="0" spc="-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ελλιπές,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μερικό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spc="-25" dirty="0">
                <a:latin typeface="Georgia"/>
                <a:cs typeface="Georgia"/>
              </a:rPr>
              <a:t>και</a:t>
            </a:r>
          </a:p>
          <a:p>
            <a:pPr marL="12700">
              <a:lnSpc>
                <a:spcPts val="1535"/>
              </a:lnSpc>
            </a:pPr>
            <a:r>
              <a:rPr b="0" spc="-10" dirty="0">
                <a:latin typeface="Georgia"/>
                <a:cs typeface="Georgia"/>
              </a:rPr>
              <a:t>παραποιημένο.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spc="-10" dirty="0">
              <a:latin typeface="Georgia"/>
              <a:cs typeface="Georgia"/>
            </a:endParaRPr>
          </a:p>
          <a:p>
            <a:pPr marL="12700" marR="33020">
              <a:lnSpc>
                <a:spcPct val="80000"/>
              </a:lnSpc>
            </a:pPr>
            <a:r>
              <a:rPr b="0" dirty="0">
                <a:latin typeface="Georgia"/>
                <a:cs typeface="Georgia"/>
              </a:rPr>
              <a:t>Αρκετά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συχνά,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η</a:t>
            </a:r>
            <a:r>
              <a:rPr b="0" spc="-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τελική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αποσαφήνιση </a:t>
            </a:r>
            <a:r>
              <a:rPr b="0" dirty="0">
                <a:latin typeface="Georgia"/>
                <a:cs typeface="Georgia"/>
              </a:rPr>
              <a:t>του</a:t>
            </a:r>
            <a:r>
              <a:rPr b="0" spc="-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προσωπικού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αιτήματος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αργεί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spc="-25" dirty="0">
                <a:latin typeface="Georgia"/>
                <a:cs typeface="Georgia"/>
              </a:rPr>
              <a:t>και </a:t>
            </a:r>
            <a:r>
              <a:rPr b="0" dirty="0">
                <a:latin typeface="Georgia"/>
                <a:cs typeface="Georgia"/>
              </a:rPr>
              <a:t>είναι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δυνατόν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να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προκύψει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αφού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spc="-20" dirty="0">
                <a:latin typeface="Georgia"/>
                <a:cs typeface="Georgia"/>
              </a:rPr>
              <a:t>έχει </a:t>
            </a:r>
            <a:r>
              <a:rPr b="0" dirty="0">
                <a:latin typeface="Georgia"/>
                <a:cs typeface="Georgia"/>
              </a:rPr>
              <a:t>αρχίσει</a:t>
            </a:r>
            <a:r>
              <a:rPr b="0" spc="-1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ή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καθώς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προχωρά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η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συνεργασία </a:t>
            </a:r>
            <a:r>
              <a:rPr b="0" dirty="0">
                <a:latin typeface="Georgia"/>
                <a:cs typeface="Georgia"/>
              </a:rPr>
              <a:t>με</a:t>
            </a:r>
            <a:r>
              <a:rPr b="0" spc="-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τον</a:t>
            </a:r>
            <a:r>
              <a:rPr b="0" spc="-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κοινωνικό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λειτουργό/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σύμβουλο.</a:t>
            </a:r>
          </a:p>
          <a:p>
            <a:pPr>
              <a:lnSpc>
                <a:spcPct val="100000"/>
              </a:lnSpc>
              <a:spcBef>
                <a:spcPts val="1565"/>
              </a:spcBef>
            </a:pPr>
            <a:endParaRPr b="0" spc="-1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300" b="0" dirty="0">
                <a:latin typeface="Georgia"/>
                <a:cs typeface="Georgia"/>
              </a:rPr>
              <a:t>(Καλλινικάκη,</a:t>
            </a:r>
            <a:r>
              <a:rPr sz="1300" b="0" spc="-70" dirty="0">
                <a:latin typeface="Georgia"/>
                <a:cs typeface="Georgia"/>
              </a:rPr>
              <a:t> </a:t>
            </a:r>
            <a:r>
              <a:rPr sz="1300" b="0" spc="-20" dirty="0">
                <a:latin typeface="Georgia"/>
                <a:cs typeface="Georgia"/>
              </a:rPr>
              <a:t>1998)</a:t>
            </a:r>
            <a:endParaRPr sz="1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3158"/>
            <a:ext cx="5549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Η</a:t>
            </a:r>
            <a:r>
              <a:rPr spc="-15" dirty="0"/>
              <a:t> </a:t>
            </a:r>
            <a:r>
              <a:rPr dirty="0"/>
              <a:t>πρώτη</a:t>
            </a:r>
            <a:r>
              <a:rPr spc="-15" dirty="0"/>
              <a:t> </a:t>
            </a:r>
            <a:r>
              <a:rPr dirty="0"/>
              <a:t>συνάντηση</a:t>
            </a:r>
            <a:r>
              <a:rPr spc="-25" dirty="0"/>
              <a:t> </a:t>
            </a:r>
            <a:r>
              <a:rPr dirty="0"/>
              <a:t>με</a:t>
            </a:r>
            <a:r>
              <a:rPr spc="-15" dirty="0"/>
              <a:t> </a:t>
            </a:r>
            <a:r>
              <a:rPr spc="-25" dirty="0"/>
              <a:t>τον </a:t>
            </a:r>
            <a:r>
              <a:rPr dirty="0"/>
              <a:t>συμβουλευόμενο</a:t>
            </a:r>
            <a:r>
              <a:rPr spc="-140" dirty="0"/>
              <a:t> </a:t>
            </a:r>
            <a:r>
              <a:rPr spc="-25" dirty="0"/>
              <a:t>(8)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39492"/>
            <a:ext cx="7964170" cy="317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Ως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«πρόβλημα»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εννοείται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οποιαδήποτε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δυσκολία,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έγνοια,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απογοήτευση,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αμφιβολία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ή</a:t>
            </a:r>
            <a:r>
              <a:rPr sz="1400" spc="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κρίση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που </a:t>
            </a:r>
            <a:r>
              <a:rPr sz="1400" dirty="0">
                <a:latin typeface="Georgia"/>
                <a:cs typeface="Georgia"/>
              </a:rPr>
              <a:t>βασανίζει</a:t>
            </a:r>
            <a:r>
              <a:rPr sz="1400" spc="3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3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συμβουλευόμενο</a:t>
            </a:r>
            <a:r>
              <a:rPr sz="1400" spc="35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3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αναστέλλει</a:t>
            </a:r>
            <a:r>
              <a:rPr sz="1400" spc="35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ή</a:t>
            </a:r>
            <a:r>
              <a:rPr sz="1400" spc="3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παρεμποδίζει</a:t>
            </a:r>
            <a:r>
              <a:rPr sz="1400" spc="3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</a:t>
            </a:r>
            <a:r>
              <a:rPr sz="1400" spc="350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λειτουργικότητά</a:t>
            </a:r>
            <a:r>
              <a:rPr sz="1400" spc="3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350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στην </a:t>
            </a:r>
            <a:r>
              <a:rPr sz="1400" dirty="0">
                <a:latin typeface="Georgia"/>
                <a:cs typeface="Georgia"/>
              </a:rPr>
              <a:t>καθημερινότητα.</a:t>
            </a:r>
            <a:r>
              <a:rPr sz="1400" spc="40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3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διαδικασία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προβλέπει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συλλογή</a:t>
            </a:r>
            <a:r>
              <a:rPr sz="1400" spc="4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πληροφοριών</a:t>
            </a:r>
            <a:r>
              <a:rPr sz="1400" spc="409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3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</a:t>
            </a:r>
            <a:r>
              <a:rPr sz="1400" spc="40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39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τους </a:t>
            </a:r>
            <a:r>
              <a:rPr sz="1400" dirty="0">
                <a:latin typeface="Georgia"/>
                <a:cs typeface="Georgia"/>
              </a:rPr>
              <a:t>τρόπους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με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τους</a:t>
            </a:r>
            <a:r>
              <a:rPr sz="1400" spc="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οποίους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αντιλαμβάνεται</a:t>
            </a:r>
            <a:r>
              <a:rPr sz="1400" spc="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διάφορες</a:t>
            </a:r>
            <a:r>
              <a:rPr sz="1400" spc="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καταστάσεις.</a:t>
            </a:r>
            <a:r>
              <a:rPr sz="1400" spc="4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Η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αναγνώριση</a:t>
            </a:r>
            <a:r>
              <a:rPr sz="1400" spc="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παραδοχή</a:t>
            </a:r>
            <a:r>
              <a:rPr sz="1400" spc="5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των </a:t>
            </a:r>
            <a:r>
              <a:rPr sz="1400" dirty="0">
                <a:latin typeface="Georgia"/>
                <a:cs typeface="Georgia"/>
              </a:rPr>
              <a:t>δικών</a:t>
            </a:r>
            <a:r>
              <a:rPr sz="1400" spc="4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4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συναισθημάτων</a:t>
            </a:r>
            <a:r>
              <a:rPr sz="1400" spc="4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4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των</a:t>
            </a:r>
            <a:r>
              <a:rPr sz="1400" spc="4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σκέψεών</a:t>
            </a:r>
            <a:r>
              <a:rPr sz="1400" spc="4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του,</a:t>
            </a:r>
            <a:r>
              <a:rPr sz="1400" spc="434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αποτελεί</a:t>
            </a:r>
            <a:r>
              <a:rPr sz="1400" spc="4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4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πρώτο</a:t>
            </a:r>
            <a:r>
              <a:rPr sz="1400" spc="4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βήμα</a:t>
            </a:r>
            <a:r>
              <a:rPr sz="1400" spc="4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για</a:t>
            </a:r>
            <a:r>
              <a:rPr sz="1400" spc="4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4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βαθύτερη </a:t>
            </a:r>
            <a:r>
              <a:rPr sz="1400" dirty="0">
                <a:latin typeface="Georgia"/>
                <a:cs typeface="Georgia"/>
              </a:rPr>
              <a:t>κατανόηση</a:t>
            </a:r>
            <a:r>
              <a:rPr sz="1400" spc="1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</a:t>
            </a:r>
            <a:r>
              <a:rPr sz="1400" spc="1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συναισθηματικού</a:t>
            </a:r>
            <a:r>
              <a:rPr sz="1400" spc="19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υποστρώματος</a:t>
            </a:r>
            <a:r>
              <a:rPr sz="1400" spc="1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1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επηρεάζει</a:t>
            </a:r>
            <a:r>
              <a:rPr sz="1400" spc="17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19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όλη</a:t>
            </a:r>
            <a:r>
              <a:rPr sz="1400" spc="18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κατάστασή</a:t>
            </a:r>
            <a:r>
              <a:rPr sz="1400" spc="1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του.</a:t>
            </a:r>
            <a:r>
              <a:rPr sz="1400" spc="185" dirty="0">
                <a:latin typeface="Georgia"/>
                <a:cs typeface="Georgia"/>
              </a:rPr>
              <a:t>  </a:t>
            </a:r>
            <a:r>
              <a:rPr sz="1400" dirty="0">
                <a:latin typeface="Georgia"/>
                <a:cs typeface="Georgia"/>
              </a:rPr>
              <a:t>Από</a:t>
            </a:r>
            <a:r>
              <a:rPr sz="1400" spc="18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τη </a:t>
            </a:r>
            <a:r>
              <a:rPr sz="1400" dirty="0">
                <a:latin typeface="Georgia"/>
                <a:cs typeface="Georgia"/>
              </a:rPr>
              <a:t>στιγμή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κατανοήσει</a:t>
            </a:r>
            <a:r>
              <a:rPr sz="1400" spc="2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αποδεχθεί</a:t>
            </a:r>
            <a:r>
              <a:rPr sz="1400" spc="2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</a:t>
            </a:r>
            <a:r>
              <a:rPr sz="1400" spc="2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θέμα</a:t>
            </a:r>
            <a:r>
              <a:rPr sz="1400" spc="27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πραγματικά</a:t>
            </a:r>
            <a:r>
              <a:rPr sz="1400" spc="2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τον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απασχολεί,</a:t>
            </a:r>
            <a:r>
              <a:rPr sz="1400" spc="2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</a:t>
            </a:r>
            <a:r>
              <a:rPr sz="1400" spc="26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πελάτης</a:t>
            </a:r>
            <a:r>
              <a:rPr sz="1400" spc="26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είναι </a:t>
            </a:r>
            <a:r>
              <a:rPr sz="1400" dirty="0">
                <a:latin typeface="Georgia"/>
                <a:cs typeface="Georgia"/>
              </a:rPr>
              <a:t>έτοιμος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να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προχωρήσει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στον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καθορισμό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και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την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οριοθέτηση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των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στόχων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που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θα</a:t>
            </a:r>
            <a:r>
              <a:rPr sz="1400" spc="-10" dirty="0">
                <a:latin typeface="Georgia"/>
                <a:cs typeface="Georgia"/>
              </a:rPr>
              <a:t> επιδιώξει.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400">
              <a:latin typeface="Georgia"/>
              <a:cs typeface="Georgia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Georgia"/>
                <a:cs typeface="Georgia"/>
              </a:rPr>
              <a:t>(Μαλικιώση-</a:t>
            </a:r>
            <a:r>
              <a:rPr sz="1100" dirty="0">
                <a:latin typeface="Georgia"/>
                <a:cs typeface="Georgia"/>
              </a:rPr>
              <a:t>Λοΐζου,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20" dirty="0">
                <a:latin typeface="Georgia"/>
                <a:cs typeface="Georgia"/>
              </a:rPr>
              <a:t>2001)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AE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2862</Words>
  <Application>Microsoft Office PowerPoint</Application>
  <PresentationFormat>Προβολή στην οθόνη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Georgia</vt:lpstr>
      <vt:lpstr>Times New Roman</vt:lpstr>
      <vt:lpstr>Trebuchet MS</vt:lpstr>
      <vt:lpstr>Office Theme</vt:lpstr>
      <vt:lpstr>ΤΤΤα στάδια της συμβουλευτικής διαδικασίας </vt:lpstr>
      <vt:lpstr> ΤΑ ΣΤΑΔΙΑ ΤΗΣ ΣΥΜΒΟΥΛΕΥΤΙΚΗΣ ΔΙΑΔΙΚΑΣΙΑΣ</vt:lpstr>
      <vt:lpstr>Η πρώτη συνάντηση με τον συμβουλευόμενο (2)</vt:lpstr>
      <vt:lpstr>Η πρώτη συνάντηση με τον συμβουλευόμενο (3)</vt:lpstr>
      <vt:lpstr>Η πρώτη συνάντηση με τον συμβουλευόμενο (4) (Μαλικιώση –Λοΐζου, 2012)</vt:lpstr>
      <vt:lpstr>Παρουσίαση του PowerPoint</vt:lpstr>
      <vt:lpstr>Η πρώτη συνάντηση με τον συμβουλευόμενο (6)</vt:lpstr>
      <vt:lpstr>Η πρώτη συνάντηση με τον συμβουλευόμενο (7)</vt:lpstr>
      <vt:lpstr>Η πρώτη συνάντηση με τον συμβουλευόμενο (8)</vt:lpstr>
      <vt:lpstr>Η πρώτη συνάντηση με τον συμβουλευόμενο (9)</vt:lpstr>
      <vt:lpstr>Παρουσίαση του PowerPoint</vt:lpstr>
      <vt:lpstr>Η λήξη της πρώτης συνάντησης με τον συμβουλευόμενο (11) (Μαλικιώση-Λοΐζου, 2012)</vt:lpstr>
      <vt:lpstr>ΔΕΥΤΕΡΟ ΣΤΑΔΙΟ: Η συμβουλευτική σχέση</vt:lpstr>
      <vt:lpstr>ΤΡΙΤΟ ΣΤΑΔΙΟ: Αναγνώριση και καθορισμός στόχων (Μαλικιώση-Λοΐζου, 2012)</vt:lpstr>
      <vt:lpstr>ΤΕΤΑΡΤΟ ΣΤΑΔΙΟ: Αναζήτηση και παραγωγή εναλλακτικών λύσεων</vt:lpstr>
      <vt:lpstr>ΠΕΜΠΤΟ ΣΤΑΔΙΟ: Τερματισμός συμβουλευτικής σχέσης (Μαλικιώση-Λοΐζου, 2012)</vt:lpstr>
      <vt:lpstr>Μια άλλη κατηγοριοποίηση της</vt:lpstr>
      <vt:lpstr>Δραστηριότητα 1η</vt:lpstr>
      <vt:lpstr>Δραστηριότητα 2η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Δεξιότητες στη συμβουλευτική</dc:title>
  <dc:creator>Βασιλόπουλος Στέφανος</dc:creator>
  <cp:lastModifiedBy>ΙΩΣΗΦ ΦΡΑΓΚΟΥΛΗΣ</cp:lastModifiedBy>
  <cp:revision>10</cp:revision>
  <dcterms:created xsi:type="dcterms:W3CDTF">2025-03-09T14:14:21Z</dcterms:created>
  <dcterms:modified xsi:type="dcterms:W3CDTF">2025-03-09T14:27:41Z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2025-03-09T00:00:00Z</vt:filetime>
  </property>
  <property fmtid="{D5CDD505-2E9C-101B-9397-08002B2CF9AE}" pid="5" name="Producer">
    <vt:lpwstr>Microsoft® PowerPoint® for Microsoft 365</vt:lpwstr>
  </property>
</Properties>
</file>