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8288000" cy="10287000"/>
  <p:notesSz cx="6858000" cy="9144000"/>
  <p:embeddedFontLst>
    <p:embeddedFont>
      <p:font typeface="Arimo" panose="020B0604020202020204" pitchFamily="34" charset="0"/>
      <p:regular r:id="rId22"/>
    </p:embeddedFont>
    <p:embeddedFont>
      <p:font typeface="Arimo Bold" panose="020B0704020202020204" pitchFamily="34" charset="0"/>
      <p:regular r:id="rId23"/>
      <p:bold r:id="rId24"/>
    </p:embeddedFont>
    <p:embeddedFont>
      <p:font typeface="Arimo Italics" panose="020B0604020202090204" pitchFamily="34" charset="0"/>
      <p:regular r:id="rId25"/>
      <p: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nva Sans" panose="020B0503030501040103" pitchFamily="34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7" autoAdjust="0"/>
    <p:restoredTop sz="94631" autoAdjust="0"/>
  </p:normalViewPr>
  <p:slideViewPr>
    <p:cSldViewPr>
      <p:cViewPr varScale="1">
        <p:scale>
          <a:sx n="55" d="100"/>
          <a:sy n="55" d="100"/>
        </p:scale>
        <p:origin x="224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05.12.2024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svg"/><Relationship Id="rId22" Type="http://schemas.openxmlformats.org/officeDocument/2006/relationships/image" Target="../media/image20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39.png"/><Relationship Id="rId3" Type="http://schemas.openxmlformats.org/officeDocument/2006/relationships/image" Target="../media/image62.png"/><Relationship Id="rId7" Type="http://schemas.openxmlformats.org/officeDocument/2006/relationships/image" Target="../media/image41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37.png"/><Relationship Id="rId5" Type="http://schemas.openxmlformats.org/officeDocument/2006/relationships/image" Target="../media/image13.png"/><Relationship Id="rId10" Type="http://schemas.openxmlformats.org/officeDocument/2006/relationships/image" Target="../media/image10.svg"/><Relationship Id="rId4" Type="http://schemas.openxmlformats.org/officeDocument/2006/relationships/image" Target="../media/image63.svg"/><Relationship Id="rId9" Type="http://schemas.openxmlformats.org/officeDocument/2006/relationships/image" Target="../media/image9.png"/><Relationship Id="rId14" Type="http://schemas.openxmlformats.org/officeDocument/2006/relationships/image" Target="../media/image4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39.png"/><Relationship Id="rId3" Type="http://schemas.openxmlformats.org/officeDocument/2006/relationships/image" Target="../media/image62.png"/><Relationship Id="rId7" Type="http://schemas.openxmlformats.org/officeDocument/2006/relationships/image" Target="../media/image41.png"/><Relationship Id="rId12" Type="http://schemas.openxmlformats.org/officeDocument/2006/relationships/image" Target="../media/image38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37.png"/><Relationship Id="rId5" Type="http://schemas.openxmlformats.org/officeDocument/2006/relationships/image" Target="../media/image13.png"/><Relationship Id="rId10" Type="http://schemas.openxmlformats.org/officeDocument/2006/relationships/image" Target="../media/image10.svg"/><Relationship Id="rId4" Type="http://schemas.openxmlformats.org/officeDocument/2006/relationships/image" Target="../media/image63.svg"/><Relationship Id="rId9" Type="http://schemas.openxmlformats.org/officeDocument/2006/relationships/image" Target="../media/image9.png"/><Relationship Id="rId14" Type="http://schemas.openxmlformats.org/officeDocument/2006/relationships/image" Target="../media/image4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39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6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svg"/><Relationship Id="rId11" Type="http://schemas.openxmlformats.org/officeDocument/2006/relationships/image" Target="../media/image9.png"/><Relationship Id="rId5" Type="http://schemas.openxmlformats.org/officeDocument/2006/relationships/image" Target="../media/image64.png"/><Relationship Id="rId15" Type="http://schemas.openxmlformats.org/officeDocument/2006/relationships/image" Target="../media/image60.png"/><Relationship Id="rId10" Type="http://schemas.openxmlformats.org/officeDocument/2006/relationships/image" Target="../media/image16.svg"/><Relationship Id="rId4" Type="http://schemas.openxmlformats.org/officeDocument/2006/relationships/image" Target="../media/image8.svg"/><Relationship Id="rId9" Type="http://schemas.openxmlformats.org/officeDocument/2006/relationships/image" Target="../media/image15.png"/><Relationship Id="rId14" Type="http://schemas.openxmlformats.org/officeDocument/2006/relationships/image" Target="../media/image1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39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6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svg"/><Relationship Id="rId11" Type="http://schemas.openxmlformats.org/officeDocument/2006/relationships/image" Target="../media/image9.png"/><Relationship Id="rId5" Type="http://schemas.openxmlformats.org/officeDocument/2006/relationships/image" Target="../media/image64.png"/><Relationship Id="rId15" Type="http://schemas.openxmlformats.org/officeDocument/2006/relationships/image" Target="../media/image60.png"/><Relationship Id="rId10" Type="http://schemas.openxmlformats.org/officeDocument/2006/relationships/image" Target="../media/image16.svg"/><Relationship Id="rId4" Type="http://schemas.openxmlformats.org/officeDocument/2006/relationships/image" Target="../media/image8.svg"/><Relationship Id="rId9" Type="http://schemas.openxmlformats.org/officeDocument/2006/relationships/image" Target="../media/image15.png"/><Relationship Id="rId14" Type="http://schemas.openxmlformats.org/officeDocument/2006/relationships/image" Target="../media/image1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10" Type="http://schemas.openxmlformats.org/officeDocument/2006/relationships/image" Target="../media/image71.svg"/><Relationship Id="rId4" Type="http://schemas.openxmlformats.org/officeDocument/2006/relationships/image" Target="../media/image67.svg"/><Relationship Id="rId9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13" Type="http://schemas.openxmlformats.org/officeDocument/2006/relationships/image" Target="../media/image43.png"/><Relationship Id="rId18" Type="http://schemas.openxmlformats.org/officeDocument/2006/relationships/image" Target="../media/image26.svg"/><Relationship Id="rId3" Type="http://schemas.openxmlformats.org/officeDocument/2006/relationships/image" Target="../media/image23.png"/><Relationship Id="rId7" Type="http://schemas.openxmlformats.org/officeDocument/2006/relationships/image" Target="../media/image72.png"/><Relationship Id="rId12" Type="http://schemas.openxmlformats.org/officeDocument/2006/relationships/image" Target="../media/image61.sv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7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60.png"/><Relationship Id="rId5" Type="http://schemas.openxmlformats.org/officeDocument/2006/relationships/image" Target="../media/image3.png"/><Relationship Id="rId15" Type="http://schemas.openxmlformats.org/officeDocument/2006/relationships/image" Target="../media/image74.png"/><Relationship Id="rId10" Type="http://schemas.openxmlformats.org/officeDocument/2006/relationships/image" Target="../media/image28.svg"/><Relationship Id="rId4" Type="http://schemas.openxmlformats.org/officeDocument/2006/relationships/image" Target="../media/image24.svg"/><Relationship Id="rId9" Type="http://schemas.openxmlformats.org/officeDocument/2006/relationships/image" Target="../media/image27.png"/><Relationship Id="rId14" Type="http://schemas.openxmlformats.org/officeDocument/2006/relationships/image" Target="../media/image4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image" Target="../media/image41.png"/><Relationship Id="rId7" Type="http://schemas.openxmlformats.org/officeDocument/2006/relationships/image" Target="../media/image62.png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39.png"/><Relationship Id="rId5" Type="http://schemas.openxmlformats.org/officeDocument/2006/relationships/image" Target="../media/image13.png"/><Relationship Id="rId10" Type="http://schemas.openxmlformats.org/officeDocument/2006/relationships/image" Target="../media/image38.svg"/><Relationship Id="rId4" Type="http://schemas.openxmlformats.org/officeDocument/2006/relationships/image" Target="../media/image42.svg"/><Relationship Id="rId9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76.jpeg"/><Relationship Id="rId5" Type="http://schemas.openxmlformats.org/officeDocument/2006/relationships/image" Target="../media/image13.png"/><Relationship Id="rId10" Type="http://schemas.openxmlformats.org/officeDocument/2006/relationships/image" Target="../media/image61.svg"/><Relationship Id="rId4" Type="http://schemas.openxmlformats.org/officeDocument/2006/relationships/image" Target="../media/image2.svg"/><Relationship Id="rId9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9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10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79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openxmlformats.org/officeDocument/2006/relationships/image" Target="../media/image18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8.svg"/><Relationship Id="rId9" Type="http://schemas.openxmlformats.org/officeDocument/2006/relationships/image" Target="../media/image15.png"/><Relationship Id="rId14" Type="http://schemas.openxmlformats.org/officeDocument/2006/relationships/image" Target="../media/image8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29.png"/><Relationship Id="rId18" Type="http://schemas.openxmlformats.org/officeDocument/2006/relationships/image" Target="../media/image32.svg"/><Relationship Id="rId3" Type="http://schemas.openxmlformats.org/officeDocument/2006/relationships/image" Target="../media/image21.png"/><Relationship Id="rId21" Type="http://schemas.openxmlformats.org/officeDocument/2006/relationships/image" Target="../media/image35.png"/><Relationship Id="rId7" Type="http://schemas.openxmlformats.org/officeDocument/2006/relationships/image" Target="../media/image3.png"/><Relationship Id="rId12" Type="http://schemas.openxmlformats.org/officeDocument/2006/relationships/image" Target="../media/image28.sv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svg"/><Relationship Id="rId20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27.png"/><Relationship Id="rId5" Type="http://schemas.openxmlformats.org/officeDocument/2006/relationships/image" Target="../media/image23.png"/><Relationship Id="rId15" Type="http://schemas.openxmlformats.org/officeDocument/2006/relationships/image" Target="../media/image17.png"/><Relationship Id="rId10" Type="http://schemas.openxmlformats.org/officeDocument/2006/relationships/image" Target="../media/image26.svg"/><Relationship Id="rId19" Type="http://schemas.openxmlformats.org/officeDocument/2006/relationships/image" Target="../media/image33.png"/><Relationship Id="rId4" Type="http://schemas.openxmlformats.org/officeDocument/2006/relationships/image" Target="../media/image22.svg"/><Relationship Id="rId9" Type="http://schemas.openxmlformats.org/officeDocument/2006/relationships/image" Target="../media/image25.png"/><Relationship Id="rId14" Type="http://schemas.openxmlformats.org/officeDocument/2006/relationships/image" Target="../media/image30.svg"/><Relationship Id="rId22" Type="http://schemas.openxmlformats.org/officeDocument/2006/relationships/image" Target="../media/image3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27.png"/><Relationship Id="rId18" Type="http://schemas.openxmlformats.org/officeDocument/2006/relationships/image" Target="../media/image38.svg"/><Relationship Id="rId3" Type="http://schemas.openxmlformats.org/officeDocument/2006/relationships/image" Target="../media/image1.png"/><Relationship Id="rId21" Type="http://schemas.openxmlformats.org/officeDocument/2006/relationships/image" Target="../media/image41.png"/><Relationship Id="rId7" Type="http://schemas.openxmlformats.org/officeDocument/2006/relationships/image" Target="../media/image5.png"/><Relationship Id="rId12" Type="http://schemas.openxmlformats.org/officeDocument/2006/relationships/image" Target="../media/image26.sv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.svg"/><Relationship Id="rId20" Type="http://schemas.openxmlformats.org/officeDocument/2006/relationships/image" Target="../media/image4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25.png"/><Relationship Id="rId24" Type="http://schemas.openxmlformats.org/officeDocument/2006/relationships/image" Target="../media/image44.svg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43.png"/><Relationship Id="rId10" Type="http://schemas.openxmlformats.org/officeDocument/2006/relationships/image" Target="../media/image32.svg"/><Relationship Id="rId19" Type="http://schemas.openxmlformats.org/officeDocument/2006/relationships/image" Target="../media/image39.png"/><Relationship Id="rId4" Type="http://schemas.openxmlformats.org/officeDocument/2006/relationships/image" Target="../media/image2.svg"/><Relationship Id="rId9" Type="http://schemas.openxmlformats.org/officeDocument/2006/relationships/image" Target="../media/image31.png"/><Relationship Id="rId14" Type="http://schemas.openxmlformats.org/officeDocument/2006/relationships/image" Target="../media/image28.svg"/><Relationship Id="rId22" Type="http://schemas.openxmlformats.org/officeDocument/2006/relationships/image" Target="../media/image4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10" Type="http://schemas.openxmlformats.org/officeDocument/2006/relationships/image" Target="../media/image52.svg"/><Relationship Id="rId4" Type="http://schemas.openxmlformats.org/officeDocument/2006/relationships/image" Target="../media/image46.svg"/><Relationship Id="rId9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4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53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54.svg"/><Relationship Id="rId9" Type="http://schemas.openxmlformats.org/officeDocument/2006/relationships/image" Target="../media/image5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27.png"/><Relationship Id="rId18" Type="http://schemas.openxmlformats.org/officeDocument/2006/relationships/image" Target="../media/image38.svg"/><Relationship Id="rId3" Type="http://schemas.openxmlformats.org/officeDocument/2006/relationships/image" Target="../media/image1.png"/><Relationship Id="rId21" Type="http://schemas.openxmlformats.org/officeDocument/2006/relationships/image" Target="../media/image41.png"/><Relationship Id="rId7" Type="http://schemas.openxmlformats.org/officeDocument/2006/relationships/image" Target="../media/image5.png"/><Relationship Id="rId12" Type="http://schemas.openxmlformats.org/officeDocument/2006/relationships/image" Target="../media/image26.sv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0.svg"/><Relationship Id="rId20" Type="http://schemas.openxmlformats.org/officeDocument/2006/relationships/image" Target="../media/image4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25.png"/><Relationship Id="rId24" Type="http://schemas.openxmlformats.org/officeDocument/2006/relationships/image" Target="../media/image44.svg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43.png"/><Relationship Id="rId10" Type="http://schemas.openxmlformats.org/officeDocument/2006/relationships/image" Target="../media/image32.svg"/><Relationship Id="rId19" Type="http://schemas.openxmlformats.org/officeDocument/2006/relationships/image" Target="../media/image39.png"/><Relationship Id="rId4" Type="http://schemas.openxmlformats.org/officeDocument/2006/relationships/image" Target="../media/image2.svg"/><Relationship Id="rId9" Type="http://schemas.openxmlformats.org/officeDocument/2006/relationships/image" Target="../media/image31.png"/><Relationship Id="rId14" Type="http://schemas.openxmlformats.org/officeDocument/2006/relationships/image" Target="../media/image28.svg"/><Relationship Id="rId22" Type="http://schemas.openxmlformats.org/officeDocument/2006/relationships/image" Target="../media/image4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8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42.svg"/><Relationship Id="rId4" Type="http://schemas.openxmlformats.org/officeDocument/2006/relationships/image" Target="../media/image59.sv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3.png"/><Relationship Id="rId18" Type="http://schemas.openxmlformats.org/officeDocument/2006/relationships/image" Target="../media/image16.sv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12" Type="http://schemas.openxmlformats.org/officeDocument/2006/relationships/image" Target="../media/image34.sv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4.svg"/><Relationship Id="rId20" Type="http://schemas.openxmlformats.org/officeDocument/2006/relationships/image" Target="../media/image6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11" Type="http://schemas.openxmlformats.org/officeDocument/2006/relationships/image" Target="../media/image33.png"/><Relationship Id="rId5" Type="http://schemas.openxmlformats.org/officeDocument/2006/relationships/image" Target="../media/image7.png"/><Relationship Id="rId15" Type="http://schemas.openxmlformats.org/officeDocument/2006/relationships/image" Target="../media/image43.png"/><Relationship Id="rId10" Type="http://schemas.openxmlformats.org/officeDocument/2006/relationships/image" Target="../media/image12.svg"/><Relationship Id="rId19" Type="http://schemas.openxmlformats.org/officeDocument/2006/relationships/image" Target="../media/image60.png"/><Relationship Id="rId4" Type="http://schemas.openxmlformats.org/officeDocument/2006/relationships/image" Target="../media/image4.svg"/><Relationship Id="rId9" Type="http://schemas.openxmlformats.org/officeDocument/2006/relationships/image" Target="../media/image11.png"/><Relationship Id="rId1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5410402"/>
            <a:ext cx="18287892" cy="4876626"/>
          </a:xfrm>
          <a:custGeom>
            <a:avLst/>
            <a:gdLst/>
            <a:ahLst/>
            <a:cxnLst/>
            <a:rect l="l" t="t" r="r" b="b"/>
            <a:pathLst>
              <a:path w="18287892" h="4876626">
                <a:moveTo>
                  <a:pt x="0" y="0"/>
                </a:moveTo>
                <a:lnTo>
                  <a:pt x="18287892" y="0"/>
                </a:lnTo>
                <a:lnTo>
                  <a:pt x="18287892" y="4876626"/>
                </a:lnTo>
                <a:lnTo>
                  <a:pt x="0" y="48766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" y="8189568"/>
            <a:ext cx="18287394" cy="1496684"/>
          </a:xfrm>
          <a:custGeom>
            <a:avLst/>
            <a:gdLst/>
            <a:ahLst/>
            <a:cxnLst/>
            <a:rect l="l" t="t" r="r" b="b"/>
            <a:pathLst>
              <a:path w="18287394" h="1496684">
                <a:moveTo>
                  <a:pt x="0" y="0"/>
                </a:moveTo>
                <a:lnTo>
                  <a:pt x="18287394" y="0"/>
                </a:lnTo>
                <a:lnTo>
                  <a:pt x="18287394" y="1496684"/>
                </a:lnTo>
                <a:lnTo>
                  <a:pt x="0" y="14966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31286" y="3693342"/>
            <a:ext cx="2052680" cy="5984132"/>
          </a:xfrm>
          <a:custGeom>
            <a:avLst/>
            <a:gdLst/>
            <a:ahLst/>
            <a:cxnLst/>
            <a:rect l="l" t="t" r="r" b="b"/>
            <a:pathLst>
              <a:path w="2052680" h="5984132">
                <a:moveTo>
                  <a:pt x="0" y="0"/>
                </a:moveTo>
                <a:lnTo>
                  <a:pt x="2052680" y="0"/>
                </a:lnTo>
                <a:lnTo>
                  <a:pt x="2052680" y="5984132"/>
                </a:lnTo>
                <a:lnTo>
                  <a:pt x="0" y="598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" y="8980704"/>
            <a:ext cx="18288038" cy="1305390"/>
          </a:xfrm>
          <a:custGeom>
            <a:avLst/>
            <a:gdLst/>
            <a:ahLst/>
            <a:cxnLst/>
            <a:rect l="l" t="t" r="r" b="b"/>
            <a:pathLst>
              <a:path w="18288038" h="1305390">
                <a:moveTo>
                  <a:pt x="0" y="0"/>
                </a:moveTo>
                <a:lnTo>
                  <a:pt x="18288038" y="0"/>
                </a:lnTo>
                <a:lnTo>
                  <a:pt x="18288038" y="1305390"/>
                </a:lnTo>
                <a:lnTo>
                  <a:pt x="0" y="130539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2127475" y="2919742"/>
            <a:ext cx="9757350" cy="1066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75"/>
              </a:lnSpc>
            </a:pPr>
            <a:r>
              <a:rPr lang="en-US" sz="8099" dirty="0" err="1">
                <a:solidFill>
                  <a:srgbClr val="98757B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Σωκράτης</a:t>
            </a:r>
            <a:endParaRPr lang="en-US" sz="8099" dirty="0">
              <a:solidFill>
                <a:srgbClr val="98757B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693011" y="4147466"/>
            <a:ext cx="3939238" cy="811200"/>
            <a:chOff x="0" y="0"/>
            <a:chExt cx="5252317" cy="10816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252298" cy="1081659"/>
            </a:xfrm>
            <a:custGeom>
              <a:avLst/>
              <a:gdLst/>
              <a:ahLst/>
              <a:cxnLst/>
              <a:rect l="l" t="t" r="r" b="b"/>
              <a:pathLst>
                <a:path w="5252298" h="1081659">
                  <a:moveTo>
                    <a:pt x="0" y="0"/>
                  </a:moveTo>
                  <a:lnTo>
                    <a:pt x="5252298" y="0"/>
                  </a:lnTo>
                  <a:lnTo>
                    <a:pt x="5252298" y="1081659"/>
                  </a:lnTo>
                  <a:lnTo>
                    <a:pt x="0" y="1081659"/>
                  </a:lnTo>
                  <a:close/>
                </a:path>
              </a:pathLst>
            </a:custGeom>
            <a:solidFill>
              <a:srgbClr val="D6C6A9">
                <a:alpha val="52549"/>
              </a:srgbClr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5252317" cy="111017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l">
                <a:lnSpc>
                  <a:spcPts val="3840"/>
                </a:lnSpc>
              </a:pPr>
              <a:r>
                <a:rPr lang="en-US" sz="3200" dirty="0" err="1">
                  <a:solidFill>
                    <a:srgbClr val="4C3230"/>
                  </a:solidFill>
                  <a:latin typeface="Bradley Hand" pitchFamily="2" charset="0"/>
                  <a:ea typeface="Arimo"/>
                  <a:cs typeface="Arimo"/>
                  <a:sym typeface="Arimo"/>
                </a:rPr>
                <a:t>Βίος</a:t>
              </a:r>
              <a:r>
                <a:rPr lang="en-US" sz="3200" dirty="0">
                  <a:solidFill>
                    <a:srgbClr val="4C3230"/>
                  </a:solidFill>
                  <a:latin typeface="Bradley Hand" pitchFamily="2" charset="0"/>
                  <a:ea typeface="Arimo"/>
                  <a:cs typeface="Arimo"/>
                  <a:sym typeface="Arimo"/>
                </a:rPr>
                <a:t> </a:t>
              </a:r>
              <a:r>
                <a:rPr lang="en-US" sz="3200" dirty="0" err="1">
                  <a:solidFill>
                    <a:srgbClr val="4C3230"/>
                  </a:solidFill>
                  <a:latin typeface="Bradley Hand" pitchFamily="2" charset="0"/>
                  <a:ea typeface="Arimo"/>
                  <a:cs typeface="Arimo"/>
                  <a:sym typeface="Arimo"/>
                </a:rPr>
                <a:t>κ</a:t>
              </a:r>
              <a:r>
                <a:rPr lang="en-US" sz="3200" dirty="0">
                  <a:solidFill>
                    <a:srgbClr val="4C3230"/>
                  </a:solidFill>
                  <a:latin typeface="Bradley Hand" pitchFamily="2" charset="0"/>
                  <a:ea typeface="Arimo"/>
                  <a:cs typeface="Arimo"/>
                  <a:sym typeface="Arimo"/>
                </a:rPr>
                <a:t>α</a:t>
              </a:r>
              <a:r>
                <a:rPr lang="en-US" sz="3200" dirty="0" err="1">
                  <a:solidFill>
                    <a:srgbClr val="4C3230"/>
                  </a:solidFill>
                  <a:latin typeface="Bradley Hand" pitchFamily="2" charset="0"/>
                  <a:ea typeface="Arimo"/>
                  <a:cs typeface="Arimo"/>
                  <a:sym typeface="Arimo"/>
                </a:rPr>
                <a:t>ι</a:t>
              </a:r>
              <a:r>
                <a:rPr lang="en-US" sz="3200" dirty="0">
                  <a:solidFill>
                    <a:srgbClr val="4C3230"/>
                  </a:solidFill>
                  <a:latin typeface="Bradley Hand" pitchFamily="2" charset="0"/>
                  <a:ea typeface="Arimo"/>
                  <a:cs typeface="Arimo"/>
                  <a:sym typeface="Arimo"/>
                </a:rPr>
                <a:t> </a:t>
              </a:r>
              <a:r>
                <a:rPr lang="en-US" sz="3200" dirty="0" err="1">
                  <a:solidFill>
                    <a:srgbClr val="4C3230"/>
                  </a:solidFill>
                  <a:latin typeface="Bradley Hand" pitchFamily="2" charset="0"/>
                  <a:ea typeface="Arimo"/>
                  <a:cs typeface="Arimo"/>
                  <a:sym typeface="Arimo"/>
                </a:rPr>
                <a:t>Πολιτεί</a:t>
              </a:r>
              <a:r>
                <a:rPr lang="en-US" sz="3200" dirty="0">
                  <a:solidFill>
                    <a:srgbClr val="4C3230"/>
                  </a:solidFill>
                  <a:latin typeface="Bradley Hand" pitchFamily="2" charset="0"/>
                  <a:ea typeface="Arimo"/>
                  <a:cs typeface="Arimo"/>
                  <a:sym typeface="Arimo"/>
                </a:rPr>
                <a:t>α</a:t>
              </a:r>
            </a:p>
          </p:txBody>
        </p:sp>
      </p:grpSp>
      <p:sp>
        <p:nvSpPr>
          <p:cNvPr id="10" name="Freeform 10"/>
          <p:cNvSpPr/>
          <p:nvPr/>
        </p:nvSpPr>
        <p:spPr>
          <a:xfrm>
            <a:off x="17026472" y="238605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334524" y="-590338"/>
            <a:ext cx="2950298" cy="10286808"/>
          </a:xfrm>
          <a:custGeom>
            <a:avLst/>
            <a:gdLst/>
            <a:ahLst/>
            <a:cxnLst/>
            <a:rect l="l" t="t" r="r" b="b"/>
            <a:pathLst>
              <a:path w="2950298" h="10286808">
                <a:moveTo>
                  <a:pt x="0" y="0"/>
                </a:moveTo>
                <a:lnTo>
                  <a:pt x="2950298" y="0"/>
                </a:lnTo>
                <a:lnTo>
                  <a:pt x="2950298" y="10286808"/>
                </a:lnTo>
                <a:lnTo>
                  <a:pt x="0" y="1028680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304092" y="541152"/>
            <a:ext cx="1882478" cy="537844"/>
          </a:xfrm>
          <a:custGeom>
            <a:avLst/>
            <a:gdLst/>
            <a:ahLst/>
            <a:cxnLst/>
            <a:rect l="l" t="t" r="r" b="b"/>
            <a:pathLst>
              <a:path w="1882478" h="537844">
                <a:moveTo>
                  <a:pt x="0" y="0"/>
                </a:moveTo>
                <a:lnTo>
                  <a:pt x="1882478" y="0"/>
                </a:lnTo>
                <a:lnTo>
                  <a:pt x="1882478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291644" y="-735956"/>
            <a:ext cx="6644550" cy="3489600"/>
          </a:xfrm>
          <a:custGeom>
            <a:avLst/>
            <a:gdLst/>
            <a:ahLst/>
            <a:cxnLst/>
            <a:rect l="l" t="t" r="r" b="b"/>
            <a:pathLst>
              <a:path w="6644550" h="3489600">
                <a:moveTo>
                  <a:pt x="0" y="0"/>
                </a:moveTo>
                <a:lnTo>
                  <a:pt x="6644550" y="0"/>
                </a:lnTo>
                <a:lnTo>
                  <a:pt x="6644550" y="3489600"/>
                </a:lnTo>
                <a:lnTo>
                  <a:pt x="0" y="3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-631286" y="3693342"/>
            <a:ext cx="2052680" cy="5984132"/>
          </a:xfrm>
          <a:custGeom>
            <a:avLst/>
            <a:gdLst/>
            <a:ahLst/>
            <a:cxnLst/>
            <a:rect l="l" t="t" r="r" b="b"/>
            <a:pathLst>
              <a:path w="2052680" h="5984132">
                <a:moveTo>
                  <a:pt x="0" y="0"/>
                </a:moveTo>
                <a:lnTo>
                  <a:pt x="2052680" y="0"/>
                </a:lnTo>
                <a:lnTo>
                  <a:pt x="2052680" y="5984132"/>
                </a:lnTo>
                <a:lnTo>
                  <a:pt x="0" y="598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350374" y="6138560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1874508" y="3384556"/>
            <a:ext cx="3665668" cy="6768722"/>
          </a:xfrm>
          <a:custGeom>
            <a:avLst/>
            <a:gdLst/>
            <a:ahLst/>
            <a:cxnLst/>
            <a:rect l="l" t="t" r="r" b="b"/>
            <a:pathLst>
              <a:path w="3665668" h="6768722">
                <a:moveTo>
                  <a:pt x="0" y="0"/>
                </a:moveTo>
                <a:lnTo>
                  <a:pt x="3665668" y="0"/>
                </a:lnTo>
                <a:lnTo>
                  <a:pt x="3665668" y="6768722"/>
                </a:lnTo>
                <a:lnTo>
                  <a:pt x="0" y="676872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2835921" y="5164343"/>
            <a:ext cx="3577572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63"/>
              </a:lnSpc>
            </a:pPr>
            <a:r>
              <a:rPr lang="en-US" sz="2799" dirty="0" err="1">
                <a:solidFill>
                  <a:srgbClr val="98757B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Οικονομίδου</a:t>
            </a:r>
            <a:r>
              <a:rPr lang="en-US" sz="2799" dirty="0">
                <a:solidFill>
                  <a:srgbClr val="98757B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98757B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Ελένη</a:t>
            </a:r>
            <a:endParaRPr lang="en-US" sz="2799" dirty="0">
              <a:solidFill>
                <a:srgbClr val="98757B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  <a:p>
            <a:pPr algn="ctr">
              <a:lnSpc>
                <a:spcPts val="3863"/>
              </a:lnSpc>
              <a:spcBef>
                <a:spcPct val="0"/>
              </a:spcBef>
            </a:pPr>
            <a:r>
              <a:rPr lang="en-US" sz="2799" dirty="0" err="1">
                <a:solidFill>
                  <a:srgbClr val="98757B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Σίσκου</a:t>
            </a:r>
            <a:r>
              <a:rPr lang="en-US" sz="2799" dirty="0">
                <a:solidFill>
                  <a:srgbClr val="98757B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98757B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Νίν</a:t>
            </a:r>
            <a:r>
              <a:rPr lang="en-US" sz="2799" dirty="0">
                <a:solidFill>
                  <a:srgbClr val="98757B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" y="3693342"/>
            <a:ext cx="18905786" cy="6592752"/>
          </a:xfrm>
          <a:custGeom>
            <a:avLst/>
            <a:gdLst/>
            <a:ahLst/>
            <a:cxnLst/>
            <a:rect l="l" t="t" r="r" b="b"/>
            <a:pathLst>
              <a:path w="18905786" h="6592752">
                <a:moveTo>
                  <a:pt x="0" y="0"/>
                </a:moveTo>
                <a:lnTo>
                  <a:pt x="18905786" y="0"/>
                </a:lnTo>
                <a:lnTo>
                  <a:pt x="18905786" y="6592752"/>
                </a:lnTo>
                <a:lnTo>
                  <a:pt x="0" y="65927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270608" y="7431602"/>
            <a:ext cx="1882478" cy="537844"/>
          </a:xfrm>
          <a:custGeom>
            <a:avLst/>
            <a:gdLst/>
            <a:ahLst/>
            <a:cxnLst/>
            <a:rect l="l" t="t" r="r" b="b"/>
            <a:pathLst>
              <a:path w="1882478" h="537844">
                <a:moveTo>
                  <a:pt x="0" y="0"/>
                </a:moveTo>
                <a:lnTo>
                  <a:pt x="1882478" y="0"/>
                </a:lnTo>
                <a:lnTo>
                  <a:pt x="1882478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531425" y="545083"/>
            <a:ext cx="15330243" cy="9429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</a:t>
            </a:r>
            <a:r>
              <a:rPr lang="en-US" sz="60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συνεισφορά</a:t>
            </a:r>
            <a:r>
              <a:rPr lang="en-US" sz="60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στην</a:t>
            </a:r>
            <a:r>
              <a:rPr lang="en-US" sz="60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</a:t>
            </a:r>
            <a:r>
              <a:rPr lang="en-US" sz="60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6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ιδ</a:t>
            </a:r>
            <a:r>
              <a:rPr lang="en-US" sz="60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6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γωγική</a:t>
            </a:r>
            <a:r>
              <a:rPr lang="en-US" sz="60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σκέψη</a:t>
            </a:r>
            <a:endParaRPr lang="en-US" sz="6000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31160" y="3230245"/>
            <a:ext cx="11800528" cy="48604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Ενεργή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συμμετοχή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στη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δι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δικ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σί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μάθησης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θοδηγώντ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τους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θητές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σκεφτούν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κριτικά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λύψουν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μόνοι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τους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τις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λήθειες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.</a:t>
            </a:r>
          </a:p>
          <a:p>
            <a:pPr algn="l">
              <a:lnSpc>
                <a:spcPts val="3863"/>
              </a:lnSpc>
            </a:pPr>
            <a:endParaRPr lang="en-US" sz="27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604519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ο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δάσκ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λος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ενισχύει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συμμετοχή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των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μ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θητών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λλά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τους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διδάσκει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μφισ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β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ητούν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τις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πα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ρ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δοχές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τις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κοινωνικές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νόρμες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λλιεργώντ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έτσι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κουλτούρ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δι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λόγου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εξερεύνησης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.</a:t>
            </a:r>
          </a:p>
          <a:p>
            <a:pPr algn="l">
              <a:lnSpc>
                <a:spcPts val="3863"/>
              </a:lnSpc>
            </a:pPr>
            <a:endParaRPr lang="en-US" sz="27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604520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οτέλεσμ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α: 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ρο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γωγή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κριτικής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σκέψης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νότητ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νάλυσης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των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ιδεών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θεμελιώδη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στοιχεί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γι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τη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σύγχρονη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ίδευση</a:t>
            </a:r>
            <a:endParaRPr lang="en-US" sz="27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31425" y="2007170"/>
            <a:ext cx="7947750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sz="4000" i="1" dirty="0" err="1">
                <a:solidFill>
                  <a:srgbClr val="4C3230"/>
                </a:solidFill>
                <a:latin typeface="Arimo Italics"/>
                <a:ea typeface="Arimo Italics"/>
                <a:cs typeface="Arimo Italics"/>
                <a:sym typeface="Arimo Italics"/>
              </a:rPr>
              <a:t>Δι</a:t>
            </a:r>
            <a:r>
              <a:rPr lang="en-US" sz="4000" i="1" dirty="0">
                <a:solidFill>
                  <a:srgbClr val="4C3230"/>
                </a:solidFill>
                <a:latin typeface="Arimo Italics"/>
                <a:ea typeface="Arimo Italics"/>
                <a:cs typeface="Arimo Italics"/>
                <a:sym typeface="Arimo Italics"/>
              </a:rPr>
              <a:t>α</a:t>
            </a:r>
            <a:r>
              <a:rPr lang="en-US" sz="4000" i="1" dirty="0" err="1">
                <a:solidFill>
                  <a:srgbClr val="4C3230"/>
                </a:solidFill>
                <a:latin typeface="Arimo Italics"/>
                <a:ea typeface="Arimo Italics"/>
                <a:cs typeface="Arimo Italics"/>
                <a:sym typeface="Arimo Italics"/>
              </a:rPr>
              <a:t>λεκτική</a:t>
            </a:r>
            <a:r>
              <a:rPr lang="en-US" sz="4000" i="1" dirty="0">
                <a:solidFill>
                  <a:srgbClr val="4C3230"/>
                </a:solidFill>
                <a:latin typeface="Arimo Italics"/>
                <a:ea typeface="Arimo Italics"/>
                <a:cs typeface="Arimo Italics"/>
                <a:sym typeface="Arimo Italics"/>
              </a:rPr>
              <a:t> </a:t>
            </a:r>
            <a:r>
              <a:rPr lang="en-US" sz="4000" i="1" dirty="0" err="1">
                <a:solidFill>
                  <a:srgbClr val="4C3230"/>
                </a:solidFill>
                <a:latin typeface="Arimo Italics"/>
                <a:ea typeface="Arimo Italics"/>
                <a:cs typeface="Arimo Italics"/>
                <a:sym typeface="Arimo Italics"/>
              </a:rPr>
              <a:t>Μέθοδος</a:t>
            </a:r>
            <a:endParaRPr lang="en-US" sz="4000" i="1" dirty="0">
              <a:solidFill>
                <a:srgbClr val="4C3230"/>
              </a:solidFill>
              <a:latin typeface="Arimo Italics"/>
              <a:ea typeface="Arimo Italics"/>
              <a:cs typeface="Arimo Italics"/>
              <a:sym typeface="Arimo Itali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2270600" y="2861536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171072" y="232625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808004" y="3865550"/>
            <a:ext cx="1189804" cy="1380236"/>
          </a:xfrm>
          <a:custGeom>
            <a:avLst/>
            <a:gdLst/>
            <a:ahLst/>
            <a:cxnLst/>
            <a:rect l="l" t="t" r="r" b="b"/>
            <a:pathLst>
              <a:path w="1189804" h="1380236">
                <a:moveTo>
                  <a:pt x="0" y="0"/>
                </a:moveTo>
                <a:lnTo>
                  <a:pt x="1189804" y="0"/>
                </a:lnTo>
                <a:lnTo>
                  <a:pt x="1189804" y="1380236"/>
                </a:lnTo>
                <a:lnTo>
                  <a:pt x="0" y="1380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411252" y="5245688"/>
            <a:ext cx="1971204" cy="4447542"/>
          </a:xfrm>
          <a:custGeom>
            <a:avLst/>
            <a:gdLst/>
            <a:ahLst/>
            <a:cxnLst/>
            <a:rect l="l" t="t" r="r" b="b"/>
            <a:pathLst>
              <a:path w="1971204" h="4447542">
                <a:moveTo>
                  <a:pt x="0" y="0"/>
                </a:moveTo>
                <a:lnTo>
                  <a:pt x="1971204" y="0"/>
                </a:lnTo>
                <a:lnTo>
                  <a:pt x="1971204" y="4447542"/>
                </a:lnTo>
                <a:lnTo>
                  <a:pt x="0" y="444754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" y="3693342"/>
            <a:ext cx="18905786" cy="6592752"/>
          </a:xfrm>
          <a:custGeom>
            <a:avLst/>
            <a:gdLst/>
            <a:ahLst/>
            <a:cxnLst/>
            <a:rect l="l" t="t" r="r" b="b"/>
            <a:pathLst>
              <a:path w="18905786" h="6592752">
                <a:moveTo>
                  <a:pt x="0" y="0"/>
                </a:moveTo>
                <a:lnTo>
                  <a:pt x="18905786" y="0"/>
                </a:lnTo>
                <a:lnTo>
                  <a:pt x="18905786" y="6592752"/>
                </a:lnTo>
                <a:lnTo>
                  <a:pt x="0" y="65927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270608" y="7431602"/>
            <a:ext cx="1882478" cy="537844"/>
          </a:xfrm>
          <a:custGeom>
            <a:avLst/>
            <a:gdLst/>
            <a:ahLst/>
            <a:cxnLst/>
            <a:rect l="l" t="t" r="r" b="b"/>
            <a:pathLst>
              <a:path w="1882478" h="537844">
                <a:moveTo>
                  <a:pt x="0" y="0"/>
                </a:moveTo>
                <a:lnTo>
                  <a:pt x="1882478" y="0"/>
                </a:lnTo>
                <a:lnTo>
                  <a:pt x="1882478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636518" y="545083"/>
            <a:ext cx="15225150" cy="94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 συνεισφορά στην Παιδαγωγική σκέψη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531424" y="3626667"/>
            <a:ext cx="10739175" cy="4457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04519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η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γνώση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οδηγεί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στην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ρετή</a:t>
            </a:r>
            <a:endParaRPr lang="en-US" sz="2799" b="1" dirty="0">
              <a:solidFill>
                <a:srgbClr val="4C323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l">
              <a:lnSpc>
                <a:spcPts val="3863"/>
              </a:lnSpc>
            </a:pPr>
            <a:endParaRPr lang="en-US" sz="2799" b="1" dirty="0">
              <a:solidFill>
                <a:srgbClr val="4C323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604519" lvl="1" indent="-302260" algn="l">
              <a:lnSpc>
                <a:spcPts val="3863"/>
              </a:lnSpc>
              <a:buFont typeface="Arial"/>
              <a:buChar char="•"/>
            </a:pPr>
            <a:r>
              <a:rPr lang="el-GR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ηθική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ίδευση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δεν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εριορίζετ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μόνο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στη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διδ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λί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νόνων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ή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ξιών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,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λλά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εριλ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μ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β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άνει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δι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δικ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σί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υτοκριτικής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ζήτησης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του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λού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.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  <a:p>
            <a:pPr algn="l">
              <a:lnSpc>
                <a:spcPts val="3863"/>
              </a:lnSpc>
            </a:pPr>
            <a:endParaRPr lang="en-US" sz="27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604520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οι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μ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θητές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ρέ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νοούν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τις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συνέ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ειες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των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ράξεών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τους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τύσσουν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εσωτερική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ηθική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υξίδ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026862" y="2242411"/>
            <a:ext cx="7947750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sz="4000" i="1">
                <a:solidFill>
                  <a:srgbClr val="4C3230"/>
                </a:solidFill>
                <a:latin typeface="Arimo Italics"/>
                <a:ea typeface="Arimo Italics"/>
                <a:cs typeface="Arimo Italics"/>
                <a:sym typeface="Arimo Italics"/>
              </a:rPr>
              <a:t>Ηθική Εκπαίδευση</a:t>
            </a:r>
          </a:p>
        </p:txBody>
      </p:sp>
      <p:sp>
        <p:nvSpPr>
          <p:cNvPr id="7" name="Freeform 7"/>
          <p:cNvSpPr/>
          <p:nvPr/>
        </p:nvSpPr>
        <p:spPr>
          <a:xfrm>
            <a:off x="12270600" y="2861536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6171072" y="232625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808004" y="3865550"/>
            <a:ext cx="1189804" cy="1380236"/>
          </a:xfrm>
          <a:custGeom>
            <a:avLst/>
            <a:gdLst/>
            <a:ahLst/>
            <a:cxnLst/>
            <a:rect l="l" t="t" r="r" b="b"/>
            <a:pathLst>
              <a:path w="1189804" h="1380236">
                <a:moveTo>
                  <a:pt x="0" y="0"/>
                </a:moveTo>
                <a:lnTo>
                  <a:pt x="1189804" y="0"/>
                </a:lnTo>
                <a:lnTo>
                  <a:pt x="1189804" y="1380236"/>
                </a:lnTo>
                <a:lnTo>
                  <a:pt x="0" y="138023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411252" y="5245688"/>
            <a:ext cx="1971204" cy="4447542"/>
          </a:xfrm>
          <a:custGeom>
            <a:avLst/>
            <a:gdLst/>
            <a:ahLst/>
            <a:cxnLst/>
            <a:rect l="l" t="t" r="r" b="b"/>
            <a:pathLst>
              <a:path w="1971204" h="4447542">
                <a:moveTo>
                  <a:pt x="0" y="0"/>
                </a:moveTo>
                <a:lnTo>
                  <a:pt x="1971204" y="0"/>
                </a:lnTo>
                <a:lnTo>
                  <a:pt x="1971204" y="4447542"/>
                </a:lnTo>
                <a:lnTo>
                  <a:pt x="0" y="444754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" y="8980704"/>
            <a:ext cx="18288038" cy="1305390"/>
          </a:xfrm>
          <a:custGeom>
            <a:avLst/>
            <a:gdLst/>
            <a:ahLst/>
            <a:cxnLst/>
            <a:rect l="l" t="t" r="r" b="b"/>
            <a:pathLst>
              <a:path w="18288038" h="1305390">
                <a:moveTo>
                  <a:pt x="0" y="0"/>
                </a:moveTo>
                <a:lnTo>
                  <a:pt x="18288038" y="0"/>
                </a:lnTo>
                <a:lnTo>
                  <a:pt x="18288038" y="1305390"/>
                </a:lnTo>
                <a:lnTo>
                  <a:pt x="0" y="13053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046004" y="3865550"/>
            <a:ext cx="1189804" cy="1380236"/>
          </a:xfrm>
          <a:custGeom>
            <a:avLst/>
            <a:gdLst/>
            <a:ahLst/>
            <a:cxnLst/>
            <a:rect l="l" t="t" r="r" b="b"/>
            <a:pathLst>
              <a:path w="1189804" h="1380236">
                <a:moveTo>
                  <a:pt x="0" y="0"/>
                </a:moveTo>
                <a:lnTo>
                  <a:pt x="1189804" y="0"/>
                </a:lnTo>
                <a:lnTo>
                  <a:pt x="1189804" y="1380236"/>
                </a:lnTo>
                <a:lnTo>
                  <a:pt x="0" y="13802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649252" y="5245688"/>
            <a:ext cx="1971204" cy="4447542"/>
          </a:xfrm>
          <a:custGeom>
            <a:avLst/>
            <a:gdLst/>
            <a:ahLst/>
            <a:cxnLst/>
            <a:rect l="l" t="t" r="r" b="b"/>
            <a:pathLst>
              <a:path w="1971204" h="4447542">
                <a:moveTo>
                  <a:pt x="0" y="0"/>
                </a:moveTo>
                <a:lnTo>
                  <a:pt x="1971204" y="0"/>
                </a:lnTo>
                <a:lnTo>
                  <a:pt x="1971204" y="4447542"/>
                </a:lnTo>
                <a:lnTo>
                  <a:pt x="0" y="44475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291644" y="-735956"/>
            <a:ext cx="6644550" cy="3489600"/>
          </a:xfrm>
          <a:custGeom>
            <a:avLst/>
            <a:gdLst/>
            <a:ahLst/>
            <a:cxnLst/>
            <a:rect l="l" t="t" r="r" b="b"/>
            <a:pathLst>
              <a:path w="6644550" h="3489600">
                <a:moveTo>
                  <a:pt x="0" y="0"/>
                </a:moveTo>
                <a:lnTo>
                  <a:pt x="6644550" y="0"/>
                </a:lnTo>
                <a:lnTo>
                  <a:pt x="6644550" y="3489600"/>
                </a:lnTo>
                <a:lnTo>
                  <a:pt x="0" y="3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831222" y="727205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076758" y="4954178"/>
            <a:ext cx="1882476" cy="537844"/>
          </a:xfrm>
          <a:custGeom>
            <a:avLst/>
            <a:gdLst/>
            <a:ahLst/>
            <a:cxnLst/>
            <a:rect l="l" t="t" r="r" b="b"/>
            <a:pathLst>
              <a:path w="1882476" h="537844">
                <a:moveTo>
                  <a:pt x="0" y="0"/>
                </a:moveTo>
                <a:lnTo>
                  <a:pt x="1882476" y="0"/>
                </a:lnTo>
                <a:lnTo>
                  <a:pt x="1882476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479424" y="2543814"/>
            <a:ext cx="1411428" cy="1396928"/>
          </a:xfrm>
          <a:custGeom>
            <a:avLst/>
            <a:gdLst/>
            <a:ahLst/>
            <a:cxnLst/>
            <a:rect l="l" t="t" r="r" b="b"/>
            <a:pathLst>
              <a:path w="1411428" h="1396928">
                <a:moveTo>
                  <a:pt x="0" y="0"/>
                </a:moveTo>
                <a:lnTo>
                  <a:pt x="1411428" y="0"/>
                </a:lnTo>
                <a:lnTo>
                  <a:pt x="1411428" y="1396928"/>
                </a:lnTo>
                <a:lnTo>
                  <a:pt x="0" y="139692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531425" y="1141850"/>
            <a:ext cx="15225150" cy="94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 συνεισφορά στην Παιδαγωγική σκέψη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73058" y="3997177"/>
            <a:ext cx="11437994" cy="48604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ενθάρρυνε τους μαθητές</a:t>
            </a:r>
            <a:r>
              <a:rPr lang="en-US" sz="2799" b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να εξετάσουν τις πεποιθήσεις τους και να κατανοήσουν τον εαυτό τους.</a:t>
            </a:r>
          </a:p>
          <a:p>
            <a:pPr algn="l">
              <a:lnSpc>
                <a:spcPts val="3863"/>
              </a:lnSpc>
            </a:pPr>
            <a:endParaRPr lang="en-US" sz="2799" b="1">
              <a:solidFill>
                <a:srgbClr val="4C323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604519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 εξέταση της ζωής είναι απαραίτητη για την ανάπτυξη ενός ενάρετου χαρακτήρα, καθώς </a:t>
            </a:r>
            <a:r>
              <a:rPr lang="en-US" sz="2799" b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η αυτογνωσία οδηγεί σε μεγαλύτερη ευθύνη για τις πράξεις μας </a:t>
            </a:r>
          </a:p>
          <a:p>
            <a:pPr algn="l">
              <a:lnSpc>
                <a:spcPts val="3863"/>
              </a:lnSpc>
            </a:pPr>
            <a:endParaRPr lang="en-US" sz="2799" b="1">
              <a:solidFill>
                <a:srgbClr val="4C323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604520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Αποτέλεσμα: οι εκπαιδευτικοί ενθαρρύνονται να βοηθούν τους μαθητές να αναπτύξουν αυτογνωσία και συναισθηματική νοημοσύνη.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56624" y="2524764"/>
            <a:ext cx="7947750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sz="4000" i="1">
                <a:solidFill>
                  <a:srgbClr val="4C3230"/>
                </a:solidFill>
                <a:latin typeface="Arimo Italics"/>
                <a:ea typeface="Arimo Italics"/>
                <a:cs typeface="Arimo Italics"/>
                <a:sym typeface="Arimo Italics"/>
              </a:rPr>
              <a:t>Αυτογνωσία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" y="8980704"/>
            <a:ext cx="18288038" cy="1305390"/>
          </a:xfrm>
          <a:custGeom>
            <a:avLst/>
            <a:gdLst/>
            <a:ahLst/>
            <a:cxnLst/>
            <a:rect l="l" t="t" r="r" b="b"/>
            <a:pathLst>
              <a:path w="18288038" h="1305390">
                <a:moveTo>
                  <a:pt x="0" y="0"/>
                </a:moveTo>
                <a:lnTo>
                  <a:pt x="18288038" y="0"/>
                </a:lnTo>
                <a:lnTo>
                  <a:pt x="18288038" y="1305390"/>
                </a:lnTo>
                <a:lnTo>
                  <a:pt x="0" y="13053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046004" y="3865550"/>
            <a:ext cx="1189804" cy="1380236"/>
          </a:xfrm>
          <a:custGeom>
            <a:avLst/>
            <a:gdLst/>
            <a:ahLst/>
            <a:cxnLst/>
            <a:rect l="l" t="t" r="r" b="b"/>
            <a:pathLst>
              <a:path w="1189804" h="1380236">
                <a:moveTo>
                  <a:pt x="0" y="0"/>
                </a:moveTo>
                <a:lnTo>
                  <a:pt x="1189804" y="0"/>
                </a:lnTo>
                <a:lnTo>
                  <a:pt x="1189804" y="1380236"/>
                </a:lnTo>
                <a:lnTo>
                  <a:pt x="0" y="13802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649252" y="5245688"/>
            <a:ext cx="1971204" cy="4447542"/>
          </a:xfrm>
          <a:custGeom>
            <a:avLst/>
            <a:gdLst/>
            <a:ahLst/>
            <a:cxnLst/>
            <a:rect l="l" t="t" r="r" b="b"/>
            <a:pathLst>
              <a:path w="1971204" h="4447542">
                <a:moveTo>
                  <a:pt x="0" y="0"/>
                </a:moveTo>
                <a:lnTo>
                  <a:pt x="1971204" y="0"/>
                </a:lnTo>
                <a:lnTo>
                  <a:pt x="1971204" y="4447542"/>
                </a:lnTo>
                <a:lnTo>
                  <a:pt x="0" y="44475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291644" y="-735956"/>
            <a:ext cx="6644550" cy="3489600"/>
          </a:xfrm>
          <a:custGeom>
            <a:avLst/>
            <a:gdLst/>
            <a:ahLst/>
            <a:cxnLst/>
            <a:rect l="l" t="t" r="r" b="b"/>
            <a:pathLst>
              <a:path w="6644550" h="3489600">
                <a:moveTo>
                  <a:pt x="0" y="0"/>
                </a:moveTo>
                <a:lnTo>
                  <a:pt x="6644550" y="0"/>
                </a:lnTo>
                <a:lnTo>
                  <a:pt x="6644550" y="3489600"/>
                </a:lnTo>
                <a:lnTo>
                  <a:pt x="0" y="3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831222" y="727205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6076758" y="4954178"/>
            <a:ext cx="1882476" cy="537844"/>
          </a:xfrm>
          <a:custGeom>
            <a:avLst/>
            <a:gdLst/>
            <a:ahLst/>
            <a:cxnLst/>
            <a:rect l="l" t="t" r="r" b="b"/>
            <a:pathLst>
              <a:path w="1882476" h="537844">
                <a:moveTo>
                  <a:pt x="0" y="0"/>
                </a:moveTo>
                <a:lnTo>
                  <a:pt x="1882476" y="0"/>
                </a:lnTo>
                <a:lnTo>
                  <a:pt x="1882476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479424" y="2543814"/>
            <a:ext cx="1411428" cy="1396928"/>
          </a:xfrm>
          <a:custGeom>
            <a:avLst/>
            <a:gdLst/>
            <a:ahLst/>
            <a:cxnLst/>
            <a:rect l="l" t="t" r="r" b="b"/>
            <a:pathLst>
              <a:path w="1411428" h="1396928">
                <a:moveTo>
                  <a:pt x="0" y="0"/>
                </a:moveTo>
                <a:lnTo>
                  <a:pt x="1411428" y="0"/>
                </a:lnTo>
                <a:lnTo>
                  <a:pt x="1411428" y="1396928"/>
                </a:lnTo>
                <a:lnTo>
                  <a:pt x="0" y="139692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531425" y="1141850"/>
            <a:ext cx="15225150" cy="94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 συνεισφορά στην Παιδαγωγική σκέψη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03085" y="3798875"/>
            <a:ext cx="12053536" cy="5458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Σε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ντίθεση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με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τους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ροσωκρ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τικούς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φιλοσόφους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ου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ικεντρώνοντ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σε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φυσικά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φ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ινόμεν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α,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στρέφετ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στ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νθρώ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ζητήμ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α,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εστιάζοντ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στις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σχέσεις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μετ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ξύ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των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νθρώ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ων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στις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ηθικές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ξίες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</a:p>
          <a:p>
            <a:pPr algn="l">
              <a:lnSpc>
                <a:spcPts val="3863"/>
              </a:lnSpc>
            </a:pPr>
            <a:endParaRPr lang="en-US" sz="2799" b="1" dirty="0">
              <a:solidFill>
                <a:srgbClr val="4C323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604519" lvl="1" indent="-302260" algn="l">
              <a:lnSpc>
                <a:spcPts val="3863"/>
              </a:lnSpc>
              <a:buFont typeface="Arial"/>
              <a:buChar char="•"/>
            </a:pP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Υ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οστήριξε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σημ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σί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συμμετοχής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των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ολιτών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στη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δημοκρ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τί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νάγκη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γι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ηθικούς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ηγέτες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ου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θ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θοδηγήσουν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την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κοινωνί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π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ρος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το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λό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.</a:t>
            </a:r>
          </a:p>
          <a:p>
            <a:pPr algn="l">
              <a:lnSpc>
                <a:spcPts val="3863"/>
              </a:lnSpc>
            </a:pPr>
            <a:endParaRPr lang="en-US" sz="27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604520" lvl="1" indent="-302260" algn="l">
              <a:lnSpc>
                <a:spcPts val="3863"/>
              </a:lnSpc>
              <a:buFont typeface="Arial"/>
              <a:buChar char="•"/>
            </a:pPr>
            <a:r>
              <a:rPr lang="el-GR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ροωθούσε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την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ιδέ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ότι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οι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ιδευτικοί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ρέ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ενσωμ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τώνουν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κοινωνικά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ζητήμ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ξίες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στην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ιδευτική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δι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δικ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σί</a:t>
            </a:r>
            <a:r>
              <a:rPr lang="en-US" sz="2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86650" y="2534289"/>
            <a:ext cx="7947750" cy="1209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 i="1">
                <a:solidFill>
                  <a:srgbClr val="4C3230"/>
                </a:solidFill>
                <a:latin typeface="Arimo Italics"/>
                <a:ea typeface="Arimo Italics"/>
                <a:cs typeface="Arimo Italics"/>
                <a:sym typeface="Arimo Italics"/>
              </a:rPr>
              <a:t>Ανθρωποκεντρική Προσέγγιση</a:t>
            </a:r>
          </a:p>
          <a:p>
            <a:pPr algn="l">
              <a:lnSpc>
                <a:spcPts val="4800"/>
              </a:lnSpc>
            </a:pPr>
            <a:endParaRPr lang="en-US" sz="3999" i="1">
              <a:solidFill>
                <a:srgbClr val="4C3230"/>
              </a:solidFill>
              <a:latin typeface="Arimo Italics"/>
              <a:ea typeface="Arimo Italics"/>
              <a:cs typeface="Arimo Italics"/>
              <a:sym typeface="Arimo Itali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715009" y="6255847"/>
            <a:ext cx="5572991" cy="3629410"/>
          </a:xfrm>
          <a:custGeom>
            <a:avLst/>
            <a:gdLst/>
            <a:ahLst/>
            <a:cxnLst/>
            <a:rect l="l" t="t" r="r" b="b"/>
            <a:pathLst>
              <a:path w="5572991" h="3629410">
                <a:moveTo>
                  <a:pt x="0" y="0"/>
                </a:moveTo>
                <a:lnTo>
                  <a:pt x="5572991" y="0"/>
                </a:lnTo>
                <a:lnTo>
                  <a:pt x="5572991" y="3629411"/>
                </a:lnTo>
                <a:lnTo>
                  <a:pt x="0" y="36294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3097237"/>
            <a:ext cx="18488510" cy="7360098"/>
          </a:xfrm>
          <a:custGeom>
            <a:avLst/>
            <a:gdLst/>
            <a:ahLst/>
            <a:cxnLst/>
            <a:rect l="l" t="t" r="r" b="b"/>
            <a:pathLst>
              <a:path w="18488510" h="7360098">
                <a:moveTo>
                  <a:pt x="0" y="0"/>
                </a:moveTo>
                <a:lnTo>
                  <a:pt x="18488510" y="0"/>
                </a:lnTo>
                <a:lnTo>
                  <a:pt x="18488510" y="7360098"/>
                </a:lnTo>
                <a:lnTo>
                  <a:pt x="0" y="73600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481458" y="7822102"/>
            <a:ext cx="1882478" cy="537844"/>
          </a:xfrm>
          <a:custGeom>
            <a:avLst/>
            <a:gdLst/>
            <a:ahLst/>
            <a:cxnLst/>
            <a:rect l="l" t="t" r="r" b="b"/>
            <a:pathLst>
              <a:path w="1882478" h="537844">
                <a:moveTo>
                  <a:pt x="0" y="0"/>
                </a:moveTo>
                <a:lnTo>
                  <a:pt x="1882478" y="0"/>
                </a:lnTo>
                <a:lnTo>
                  <a:pt x="1882478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969907">
            <a:off x="15041993" y="792280"/>
            <a:ext cx="5777206" cy="5209990"/>
          </a:xfrm>
          <a:custGeom>
            <a:avLst/>
            <a:gdLst/>
            <a:ahLst/>
            <a:cxnLst/>
            <a:rect l="l" t="t" r="r" b="b"/>
            <a:pathLst>
              <a:path w="5777206" h="5209990">
                <a:moveTo>
                  <a:pt x="0" y="0"/>
                </a:moveTo>
                <a:lnTo>
                  <a:pt x="5777206" y="0"/>
                </a:lnTo>
                <a:lnTo>
                  <a:pt x="5777206" y="5209990"/>
                </a:lnTo>
                <a:lnTo>
                  <a:pt x="0" y="520999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354582" y="3460667"/>
            <a:ext cx="5518690" cy="41932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2"/>
              </a:lnSpc>
            </a:pPr>
            <a:r>
              <a:rPr lang="en-US" sz="24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Οι εκπαιδευτικοί καλούνται να ενσωματώσουν κοινωνικά ζητήματα στην εκπαιδευτική διαδικασία, προκειμένου να </a:t>
            </a:r>
            <a:r>
              <a:rPr lang="en-US" sz="2400" b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προάγουν την κοινωνική ευθύνη και τη συμμετοχή.</a:t>
            </a:r>
          </a:p>
          <a:p>
            <a:pPr algn="l">
              <a:lnSpc>
                <a:spcPts val="3312"/>
              </a:lnSpc>
            </a:pPr>
            <a:endParaRPr lang="en-US" sz="2400" b="1">
              <a:solidFill>
                <a:srgbClr val="4C323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l">
              <a:lnSpc>
                <a:spcPts val="3312"/>
              </a:lnSpc>
            </a:pPr>
            <a:r>
              <a:rPr lang="en-US" sz="2400" b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Η έμφαση στις ηθικές αξίες συμβάλλει στη δημιουργία υπεύθυνων πολιτών που συμμετέχουν ενεργά στη δημοκρατία. </a:t>
            </a:r>
            <a:r>
              <a:rPr lang="en-US" sz="24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31425" y="1141850"/>
            <a:ext cx="15225150" cy="2143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69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Εφ</a:t>
            </a:r>
            <a:r>
              <a:rPr lang="en-US" sz="69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69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ρμογή</a:t>
            </a:r>
            <a:r>
              <a:rPr lang="en-US" sz="69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9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στη</a:t>
            </a:r>
            <a:r>
              <a:rPr lang="en-US" sz="69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9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Σύγχρονη</a:t>
            </a:r>
            <a:r>
              <a:rPr lang="en-US" sz="69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9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Εκ</a:t>
            </a:r>
            <a:r>
              <a:rPr lang="en-US" sz="69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πα</a:t>
            </a:r>
            <a:r>
              <a:rPr lang="en-US" sz="69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ίδευση</a:t>
            </a:r>
            <a:endParaRPr lang="en-US" sz="69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8400"/>
              </a:lnSpc>
            </a:pPr>
            <a:endParaRPr lang="en-US" sz="69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08061" y="3460667"/>
            <a:ext cx="4617896" cy="4612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1"/>
              </a:lnSpc>
            </a:pPr>
            <a:r>
              <a:rPr lang="en-US" sz="2399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Ο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399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εκ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πα</a:t>
            </a:r>
            <a:r>
              <a:rPr lang="en-US" sz="2399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ιδευτικός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399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λειτουργεί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399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ως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«</a:t>
            </a:r>
            <a:r>
              <a:rPr lang="en-US" sz="2399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μ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399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ιεύτρι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α» </a:t>
            </a:r>
            <a:r>
              <a:rPr lang="en-US" sz="2399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της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399" dirty="0" err="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γνώσης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, 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β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οηθώντ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ς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τους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μ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θητές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ν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α «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γεννήσουν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» 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τις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δικές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τους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ιδέες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399" b="1" dirty="0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399" b="1" dirty="0" err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λήθειες</a:t>
            </a:r>
            <a:r>
              <a:rPr lang="en-US" sz="2399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.</a:t>
            </a:r>
            <a:r>
              <a:rPr lang="en-US" sz="23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  <a:p>
            <a:pPr algn="l">
              <a:lnSpc>
                <a:spcPts val="3311"/>
              </a:lnSpc>
            </a:pPr>
            <a:endParaRPr lang="en-US" sz="23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>
              <a:lnSpc>
                <a:spcPts val="3311"/>
              </a:lnSpc>
            </a:pPr>
            <a:r>
              <a:rPr lang="en-US" sz="23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</a:t>
            </a:r>
            <a:r>
              <a:rPr lang="en-US" sz="23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3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</a:t>
            </a:r>
            <a:r>
              <a:rPr lang="en-US" sz="23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23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ιευτική</a:t>
            </a:r>
            <a:r>
              <a:rPr lang="en-US" sz="23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399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μέθοδος</a:t>
            </a:r>
            <a:r>
              <a:rPr lang="en-US" sz="23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ενθ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ρρύνει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την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εξερεύνηση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των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π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π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οιθήσεων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των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μ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θητών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ι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την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κ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λλιέργει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 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της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 α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υτογνωσί</a:t>
            </a:r>
            <a:r>
              <a:rPr lang="en-US" sz="2399" b="1" dirty="0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α</a:t>
            </a:r>
            <a:r>
              <a:rPr lang="en-US" sz="2399" b="1" dirty="0" err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ς</a:t>
            </a:r>
            <a:r>
              <a:rPr lang="en-US" sz="23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303825" y="4110436"/>
            <a:ext cx="4452750" cy="1678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2"/>
              </a:lnSpc>
            </a:pPr>
            <a:r>
              <a:rPr lang="en-US" sz="2400" b="1">
                <a:solidFill>
                  <a:srgbClr val="4C3230"/>
                </a:solidFill>
                <a:latin typeface="Arimo Bold"/>
                <a:ea typeface="Arimo Bold"/>
                <a:cs typeface="Arimo Bold"/>
                <a:sym typeface="Arimo Bold"/>
              </a:rPr>
              <a:t>επικεντρώνεται στα ανθρώπινα ζητήματα και τη συμμετοχή των πολιτών στη δημόσια ζωή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08061" y="2778150"/>
            <a:ext cx="4452750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sz="4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</a:t>
            </a:r>
            <a:r>
              <a:rPr lang="en-US" sz="40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4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ιευτική</a:t>
            </a:r>
            <a:endParaRPr lang="en-US" sz="4000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272009" y="2778150"/>
            <a:ext cx="4452750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sz="4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ηθική εκπαίδευση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303825" y="2778150"/>
            <a:ext cx="4452750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sz="4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ανθρωποκεντρική προσέγγιση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072414" y="7278858"/>
            <a:ext cx="4858182" cy="2152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80"/>
              </a:lnSpc>
            </a:pPr>
            <a:r>
              <a:rPr lang="en-US" sz="24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Η ανάπτυξη ενός ολοκληρωμένου πολίτη που είναι ικανός να σκέφτεται κριτικά, να αναγνωρίζει τις αξίες του και να συμμετέχει ενεργά στην κοινωνία.</a:t>
            </a:r>
          </a:p>
          <a:p>
            <a:pPr algn="ctr">
              <a:lnSpc>
                <a:spcPts val="2640"/>
              </a:lnSpc>
              <a:spcBef>
                <a:spcPct val="0"/>
              </a:spcBef>
            </a:pPr>
            <a:endParaRPr lang="en-US" sz="24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3382" y="5410402"/>
            <a:ext cx="18287892" cy="4876626"/>
          </a:xfrm>
          <a:custGeom>
            <a:avLst/>
            <a:gdLst/>
            <a:ahLst/>
            <a:cxnLst/>
            <a:rect l="l" t="t" r="r" b="b"/>
            <a:pathLst>
              <a:path w="18287892" h="4876626">
                <a:moveTo>
                  <a:pt x="0" y="0"/>
                </a:moveTo>
                <a:lnTo>
                  <a:pt x="18287892" y="0"/>
                </a:lnTo>
                <a:lnTo>
                  <a:pt x="18287892" y="4876626"/>
                </a:lnTo>
                <a:lnTo>
                  <a:pt x="0" y="48766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" y="8189568"/>
            <a:ext cx="18287394" cy="1496684"/>
          </a:xfrm>
          <a:custGeom>
            <a:avLst/>
            <a:gdLst/>
            <a:ahLst/>
            <a:cxnLst/>
            <a:rect l="l" t="t" r="r" b="b"/>
            <a:pathLst>
              <a:path w="18287394" h="1496684">
                <a:moveTo>
                  <a:pt x="0" y="0"/>
                </a:moveTo>
                <a:lnTo>
                  <a:pt x="18287394" y="0"/>
                </a:lnTo>
                <a:lnTo>
                  <a:pt x="18287394" y="1496684"/>
                </a:lnTo>
                <a:lnTo>
                  <a:pt x="0" y="14966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09328" y="2"/>
            <a:ext cx="19579762" cy="2701474"/>
          </a:xfrm>
          <a:custGeom>
            <a:avLst/>
            <a:gdLst/>
            <a:ahLst/>
            <a:cxnLst/>
            <a:rect l="l" t="t" r="r" b="b"/>
            <a:pathLst>
              <a:path w="19579762" h="2701474">
                <a:moveTo>
                  <a:pt x="0" y="0"/>
                </a:moveTo>
                <a:lnTo>
                  <a:pt x="19579762" y="0"/>
                </a:lnTo>
                <a:lnTo>
                  <a:pt x="19579762" y="2701474"/>
                </a:lnTo>
                <a:lnTo>
                  <a:pt x="0" y="27014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" y="9686228"/>
            <a:ext cx="18287394" cy="599866"/>
          </a:xfrm>
          <a:custGeom>
            <a:avLst/>
            <a:gdLst/>
            <a:ahLst/>
            <a:cxnLst/>
            <a:rect l="l" t="t" r="r" b="b"/>
            <a:pathLst>
              <a:path w="18287394" h="599866">
                <a:moveTo>
                  <a:pt x="0" y="0"/>
                </a:moveTo>
                <a:lnTo>
                  <a:pt x="18287394" y="0"/>
                </a:lnTo>
                <a:lnTo>
                  <a:pt x="18287394" y="599866"/>
                </a:lnTo>
                <a:lnTo>
                  <a:pt x="0" y="5998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463424" y="5536014"/>
            <a:ext cx="1411428" cy="1396928"/>
          </a:xfrm>
          <a:custGeom>
            <a:avLst/>
            <a:gdLst/>
            <a:ahLst/>
            <a:cxnLst/>
            <a:rect l="l" t="t" r="r" b="b"/>
            <a:pathLst>
              <a:path w="1411428" h="1396928">
                <a:moveTo>
                  <a:pt x="0" y="0"/>
                </a:moveTo>
                <a:lnTo>
                  <a:pt x="1411428" y="0"/>
                </a:lnTo>
                <a:lnTo>
                  <a:pt x="1411428" y="1396928"/>
                </a:lnTo>
                <a:lnTo>
                  <a:pt x="0" y="139692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975787" y="2167913"/>
            <a:ext cx="13794150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003"/>
              </a:lnSpc>
            </a:pPr>
            <a:r>
              <a:rPr lang="en-US" sz="5799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5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“</a:t>
            </a:r>
            <a:r>
              <a:rPr lang="en-US" sz="5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Εν</a:t>
            </a:r>
            <a:r>
              <a:rPr lang="en-US" sz="5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οίδ</a:t>
            </a:r>
            <a:r>
              <a:rPr lang="en-US" sz="5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5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ότι</a:t>
            </a:r>
            <a:r>
              <a:rPr lang="en-US" sz="5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ουδέν</a:t>
            </a:r>
            <a:r>
              <a:rPr lang="en-US" sz="5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οίδ</a:t>
            </a:r>
            <a:r>
              <a:rPr lang="en-US" sz="5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α”</a:t>
            </a:r>
          </a:p>
          <a:p>
            <a:pPr algn="r">
              <a:lnSpc>
                <a:spcPts val="8003"/>
              </a:lnSpc>
            </a:pPr>
            <a:r>
              <a:rPr lang="en-US" sz="5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Έν</a:t>
            </a:r>
            <a:r>
              <a:rPr lang="en-US" sz="5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5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γνωρίζω</a:t>
            </a:r>
            <a:r>
              <a:rPr lang="en-US" sz="5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, π</a:t>
            </a:r>
            <a:r>
              <a:rPr lang="en-US" sz="5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ως</a:t>
            </a:r>
            <a:r>
              <a:rPr lang="en-US" sz="5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δεν</a:t>
            </a:r>
            <a:r>
              <a:rPr lang="en-US" sz="5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γνωρίζω</a:t>
            </a:r>
            <a:r>
              <a:rPr lang="en-US" sz="5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τί</a:t>
            </a:r>
            <a:r>
              <a:rPr lang="en-US" sz="5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5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οτε</a:t>
            </a:r>
            <a:r>
              <a:rPr lang="en-US" sz="5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844963" y="4267817"/>
            <a:ext cx="892515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759"/>
              </a:lnSpc>
            </a:pPr>
            <a:r>
              <a:rPr lang="en-US" sz="4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Σωκράτης</a:t>
            </a:r>
            <a:endParaRPr lang="en-US" sz="4800" dirty="0">
              <a:solidFill>
                <a:srgbClr val="4C3230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4686472" y="7468628"/>
            <a:ext cx="1791040" cy="2216912"/>
          </a:xfrm>
          <a:custGeom>
            <a:avLst/>
            <a:gdLst/>
            <a:ahLst/>
            <a:cxnLst/>
            <a:rect l="l" t="t" r="r" b="b"/>
            <a:pathLst>
              <a:path w="1791040" h="2216912">
                <a:moveTo>
                  <a:pt x="0" y="0"/>
                </a:moveTo>
                <a:lnTo>
                  <a:pt x="1791040" y="0"/>
                </a:lnTo>
                <a:lnTo>
                  <a:pt x="1791040" y="2216912"/>
                </a:lnTo>
                <a:lnTo>
                  <a:pt x="0" y="221691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2294534" y="4530648"/>
            <a:ext cx="9208360" cy="5155606"/>
          </a:xfrm>
          <a:custGeom>
            <a:avLst/>
            <a:gdLst/>
            <a:ahLst/>
            <a:cxnLst/>
            <a:rect l="l" t="t" r="r" b="b"/>
            <a:pathLst>
              <a:path w="9208360" h="5155606">
                <a:moveTo>
                  <a:pt x="0" y="0"/>
                </a:moveTo>
                <a:lnTo>
                  <a:pt x="9208360" y="0"/>
                </a:lnTo>
                <a:lnTo>
                  <a:pt x="9208360" y="5155606"/>
                </a:lnTo>
                <a:lnTo>
                  <a:pt x="0" y="515560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08" y="8980704"/>
            <a:ext cx="18287038" cy="857266"/>
          </a:xfrm>
          <a:custGeom>
            <a:avLst/>
            <a:gdLst/>
            <a:ahLst/>
            <a:cxnLst/>
            <a:rect l="l" t="t" r="r" b="b"/>
            <a:pathLst>
              <a:path w="18287038" h="857266">
                <a:moveTo>
                  <a:pt x="0" y="0"/>
                </a:moveTo>
                <a:lnTo>
                  <a:pt x="18287038" y="0"/>
                </a:lnTo>
                <a:lnTo>
                  <a:pt x="18287038" y="857266"/>
                </a:lnTo>
                <a:lnTo>
                  <a:pt x="0" y="857266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" y="9686228"/>
            <a:ext cx="18287394" cy="599866"/>
          </a:xfrm>
          <a:custGeom>
            <a:avLst/>
            <a:gdLst/>
            <a:ahLst/>
            <a:cxnLst/>
            <a:rect l="l" t="t" r="r" b="b"/>
            <a:pathLst>
              <a:path w="18287394" h="599866">
                <a:moveTo>
                  <a:pt x="0" y="0"/>
                </a:moveTo>
                <a:lnTo>
                  <a:pt x="18287394" y="0"/>
                </a:lnTo>
                <a:lnTo>
                  <a:pt x="18287394" y="599866"/>
                </a:lnTo>
                <a:lnTo>
                  <a:pt x="0" y="5998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58665" y="775403"/>
            <a:ext cx="14797909" cy="21431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69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"</a:t>
            </a:r>
            <a:r>
              <a:rPr lang="en-US" sz="69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Σωκρ</a:t>
            </a:r>
            <a:r>
              <a:rPr lang="en-US" sz="69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69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τική</a:t>
            </a:r>
            <a:r>
              <a:rPr lang="en-US" sz="69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69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Ειρωνεί</a:t>
            </a:r>
            <a:r>
              <a:rPr lang="en-US" sz="69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α"</a:t>
            </a:r>
          </a:p>
          <a:p>
            <a:pPr algn="l">
              <a:lnSpc>
                <a:spcPts val="8400"/>
              </a:lnSpc>
            </a:pPr>
            <a:endParaRPr lang="en-US" sz="69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353100" y="3032460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029408" y="6404578"/>
            <a:ext cx="1882476" cy="537844"/>
          </a:xfrm>
          <a:custGeom>
            <a:avLst/>
            <a:gdLst/>
            <a:ahLst/>
            <a:cxnLst/>
            <a:rect l="l" t="t" r="r" b="b"/>
            <a:pathLst>
              <a:path w="1882476" h="537844">
                <a:moveTo>
                  <a:pt x="0" y="0"/>
                </a:moveTo>
                <a:lnTo>
                  <a:pt x="1882476" y="0"/>
                </a:lnTo>
                <a:lnTo>
                  <a:pt x="1882476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0" y="3694248"/>
            <a:ext cx="18905786" cy="6592752"/>
          </a:xfrm>
          <a:custGeom>
            <a:avLst/>
            <a:gdLst/>
            <a:ahLst/>
            <a:cxnLst/>
            <a:rect l="l" t="t" r="r" b="b"/>
            <a:pathLst>
              <a:path w="18905786" h="6592752">
                <a:moveTo>
                  <a:pt x="0" y="0"/>
                </a:moveTo>
                <a:lnTo>
                  <a:pt x="18905786" y="0"/>
                </a:lnTo>
                <a:lnTo>
                  <a:pt x="18905786" y="6592752"/>
                </a:lnTo>
                <a:lnTo>
                  <a:pt x="0" y="65927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 dirty="0"/>
          </a:p>
        </p:txBody>
      </p:sp>
      <p:sp>
        <p:nvSpPr>
          <p:cNvPr id="7" name="Freeform 7"/>
          <p:cNvSpPr/>
          <p:nvPr/>
        </p:nvSpPr>
        <p:spPr>
          <a:xfrm>
            <a:off x="13741204" y="3865550"/>
            <a:ext cx="1189804" cy="1380236"/>
          </a:xfrm>
          <a:custGeom>
            <a:avLst/>
            <a:gdLst/>
            <a:ahLst/>
            <a:cxnLst/>
            <a:rect l="l" t="t" r="r" b="b"/>
            <a:pathLst>
              <a:path w="1189804" h="1380236">
                <a:moveTo>
                  <a:pt x="0" y="0"/>
                </a:moveTo>
                <a:lnTo>
                  <a:pt x="1189804" y="0"/>
                </a:lnTo>
                <a:lnTo>
                  <a:pt x="1189804" y="1380236"/>
                </a:lnTo>
                <a:lnTo>
                  <a:pt x="0" y="138023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344452" y="5245688"/>
            <a:ext cx="1971204" cy="4447542"/>
          </a:xfrm>
          <a:custGeom>
            <a:avLst/>
            <a:gdLst/>
            <a:ahLst/>
            <a:cxnLst/>
            <a:rect l="l" t="t" r="r" b="b"/>
            <a:pathLst>
              <a:path w="1971204" h="4447542">
                <a:moveTo>
                  <a:pt x="0" y="0"/>
                </a:moveTo>
                <a:lnTo>
                  <a:pt x="1971204" y="0"/>
                </a:lnTo>
                <a:lnTo>
                  <a:pt x="1971204" y="4447542"/>
                </a:lnTo>
                <a:lnTo>
                  <a:pt x="0" y="444754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09392" y="6721702"/>
            <a:ext cx="1882476" cy="537844"/>
          </a:xfrm>
          <a:custGeom>
            <a:avLst/>
            <a:gdLst/>
            <a:ahLst/>
            <a:cxnLst/>
            <a:rect l="l" t="t" r="r" b="b"/>
            <a:pathLst>
              <a:path w="1882476" h="537844">
                <a:moveTo>
                  <a:pt x="0" y="0"/>
                </a:moveTo>
                <a:lnTo>
                  <a:pt x="1882476" y="0"/>
                </a:lnTo>
                <a:lnTo>
                  <a:pt x="1882476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Ορθογώνιο 11">
            <a:extLst>
              <a:ext uri="{FF2B5EF4-FFF2-40B4-BE49-F238E27FC236}">
                <a16:creationId xmlns:a16="http://schemas.microsoft.com/office/drawing/2014/main" id="{0DC55584-320E-E543-AA6C-91B7A13016A7}"/>
              </a:ext>
            </a:extLst>
          </p:cNvPr>
          <p:cNvSpPr/>
          <p:nvPr/>
        </p:nvSpPr>
        <p:spPr>
          <a:xfrm>
            <a:off x="1295400" y="2628901"/>
            <a:ext cx="5708078" cy="26167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2259" lvl="1" algn="ctr">
              <a:lnSpc>
                <a:spcPts val="3863"/>
              </a:lnSpc>
            </a:pP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Σωκράτης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χρησιμο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οιούσε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Σωκρ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τική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Ειρωνεί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γι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απ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οκ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λύψει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την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άγνοι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των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άλλων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τους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οδηγήσει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στην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λήθει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α.</a:t>
            </a:r>
          </a:p>
        </p:txBody>
      </p:sp>
      <p:sp>
        <p:nvSpPr>
          <p:cNvPr id="13" name="Ορθογώνιο 12">
            <a:extLst>
              <a:ext uri="{FF2B5EF4-FFF2-40B4-BE49-F238E27FC236}">
                <a16:creationId xmlns:a16="http://schemas.microsoft.com/office/drawing/2014/main" id="{F6D036C0-6CE7-BF46-A672-4D3060539FA5}"/>
              </a:ext>
            </a:extLst>
          </p:cNvPr>
          <p:cNvSpPr/>
          <p:nvPr/>
        </p:nvSpPr>
        <p:spPr>
          <a:xfrm>
            <a:off x="7666743" y="2558632"/>
            <a:ext cx="5689813" cy="28197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2259" lvl="1" algn="ctr">
              <a:lnSpc>
                <a:spcPts val="3863"/>
              </a:lnSpc>
            </a:pP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Με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φράση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"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ξέρω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ότι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δεν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ξέρω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τί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οτ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α",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τόνιζε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την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ξί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της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απ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εινότητ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ς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της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υτογνωσί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8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ς</a:t>
            </a:r>
            <a:r>
              <a:rPr lang="en-US" sz="28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.</a:t>
            </a:r>
          </a:p>
        </p:txBody>
      </p:sp>
      <p:sp>
        <p:nvSpPr>
          <p:cNvPr id="14" name="Ορθογώνιο 13">
            <a:extLst>
              <a:ext uri="{FF2B5EF4-FFF2-40B4-BE49-F238E27FC236}">
                <a16:creationId xmlns:a16="http://schemas.microsoft.com/office/drawing/2014/main" id="{11D7FB44-34C9-E44B-BFF5-930EA213569B}"/>
              </a:ext>
            </a:extLst>
          </p:cNvPr>
          <p:cNvSpPr/>
          <p:nvPr/>
        </p:nvSpPr>
        <p:spPr>
          <a:xfrm>
            <a:off x="7666744" y="6009025"/>
            <a:ext cx="5677710" cy="26167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2259" lvl="1" algn="ctr">
              <a:lnSpc>
                <a:spcPts val="3863"/>
              </a:lnSpc>
            </a:pP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Στη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δίκη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του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,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υ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ερ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ίστηκε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την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ζήτηση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λήθει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,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φορώντ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τις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τηγορίες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τον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θάν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.</a:t>
            </a:r>
          </a:p>
        </p:txBody>
      </p:sp>
      <p:sp>
        <p:nvSpPr>
          <p:cNvPr id="15" name="Ορθογώνιο 14">
            <a:extLst>
              <a:ext uri="{FF2B5EF4-FFF2-40B4-BE49-F238E27FC236}">
                <a16:creationId xmlns:a16="http://schemas.microsoft.com/office/drawing/2014/main" id="{853028DD-6A1C-B842-9909-21B0A2C7FC77}"/>
              </a:ext>
            </a:extLst>
          </p:cNvPr>
          <p:cNvSpPr/>
          <p:nvPr/>
        </p:nvSpPr>
        <p:spPr>
          <a:xfrm>
            <a:off x="1295400" y="6009025"/>
            <a:ext cx="5708078" cy="26167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2259" lvl="1" algn="ctr">
              <a:lnSpc>
                <a:spcPts val="3863"/>
              </a:lnSpc>
            </a:pP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μέθοδός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του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π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ροκάλεσε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σκέψη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,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μφισ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β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ήτηση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έμεινε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σύμ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β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ολο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φιλοσοφικής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κερ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ιότητ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8534" y="5410402"/>
            <a:ext cx="18287892" cy="4876626"/>
          </a:xfrm>
          <a:custGeom>
            <a:avLst/>
            <a:gdLst/>
            <a:ahLst/>
            <a:cxnLst/>
            <a:rect l="l" t="t" r="r" b="b"/>
            <a:pathLst>
              <a:path w="18287892" h="4876626">
                <a:moveTo>
                  <a:pt x="0" y="0"/>
                </a:moveTo>
                <a:lnTo>
                  <a:pt x="18287892" y="0"/>
                </a:lnTo>
                <a:lnTo>
                  <a:pt x="18287892" y="4876626"/>
                </a:lnTo>
                <a:lnTo>
                  <a:pt x="0" y="48766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637482" y="302078"/>
            <a:ext cx="1882478" cy="537844"/>
          </a:xfrm>
          <a:custGeom>
            <a:avLst/>
            <a:gdLst/>
            <a:ahLst/>
            <a:cxnLst/>
            <a:rect l="l" t="t" r="r" b="b"/>
            <a:pathLst>
              <a:path w="1882478" h="537844">
                <a:moveTo>
                  <a:pt x="0" y="0"/>
                </a:moveTo>
                <a:lnTo>
                  <a:pt x="1882478" y="0"/>
                </a:lnTo>
                <a:lnTo>
                  <a:pt x="1882478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766322" y="202880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911124" y="3476914"/>
            <a:ext cx="1411428" cy="1396928"/>
          </a:xfrm>
          <a:custGeom>
            <a:avLst/>
            <a:gdLst/>
            <a:ahLst/>
            <a:cxnLst/>
            <a:rect l="l" t="t" r="r" b="b"/>
            <a:pathLst>
              <a:path w="1411428" h="1396928">
                <a:moveTo>
                  <a:pt x="0" y="0"/>
                </a:moveTo>
                <a:lnTo>
                  <a:pt x="1411428" y="0"/>
                </a:lnTo>
                <a:lnTo>
                  <a:pt x="1411428" y="1396928"/>
                </a:lnTo>
                <a:lnTo>
                  <a:pt x="0" y="139692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244940" y="691131"/>
            <a:ext cx="11780943" cy="7844145"/>
          </a:xfrm>
          <a:custGeom>
            <a:avLst/>
            <a:gdLst/>
            <a:ahLst/>
            <a:cxnLst/>
            <a:rect l="l" t="t" r="r" b="b"/>
            <a:pathLst>
              <a:path w="11780943" h="7844145">
                <a:moveTo>
                  <a:pt x="0" y="0"/>
                </a:moveTo>
                <a:lnTo>
                  <a:pt x="11780944" y="0"/>
                </a:lnTo>
                <a:lnTo>
                  <a:pt x="11780944" y="7844145"/>
                </a:lnTo>
                <a:lnTo>
                  <a:pt x="0" y="784414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253528" y="8904065"/>
            <a:ext cx="11780943" cy="335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The Death of Socrates by Jacques-Louis David, 1787. Metropolitan Museum of Art, New York.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351256" y="2003983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066874" y="956414"/>
            <a:ext cx="1411428" cy="1396928"/>
          </a:xfrm>
          <a:custGeom>
            <a:avLst/>
            <a:gdLst/>
            <a:ahLst/>
            <a:cxnLst/>
            <a:rect l="l" t="t" r="r" b="b"/>
            <a:pathLst>
              <a:path w="1411428" h="1396928">
                <a:moveTo>
                  <a:pt x="0" y="0"/>
                </a:moveTo>
                <a:lnTo>
                  <a:pt x="1411428" y="0"/>
                </a:lnTo>
                <a:lnTo>
                  <a:pt x="1411428" y="1396928"/>
                </a:lnTo>
                <a:lnTo>
                  <a:pt x="0" y="13969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495080" y="1000125"/>
            <a:ext cx="11476323" cy="2143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6999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Δίκη και Θάνατος</a:t>
            </a:r>
          </a:p>
          <a:p>
            <a:pPr algn="l">
              <a:lnSpc>
                <a:spcPts val="8400"/>
              </a:lnSpc>
            </a:pPr>
            <a:endParaRPr lang="en-US" sz="6999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750218" y="4232878"/>
            <a:ext cx="20018076" cy="6053216"/>
          </a:xfrm>
          <a:custGeom>
            <a:avLst/>
            <a:gdLst/>
            <a:ahLst/>
            <a:cxnLst/>
            <a:rect l="l" t="t" r="r" b="b"/>
            <a:pathLst>
              <a:path w="20018076" h="6053216">
                <a:moveTo>
                  <a:pt x="0" y="0"/>
                </a:moveTo>
                <a:lnTo>
                  <a:pt x="20018076" y="0"/>
                </a:lnTo>
                <a:lnTo>
                  <a:pt x="20018076" y="6053216"/>
                </a:lnTo>
                <a:lnTo>
                  <a:pt x="0" y="605321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2975841"/>
            <a:ext cx="16027317" cy="5467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3736" lvl="1" indent="-301868" algn="l">
              <a:lnSpc>
                <a:spcPts val="3355"/>
              </a:lnSpc>
              <a:buFont typeface="Arial"/>
              <a:buChar char="•"/>
            </a:pPr>
            <a:r>
              <a:rPr lang="en-US" sz="2796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Η δίκη του Σωκράτη το 399 π.Χ. ανέδειξε τις φιλοσοφικές του αξίες, καθώς κατηγορήθηκε για ασέβεια και διαφθορά των νέων λόγω των ριζοσπαστικών του ιδεών.</a:t>
            </a:r>
          </a:p>
          <a:p>
            <a:pPr algn="l">
              <a:lnSpc>
                <a:spcPts val="3355"/>
              </a:lnSpc>
            </a:pPr>
            <a:endParaRPr lang="en-US" sz="2796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603736" lvl="1" indent="-301868" algn="l">
              <a:lnSpc>
                <a:spcPts val="3355"/>
              </a:lnSpc>
              <a:buFont typeface="Arial"/>
              <a:buChar char="•"/>
            </a:pPr>
            <a:r>
              <a:rPr lang="en-US" sz="2796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Παρέμεινε πιστός στις αρχές του, αρνούμενος να δραπετεύσει, καθώς θεωρούσε ανήθικη την παραβίαση των νόμων.</a:t>
            </a:r>
          </a:p>
          <a:p>
            <a:pPr algn="l">
              <a:lnSpc>
                <a:spcPts val="3355"/>
              </a:lnSpc>
            </a:pPr>
            <a:endParaRPr lang="en-US" sz="2796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603736" lvl="1" indent="-301868" algn="l">
              <a:lnSpc>
                <a:spcPts val="3355"/>
              </a:lnSpc>
              <a:buFont typeface="Arial"/>
              <a:buChar char="•"/>
            </a:pPr>
            <a:r>
              <a:rPr lang="en-US" sz="2796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Με τη θαρραλέα του στάση, υποστήριξε ότι η ηθική και η δικαιοσύνη υπερβαίνουν την αξία της ίδιας της ζωής.</a:t>
            </a:r>
          </a:p>
          <a:p>
            <a:pPr algn="l">
              <a:lnSpc>
                <a:spcPts val="3355"/>
              </a:lnSpc>
            </a:pPr>
            <a:endParaRPr lang="en-US" sz="2796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603736" lvl="1" indent="-301868" algn="l">
              <a:lnSpc>
                <a:spcPts val="3355"/>
              </a:lnSpc>
              <a:buFont typeface="Arial"/>
              <a:buChar char="•"/>
            </a:pPr>
            <a:r>
              <a:rPr lang="en-US" sz="2796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Ο θάνατός του με κώνειο ανέδειξε την αφοσίωσή του στην αλήθεια και την ηθική, αφήνοντας ανεξίτηλο φιλοσοφικό αποτύπωμα.</a:t>
            </a:r>
          </a:p>
          <a:p>
            <a:pPr algn="l">
              <a:lnSpc>
                <a:spcPts val="3355"/>
              </a:lnSpc>
            </a:pPr>
            <a:endParaRPr lang="en-US" sz="2796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3355"/>
              </a:lnSpc>
            </a:pPr>
            <a:endParaRPr lang="en-US" sz="2796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" y="8980704"/>
            <a:ext cx="18288038" cy="1305390"/>
          </a:xfrm>
          <a:custGeom>
            <a:avLst/>
            <a:gdLst/>
            <a:ahLst/>
            <a:cxnLst/>
            <a:rect l="l" t="t" r="r" b="b"/>
            <a:pathLst>
              <a:path w="18288038" h="1305390">
                <a:moveTo>
                  <a:pt x="0" y="0"/>
                </a:moveTo>
                <a:lnTo>
                  <a:pt x="18288038" y="0"/>
                </a:lnTo>
                <a:lnTo>
                  <a:pt x="18288038" y="1305390"/>
                </a:lnTo>
                <a:lnTo>
                  <a:pt x="0" y="13053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334524" y="-590338"/>
            <a:ext cx="2950298" cy="10286808"/>
          </a:xfrm>
          <a:custGeom>
            <a:avLst/>
            <a:gdLst/>
            <a:ahLst/>
            <a:cxnLst/>
            <a:rect l="l" t="t" r="r" b="b"/>
            <a:pathLst>
              <a:path w="2950298" h="10286808">
                <a:moveTo>
                  <a:pt x="0" y="0"/>
                </a:moveTo>
                <a:lnTo>
                  <a:pt x="2950298" y="0"/>
                </a:lnTo>
                <a:lnTo>
                  <a:pt x="2950298" y="10286808"/>
                </a:lnTo>
                <a:lnTo>
                  <a:pt x="0" y="102868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291672" y="703425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291644" y="-735956"/>
            <a:ext cx="6644550" cy="3489600"/>
          </a:xfrm>
          <a:custGeom>
            <a:avLst/>
            <a:gdLst/>
            <a:ahLst/>
            <a:cxnLst/>
            <a:rect l="l" t="t" r="r" b="b"/>
            <a:pathLst>
              <a:path w="6644550" h="3489600">
                <a:moveTo>
                  <a:pt x="0" y="0"/>
                </a:moveTo>
                <a:lnTo>
                  <a:pt x="6644550" y="0"/>
                </a:lnTo>
                <a:lnTo>
                  <a:pt x="6644550" y="3489600"/>
                </a:lnTo>
                <a:lnTo>
                  <a:pt x="0" y="3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101244" y="3066834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582268" y="3733800"/>
            <a:ext cx="14260964" cy="14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800"/>
              </a:lnSpc>
            </a:pPr>
            <a:r>
              <a:rPr lang="en-US" sz="9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Ευχαριστούμε πολύ!</a:t>
            </a:r>
          </a:p>
        </p:txBody>
      </p:sp>
      <p:sp>
        <p:nvSpPr>
          <p:cNvPr id="8" name="Freeform 8"/>
          <p:cNvSpPr/>
          <p:nvPr/>
        </p:nvSpPr>
        <p:spPr>
          <a:xfrm>
            <a:off x="8712750" y="357448"/>
            <a:ext cx="1666658" cy="476202"/>
          </a:xfrm>
          <a:custGeom>
            <a:avLst/>
            <a:gdLst/>
            <a:ahLst/>
            <a:cxnLst/>
            <a:rect l="l" t="t" r="r" b="b"/>
            <a:pathLst>
              <a:path w="1666658" h="476202">
                <a:moveTo>
                  <a:pt x="0" y="0"/>
                </a:moveTo>
                <a:lnTo>
                  <a:pt x="1666658" y="0"/>
                </a:lnTo>
                <a:lnTo>
                  <a:pt x="1666658" y="476202"/>
                </a:lnTo>
                <a:lnTo>
                  <a:pt x="0" y="47620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139508" y="360602"/>
            <a:ext cx="8245802" cy="2991074"/>
          </a:xfrm>
          <a:custGeom>
            <a:avLst/>
            <a:gdLst/>
            <a:ahLst/>
            <a:cxnLst/>
            <a:rect l="l" t="t" r="r" b="b"/>
            <a:pathLst>
              <a:path w="8245802" h="2991074">
                <a:moveTo>
                  <a:pt x="0" y="0"/>
                </a:moveTo>
                <a:lnTo>
                  <a:pt x="8245802" y="0"/>
                </a:lnTo>
                <a:lnTo>
                  <a:pt x="8245802" y="2991074"/>
                </a:lnTo>
                <a:lnTo>
                  <a:pt x="0" y="29910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5410402"/>
            <a:ext cx="18287892" cy="4876626"/>
          </a:xfrm>
          <a:custGeom>
            <a:avLst/>
            <a:gdLst/>
            <a:ahLst/>
            <a:cxnLst/>
            <a:rect l="l" t="t" r="r" b="b"/>
            <a:pathLst>
              <a:path w="18287892" h="4876626">
                <a:moveTo>
                  <a:pt x="0" y="0"/>
                </a:moveTo>
                <a:lnTo>
                  <a:pt x="18287892" y="0"/>
                </a:lnTo>
                <a:lnTo>
                  <a:pt x="18287892" y="4876626"/>
                </a:lnTo>
                <a:lnTo>
                  <a:pt x="0" y="48766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" y="8189568"/>
            <a:ext cx="18287394" cy="1496684"/>
          </a:xfrm>
          <a:custGeom>
            <a:avLst/>
            <a:gdLst/>
            <a:ahLst/>
            <a:cxnLst/>
            <a:rect l="l" t="t" r="r" b="b"/>
            <a:pathLst>
              <a:path w="18287394" h="1496684">
                <a:moveTo>
                  <a:pt x="0" y="0"/>
                </a:moveTo>
                <a:lnTo>
                  <a:pt x="18287394" y="0"/>
                </a:lnTo>
                <a:lnTo>
                  <a:pt x="18287394" y="1496684"/>
                </a:lnTo>
                <a:lnTo>
                  <a:pt x="0" y="149668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08" y="8980704"/>
            <a:ext cx="18287038" cy="857266"/>
          </a:xfrm>
          <a:custGeom>
            <a:avLst/>
            <a:gdLst/>
            <a:ahLst/>
            <a:cxnLst/>
            <a:rect l="l" t="t" r="r" b="b"/>
            <a:pathLst>
              <a:path w="18287038" h="857266">
                <a:moveTo>
                  <a:pt x="0" y="0"/>
                </a:moveTo>
                <a:lnTo>
                  <a:pt x="18287038" y="0"/>
                </a:lnTo>
                <a:lnTo>
                  <a:pt x="18287038" y="857266"/>
                </a:lnTo>
                <a:lnTo>
                  <a:pt x="0" y="8572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" y="9686228"/>
            <a:ext cx="18287394" cy="599866"/>
          </a:xfrm>
          <a:custGeom>
            <a:avLst/>
            <a:gdLst/>
            <a:ahLst/>
            <a:cxnLst/>
            <a:rect l="l" t="t" r="r" b="b"/>
            <a:pathLst>
              <a:path w="18287394" h="599866">
                <a:moveTo>
                  <a:pt x="0" y="0"/>
                </a:moveTo>
                <a:lnTo>
                  <a:pt x="18287394" y="0"/>
                </a:lnTo>
                <a:lnTo>
                  <a:pt x="18287394" y="599866"/>
                </a:lnTo>
                <a:lnTo>
                  <a:pt x="0" y="59986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10314" y="-597026"/>
            <a:ext cx="2950298" cy="10286808"/>
          </a:xfrm>
          <a:custGeom>
            <a:avLst/>
            <a:gdLst/>
            <a:ahLst/>
            <a:cxnLst/>
            <a:rect l="l" t="t" r="r" b="b"/>
            <a:pathLst>
              <a:path w="2950298" h="10286808">
                <a:moveTo>
                  <a:pt x="0" y="0"/>
                </a:moveTo>
                <a:lnTo>
                  <a:pt x="2950298" y="0"/>
                </a:lnTo>
                <a:lnTo>
                  <a:pt x="2950298" y="10286808"/>
                </a:lnTo>
                <a:lnTo>
                  <a:pt x="0" y="1028680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7290163" y="2516547"/>
            <a:ext cx="8824906" cy="2314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“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Η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μόνη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ληθινή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σοφί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είν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η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γνώση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οτι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δε</a:t>
            </a:r>
            <a:r>
              <a:rPr lang="el-GR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ξέρεις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τί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5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οτ</a:t>
            </a:r>
            <a:r>
              <a:rPr lang="en-US" sz="5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α.”</a:t>
            </a:r>
          </a:p>
          <a:p>
            <a:pPr algn="l">
              <a:lnSpc>
                <a:spcPts val="6000"/>
              </a:lnSpc>
            </a:pPr>
            <a:endParaRPr lang="en-US" sz="5000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2644306" y="4775742"/>
            <a:ext cx="2165748" cy="735516"/>
            <a:chOff x="0" y="0"/>
            <a:chExt cx="2887665" cy="98068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887675" cy="980725"/>
            </a:xfrm>
            <a:custGeom>
              <a:avLst/>
              <a:gdLst/>
              <a:ahLst/>
              <a:cxnLst/>
              <a:rect l="l" t="t" r="r" b="b"/>
              <a:pathLst>
                <a:path w="2887675" h="980725">
                  <a:moveTo>
                    <a:pt x="0" y="0"/>
                  </a:moveTo>
                  <a:lnTo>
                    <a:pt x="2887675" y="0"/>
                  </a:lnTo>
                  <a:lnTo>
                    <a:pt x="2887675" y="980725"/>
                  </a:lnTo>
                  <a:lnTo>
                    <a:pt x="0" y="980725"/>
                  </a:lnTo>
                  <a:close/>
                </a:path>
              </a:pathLst>
            </a:custGeom>
            <a:solidFill>
              <a:srgbClr val="D6C6A9">
                <a:alpha val="52549"/>
              </a:srgbClr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2887665" cy="1009262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l">
                <a:lnSpc>
                  <a:spcPts val="3840"/>
                </a:lnSpc>
              </a:pPr>
              <a:r>
                <a:rPr lang="el-GR" sz="3200" dirty="0">
                  <a:solidFill>
                    <a:srgbClr val="4C3230"/>
                  </a:solidFill>
                  <a:latin typeface="Arimo"/>
                  <a:ea typeface="Arimo"/>
                  <a:cs typeface="Arimo"/>
                  <a:sym typeface="Arimo"/>
                </a:rPr>
                <a:t> </a:t>
              </a:r>
              <a:r>
                <a:rPr lang="en-US" sz="3200" dirty="0" err="1">
                  <a:solidFill>
                    <a:srgbClr val="4C3230"/>
                  </a:solidFill>
                  <a:latin typeface="Bradley Hand" pitchFamily="2" charset="0"/>
                  <a:ea typeface="Arimo"/>
                  <a:cs typeface="Arimo"/>
                  <a:sym typeface="Arimo"/>
                </a:rPr>
                <a:t>Σωκράτης</a:t>
              </a:r>
              <a:endParaRPr lang="en-US" sz="32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15385024" y="479610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853114" y="3693342"/>
            <a:ext cx="2052680" cy="5984132"/>
          </a:xfrm>
          <a:custGeom>
            <a:avLst/>
            <a:gdLst/>
            <a:ahLst/>
            <a:cxnLst/>
            <a:rect l="l" t="t" r="r" b="b"/>
            <a:pathLst>
              <a:path w="2052680" h="5984132">
                <a:moveTo>
                  <a:pt x="0" y="0"/>
                </a:moveTo>
                <a:lnTo>
                  <a:pt x="2052680" y="0"/>
                </a:lnTo>
                <a:lnTo>
                  <a:pt x="2052680" y="5984132"/>
                </a:lnTo>
                <a:lnTo>
                  <a:pt x="0" y="598413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-1661684" y="-735956"/>
            <a:ext cx="6644550" cy="3489600"/>
          </a:xfrm>
          <a:custGeom>
            <a:avLst/>
            <a:gdLst/>
            <a:ahLst/>
            <a:cxnLst/>
            <a:rect l="l" t="t" r="r" b="b"/>
            <a:pathLst>
              <a:path w="6644550" h="3489600">
                <a:moveTo>
                  <a:pt x="0" y="0"/>
                </a:moveTo>
                <a:lnTo>
                  <a:pt x="6644550" y="0"/>
                </a:lnTo>
                <a:lnTo>
                  <a:pt x="6644550" y="3489600"/>
                </a:lnTo>
                <a:lnTo>
                  <a:pt x="0" y="3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3088806" y="3203306"/>
            <a:ext cx="3463312" cy="6949732"/>
          </a:xfrm>
          <a:custGeom>
            <a:avLst/>
            <a:gdLst/>
            <a:ahLst/>
            <a:cxnLst/>
            <a:rect l="l" t="t" r="r" b="b"/>
            <a:pathLst>
              <a:path w="3463312" h="6949732">
                <a:moveTo>
                  <a:pt x="0" y="0"/>
                </a:moveTo>
                <a:lnTo>
                  <a:pt x="3463312" y="0"/>
                </a:lnTo>
                <a:lnTo>
                  <a:pt x="3463312" y="6949732"/>
                </a:lnTo>
                <a:lnTo>
                  <a:pt x="0" y="694973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5410402"/>
            <a:ext cx="18287892" cy="4876626"/>
          </a:xfrm>
          <a:custGeom>
            <a:avLst/>
            <a:gdLst/>
            <a:ahLst/>
            <a:cxnLst/>
            <a:rect l="l" t="t" r="r" b="b"/>
            <a:pathLst>
              <a:path w="18287892" h="4876626">
                <a:moveTo>
                  <a:pt x="0" y="0"/>
                </a:moveTo>
                <a:lnTo>
                  <a:pt x="18287892" y="0"/>
                </a:lnTo>
                <a:lnTo>
                  <a:pt x="18287892" y="4876626"/>
                </a:lnTo>
                <a:lnTo>
                  <a:pt x="0" y="48766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" y="8189568"/>
            <a:ext cx="18287394" cy="1496684"/>
          </a:xfrm>
          <a:custGeom>
            <a:avLst/>
            <a:gdLst/>
            <a:ahLst/>
            <a:cxnLst/>
            <a:rect l="l" t="t" r="r" b="b"/>
            <a:pathLst>
              <a:path w="18287394" h="1496684">
                <a:moveTo>
                  <a:pt x="0" y="0"/>
                </a:moveTo>
                <a:lnTo>
                  <a:pt x="18287394" y="0"/>
                </a:lnTo>
                <a:lnTo>
                  <a:pt x="18287394" y="1496684"/>
                </a:lnTo>
                <a:lnTo>
                  <a:pt x="0" y="14966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31286" y="3693342"/>
            <a:ext cx="2052680" cy="5984132"/>
          </a:xfrm>
          <a:custGeom>
            <a:avLst/>
            <a:gdLst/>
            <a:ahLst/>
            <a:cxnLst/>
            <a:rect l="l" t="t" r="r" b="b"/>
            <a:pathLst>
              <a:path w="2052680" h="5984132">
                <a:moveTo>
                  <a:pt x="0" y="0"/>
                </a:moveTo>
                <a:lnTo>
                  <a:pt x="2052680" y="0"/>
                </a:lnTo>
                <a:lnTo>
                  <a:pt x="2052680" y="5984132"/>
                </a:lnTo>
                <a:lnTo>
                  <a:pt x="0" y="598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853114" y="3693342"/>
            <a:ext cx="2052680" cy="5984132"/>
          </a:xfrm>
          <a:custGeom>
            <a:avLst/>
            <a:gdLst/>
            <a:ahLst/>
            <a:cxnLst/>
            <a:rect l="l" t="t" r="r" b="b"/>
            <a:pathLst>
              <a:path w="2052680" h="5984132">
                <a:moveTo>
                  <a:pt x="0" y="0"/>
                </a:moveTo>
                <a:lnTo>
                  <a:pt x="2052680" y="0"/>
                </a:lnTo>
                <a:lnTo>
                  <a:pt x="2052680" y="5984132"/>
                </a:lnTo>
                <a:lnTo>
                  <a:pt x="0" y="598413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08" y="8980704"/>
            <a:ext cx="18287038" cy="857266"/>
          </a:xfrm>
          <a:custGeom>
            <a:avLst/>
            <a:gdLst/>
            <a:ahLst/>
            <a:cxnLst/>
            <a:rect l="l" t="t" r="r" b="b"/>
            <a:pathLst>
              <a:path w="18287038" h="857266">
                <a:moveTo>
                  <a:pt x="0" y="0"/>
                </a:moveTo>
                <a:lnTo>
                  <a:pt x="18287038" y="0"/>
                </a:lnTo>
                <a:lnTo>
                  <a:pt x="18287038" y="857266"/>
                </a:lnTo>
                <a:lnTo>
                  <a:pt x="0" y="85726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" y="9686228"/>
            <a:ext cx="18287394" cy="599866"/>
          </a:xfrm>
          <a:custGeom>
            <a:avLst/>
            <a:gdLst/>
            <a:ahLst/>
            <a:cxnLst/>
            <a:rect l="l" t="t" r="r" b="b"/>
            <a:pathLst>
              <a:path w="18287394" h="599866">
                <a:moveTo>
                  <a:pt x="0" y="0"/>
                </a:moveTo>
                <a:lnTo>
                  <a:pt x="18287394" y="0"/>
                </a:lnTo>
                <a:lnTo>
                  <a:pt x="18287394" y="599866"/>
                </a:lnTo>
                <a:lnTo>
                  <a:pt x="0" y="59986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5509772" y="127920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069390" y="3143625"/>
            <a:ext cx="8552135" cy="1876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400"/>
              </a:lnSpc>
            </a:pPr>
            <a:r>
              <a:rPr lang="en-US" sz="120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01 </a:t>
            </a:r>
            <a:r>
              <a:rPr lang="en-US" sz="12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Ο</a:t>
            </a:r>
            <a:r>
              <a:rPr lang="en-US" sz="120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β</a:t>
            </a:r>
            <a:r>
              <a:rPr lang="en-US" sz="120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ίος</a:t>
            </a:r>
            <a:endParaRPr lang="en-US" sz="12000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3131604" y="3865550"/>
            <a:ext cx="1189804" cy="1380236"/>
          </a:xfrm>
          <a:custGeom>
            <a:avLst/>
            <a:gdLst/>
            <a:ahLst/>
            <a:cxnLst/>
            <a:rect l="l" t="t" r="r" b="b"/>
            <a:pathLst>
              <a:path w="1189804" h="1380236">
                <a:moveTo>
                  <a:pt x="0" y="0"/>
                </a:moveTo>
                <a:lnTo>
                  <a:pt x="1189804" y="0"/>
                </a:lnTo>
                <a:lnTo>
                  <a:pt x="1189804" y="1380236"/>
                </a:lnTo>
                <a:lnTo>
                  <a:pt x="0" y="1380236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734852" y="5245688"/>
            <a:ext cx="1971204" cy="4447542"/>
          </a:xfrm>
          <a:custGeom>
            <a:avLst/>
            <a:gdLst/>
            <a:ahLst/>
            <a:cxnLst/>
            <a:rect l="l" t="t" r="r" b="b"/>
            <a:pathLst>
              <a:path w="1971204" h="4447542">
                <a:moveTo>
                  <a:pt x="0" y="0"/>
                </a:moveTo>
                <a:lnTo>
                  <a:pt x="1971204" y="0"/>
                </a:lnTo>
                <a:lnTo>
                  <a:pt x="1971204" y="4447542"/>
                </a:lnTo>
                <a:lnTo>
                  <a:pt x="0" y="444754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226124" y="491710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156022" y="7476328"/>
            <a:ext cx="1791040" cy="2216912"/>
          </a:xfrm>
          <a:custGeom>
            <a:avLst/>
            <a:gdLst/>
            <a:ahLst/>
            <a:cxnLst/>
            <a:rect l="l" t="t" r="r" b="b"/>
            <a:pathLst>
              <a:path w="1791040" h="2216912">
                <a:moveTo>
                  <a:pt x="0" y="0"/>
                </a:moveTo>
                <a:lnTo>
                  <a:pt x="1791040" y="0"/>
                </a:lnTo>
                <a:lnTo>
                  <a:pt x="1791040" y="2216912"/>
                </a:lnTo>
                <a:lnTo>
                  <a:pt x="0" y="2216912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43842" y="177708"/>
            <a:ext cx="18931888" cy="10108386"/>
          </a:xfrm>
          <a:custGeom>
            <a:avLst/>
            <a:gdLst/>
            <a:ahLst/>
            <a:cxnLst/>
            <a:rect l="l" t="t" r="r" b="b"/>
            <a:pathLst>
              <a:path w="18931888" h="10108386">
                <a:moveTo>
                  <a:pt x="0" y="0"/>
                </a:moveTo>
                <a:lnTo>
                  <a:pt x="18931888" y="0"/>
                </a:lnTo>
                <a:lnTo>
                  <a:pt x="18931888" y="10108386"/>
                </a:lnTo>
                <a:lnTo>
                  <a:pt x="0" y="101083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839400" y="3227300"/>
            <a:ext cx="2886000" cy="4655400"/>
            <a:chOff x="0" y="0"/>
            <a:chExt cx="3848000" cy="62072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847973" cy="6207252"/>
            </a:xfrm>
            <a:custGeom>
              <a:avLst/>
              <a:gdLst/>
              <a:ahLst/>
              <a:cxnLst/>
              <a:rect l="l" t="t" r="r" b="b"/>
              <a:pathLst>
                <a:path w="3847973" h="6207252">
                  <a:moveTo>
                    <a:pt x="0" y="0"/>
                  </a:moveTo>
                  <a:lnTo>
                    <a:pt x="3847973" y="0"/>
                  </a:lnTo>
                  <a:lnTo>
                    <a:pt x="3847973" y="6207252"/>
                  </a:lnTo>
                  <a:lnTo>
                    <a:pt x="0" y="6207252"/>
                  </a:lnTo>
                  <a:close/>
                </a:path>
              </a:pathLst>
            </a:custGeom>
            <a:solidFill>
              <a:srgbClr val="D6C6A9">
                <a:alpha val="52549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3848000" cy="6226250"/>
            </a:xfrm>
            <a:prstGeom prst="rect">
              <a:avLst/>
            </a:prstGeom>
          </p:spPr>
          <p:txBody>
            <a:bodyPr lIns="50800" tIns="50800" rIns="50800" bIns="50800" rtlCol="0" anchor="b"/>
            <a:lstStyle/>
            <a:p>
              <a:pPr algn="ctr">
                <a:lnSpc>
                  <a:spcPts val="4800"/>
                </a:lnSpc>
              </a:pPr>
              <a:r>
                <a:rPr lang="en-US" sz="4000">
                  <a:solidFill>
                    <a:srgbClr val="4C3230"/>
                  </a:solidFill>
                  <a:latin typeface="Arimo"/>
                  <a:ea typeface="Arimo"/>
                  <a:cs typeface="Arimo"/>
                  <a:sym typeface="Arimo"/>
                </a:rPr>
                <a:t>Ελλάδα Αθήνα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531425" y="1141850"/>
            <a:ext cx="15225150" cy="927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80"/>
              </a:lnSpc>
            </a:pPr>
            <a:r>
              <a:rPr lang="en-US" sz="64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Το</a:t>
            </a:r>
            <a:r>
              <a:rPr lang="en-US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4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τ</a:t>
            </a:r>
            <a:r>
              <a:rPr lang="en-US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64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ξίδι</a:t>
            </a:r>
            <a:r>
              <a:rPr lang="en-US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4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μ</a:t>
            </a:r>
            <a:r>
              <a:rPr lang="en-US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</a:t>
            </a:r>
            <a:r>
              <a:rPr lang="en-US" sz="64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ς</a:t>
            </a:r>
            <a:r>
              <a:rPr lang="en-US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n-US" sz="64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ξεκινάει</a:t>
            </a:r>
            <a:r>
              <a:rPr lang="en-US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  <a:r>
              <a:rPr lang="el-GR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από </a:t>
            </a:r>
            <a:r>
              <a:rPr lang="en-US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π</a:t>
            </a:r>
            <a:r>
              <a:rPr lang="en-US" sz="64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ολύ</a:t>
            </a:r>
            <a:r>
              <a:rPr lang="en-US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πα</a:t>
            </a:r>
            <a:r>
              <a:rPr lang="en-US" sz="6400" dirty="0" err="1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λιά</a:t>
            </a:r>
            <a:r>
              <a:rPr lang="en-US" sz="64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...</a:t>
            </a:r>
          </a:p>
        </p:txBody>
      </p:sp>
      <p:sp>
        <p:nvSpPr>
          <p:cNvPr id="7" name="Freeform 7"/>
          <p:cNvSpPr/>
          <p:nvPr/>
        </p:nvSpPr>
        <p:spPr>
          <a:xfrm>
            <a:off x="8023552" y="3657082"/>
            <a:ext cx="2517694" cy="2636132"/>
          </a:xfrm>
          <a:custGeom>
            <a:avLst/>
            <a:gdLst/>
            <a:ahLst/>
            <a:cxnLst/>
            <a:rect l="l" t="t" r="r" b="b"/>
            <a:pathLst>
              <a:path w="2517694" h="2636132">
                <a:moveTo>
                  <a:pt x="0" y="0"/>
                </a:moveTo>
                <a:lnTo>
                  <a:pt x="2517694" y="0"/>
                </a:lnTo>
                <a:lnTo>
                  <a:pt x="2517694" y="2636132"/>
                </a:lnTo>
                <a:lnTo>
                  <a:pt x="0" y="26361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30741" y="2686811"/>
            <a:ext cx="5544908" cy="5915668"/>
          </a:xfrm>
          <a:custGeom>
            <a:avLst/>
            <a:gdLst/>
            <a:ahLst/>
            <a:cxnLst/>
            <a:rect l="l" t="t" r="r" b="b"/>
            <a:pathLst>
              <a:path w="5544908" h="5915668">
                <a:moveTo>
                  <a:pt x="0" y="0"/>
                </a:moveTo>
                <a:lnTo>
                  <a:pt x="5544908" y="0"/>
                </a:lnTo>
                <a:lnTo>
                  <a:pt x="5544908" y="5915668"/>
                </a:lnTo>
                <a:lnTo>
                  <a:pt x="0" y="591566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AutoShape 9"/>
          <p:cNvSpPr/>
          <p:nvPr/>
        </p:nvSpPr>
        <p:spPr>
          <a:xfrm flipH="1">
            <a:off x="5017150" y="5555000"/>
            <a:ext cx="2822250" cy="2504250"/>
          </a:xfrm>
          <a:prstGeom prst="line">
            <a:avLst/>
          </a:prstGeom>
          <a:ln w="19050" cap="rnd">
            <a:solidFill>
              <a:srgbClr val="4C3230"/>
            </a:solidFill>
            <a:prstDash val="solid"/>
            <a:headEnd type="none" w="sm" len="sm"/>
            <a:tailEnd type="oval" w="lg" len="lg"/>
          </a:ln>
        </p:spPr>
      </p:sp>
      <p:graphicFrame>
        <p:nvGraphicFramePr>
          <p:cNvPr id="10" name="Table 10"/>
          <p:cNvGraphicFramePr>
            <a:graphicFrameLocks noGrp="1"/>
          </p:cNvGraphicFramePr>
          <p:nvPr/>
        </p:nvGraphicFramePr>
        <p:xfrm>
          <a:off x="11108538" y="3227320"/>
          <a:ext cx="5066202" cy="5124450"/>
        </p:xfrm>
        <a:graphic>
          <a:graphicData uri="http://schemas.openxmlformats.org/drawingml/2006/table">
            <a:tbl>
              <a:tblPr/>
              <a:tblGrid>
                <a:gridCol w="5066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25292">
                <a:tc>
                  <a:txBody>
                    <a:bodyPr/>
                    <a:lstStyle/>
                    <a:p>
                      <a:pPr algn="l">
                        <a:lnSpc>
                          <a:spcPts val="4800"/>
                        </a:lnSpc>
                        <a:defRPr/>
                      </a:pPr>
                      <a:r>
                        <a:rPr lang="en-US" sz="4000">
                          <a:solidFill>
                            <a:srgbClr val="4C3230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Αρχαία Αθήνα 5ος αιώνας π.Χ.</a:t>
                      </a:r>
                      <a:endParaRPr lang="en-US" sz="1100"/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C6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7167">
                <a:tc>
                  <a:txBody>
                    <a:bodyPr/>
                    <a:lstStyle/>
                    <a:p>
                      <a:pPr algn="l">
                        <a:lnSpc>
                          <a:spcPts val="3863"/>
                        </a:lnSpc>
                        <a:defRPr/>
                      </a:pPr>
                      <a:r>
                        <a:rPr lang="en-US" sz="2799">
                          <a:solidFill>
                            <a:srgbClr val="4C3230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Υπήρξε το κέντρο του πολιτισμού και της φιλοσοφίας, με τη δημοκρατία να φτάνει στην ακμή της </a:t>
                      </a:r>
                      <a:endParaRPr lang="en-US" sz="1100"/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1991">
                <a:tc>
                  <a:txBody>
                    <a:bodyPr/>
                    <a:lstStyle/>
                    <a:p>
                      <a:pPr algn="l">
                        <a:lnSpc>
                          <a:spcPts val="3863"/>
                        </a:lnSpc>
                        <a:defRPr/>
                      </a:pPr>
                      <a:r>
                        <a:rPr lang="en-US" sz="2799">
                          <a:solidFill>
                            <a:srgbClr val="F7F7F7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Ο χρυσός αιώνας του Περικλή (461-429 π.Χ.).</a:t>
                      </a:r>
                      <a:endParaRPr lang="en-US" sz="1100"/>
                    </a:p>
                  </a:txBody>
                  <a:tcPr marL="91425" marR="91425" marT="91425" marB="91425" anchor="ctr">
                    <a:lnL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E3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75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Freeform 11"/>
          <p:cNvSpPr/>
          <p:nvPr/>
        </p:nvSpPr>
        <p:spPr>
          <a:xfrm>
            <a:off x="9182584" y="4941776"/>
            <a:ext cx="409724" cy="602934"/>
          </a:xfrm>
          <a:custGeom>
            <a:avLst/>
            <a:gdLst/>
            <a:ahLst/>
            <a:cxnLst/>
            <a:rect l="l" t="t" r="r" b="b"/>
            <a:pathLst>
              <a:path w="409724" h="602934">
                <a:moveTo>
                  <a:pt x="0" y="0"/>
                </a:moveTo>
                <a:lnTo>
                  <a:pt x="409724" y="0"/>
                </a:lnTo>
                <a:lnTo>
                  <a:pt x="409724" y="602934"/>
                </a:lnTo>
                <a:lnTo>
                  <a:pt x="0" y="60293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43842" y="177708"/>
            <a:ext cx="18931888" cy="10108386"/>
          </a:xfrm>
          <a:custGeom>
            <a:avLst/>
            <a:gdLst/>
            <a:ahLst/>
            <a:cxnLst/>
            <a:rect l="l" t="t" r="r" b="b"/>
            <a:pathLst>
              <a:path w="18931888" h="10108386">
                <a:moveTo>
                  <a:pt x="0" y="0"/>
                </a:moveTo>
                <a:lnTo>
                  <a:pt x="18931888" y="0"/>
                </a:lnTo>
                <a:lnTo>
                  <a:pt x="18931888" y="10108386"/>
                </a:lnTo>
                <a:lnTo>
                  <a:pt x="0" y="101083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531425" y="1141850"/>
            <a:ext cx="11940345" cy="942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Χρονολόγιο της ζωής του Σωκράτη</a:t>
            </a:r>
          </a:p>
        </p:txBody>
      </p:sp>
      <p:sp>
        <p:nvSpPr>
          <p:cNvPr id="4" name="AutoShape 4"/>
          <p:cNvSpPr/>
          <p:nvPr/>
        </p:nvSpPr>
        <p:spPr>
          <a:xfrm flipH="1" flipV="1">
            <a:off x="3575692" y="4855900"/>
            <a:ext cx="9525" cy="732476"/>
          </a:xfrm>
          <a:prstGeom prst="line">
            <a:avLst/>
          </a:prstGeom>
          <a:ln w="19050" cap="rnd">
            <a:solidFill>
              <a:srgbClr val="4C323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1523917" y="4236775"/>
            <a:ext cx="4103550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4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Γέννηση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09993" y="3079266"/>
            <a:ext cx="3350448" cy="974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3"/>
              </a:lnSpc>
            </a:pPr>
            <a:r>
              <a:rPr lang="en-US" sz="2799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Αρχαία Αθήνα, περιοχή Αλωπεκή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36123" y="7132420"/>
            <a:ext cx="4103550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4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Εκπαίδευση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236123" y="7798308"/>
            <a:ext cx="4103550" cy="1459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3"/>
              </a:lnSpc>
            </a:pPr>
            <a:r>
              <a:rPr lang="en-US" sz="2799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βασική ελληνική παιδεία, μαθαίνοντας ποίηση, μουσική και γυμναστική</a:t>
            </a:r>
          </a:p>
        </p:txBody>
      </p:sp>
      <p:sp>
        <p:nvSpPr>
          <p:cNvPr id="9" name="AutoShape 9"/>
          <p:cNvSpPr/>
          <p:nvPr/>
        </p:nvSpPr>
        <p:spPr>
          <a:xfrm flipH="1" flipV="1">
            <a:off x="7287898" y="6472762"/>
            <a:ext cx="0" cy="678708"/>
          </a:xfrm>
          <a:prstGeom prst="line">
            <a:avLst/>
          </a:prstGeom>
          <a:ln w="19050" cap="rnd">
            <a:solidFill>
              <a:srgbClr val="4C323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TextBox 10"/>
          <p:cNvSpPr txBox="1"/>
          <p:nvPr/>
        </p:nvSpPr>
        <p:spPr>
          <a:xfrm>
            <a:off x="8948327" y="3290149"/>
            <a:ext cx="4103550" cy="1459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3"/>
              </a:lnSpc>
            </a:pPr>
            <a:r>
              <a:rPr lang="en-US" sz="2799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Στρατιωτική υπηρεσία στον Πελοποννησιακό πόλεμο 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660533" y="7132420"/>
            <a:ext cx="4103550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4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Θάνατος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60533" y="7677198"/>
            <a:ext cx="4103550" cy="974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3"/>
              </a:lnSpc>
            </a:pPr>
            <a:r>
              <a:rPr lang="en-US" sz="2799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Αρχαία Αθήνα,</a:t>
            </a:r>
          </a:p>
          <a:p>
            <a:pPr algn="ctr">
              <a:lnSpc>
                <a:spcPts val="3863"/>
              </a:lnSpc>
            </a:pPr>
            <a:r>
              <a:rPr lang="en-US" sz="2799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Δηλητηρίαση από κώνειο</a:t>
            </a:r>
          </a:p>
        </p:txBody>
      </p:sp>
      <p:sp>
        <p:nvSpPr>
          <p:cNvPr id="13" name="AutoShape 13"/>
          <p:cNvSpPr/>
          <p:nvPr/>
        </p:nvSpPr>
        <p:spPr>
          <a:xfrm flipV="1">
            <a:off x="11000102" y="4855900"/>
            <a:ext cx="0" cy="732476"/>
          </a:xfrm>
          <a:prstGeom prst="line">
            <a:avLst/>
          </a:prstGeom>
          <a:ln w="19050" cap="rnd">
            <a:solidFill>
              <a:srgbClr val="4C323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flipH="1" flipV="1">
            <a:off x="14712308" y="6472762"/>
            <a:ext cx="0" cy="678708"/>
          </a:xfrm>
          <a:prstGeom prst="line">
            <a:avLst/>
          </a:prstGeom>
          <a:ln w="19050" cap="rnd">
            <a:solidFill>
              <a:srgbClr val="4C323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flipH="1">
            <a:off x="5822698" y="6030569"/>
            <a:ext cx="6642570" cy="0"/>
          </a:xfrm>
          <a:prstGeom prst="line">
            <a:avLst/>
          </a:prstGeom>
          <a:ln w="19050" cap="rnd">
            <a:solidFill>
              <a:srgbClr val="4C323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 flipH="1">
            <a:off x="2120017" y="6030569"/>
            <a:ext cx="6633047" cy="0"/>
          </a:xfrm>
          <a:prstGeom prst="line">
            <a:avLst/>
          </a:prstGeom>
          <a:ln w="19050" cap="rnd">
            <a:solidFill>
              <a:srgbClr val="4C323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 flipH="1">
            <a:off x="9534902" y="6030569"/>
            <a:ext cx="6642572" cy="0"/>
          </a:xfrm>
          <a:prstGeom prst="line">
            <a:avLst/>
          </a:prstGeom>
          <a:ln w="19050" cap="rnd">
            <a:solidFill>
              <a:srgbClr val="4C323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8" name="Group 18"/>
          <p:cNvGrpSpPr/>
          <p:nvPr/>
        </p:nvGrpSpPr>
        <p:grpSpPr>
          <a:xfrm>
            <a:off x="2120017" y="5588376"/>
            <a:ext cx="2930400" cy="884386"/>
            <a:chOff x="0" y="0"/>
            <a:chExt cx="3907200" cy="117918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07155" cy="1179196"/>
            </a:xfrm>
            <a:custGeom>
              <a:avLst/>
              <a:gdLst/>
              <a:ahLst/>
              <a:cxnLst/>
              <a:rect l="l" t="t" r="r" b="b"/>
              <a:pathLst>
                <a:path w="3907155" h="1179196">
                  <a:moveTo>
                    <a:pt x="3907155" y="0"/>
                  </a:moveTo>
                  <a:lnTo>
                    <a:pt x="0" y="0"/>
                  </a:lnTo>
                  <a:lnTo>
                    <a:pt x="0" y="1179196"/>
                  </a:lnTo>
                  <a:lnTo>
                    <a:pt x="3907155" y="1179196"/>
                  </a:lnTo>
                  <a:close/>
                </a:path>
              </a:pathLst>
            </a:custGeom>
            <a:solidFill>
              <a:srgbClr val="D6C6A9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19050"/>
              <a:ext cx="3907200" cy="11982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>
                  <a:solidFill>
                    <a:srgbClr val="4C3230"/>
                  </a:solidFill>
                  <a:latin typeface="Arimo"/>
                  <a:ea typeface="Arimo"/>
                  <a:cs typeface="Arimo"/>
                  <a:sym typeface="Arimo"/>
                </a:rPr>
                <a:t>469 π.Χ.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822698" y="5588376"/>
            <a:ext cx="2930400" cy="884386"/>
            <a:chOff x="0" y="0"/>
            <a:chExt cx="3907200" cy="117918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907155" cy="1179196"/>
            </a:xfrm>
            <a:custGeom>
              <a:avLst/>
              <a:gdLst/>
              <a:ahLst/>
              <a:cxnLst/>
              <a:rect l="l" t="t" r="r" b="b"/>
              <a:pathLst>
                <a:path w="3907155" h="1179196">
                  <a:moveTo>
                    <a:pt x="3907155" y="0"/>
                  </a:moveTo>
                  <a:lnTo>
                    <a:pt x="0" y="0"/>
                  </a:lnTo>
                  <a:lnTo>
                    <a:pt x="0" y="1179196"/>
                  </a:lnTo>
                  <a:lnTo>
                    <a:pt x="3907155" y="1179196"/>
                  </a:lnTo>
                  <a:close/>
                </a:path>
              </a:pathLst>
            </a:custGeom>
            <a:solidFill>
              <a:srgbClr val="D6C6A9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19050"/>
              <a:ext cx="3907200" cy="11982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>
                  <a:solidFill>
                    <a:srgbClr val="4C3230"/>
                  </a:solidFill>
                  <a:latin typeface="Arimo"/>
                  <a:ea typeface="Arimo"/>
                  <a:cs typeface="Arimo"/>
                  <a:sym typeface="Arimo"/>
                </a:rPr>
                <a:t>462 π.Χ.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3247108" y="5588376"/>
            <a:ext cx="2930400" cy="884386"/>
            <a:chOff x="0" y="0"/>
            <a:chExt cx="3907200" cy="1179182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907155" cy="1179196"/>
            </a:xfrm>
            <a:custGeom>
              <a:avLst/>
              <a:gdLst/>
              <a:ahLst/>
              <a:cxnLst/>
              <a:rect l="l" t="t" r="r" b="b"/>
              <a:pathLst>
                <a:path w="3907155" h="1179196">
                  <a:moveTo>
                    <a:pt x="3907155" y="0"/>
                  </a:moveTo>
                  <a:lnTo>
                    <a:pt x="0" y="0"/>
                  </a:lnTo>
                  <a:lnTo>
                    <a:pt x="0" y="1179196"/>
                  </a:lnTo>
                  <a:lnTo>
                    <a:pt x="3907155" y="1179196"/>
                  </a:lnTo>
                  <a:close/>
                </a:path>
              </a:pathLst>
            </a:custGeom>
            <a:solidFill>
              <a:srgbClr val="D6C6A9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19050"/>
              <a:ext cx="3907200" cy="11982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>
                  <a:solidFill>
                    <a:srgbClr val="4C3230"/>
                  </a:solidFill>
                  <a:latin typeface="Arimo"/>
                  <a:ea typeface="Arimo"/>
                  <a:cs typeface="Arimo"/>
                  <a:sym typeface="Arimo"/>
                </a:rPr>
                <a:t>399 π.Χ.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9534902" y="5588376"/>
            <a:ext cx="2930400" cy="884386"/>
            <a:chOff x="0" y="0"/>
            <a:chExt cx="3907200" cy="117918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907155" cy="1179196"/>
            </a:xfrm>
            <a:custGeom>
              <a:avLst/>
              <a:gdLst/>
              <a:ahLst/>
              <a:cxnLst/>
              <a:rect l="l" t="t" r="r" b="b"/>
              <a:pathLst>
                <a:path w="3907155" h="1179196">
                  <a:moveTo>
                    <a:pt x="3907155" y="0"/>
                  </a:moveTo>
                  <a:lnTo>
                    <a:pt x="0" y="0"/>
                  </a:lnTo>
                  <a:lnTo>
                    <a:pt x="0" y="1179196"/>
                  </a:lnTo>
                  <a:lnTo>
                    <a:pt x="3907155" y="1179196"/>
                  </a:lnTo>
                  <a:close/>
                </a:path>
              </a:pathLst>
            </a:custGeom>
            <a:solidFill>
              <a:srgbClr val="D6C6A9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19050"/>
              <a:ext cx="3907200" cy="11982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>
                  <a:solidFill>
                    <a:srgbClr val="4C3230"/>
                  </a:solidFill>
                  <a:latin typeface="Arimo"/>
                  <a:ea typeface="Arimo"/>
                  <a:cs typeface="Arimo"/>
                  <a:sym typeface="Arimo"/>
                </a:rPr>
                <a:t>432 π.Χ.</a:t>
              </a:r>
            </a:p>
          </p:txBody>
        </p:sp>
      </p:grpSp>
      <p:sp>
        <p:nvSpPr>
          <p:cNvPr id="30" name="Freeform 30"/>
          <p:cNvSpPr/>
          <p:nvPr/>
        </p:nvSpPr>
        <p:spPr>
          <a:xfrm>
            <a:off x="14531550" y="2807910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" y="4360358"/>
            <a:ext cx="18639252" cy="5925736"/>
          </a:xfrm>
          <a:custGeom>
            <a:avLst/>
            <a:gdLst/>
            <a:ahLst/>
            <a:cxnLst/>
            <a:rect l="l" t="t" r="r" b="b"/>
            <a:pathLst>
              <a:path w="18639252" h="5925736">
                <a:moveTo>
                  <a:pt x="0" y="0"/>
                </a:moveTo>
                <a:lnTo>
                  <a:pt x="18639252" y="0"/>
                </a:lnTo>
                <a:lnTo>
                  <a:pt x="18639252" y="5925736"/>
                </a:lnTo>
                <a:lnTo>
                  <a:pt x="0" y="59257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880446" y="7468628"/>
            <a:ext cx="1791040" cy="2216912"/>
          </a:xfrm>
          <a:custGeom>
            <a:avLst/>
            <a:gdLst/>
            <a:ahLst/>
            <a:cxnLst/>
            <a:rect l="l" t="t" r="r" b="b"/>
            <a:pathLst>
              <a:path w="1791040" h="2216912">
                <a:moveTo>
                  <a:pt x="0" y="0"/>
                </a:moveTo>
                <a:lnTo>
                  <a:pt x="1791040" y="0"/>
                </a:lnTo>
                <a:lnTo>
                  <a:pt x="1791040" y="2216912"/>
                </a:lnTo>
                <a:lnTo>
                  <a:pt x="0" y="22169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265018" y="1585552"/>
            <a:ext cx="869024" cy="663714"/>
          </a:xfrm>
          <a:custGeom>
            <a:avLst/>
            <a:gdLst/>
            <a:ahLst/>
            <a:cxnLst/>
            <a:rect l="l" t="t" r="r" b="b"/>
            <a:pathLst>
              <a:path w="869024" h="663714">
                <a:moveTo>
                  <a:pt x="0" y="0"/>
                </a:moveTo>
                <a:lnTo>
                  <a:pt x="869024" y="0"/>
                </a:lnTo>
                <a:lnTo>
                  <a:pt x="869024" y="663714"/>
                </a:lnTo>
                <a:lnTo>
                  <a:pt x="0" y="66371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08266" y="613650"/>
            <a:ext cx="5990441" cy="8293830"/>
          </a:xfrm>
          <a:custGeom>
            <a:avLst/>
            <a:gdLst/>
            <a:ahLst/>
            <a:cxnLst/>
            <a:rect l="l" t="t" r="r" b="b"/>
            <a:pathLst>
              <a:path w="5990441" h="8293830">
                <a:moveTo>
                  <a:pt x="0" y="0"/>
                </a:moveTo>
                <a:lnTo>
                  <a:pt x="5990441" y="0"/>
                </a:lnTo>
                <a:lnTo>
                  <a:pt x="5990441" y="8293830"/>
                </a:lnTo>
                <a:lnTo>
                  <a:pt x="0" y="829383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8164227" y="1879309"/>
            <a:ext cx="9471741" cy="2152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Τι</a:t>
            </a:r>
            <a:r>
              <a:rPr lang="en-US" sz="7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π</a:t>
            </a: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ρέ</a:t>
            </a:r>
            <a:r>
              <a:rPr lang="en-US" sz="7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ει</a:t>
            </a:r>
            <a:r>
              <a:rPr lang="en-US" sz="7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</a:t>
            </a:r>
            <a:r>
              <a:rPr lang="en-US" sz="7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γνωρίζουμε</a:t>
            </a:r>
            <a:r>
              <a:rPr lang="en-US" sz="7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γι</a:t>
            </a:r>
            <a:r>
              <a:rPr lang="en-US" sz="7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α</a:t>
            </a: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υτόν</a:t>
            </a:r>
            <a:r>
              <a:rPr lang="en-US" sz="7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;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164227" y="4186150"/>
            <a:ext cx="8376742" cy="3680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5305" lvl="1" indent="-412652" algn="l">
              <a:lnSpc>
                <a:spcPts val="4129"/>
              </a:lnSpc>
              <a:buFont typeface="Arial"/>
              <a:buChar char="•"/>
            </a:pP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Σωκράτης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δεν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έγρ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ψε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οτέ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τί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οτ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</a:p>
          <a:p>
            <a:pPr marL="825139" lvl="1" indent="-412569" algn="l">
              <a:lnSpc>
                <a:spcPts val="4129"/>
              </a:lnSpc>
              <a:buFont typeface="Arial"/>
              <a:buChar char="•"/>
            </a:pP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Αντι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θούσε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δημοκρ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τί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της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Αθήν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ς</a:t>
            </a:r>
            <a:endParaRPr lang="en-US" sz="2992" dirty="0">
              <a:solidFill>
                <a:srgbClr val="4C3230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  <a:p>
            <a:pPr marL="825139" lvl="1" indent="-412569" algn="l">
              <a:lnSpc>
                <a:spcPts val="4129"/>
              </a:lnSpc>
              <a:buFont typeface="Arial"/>
              <a:buChar char="•"/>
            </a:pP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Είχε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μι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ολύ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λή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ζωή</a:t>
            </a:r>
            <a:endParaRPr lang="en-US" sz="2992" dirty="0">
              <a:solidFill>
                <a:srgbClr val="4C3230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  <a:p>
            <a:pPr marL="825139" lvl="1" indent="-412569" algn="l">
              <a:lnSpc>
                <a:spcPts val="4129"/>
              </a:lnSpc>
              <a:buFont typeface="Arial"/>
              <a:buChar char="•"/>
            </a:pP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οστροφή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ρος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σοφί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&amp;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τους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σοφιστές</a:t>
            </a:r>
            <a:endParaRPr lang="en-US" sz="2992" dirty="0">
              <a:solidFill>
                <a:srgbClr val="4C3230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  <a:p>
            <a:pPr marL="825140" lvl="1" indent="-412570" algn="l">
              <a:lnSpc>
                <a:spcPts val="4129"/>
              </a:lnSpc>
              <a:buFont typeface="Arial"/>
              <a:buChar char="•"/>
            </a:pP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δικάστηκε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σε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θάν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ροτίμησε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ιει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κώνειο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πα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ρά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εγκ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λείψει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τις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οιθήσεις</a:t>
            </a:r>
            <a:r>
              <a:rPr lang="en-US" sz="2992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992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του</a:t>
            </a:r>
            <a:endParaRPr lang="en-US" sz="2992" dirty="0">
              <a:solidFill>
                <a:srgbClr val="4C3230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5410402"/>
            <a:ext cx="18287892" cy="4876626"/>
          </a:xfrm>
          <a:custGeom>
            <a:avLst/>
            <a:gdLst/>
            <a:ahLst/>
            <a:cxnLst/>
            <a:rect l="l" t="t" r="r" b="b"/>
            <a:pathLst>
              <a:path w="18287892" h="4876626">
                <a:moveTo>
                  <a:pt x="0" y="0"/>
                </a:moveTo>
                <a:lnTo>
                  <a:pt x="18287892" y="0"/>
                </a:lnTo>
                <a:lnTo>
                  <a:pt x="18287892" y="4876626"/>
                </a:lnTo>
                <a:lnTo>
                  <a:pt x="0" y="48766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6" y="8189568"/>
            <a:ext cx="18287394" cy="1496684"/>
          </a:xfrm>
          <a:custGeom>
            <a:avLst/>
            <a:gdLst/>
            <a:ahLst/>
            <a:cxnLst/>
            <a:rect l="l" t="t" r="r" b="b"/>
            <a:pathLst>
              <a:path w="18287394" h="1496684">
                <a:moveTo>
                  <a:pt x="0" y="0"/>
                </a:moveTo>
                <a:lnTo>
                  <a:pt x="18287394" y="0"/>
                </a:lnTo>
                <a:lnTo>
                  <a:pt x="18287394" y="1496684"/>
                </a:lnTo>
                <a:lnTo>
                  <a:pt x="0" y="14966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31286" y="3693342"/>
            <a:ext cx="2052680" cy="5984132"/>
          </a:xfrm>
          <a:custGeom>
            <a:avLst/>
            <a:gdLst/>
            <a:ahLst/>
            <a:cxnLst/>
            <a:rect l="l" t="t" r="r" b="b"/>
            <a:pathLst>
              <a:path w="2052680" h="5984132">
                <a:moveTo>
                  <a:pt x="0" y="0"/>
                </a:moveTo>
                <a:lnTo>
                  <a:pt x="2052680" y="0"/>
                </a:lnTo>
                <a:lnTo>
                  <a:pt x="2052680" y="5984132"/>
                </a:lnTo>
                <a:lnTo>
                  <a:pt x="0" y="598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853114" y="3693342"/>
            <a:ext cx="2052680" cy="5984132"/>
          </a:xfrm>
          <a:custGeom>
            <a:avLst/>
            <a:gdLst/>
            <a:ahLst/>
            <a:cxnLst/>
            <a:rect l="l" t="t" r="r" b="b"/>
            <a:pathLst>
              <a:path w="2052680" h="5984132">
                <a:moveTo>
                  <a:pt x="0" y="0"/>
                </a:moveTo>
                <a:lnTo>
                  <a:pt x="2052680" y="0"/>
                </a:lnTo>
                <a:lnTo>
                  <a:pt x="2052680" y="5984132"/>
                </a:lnTo>
                <a:lnTo>
                  <a:pt x="0" y="598413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08" y="8980704"/>
            <a:ext cx="18287038" cy="857266"/>
          </a:xfrm>
          <a:custGeom>
            <a:avLst/>
            <a:gdLst/>
            <a:ahLst/>
            <a:cxnLst/>
            <a:rect l="l" t="t" r="r" b="b"/>
            <a:pathLst>
              <a:path w="18287038" h="857266">
                <a:moveTo>
                  <a:pt x="0" y="0"/>
                </a:moveTo>
                <a:lnTo>
                  <a:pt x="18287038" y="0"/>
                </a:lnTo>
                <a:lnTo>
                  <a:pt x="18287038" y="857266"/>
                </a:lnTo>
                <a:lnTo>
                  <a:pt x="0" y="85726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" y="9686228"/>
            <a:ext cx="18287394" cy="599866"/>
          </a:xfrm>
          <a:custGeom>
            <a:avLst/>
            <a:gdLst/>
            <a:ahLst/>
            <a:cxnLst/>
            <a:rect l="l" t="t" r="r" b="b"/>
            <a:pathLst>
              <a:path w="18287394" h="599866">
                <a:moveTo>
                  <a:pt x="0" y="0"/>
                </a:moveTo>
                <a:lnTo>
                  <a:pt x="18287394" y="0"/>
                </a:lnTo>
                <a:lnTo>
                  <a:pt x="18287394" y="599866"/>
                </a:lnTo>
                <a:lnTo>
                  <a:pt x="0" y="59986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5509772" y="127920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158819" y="3267075"/>
            <a:ext cx="9888930" cy="1876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400"/>
              </a:lnSpc>
            </a:pPr>
            <a:r>
              <a:rPr lang="en-US" sz="1200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02 Η Πολιτεία</a:t>
            </a:r>
          </a:p>
        </p:txBody>
      </p:sp>
      <p:sp>
        <p:nvSpPr>
          <p:cNvPr id="10" name="Freeform 10"/>
          <p:cNvSpPr/>
          <p:nvPr/>
        </p:nvSpPr>
        <p:spPr>
          <a:xfrm>
            <a:off x="13131604" y="3865550"/>
            <a:ext cx="1189804" cy="1380236"/>
          </a:xfrm>
          <a:custGeom>
            <a:avLst/>
            <a:gdLst/>
            <a:ahLst/>
            <a:cxnLst/>
            <a:rect l="l" t="t" r="r" b="b"/>
            <a:pathLst>
              <a:path w="1189804" h="1380236">
                <a:moveTo>
                  <a:pt x="0" y="0"/>
                </a:moveTo>
                <a:lnTo>
                  <a:pt x="1189804" y="0"/>
                </a:lnTo>
                <a:lnTo>
                  <a:pt x="1189804" y="1380236"/>
                </a:lnTo>
                <a:lnTo>
                  <a:pt x="0" y="1380236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734852" y="5245688"/>
            <a:ext cx="1971204" cy="4447542"/>
          </a:xfrm>
          <a:custGeom>
            <a:avLst/>
            <a:gdLst/>
            <a:ahLst/>
            <a:cxnLst/>
            <a:rect l="l" t="t" r="r" b="b"/>
            <a:pathLst>
              <a:path w="1971204" h="4447542">
                <a:moveTo>
                  <a:pt x="0" y="0"/>
                </a:moveTo>
                <a:lnTo>
                  <a:pt x="1971204" y="0"/>
                </a:lnTo>
                <a:lnTo>
                  <a:pt x="1971204" y="4447542"/>
                </a:lnTo>
                <a:lnTo>
                  <a:pt x="0" y="444754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226124" y="491710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156022" y="7476328"/>
            <a:ext cx="1791040" cy="2216912"/>
          </a:xfrm>
          <a:custGeom>
            <a:avLst/>
            <a:gdLst/>
            <a:ahLst/>
            <a:cxnLst/>
            <a:rect l="l" t="t" r="r" b="b"/>
            <a:pathLst>
              <a:path w="1791040" h="2216912">
                <a:moveTo>
                  <a:pt x="0" y="0"/>
                </a:moveTo>
                <a:lnTo>
                  <a:pt x="1791040" y="0"/>
                </a:lnTo>
                <a:lnTo>
                  <a:pt x="1791040" y="2216912"/>
                </a:lnTo>
                <a:lnTo>
                  <a:pt x="0" y="2216912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57200" y="3619500"/>
            <a:ext cx="19537080" cy="5984132"/>
          </a:xfrm>
          <a:custGeom>
            <a:avLst/>
            <a:gdLst/>
            <a:ahLst/>
            <a:cxnLst/>
            <a:rect l="l" t="t" r="r" b="b"/>
            <a:pathLst>
              <a:path w="19537080" h="5984132">
                <a:moveTo>
                  <a:pt x="0" y="0"/>
                </a:moveTo>
                <a:lnTo>
                  <a:pt x="19537080" y="0"/>
                </a:lnTo>
                <a:lnTo>
                  <a:pt x="19537080" y="5984132"/>
                </a:lnTo>
                <a:lnTo>
                  <a:pt x="0" y="59841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" y="8980704"/>
            <a:ext cx="18288038" cy="1305390"/>
          </a:xfrm>
          <a:custGeom>
            <a:avLst/>
            <a:gdLst/>
            <a:ahLst/>
            <a:cxnLst/>
            <a:rect l="l" t="t" r="r" b="b"/>
            <a:pathLst>
              <a:path w="18288038" h="1305390">
                <a:moveTo>
                  <a:pt x="0" y="0"/>
                </a:moveTo>
                <a:lnTo>
                  <a:pt x="18288038" y="0"/>
                </a:lnTo>
                <a:lnTo>
                  <a:pt x="18288038" y="1305390"/>
                </a:lnTo>
                <a:lnTo>
                  <a:pt x="0" y="130539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531452" y="1061830"/>
            <a:ext cx="15225150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</a:t>
            </a:r>
            <a:r>
              <a:rPr lang="en-US" sz="7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Έργο</a:t>
            </a:r>
            <a:r>
              <a:rPr lang="en-US" sz="70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70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του</a:t>
            </a:r>
            <a:endParaRPr lang="en-US" sz="7000" dirty="0">
              <a:solidFill>
                <a:srgbClr val="4C3230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7000" y="2716454"/>
            <a:ext cx="5943600" cy="49580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863"/>
              </a:lnSpc>
            </a:pP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λεγόμενο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Σωκρ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τικό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ράδοξο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,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στο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οίο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υ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οστηρίζει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ότι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ρετή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μ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ορεί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διδ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χθεί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.</a:t>
            </a:r>
          </a:p>
          <a:p>
            <a:pPr algn="l">
              <a:lnSpc>
                <a:spcPts val="3863"/>
              </a:lnSpc>
            </a:pPr>
            <a:endParaRPr lang="en-US" sz="2799" dirty="0">
              <a:solidFill>
                <a:srgbClr val="4C3230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  <a:p>
            <a:pPr algn="just">
              <a:lnSpc>
                <a:spcPts val="3863"/>
              </a:lnSpc>
            </a:pP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Πίστευε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κράδ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ντ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ότι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η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γνώση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είν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ρετή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ι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ότι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νείς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δεν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π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ράττει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κό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εσκεμμέν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κά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οιος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ενεργεί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νήθικ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α,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υτό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συμ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βα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ίνει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π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ειδή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δεν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γνωρίζει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σωστό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280886" y="2689708"/>
            <a:ext cx="5943600" cy="54581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863"/>
              </a:lnSpc>
            </a:pP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Σωκρ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τική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Μέθοδος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βα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σίζετ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στη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δικ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σί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του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δι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λόγου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μφισ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β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ήτησης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. </a:t>
            </a:r>
          </a:p>
          <a:p>
            <a:pPr algn="l">
              <a:lnSpc>
                <a:spcPts val="3863"/>
              </a:lnSpc>
            </a:pPr>
            <a:endParaRPr lang="en-US" sz="2799" dirty="0">
              <a:solidFill>
                <a:srgbClr val="4C3230"/>
              </a:solidFill>
              <a:latin typeface="Bradley Hand" pitchFamily="2" charset="0"/>
              <a:ea typeface="Arimo"/>
              <a:cs typeface="Arimo"/>
              <a:sym typeface="Arimo"/>
            </a:endParaRPr>
          </a:p>
          <a:p>
            <a:pPr algn="just">
              <a:lnSpc>
                <a:spcPts val="3863"/>
              </a:lnSpc>
            </a:pP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Δεν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δίδ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σκε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απ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ευθεί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ς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λλά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θοδηγούσε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τους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συνομιλητές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του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ν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 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ν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κ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λύψουν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μόνοι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τους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τις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α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λήθειες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μέσω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 </a:t>
            </a:r>
            <a:r>
              <a:rPr lang="en-US" sz="2799" b="1" dirty="0" err="1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ερωτήσεων</a:t>
            </a:r>
            <a:r>
              <a:rPr lang="en-US" sz="2799" b="1" dirty="0">
                <a:solidFill>
                  <a:srgbClr val="4C3230"/>
                </a:solidFill>
                <a:latin typeface="Bradley Hand" pitchFamily="2" charset="0"/>
                <a:ea typeface="Arimo Bold"/>
                <a:cs typeface="Arimo Bold"/>
                <a:sym typeface="Arimo Bold"/>
              </a:rPr>
              <a:t>.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Αυτή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π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ροσέγγιση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ενθάρρυνε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την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υτογνωσί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ι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την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κριτική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2799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σκέψη</a:t>
            </a:r>
            <a:r>
              <a:rPr lang="en-US" sz="2799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. </a:t>
            </a:r>
          </a:p>
          <a:p>
            <a:pPr algn="l">
              <a:lnSpc>
                <a:spcPts val="3863"/>
              </a:lnSpc>
            </a:pPr>
            <a:endParaRPr lang="en-US" sz="2799" dirty="0">
              <a:solidFill>
                <a:srgbClr val="4C323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5509772" y="1279208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767900" y="7342060"/>
            <a:ext cx="2330024" cy="1486232"/>
          </a:xfrm>
          <a:custGeom>
            <a:avLst/>
            <a:gdLst/>
            <a:ahLst/>
            <a:cxnLst/>
            <a:rect l="l" t="t" r="r" b="b"/>
            <a:pathLst>
              <a:path w="2330024" h="1486232">
                <a:moveTo>
                  <a:pt x="0" y="0"/>
                </a:moveTo>
                <a:lnTo>
                  <a:pt x="2330024" y="0"/>
                </a:lnTo>
                <a:lnTo>
                  <a:pt x="2330024" y="1486232"/>
                </a:lnTo>
                <a:lnTo>
                  <a:pt x="0" y="148623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092408" y="7524802"/>
            <a:ext cx="1882478" cy="537844"/>
          </a:xfrm>
          <a:custGeom>
            <a:avLst/>
            <a:gdLst/>
            <a:ahLst/>
            <a:cxnLst/>
            <a:rect l="l" t="t" r="r" b="b"/>
            <a:pathLst>
              <a:path w="1882478" h="537844">
                <a:moveTo>
                  <a:pt x="0" y="0"/>
                </a:moveTo>
                <a:lnTo>
                  <a:pt x="1882478" y="0"/>
                </a:lnTo>
                <a:lnTo>
                  <a:pt x="1882478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" y="8189568"/>
            <a:ext cx="18287394" cy="1496684"/>
          </a:xfrm>
          <a:custGeom>
            <a:avLst/>
            <a:gdLst/>
            <a:ahLst/>
            <a:cxnLst/>
            <a:rect l="l" t="t" r="r" b="b"/>
            <a:pathLst>
              <a:path w="18287394" h="1496684">
                <a:moveTo>
                  <a:pt x="0" y="0"/>
                </a:moveTo>
                <a:lnTo>
                  <a:pt x="18287394" y="0"/>
                </a:lnTo>
                <a:lnTo>
                  <a:pt x="18287394" y="1496684"/>
                </a:lnTo>
                <a:lnTo>
                  <a:pt x="0" y="14966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" y="8980704"/>
            <a:ext cx="18288038" cy="1305390"/>
          </a:xfrm>
          <a:custGeom>
            <a:avLst/>
            <a:gdLst/>
            <a:ahLst/>
            <a:cxnLst/>
            <a:rect l="l" t="t" r="r" b="b"/>
            <a:pathLst>
              <a:path w="18288038" h="1305390">
                <a:moveTo>
                  <a:pt x="0" y="0"/>
                </a:moveTo>
                <a:lnTo>
                  <a:pt x="18288038" y="0"/>
                </a:lnTo>
                <a:lnTo>
                  <a:pt x="18288038" y="1305390"/>
                </a:lnTo>
                <a:lnTo>
                  <a:pt x="0" y="130539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595398" y="6035734"/>
            <a:ext cx="1873488" cy="698718"/>
          </a:xfrm>
          <a:custGeom>
            <a:avLst/>
            <a:gdLst/>
            <a:ahLst/>
            <a:cxnLst/>
            <a:rect l="l" t="t" r="r" b="b"/>
            <a:pathLst>
              <a:path w="1873488" h="698718">
                <a:moveTo>
                  <a:pt x="0" y="0"/>
                </a:moveTo>
                <a:lnTo>
                  <a:pt x="1873488" y="0"/>
                </a:lnTo>
                <a:lnTo>
                  <a:pt x="1873488" y="698718"/>
                </a:lnTo>
                <a:lnTo>
                  <a:pt x="0" y="69871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334524" y="-590338"/>
            <a:ext cx="2950298" cy="10286808"/>
          </a:xfrm>
          <a:custGeom>
            <a:avLst/>
            <a:gdLst/>
            <a:ahLst/>
            <a:cxnLst/>
            <a:rect l="l" t="t" r="r" b="b"/>
            <a:pathLst>
              <a:path w="2950298" h="10286808">
                <a:moveTo>
                  <a:pt x="0" y="0"/>
                </a:moveTo>
                <a:lnTo>
                  <a:pt x="2950298" y="0"/>
                </a:lnTo>
                <a:lnTo>
                  <a:pt x="2950298" y="10286808"/>
                </a:lnTo>
                <a:lnTo>
                  <a:pt x="0" y="1028680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1648193" y="-703466"/>
            <a:ext cx="6644550" cy="3489600"/>
          </a:xfrm>
          <a:custGeom>
            <a:avLst/>
            <a:gdLst/>
            <a:ahLst/>
            <a:cxnLst/>
            <a:rect l="l" t="t" r="r" b="b"/>
            <a:pathLst>
              <a:path w="6644550" h="3489600">
                <a:moveTo>
                  <a:pt x="0" y="0"/>
                </a:moveTo>
                <a:lnTo>
                  <a:pt x="6644550" y="0"/>
                </a:lnTo>
                <a:lnTo>
                  <a:pt x="6644550" y="3489600"/>
                </a:lnTo>
                <a:lnTo>
                  <a:pt x="0" y="3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665658" y="920852"/>
            <a:ext cx="1882478" cy="537844"/>
          </a:xfrm>
          <a:custGeom>
            <a:avLst/>
            <a:gdLst/>
            <a:ahLst/>
            <a:cxnLst/>
            <a:rect l="l" t="t" r="r" b="b"/>
            <a:pathLst>
              <a:path w="1882478" h="537844">
                <a:moveTo>
                  <a:pt x="0" y="0"/>
                </a:moveTo>
                <a:lnTo>
                  <a:pt x="1882478" y="0"/>
                </a:lnTo>
                <a:lnTo>
                  <a:pt x="1882478" y="537844"/>
                </a:lnTo>
                <a:lnTo>
                  <a:pt x="0" y="53784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163281" y="3460880"/>
            <a:ext cx="11960819" cy="2306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856"/>
              </a:lnSpc>
            </a:pPr>
            <a:r>
              <a:rPr lang="en-US" sz="82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«</a:t>
            </a:r>
            <a:r>
              <a:rPr lang="el-GR" sz="82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Γνῶθι</a:t>
            </a:r>
            <a:r>
              <a:rPr lang="el-GR" sz="82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l-GR" sz="82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σαὐτόν</a:t>
            </a:r>
            <a:r>
              <a:rPr lang="en-US" sz="82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» (</a:t>
            </a:r>
            <a:r>
              <a:rPr lang="en-US" sz="82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Γνώρισε</a:t>
            </a:r>
            <a:r>
              <a:rPr lang="en-US" sz="82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82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τον</a:t>
            </a:r>
            <a:r>
              <a:rPr lang="en-US" sz="82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82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ε</a:t>
            </a:r>
            <a:r>
              <a:rPr lang="en-US" sz="82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α</a:t>
            </a:r>
            <a:r>
              <a:rPr lang="en-US" sz="82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υτό</a:t>
            </a:r>
            <a:r>
              <a:rPr lang="en-US" sz="82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 </a:t>
            </a:r>
            <a:r>
              <a:rPr lang="en-US" sz="8200" dirty="0" err="1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σου</a:t>
            </a:r>
            <a:r>
              <a:rPr lang="en-US" sz="8200" dirty="0">
                <a:solidFill>
                  <a:srgbClr val="4C3230"/>
                </a:solidFill>
                <a:latin typeface="Bradley Hand" pitchFamily="2" charset="0"/>
                <a:ea typeface="Arimo"/>
                <a:cs typeface="Arimo"/>
                <a:sym typeface="Arimo"/>
              </a:rPr>
              <a:t>)</a:t>
            </a:r>
            <a:r>
              <a:rPr lang="en-US" sz="8200" dirty="0">
                <a:solidFill>
                  <a:srgbClr val="4C323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</p:txBody>
      </p:sp>
      <p:sp>
        <p:nvSpPr>
          <p:cNvPr id="9" name="Freeform 9"/>
          <p:cNvSpPr/>
          <p:nvPr/>
        </p:nvSpPr>
        <p:spPr>
          <a:xfrm>
            <a:off x="530946" y="7468628"/>
            <a:ext cx="1791040" cy="2216912"/>
          </a:xfrm>
          <a:custGeom>
            <a:avLst/>
            <a:gdLst/>
            <a:ahLst/>
            <a:cxnLst/>
            <a:rect l="l" t="t" r="r" b="b"/>
            <a:pathLst>
              <a:path w="1791040" h="2216912">
                <a:moveTo>
                  <a:pt x="0" y="0"/>
                </a:moveTo>
                <a:lnTo>
                  <a:pt x="1791040" y="0"/>
                </a:lnTo>
                <a:lnTo>
                  <a:pt x="1791040" y="2216912"/>
                </a:lnTo>
                <a:lnTo>
                  <a:pt x="0" y="221691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1644" y="-735956"/>
            <a:ext cx="6644550" cy="3489600"/>
          </a:xfrm>
          <a:custGeom>
            <a:avLst/>
            <a:gdLst/>
            <a:ahLst/>
            <a:cxnLst/>
            <a:rect l="l" t="t" r="r" b="b"/>
            <a:pathLst>
              <a:path w="6644550" h="3489600">
                <a:moveTo>
                  <a:pt x="0" y="0"/>
                </a:moveTo>
                <a:lnTo>
                  <a:pt x="6644550" y="0"/>
                </a:lnTo>
                <a:lnTo>
                  <a:pt x="6644550" y="3489600"/>
                </a:lnTo>
                <a:lnTo>
                  <a:pt x="0" y="3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923050" y="3183714"/>
            <a:ext cx="1411428" cy="1396928"/>
          </a:xfrm>
          <a:custGeom>
            <a:avLst/>
            <a:gdLst/>
            <a:ahLst/>
            <a:cxnLst/>
            <a:rect l="l" t="t" r="r" b="b"/>
            <a:pathLst>
              <a:path w="1411428" h="1396928">
                <a:moveTo>
                  <a:pt x="0" y="0"/>
                </a:moveTo>
                <a:lnTo>
                  <a:pt x="1411428" y="0"/>
                </a:lnTo>
                <a:lnTo>
                  <a:pt x="1411428" y="1396928"/>
                </a:lnTo>
                <a:lnTo>
                  <a:pt x="0" y="139692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898</Words>
  <Application>Microsoft Macintosh PowerPoint</Application>
  <PresentationFormat>Προσαρμογή</PresentationFormat>
  <Paragraphs>136</Paragraphs>
  <Slides>19</Slides>
  <Notes>19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19</vt:i4>
      </vt:variant>
    </vt:vector>
  </HeadingPairs>
  <TitlesOfParts>
    <vt:vector size="27" baseType="lpstr">
      <vt:lpstr>Bradley Hand</vt:lpstr>
      <vt:lpstr>Arimo Italics</vt:lpstr>
      <vt:lpstr>Calibri</vt:lpstr>
      <vt:lpstr>Arimo</vt:lpstr>
      <vt:lpstr>Arial</vt:lpstr>
      <vt:lpstr>Arimo Bold</vt:lpstr>
      <vt:lpstr>Canva Sans</vt:lpstr>
      <vt:lpstr>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Greek Philosophers_ Socrates by Slidesgo.pptx</dc:title>
  <cp:lastModifiedBy>Microsoft Office User</cp:lastModifiedBy>
  <cp:revision>4</cp:revision>
  <dcterms:created xsi:type="dcterms:W3CDTF">2006-08-16T00:00:00Z</dcterms:created>
  <dcterms:modified xsi:type="dcterms:W3CDTF">2024-12-05T11:29:54Z</dcterms:modified>
  <dc:identifier>DAGYXSo2drA</dc:identifier>
</cp:coreProperties>
</file>