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424" r:id="rId3"/>
    <p:sldId id="383" r:id="rId4"/>
    <p:sldId id="384" r:id="rId5"/>
    <p:sldId id="425" r:id="rId6"/>
    <p:sldId id="416" r:id="rId7"/>
    <p:sldId id="417" r:id="rId8"/>
    <p:sldId id="418" r:id="rId9"/>
    <p:sldId id="419" r:id="rId10"/>
    <p:sldId id="420" r:id="rId11"/>
    <p:sldId id="421" r:id="rId12"/>
    <p:sldId id="422" r:id="rId13"/>
    <p:sldId id="433" r:id="rId14"/>
    <p:sldId id="426" r:id="rId15"/>
    <p:sldId id="427" r:id="rId16"/>
    <p:sldId id="428" r:id="rId17"/>
    <p:sldId id="429" r:id="rId18"/>
    <p:sldId id="430" r:id="rId19"/>
    <p:sldId id="431" r:id="rId20"/>
    <p:sldId id="432" r:id="rId21"/>
    <p:sldId id="423"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74" autoAdjust="0"/>
    <p:restoredTop sz="94671" autoAdjust="0"/>
  </p:normalViewPr>
  <p:slideViewPr>
    <p:cSldViewPr>
      <p:cViewPr varScale="1">
        <p:scale>
          <a:sx n="83" d="100"/>
          <a:sy n="83" d="100"/>
        </p:scale>
        <p:origin x="1474"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3" d="100"/>
          <a:sy n="53" d="100"/>
        </p:scale>
        <p:origin x="-2868"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BB5E51-C775-4615-AA11-53BDD44C70E5}" type="datetimeFigureOut">
              <a:rPr lang="el-GR" smtClean="0"/>
              <a:t>14/Ιαυ/2023</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E4EC0D-6167-4C18-A6C0-17BFA0BFF3AB}" type="slidenum">
              <a:rPr lang="el-GR" smtClean="0"/>
              <a:t>‹#›</a:t>
            </a:fld>
            <a:endParaRPr lang="el-GR"/>
          </a:p>
        </p:txBody>
      </p:sp>
    </p:spTree>
    <p:extLst>
      <p:ext uri="{BB962C8B-B14F-4D97-AF65-F5344CB8AC3E}">
        <p14:creationId xmlns:p14="http://schemas.microsoft.com/office/powerpoint/2010/main" val="247527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a:t>
            </a:fld>
            <a:endParaRPr lang="el-GR"/>
          </a:p>
        </p:txBody>
      </p:sp>
    </p:spTree>
    <p:extLst>
      <p:ext uri="{BB962C8B-B14F-4D97-AF65-F5344CB8AC3E}">
        <p14:creationId xmlns:p14="http://schemas.microsoft.com/office/powerpoint/2010/main" val="20272311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10</a:t>
            </a:fld>
            <a:endParaRPr lang="el-GR"/>
          </a:p>
        </p:txBody>
      </p:sp>
    </p:spTree>
    <p:extLst>
      <p:ext uri="{BB962C8B-B14F-4D97-AF65-F5344CB8AC3E}">
        <p14:creationId xmlns:p14="http://schemas.microsoft.com/office/powerpoint/2010/main" val="2634964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11</a:t>
            </a:fld>
            <a:endParaRPr lang="el-GR"/>
          </a:p>
        </p:txBody>
      </p:sp>
    </p:spTree>
    <p:extLst>
      <p:ext uri="{BB962C8B-B14F-4D97-AF65-F5344CB8AC3E}">
        <p14:creationId xmlns:p14="http://schemas.microsoft.com/office/powerpoint/2010/main" val="3635755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12</a:t>
            </a:fld>
            <a:endParaRPr lang="el-GR"/>
          </a:p>
        </p:txBody>
      </p:sp>
    </p:spTree>
    <p:extLst>
      <p:ext uri="{BB962C8B-B14F-4D97-AF65-F5344CB8AC3E}">
        <p14:creationId xmlns:p14="http://schemas.microsoft.com/office/powerpoint/2010/main" val="39515068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13</a:t>
            </a:fld>
            <a:endParaRPr lang="el-GR"/>
          </a:p>
        </p:txBody>
      </p:sp>
    </p:spTree>
    <p:extLst>
      <p:ext uri="{BB962C8B-B14F-4D97-AF65-F5344CB8AC3E}">
        <p14:creationId xmlns:p14="http://schemas.microsoft.com/office/powerpoint/2010/main" val="17418203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14</a:t>
            </a:fld>
            <a:endParaRPr lang="el-GR"/>
          </a:p>
        </p:txBody>
      </p:sp>
    </p:spTree>
    <p:extLst>
      <p:ext uri="{BB962C8B-B14F-4D97-AF65-F5344CB8AC3E}">
        <p14:creationId xmlns:p14="http://schemas.microsoft.com/office/powerpoint/2010/main" val="6410852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15</a:t>
            </a:fld>
            <a:endParaRPr lang="el-GR"/>
          </a:p>
        </p:txBody>
      </p:sp>
    </p:spTree>
    <p:extLst>
      <p:ext uri="{BB962C8B-B14F-4D97-AF65-F5344CB8AC3E}">
        <p14:creationId xmlns:p14="http://schemas.microsoft.com/office/powerpoint/2010/main" val="2128036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16</a:t>
            </a:fld>
            <a:endParaRPr lang="el-GR"/>
          </a:p>
        </p:txBody>
      </p:sp>
    </p:spTree>
    <p:extLst>
      <p:ext uri="{BB962C8B-B14F-4D97-AF65-F5344CB8AC3E}">
        <p14:creationId xmlns:p14="http://schemas.microsoft.com/office/powerpoint/2010/main" val="247192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17</a:t>
            </a:fld>
            <a:endParaRPr lang="el-GR"/>
          </a:p>
        </p:txBody>
      </p:sp>
    </p:spTree>
    <p:extLst>
      <p:ext uri="{BB962C8B-B14F-4D97-AF65-F5344CB8AC3E}">
        <p14:creationId xmlns:p14="http://schemas.microsoft.com/office/powerpoint/2010/main" val="12405096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18</a:t>
            </a:fld>
            <a:endParaRPr lang="el-GR"/>
          </a:p>
        </p:txBody>
      </p:sp>
    </p:spTree>
    <p:extLst>
      <p:ext uri="{BB962C8B-B14F-4D97-AF65-F5344CB8AC3E}">
        <p14:creationId xmlns:p14="http://schemas.microsoft.com/office/powerpoint/2010/main" val="806999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19</a:t>
            </a:fld>
            <a:endParaRPr lang="el-GR"/>
          </a:p>
        </p:txBody>
      </p:sp>
    </p:spTree>
    <p:extLst>
      <p:ext uri="{BB962C8B-B14F-4D97-AF65-F5344CB8AC3E}">
        <p14:creationId xmlns:p14="http://schemas.microsoft.com/office/powerpoint/2010/main" val="29715016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a:t>
            </a:fld>
            <a:endParaRPr lang="el-GR"/>
          </a:p>
        </p:txBody>
      </p:sp>
    </p:spTree>
    <p:extLst>
      <p:ext uri="{BB962C8B-B14F-4D97-AF65-F5344CB8AC3E}">
        <p14:creationId xmlns:p14="http://schemas.microsoft.com/office/powerpoint/2010/main" val="12241637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20</a:t>
            </a:fld>
            <a:endParaRPr lang="el-GR"/>
          </a:p>
        </p:txBody>
      </p:sp>
    </p:spTree>
    <p:extLst>
      <p:ext uri="{BB962C8B-B14F-4D97-AF65-F5344CB8AC3E}">
        <p14:creationId xmlns:p14="http://schemas.microsoft.com/office/powerpoint/2010/main" val="42227751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21</a:t>
            </a:fld>
            <a:endParaRPr lang="el-GR"/>
          </a:p>
        </p:txBody>
      </p:sp>
    </p:spTree>
    <p:extLst>
      <p:ext uri="{BB962C8B-B14F-4D97-AF65-F5344CB8AC3E}">
        <p14:creationId xmlns:p14="http://schemas.microsoft.com/office/powerpoint/2010/main" val="644893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3</a:t>
            </a:fld>
            <a:endParaRPr lang="el-GR"/>
          </a:p>
        </p:txBody>
      </p:sp>
    </p:spTree>
    <p:extLst>
      <p:ext uri="{BB962C8B-B14F-4D97-AF65-F5344CB8AC3E}">
        <p14:creationId xmlns:p14="http://schemas.microsoft.com/office/powerpoint/2010/main" val="5389327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4</a:t>
            </a:fld>
            <a:endParaRPr lang="el-GR"/>
          </a:p>
        </p:txBody>
      </p:sp>
    </p:spTree>
    <p:extLst>
      <p:ext uri="{BB962C8B-B14F-4D97-AF65-F5344CB8AC3E}">
        <p14:creationId xmlns:p14="http://schemas.microsoft.com/office/powerpoint/2010/main" val="14103206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5</a:t>
            </a:fld>
            <a:endParaRPr lang="el-GR"/>
          </a:p>
        </p:txBody>
      </p:sp>
    </p:spTree>
    <p:extLst>
      <p:ext uri="{BB962C8B-B14F-4D97-AF65-F5344CB8AC3E}">
        <p14:creationId xmlns:p14="http://schemas.microsoft.com/office/powerpoint/2010/main" val="3118194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6</a:t>
            </a:fld>
            <a:endParaRPr lang="el-GR"/>
          </a:p>
        </p:txBody>
      </p:sp>
    </p:spTree>
    <p:extLst>
      <p:ext uri="{BB962C8B-B14F-4D97-AF65-F5344CB8AC3E}">
        <p14:creationId xmlns:p14="http://schemas.microsoft.com/office/powerpoint/2010/main" val="42468133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7</a:t>
            </a:fld>
            <a:endParaRPr lang="el-GR"/>
          </a:p>
        </p:txBody>
      </p:sp>
    </p:spTree>
    <p:extLst>
      <p:ext uri="{BB962C8B-B14F-4D97-AF65-F5344CB8AC3E}">
        <p14:creationId xmlns:p14="http://schemas.microsoft.com/office/powerpoint/2010/main" val="306471135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8</a:t>
            </a:fld>
            <a:endParaRPr lang="el-GR"/>
          </a:p>
        </p:txBody>
      </p:sp>
    </p:spTree>
    <p:extLst>
      <p:ext uri="{BB962C8B-B14F-4D97-AF65-F5344CB8AC3E}">
        <p14:creationId xmlns:p14="http://schemas.microsoft.com/office/powerpoint/2010/main" val="21010006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
        <p:nvSpPr>
          <p:cNvPr id="4" name="Θέση αριθμού διαφάνειας 3"/>
          <p:cNvSpPr>
            <a:spLocks noGrp="1"/>
          </p:cNvSpPr>
          <p:nvPr>
            <p:ph type="sldNum" sz="quarter" idx="10"/>
          </p:nvPr>
        </p:nvSpPr>
        <p:spPr/>
        <p:txBody>
          <a:bodyPr/>
          <a:lstStyle/>
          <a:p>
            <a:fld id="{87E4EC0D-6167-4C18-A6C0-17BFA0BFF3AB}" type="slidenum">
              <a:rPr lang="el-GR" smtClean="0"/>
              <a:t>9</a:t>
            </a:fld>
            <a:endParaRPr lang="el-GR"/>
          </a:p>
        </p:txBody>
      </p:sp>
    </p:spTree>
    <p:extLst>
      <p:ext uri="{BB962C8B-B14F-4D97-AF65-F5344CB8AC3E}">
        <p14:creationId xmlns:p14="http://schemas.microsoft.com/office/powerpoint/2010/main" val="15488350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14/Ιαυ/2023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5688842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14/Ιαυ/2023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37058869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14/Ιαυ/2023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4441749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C7CD3691-1614-428D-A707-4A5108673B3D}" type="datetimeFigureOut">
              <a:rPr lang="el-GR" smtClean="0"/>
              <a:t>14/Ιαυ/2023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34025528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C7CD3691-1614-428D-A707-4A5108673B3D}" type="datetimeFigureOut">
              <a:rPr lang="el-GR" smtClean="0"/>
              <a:t>14/Ιαυ/2023</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1992803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C7CD3691-1614-428D-A707-4A5108673B3D}" type="datetimeFigureOut">
              <a:rPr lang="el-GR" smtClean="0"/>
              <a:t>14/Ιαυ/2023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128748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C7CD3691-1614-428D-A707-4A5108673B3D}" type="datetimeFigureOut">
              <a:rPr lang="el-GR" smtClean="0"/>
              <a:t>14/Ιαυ/2023</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2230214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C7CD3691-1614-428D-A707-4A5108673B3D}" type="datetimeFigureOut">
              <a:rPr lang="el-GR" smtClean="0"/>
              <a:t>14/Ιαυ/2023</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17615439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C7CD3691-1614-428D-A707-4A5108673B3D}" type="datetimeFigureOut">
              <a:rPr lang="el-GR" smtClean="0"/>
              <a:t>14/Ιαυ/2023</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27360720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7CD3691-1614-428D-A707-4A5108673B3D}" type="datetimeFigureOut">
              <a:rPr lang="el-GR" smtClean="0"/>
              <a:t>14/Ιαυ/2023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9286667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C7CD3691-1614-428D-A707-4A5108673B3D}" type="datetimeFigureOut">
              <a:rPr lang="el-GR" smtClean="0"/>
              <a:t>14/Ιαυ/2023</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5C64023D-D84C-4ABB-93DF-090FC5EC88E5}" type="slidenum">
              <a:rPr lang="el-GR" smtClean="0"/>
              <a:t>‹#›</a:t>
            </a:fld>
            <a:endParaRPr lang="el-GR"/>
          </a:p>
        </p:txBody>
      </p:sp>
    </p:spTree>
    <p:extLst>
      <p:ext uri="{BB962C8B-B14F-4D97-AF65-F5344CB8AC3E}">
        <p14:creationId xmlns:p14="http://schemas.microsoft.com/office/powerpoint/2010/main" val="3751445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CD3691-1614-428D-A707-4A5108673B3D}" type="datetimeFigureOut">
              <a:rPr lang="el-GR" smtClean="0"/>
              <a:t>14/Ιαυ/2023</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64023D-D84C-4ABB-93DF-090FC5EC88E5}" type="slidenum">
              <a:rPr lang="el-GR" smtClean="0"/>
              <a:t>‹#›</a:t>
            </a:fld>
            <a:endParaRPr lang="el-GR"/>
          </a:p>
        </p:txBody>
      </p:sp>
    </p:spTree>
    <p:extLst>
      <p:ext uri="{BB962C8B-B14F-4D97-AF65-F5344CB8AC3E}">
        <p14:creationId xmlns:p14="http://schemas.microsoft.com/office/powerpoint/2010/main" val="21030089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899592" y="1340768"/>
            <a:ext cx="7772400" cy="1470025"/>
          </a:xfrm>
        </p:spPr>
        <p:txBody>
          <a:bodyPr>
            <a:normAutofit/>
          </a:bodyPr>
          <a:lstStyle/>
          <a:p>
            <a:r>
              <a:rPr lang="el-GR" b="1" dirty="0" smtClean="0"/>
              <a:t>Εκπαιδευτική </a:t>
            </a:r>
            <a:r>
              <a:rPr lang="el-GR" b="1" dirty="0"/>
              <a:t>Τεχνολογία-Πολυμέσα </a:t>
            </a:r>
            <a:endParaRPr lang="el-GR" dirty="0"/>
          </a:p>
        </p:txBody>
      </p:sp>
      <p:sp>
        <p:nvSpPr>
          <p:cNvPr id="3" name="Υπότιτλος 2"/>
          <p:cNvSpPr>
            <a:spLocks noGrp="1"/>
          </p:cNvSpPr>
          <p:nvPr>
            <p:ph type="subTitle" idx="1"/>
          </p:nvPr>
        </p:nvSpPr>
        <p:spPr/>
        <p:txBody>
          <a:bodyPr/>
          <a:lstStyle/>
          <a:p>
            <a:r>
              <a:rPr lang="el-GR" dirty="0" smtClean="0">
                <a:solidFill>
                  <a:schemeClr val="tx2"/>
                </a:solidFill>
              </a:rPr>
              <a:t>Σπύρος Λ. </a:t>
            </a:r>
            <a:r>
              <a:rPr lang="el-GR" dirty="0" err="1" smtClean="0">
                <a:solidFill>
                  <a:schemeClr val="tx2"/>
                </a:solidFill>
              </a:rPr>
              <a:t>Πανέτσος</a:t>
            </a:r>
            <a:endParaRPr lang="el-GR" dirty="0" smtClean="0">
              <a:solidFill>
                <a:schemeClr val="tx2"/>
              </a:solidFill>
            </a:endParaRPr>
          </a:p>
          <a:p>
            <a:r>
              <a:rPr lang="el-GR" dirty="0" smtClean="0">
                <a:solidFill>
                  <a:schemeClr val="tx2"/>
                </a:solidFill>
              </a:rPr>
              <a:t>Καθηγητής ΑΣΠΑΙΤΕ</a:t>
            </a:r>
          </a:p>
          <a:p>
            <a:r>
              <a:rPr lang="en-US" dirty="0" smtClean="0">
                <a:solidFill>
                  <a:schemeClr val="tx2"/>
                </a:solidFill>
              </a:rPr>
              <a:t>spanetsos@aspete.gr</a:t>
            </a:r>
            <a:endParaRPr lang="el-GR" dirty="0" smtClean="0">
              <a:solidFill>
                <a:schemeClr val="tx2"/>
              </a:solidFill>
            </a:endParaRPr>
          </a:p>
          <a:p>
            <a:endParaRPr lang="el-GR"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Tree>
    <p:extLst>
      <p:ext uri="{BB962C8B-B14F-4D97-AF65-F5344CB8AC3E}">
        <p14:creationId xmlns:p14="http://schemas.microsoft.com/office/powerpoint/2010/main" val="26382843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3528" y="1990937"/>
            <a:ext cx="8352928" cy="3785652"/>
          </a:xfrm>
          <a:prstGeom prst="rect">
            <a:avLst/>
          </a:prstGeom>
        </p:spPr>
        <p:txBody>
          <a:bodyPr wrap="square">
            <a:spAutoFit/>
          </a:bodyPr>
          <a:lstStyle/>
          <a:p>
            <a:r>
              <a:rPr lang="el-GR" sz="2400" dirty="0" smtClean="0"/>
              <a:t>Η εκπαίδευση </a:t>
            </a:r>
            <a:r>
              <a:rPr lang="el-GR" sz="2400" dirty="0"/>
              <a:t>από απόσταση μπορεί να λειτουργήσει συμπληρωματικά στη </a:t>
            </a:r>
            <a:r>
              <a:rPr lang="el-GR" sz="2400" dirty="0" smtClean="0"/>
              <a:t>βασική </a:t>
            </a:r>
            <a:r>
              <a:rPr lang="el-GR" sz="2400" dirty="0"/>
              <a:t>εκπαίδευση προεκτείνοντας το μάθημα πέρα από τα συμβατικά όρια του ωρολογίου προγράμματος. </a:t>
            </a:r>
            <a:endParaRPr lang="el-GR" sz="2400" dirty="0" smtClean="0"/>
          </a:p>
          <a:p>
            <a:endParaRPr lang="el-GR" sz="2400" dirty="0" smtClean="0"/>
          </a:p>
          <a:p>
            <a:r>
              <a:rPr lang="el-GR" sz="2400" dirty="0" smtClean="0"/>
              <a:t>Οι </a:t>
            </a:r>
            <a:r>
              <a:rPr lang="el-GR" sz="2400" b="1" dirty="0" smtClean="0"/>
              <a:t>μικτές </a:t>
            </a:r>
            <a:r>
              <a:rPr lang="el-GR" sz="2400" b="1" dirty="0"/>
              <a:t>μορφές μάθησης </a:t>
            </a:r>
            <a:r>
              <a:rPr lang="el-GR" sz="2400" dirty="0"/>
              <a:t>(</a:t>
            </a:r>
            <a:r>
              <a:rPr lang="el-GR" sz="2400" dirty="0" err="1"/>
              <a:t>blended</a:t>
            </a:r>
            <a:r>
              <a:rPr lang="el-GR" sz="2400" dirty="0"/>
              <a:t> </a:t>
            </a:r>
            <a:r>
              <a:rPr lang="el-GR" sz="2400" dirty="0" err="1"/>
              <a:t>learning</a:t>
            </a:r>
            <a:r>
              <a:rPr lang="el-GR" sz="2400" dirty="0"/>
              <a:t>) που δίνουν τη δυνατότητα στους μαθητές να μελετήσουν με τον δικό τους ρυθμό από το σπίτι τους και να </a:t>
            </a:r>
            <a:r>
              <a:rPr lang="el-GR" sz="2400" dirty="0" err="1"/>
              <a:t>αλληλεπιδράσουν</a:t>
            </a:r>
            <a:r>
              <a:rPr lang="el-GR" sz="2400" dirty="0"/>
              <a:t> με τον διδάσκοντα και τους συμμαθητές τους με ανοικτά εργαλεία (web2.0) και σε εικονικές </a:t>
            </a:r>
            <a:r>
              <a:rPr lang="el-GR" sz="2400" dirty="0" smtClean="0"/>
              <a:t>κοινότητες.</a:t>
            </a:r>
            <a:endParaRPr lang="el-GR" sz="2400" dirty="0"/>
          </a:p>
        </p:txBody>
      </p:sp>
    </p:spTree>
    <p:extLst>
      <p:ext uri="{BB962C8B-B14F-4D97-AF65-F5344CB8AC3E}">
        <p14:creationId xmlns:p14="http://schemas.microsoft.com/office/powerpoint/2010/main" val="34351343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3528" y="1700808"/>
            <a:ext cx="8352928" cy="3416320"/>
          </a:xfrm>
          <a:prstGeom prst="rect">
            <a:avLst/>
          </a:prstGeom>
        </p:spPr>
        <p:txBody>
          <a:bodyPr wrap="square">
            <a:spAutoFit/>
          </a:bodyPr>
          <a:lstStyle/>
          <a:p>
            <a:r>
              <a:rPr lang="el-GR" sz="2400" dirty="0"/>
              <a:t>Ένα βασικό στοιχείο που διακρίνει την εξ αποστάσεως από τις άλλες μορφές εκπαίδευσης είναι η </a:t>
            </a:r>
            <a:r>
              <a:rPr lang="el-GR" sz="2400" b="1" dirty="0"/>
              <a:t>απόσταση</a:t>
            </a:r>
            <a:r>
              <a:rPr lang="el-GR" sz="2400" dirty="0"/>
              <a:t> που χωρίζει τον διδάσκοντα από τον διδασκόμενο. Αλλά και τον κάθε διδασκόμενο ξεχωριστά από την ομάδα των σπουδαστών του. </a:t>
            </a:r>
            <a:endParaRPr lang="el-GR" sz="2400" dirty="0" smtClean="0"/>
          </a:p>
          <a:p>
            <a:endParaRPr lang="el-GR" sz="2400" dirty="0"/>
          </a:p>
          <a:p>
            <a:r>
              <a:rPr lang="el-GR" sz="2400" dirty="0" smtClean="0"/>
              <a:t>Η </a:t>
            </a:r>
            <a:r>
              <a:rPr lang="el-GR" sz="2400" dirty="0"/>
              <a:t>εξ αποστάσεως εκπαίδευση αναφέρεται σε όλους εκείνους, που διαλέγουν σε όλο τον κόσμο να μην παρακολουθήσουν συμβατικά </a:t>
            </a:r>
            <a:r>
              <a:rPr lang="el-GR" sz="2400" dirty="0" smtClean="0"/>
              <a:t>εκπαιδευτικά ιδρύματα αλλά </a:t>
            </a:r>
            <a:r>
              <a:rPr lang="el-GR" sz="2400" dirty="0"/>
              <a:t>επιθυμούν να σπουδάσουν στο σπίτι τους ή στο χώρο εργασίας τους. </a:t>
            </a:r>
          </a:p>
        </p:txBody>
      </p:sp>
    </p:spTree>
    <p:extLst>
      <p:ext uri="{BB962C8B-B14F-4D97-AF65-F5344CB8AC3E}">
        <p14:creationId xmlns:p14="http://schemas.microsoft.com/office/powerpoint/2010/main" val="10298857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3528" y="1556793"/>
            <a:ext cx="8352928" cy="5047536"/>
          </a:xfrm>
          <a:prstGeom prst="rect">
            <a:avLst/>
          </a:prstGeom>
        </p:spPr>
        <p:txBody>
          <a:bodyPr wrap="square">
            <a:spAutoFit/>
          </a:bodyPr>
          <a:lstStyle/>
          <a:p>
            <a:r>
              <a:rPr lang="el-GR" sz="2400" dirty="0"/>
              <a:t>Η εξ αποστάσεως εκπαίδευση </a:t>
            </a:r>
            <a:r>
              <a:rPr lang="el-GR" sz="2400" dirty="0"/>
              <a:t>αποτελεί μια </a:t>
            </a:r>
            <a:r>
              <a:rPr lang="el-GR" sz="2400" b="1" dirty="0"/>
              <a:t>μορφή επικοινωνίας</a:t>
            </a:r>
            <a:r>
              <a:rPr lang="el-GR" sz="2400" dirty="0"/>
              <a:t>, η οποία πραγματοποιείται εξαιτίας της τεχνολογίας. Η μορφή αυτής της εκπαίδευσης προσφέρεται σήμερα από σχολεία δι’ αλληλογραφίας, από ανοικτά πανεπιστήμια και από τμήματα παροχής </a:t>
            </a:r>
            <a:r>
              <a:rPr lang="el-GR" sz="2400" dirty="0" smtClean="0"/>
              <a:t>εξ </a:t>
            </a:r>
            <a:r>
              <a:rPr lang="el-GR" sz="2400" dirty="0"/>
              <a:t>αποστάσεως εκπαίδευσης ή εξωτερικών σπουδών. </a:t>
            </a:r>
            <a:endParaRPr lang="el-GR" sz="2400" dirty="0" smtClean="0"/>
          </a:p>
          <a:p>
            <a:endParaRPr lang="el-GR" sz="1000" dirty="0" smtClean="0"/>
          </a:p>
          <a:p>
            <a:r>
              <a:rPr lang="el-GR" sz="2400" dirty="0" smtClean="0"/>
              <a:t>Οι </a:t>
            </a:r>
            <a:r>
              <a:rPr lang="el-GR" sz="2400" dirty="0"/>
              <a:t>εικονικές ή ηλεκτρονικές τάξεις έχουν πλέον τη δυνατότητα να συνδεθούν </a:t>
            </a:r>
            <a:r>
              <a:rPr lang="el-GR" sz="2400" dirty="0" smtClean="0"/>
              <a:t>μέσω του διαδικτύου, </a:t>
            </a:r>
            <a:r>
              <a:rPr lang="el-GR" sz="2400" dirty="0"/>
              <a:t>καθιστώντας δυνατή </a:t>
            </a:r>
            <a:r>
              <a:rPr lang="el-GR" sz="2400" dirty="0" smtClean="0"/>
              <a:t>την </a:t>
            </a:r>
            <a:r>
              <a:rPr lang="el-GR" sz="2400" b="1" dirty="0"/>
              <a:t>πρόσωπο με πρόσωπο εκπαίδευση από απόσταση</a:t>
            </a:r>
            <a:r>
              <a:rPr lang="el-GR" sz="2400" dirty="0"/>
              <a:t>. Ο διδάσκων έχει την δυνατότητα να ακούσει και να δει τους διδασκόμενους, που βρίσκονται σε μια τάξη και ταυτόχρονα όλους τους άλλους διδασκόμενους, που βρίσκονται χιλιόμετρα μακριά τους, και αντίστροφα, όλοι οι διδασκόμενοι τον διδάσκοντα. </a:t>
            </a:r>
          </a:p>
        </p:txBody>
      </p:sp>
    </p:spTree>
    <p:extLst>
      <p:ext uri="{BB962C8B-B14F-4D97-AF65-F5344CB8AC3E}">
        <p14:creationId xmlns:p14="http://schemas.microsoft.com/office/powerpoint/2010/main" val="2188509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3528" y="1556793"/>
            <a:ext cx="8352928" cy="5262979"/>
          </a:xfrm>
          <a:prstGeom prst="rect">
            <a:avLst/>
          </a:prstGeom>
        </p:spPr>
        <p:txBody>
          <a:bodyPr wrap="square">
            <a:spAutoFit/>
          </a:bodyPr>
          <a:lstStyle/>
          <a:p>
            <a:r>
              <a:rPr lang="el-GR" sz="2400" dirty="0" smtClean="0"/>
              <a:t>Η εξ αποστάσεως </a:t>
            </a:r>
            <a:r>
              <a:rPr lang="el-GR" sz="2400" dirty="0"/>
              <a:t>εκπαίδευση έχει τα εξής χαρακτηριστικά:</a:t>
            </a:r>
          </a:p>
          <a:p>
            <a:r>
              <a:rPr lang="el-GR" sz="2400" b="1" dirty="0"/>
              <a:t>Ως προς την </a:t>
            </a:r>
            <a:r>
              <a:rPr lang="el-GR" sz="2400" b="1" dirty="0" smtClean="0"/>
              <a:t>τεχνολογία</a:t>
            </a:r>
            <a:r>
              <a:rPr lang="el-GR" sz="2400" b="1" dirty="0"/>
              <a:t>: </a:t>
            </a:r>
            <a:r>
              <a:rPr lang="el-GR" sz="2400" dirty="0"/>
              <a:t>Η εξ αποστάσεως εκπαίδευση χρησιμοποιεί </a:t>
            </a:r>
            <a:r>
              <a:rPr lang="el-GR" sz="2400" dirty="0" smtClean="0"/>
              <a:t> </a:t>
            </a:r>
            <a:r>
              <a:rPr lang="el-GR" sz="2400" dirty="0"/>
              <a:t>την </a:t>
            </a:r>
            <a:r>
              <a:rPr lang="el-GR" sz="2400" dirty="0" smtClean="0"/>
              <a:t>σύγχρονη </a:t>
            </a:r>
            <a:r>
              <a:rPr lang="el-GR" sz="2400" dirty="0"/>
              <a:t>τεχνολογία.</a:t>
            </a:r>
          </a:p>
          <a:p>
            <a:r>
              <a:rPr lang="el-GR" sz="2400" b="1" dirty="0"/>
              <a:t>Ως προς την πρόσβαση: </a:t>
            </a:r>
            <a:r>
              <a:rPr lang="el-GR" sz="2400" dirty="0"/>
              <a:t>Στόχος της </a:t>
            </a:r>
            <a:r>
              <a:rPr lang="el-GR" sz="2400" dirty="0" smtClean="0"/>
              <a:t>είναι </a:t>
            </a:r>
            <a:r>
              <a:rPr lang="el-GR" sz="2400" dirty="0"/>
              <a:t>να προσφέρει εκπαίδευση στον χρόνο, στον χώρο και στον τόπο που βρίσκονται οι σπουδαστές ή έστω ο ένας και μόνο σπουδαστής καθώς και την δυνατότητα αμφίδρομης επικοινωνίας με άμεσο διάλογο.</a:t>
            </a:r>
          </a:p>
          <a:p>
            <a:r>
              <a:rPr lang="el-GR" sz="2400" b="1" dirty="0"/>
              <a:t>Ως προς το κόστος: </a:t>
            </a:r>
            <a:r>
              <a:rPr lang="el-GR" sz="2400" dirty="0"/>
              <a:t>Δεν χρειάζεται κάποιο συγκεκριμένο κόστος για την ανέγερση και την συντήρηση κτηρίων προκειμένου να πραγματοποιηθεί η </a:t>
            </a:r>
            <a:r>
              <a:rPr lang="el-GR" sz="2400" dirty="0" smtClean="0"/>
              <a:t>εξ </a:t>
            </a:r>
            <a:r>
              <a:rPr lang="el-GR" sz="2400" dirty="0"/>
              <a:t>αποστάσεως εκπαίδευση.</a:t>
            </a:r>
          </a:p>
          <a:p>
            <a:r>
              <a:rPr lang="el-GR" sz="2400" b="1" dirty="0"/>
              <a:t>Ως προς την αγορά: </a:t>
            </a:r>
            <a:r>
              <a:rPr lang="el-GR" sz="2400" dirty="0"/>
              <a:t>Η αγορά της </a:t>
            </a:r>
            <a:r>
              <a:rPr lang="el-GR" sz="2400" dirty="0" smtClean="0"/>
              <a:t>εξ </a:t>
            </a:r>
            <a:r>
              <a:rPr lang="el-GR" sz="2400" dirty="0"/>
              <a:t>αποστάσεως εκπαίδευσης βασίζεται κυρίως στα εκπαιδευτικά πλεονεκτήματα που διαθέτουν οι σύγχρονες </a:t>
            </a:r>
            <a:r>
              <a:rPr lang="el-GR" sz="2400" dirty="0" smtClean="0"/>
              <a:t>τεχνολογίες που </a:t>
            </a:r>
            <a:r>
              <a:rPr lang="el-GR" sz="2400" dirty="0"/>
              <a:t>συνδέουν διδάσκοντα και </a:t>
            </a:r>
            <a:r>
              <a:rPr lang="el-GR" sz="2400" dirty="0" smtClean="0"/>
              <a:t>διδασκόμενο.</a:t>
            </a:r>
            <a:endParaRPr lang="el-GR" sz="2400" dirty="0"/>
          </a:p>
        </p:txBody>
      </p:sp>
    </p:spTree>
    <p:extLst>
      <p:ext uri="{BB962C8B-B14F-4D97-AF65-F5344CB8AC3E}">
        <p14:creationId xmlns:p14="http://schemas.microsoft.com/office/powerpoint/2010/main" val="3699021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251520" y="1364801"/>
            <a:ext cx="8352928" cy="4893647"/>
          </a:xfrm>
          <a:prstGeom prst="rect">
            <a:avLst/>
          </a:prstGeom>
        </p:spPr>
        <p:txBody>
          <a:bodyPr wrap="square">
            <a:spAutoFit/>
          </a:bodyPr>
          <a:lstStyle/>
          <a:p>
            <a:r>
              <a:rPr lang="el-GR" sz="2400" dirty="0" smtClean="0"/>
              <a:t>Σήμερα</a:t>
            </a:r>
            <a:r>
              <a:rPr lang="el-GR" sz="2400" dirty="0"/>
              <a:t>, τα εκπαιδευτικά ιδρύματα χρησιμοποιούν ειδικές διαδικτυακές πλατφόρμες μάθησης, οι οποίες διαθέτουν υπηρεσίες που εκμεταλλεύονται τα πλεονεκτήματα και τις δυνατότητες και των δύο ειδών εξ αποστάσεως </a:t>
            </a:r>
            <a:r>
              <a:rPr lang="el-GR" sz="2400" dirty="0" smtClean="0"/>
              <a:t>εκπαίδευσης </a:t>
            </a:r>
            <a:r>
              <a:rPr lang="el-GR" sz="2400" dirty="0"/>
              <a:t>για την υποστήριξη των εκπαιδευομένων τους. </a:t>
            </a:r>
            <a:endParaRPr lang="el-GR" sz="2400" dirty="0" smtClean="0"/>
          </a:p>
          <a:p>
            <a:r>
              <a:rPr lang="el-GR" sz="2400" dirty="0" smtClean="0"/>
              <a:t>Μέσω </a:t>
            </a:r>
            <a:r>
              <a:rPr lang="el-GR" sz="2400" dirty="0"/>
              <a:t>των ασύγχρονων υπηρεσιών, ο εκπαιδευόμενος μπορεί να διαχειρίζεται όπως επιθυμεί το ρυθμό και τον χρόνο μάθησής του, ενώ μέσω των σύγχρονων υπηρεσιών, ο εκπαιδευόμενος μπορεί να έρχεται σε άμεση επαφή με τους εκπαιδευτές και τους </a:t>
            </a:r>
            <a:r>
              <a:rPr lang="el-GR" sz="2400" dirty="0" err="1"/>
              <a:t>συνεκπαιδευομένους</a:t>
            </a:r>
            <a:r>
              <a:rPr lang="el-GR" sz="2400" dirty="0"/>
              <a:t> του, μειώνοντας το αίσθημα της απόστασης και της αποξένωσης από την εκπαιδευτική κοινότητα και διαδικασία. Οι πλατφόρμες αυτές χαρακτηρίζονται ως </a:t>
            </a:r>
            <a:r>
              <a:rPr lang="el-GR" sz="2400" b="1" dirty="0"/>
              <a:t>συστήματα διαχείρισης μάθησης (ΣΔΜ).</a:t>
            </a:r>
            <a:endParaRPr lang="el-GR" sz="2400" b="1" dirty="0"/>
          </a:p>
        </p:txBody>
      </p:sp>
    </p:spTree>
    <p:extLst>
      <p:ext uri="{BB962C8B-B14F-4D97-AF65-F5344CB8AC3E}">
        <p14:creationId xmlns:p14="http://schemas.microsoft.com/office/powerpoint/2010/main" val="19670447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3528" y="1556793"/>
            <a:ext cx="8352928" cy="4524315"/>
          </a:xfrm>
          <a:prstGeom prst="rect">
            <a:avLst/>
          </a:prstGeom>
        </p:spPr>
        <p:txBody>
          <a:bodyPr wrap="square">
            <a:spAutoFit/>
          </a:bodyPr>
          <a:lstStyle/>
          <a:p>
            <a:r>
              <a:rPr lang="el-GR" sz="2400" dirty="0" smtClean="0"/>
              <a:t>Τα </a:t>
            </a:r>
            <a:r>
              <a:rPr lang="el-GR" sz="2400" b="1" dirty="0"/>
              <a:t>συστήματα διαχείρισης μάθησης </a:t>
            </a:r>
            <a:r>
              <a:rPr lang="el-GR" sz="2400" dirty="0" smtClean="0"/>
              <a:t>που </a:t>
            </a:r>
            <a:r>
              <a:rPr lang="el-GR" sz="2400" dirty="0"/>
              <a:t>υποστηρίζουν την εξ αποστάσεως </a:t>
            </a:r>
            <a:r>
              <a:rPr lang="el-GR" sz="2400" dirty="0" smtClean="0"/>
              <a:t>εκπαίδευση, </a:t>
            </a:r>
            <a:r>
              <a:rPr lang="el-GR" sz="2400" dirty="0"/>
              <a:t>έχουν το χαρακτηριστικό ότι παρέχουν ένα </a:t>
            </a:r>
            <a:r>
              <a:rPr lang="el-GR" sz="2400" dirty="0">
                <a:solidFill>
                  <a:srgbClr val="FFFF00"/>
                </a:solidFill>
              </a:rPr>
              <a:t>καλά οργανωμένο εκπαιδευτικό υλικό</a:t>
            </a:r>
            <a:r>
              <a:rPr lang="el-GR" sz="2400" dirty="0"/>
              <a:t>, που υποστηρίζεται από </a:t>
            </a:r>
            <a:r>
              <a:rPr lang="el-GR" sz="2400" dirty="0">
                <a:solidFill>
                  <a:srgbClr val="FFFF00"/>
                </a:solidFill>
              </a:rPr>
              <a:t>κατάλληλα σχεδιασμένες εκπαιδευτικές δραστηριότητες </a:t>
            </a:r>
            <a:r>
              <a:rPr lang="el-GR" sz="2400" dirty="0"/>
              <a:t>για τους εκπαιδευομένους και επιπλέον διαθέτουν μία </a:t>
            </a:r>
            <a:r>
              <a:rPr lang="el-GR" sz="2400" dirty="0" smtClean="0"/>
              <a:t>ποικιλία </a:t>
            </a:r>
            <a:r>
              <a:rPr lang="el-GR" sz="2400" dirty="0" smtClean="0">
                <a:solidFill>
                  <a:srgbClr val="FFFF00"/>
                </a:solidFill>
              </a:rPr>
              <a:t>υπηρεσιών υποστήριξης της επικοινωνίας </a:t>
            </a:r>
            <a:r>
              <a:rPr lang="el-GR" sz="2400" dirty="0" smtClean="0"/>
              <a:t>των εκπαιδευομένων </a:t>
            </a:r>
            <a:r>
              <a:rPr lang="el-GR" sz="2400" dirty="0"/>
              <a:t>μεταξύ τους και με τους </a:t>
            </a:r>
            <a:r>
              <a:rPr lang="el-GR" sz="2400" dirty="0" smtClean="0"/>
              <a:t>διδάσκοντες</a:t>
            </a:r>
            <a:r>
              <a:rPr lang="el-GR" sz="2400" dirty="0"/>
              <a:t>. </a:t>
            </a:r>
            <a:endParaRPr lang="el-GR" sz="2400" dirty="0" smtClean="0"/>
          </a:p>
          <a:p>
            <a:endParaRPr lang="el-GR" sz="2400" dirty="0"/>
          </a:p>
          <a:p>
            <a:r>
              <a:rPr lang="el-GR" sz="2400" dirty="0" smtClean="0"/>
              <a:t>Για </a:t>
            </a:r>
            <a:r>
              <a:rPr lang="el-GR" sz="2400" dirty="0"/>
              <a:t>το σκοπό αυτό, τα συστήματα διαχείρισης μάθησης σχεδιάζονται με βάση τις παιδαγωγικές αρχές των σύγχρονων θεωριών μάθησης, προκειμένου να παρέχουν υψηλού επιπέδου μαθησιακές εμπειρίες στους εκπαιδευομένους. </a:t>
            </a:r>
            <a:endParaRPr lang="el-GR" sz="2400" dirty="0"/>
          </a:p>
        </p:txBody>
      </p:sp>
    </p:spTree>
    <p:extLst>
      <p:ext uri="{BB962C8B-B14F-4D97-AF65-F5344CB8AC3E}">
        <p14:creationId xmlns:p14="http://schemas.microsoft.com/office/powerpoint/2010/main" val="28148959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3528" y="1379121"/>
            <a:ext cx="8712968" cy="5262979"/>
          </a:xfrm>
          <a:prstGeom prst="rect">
            <a:avLst/>
          </a:prstGeom>
        </p:spPr>
        <p:txBody>
          <a:bodyPr wrap="square">
            <a:spAutoFit/>
          </a:bodyPr>
          <a:lstStyle/>
          <a:p>
            <a:r>
              <a:rPr lang="el-GR" sz="2400" b="1" dirty="0" smtClean="0"/>
              <a:t>Χαρακτηριστικά </a:t>
            </a:r>
            <a:r>
              <a:rPr lang="el-GR" sz="2400" b="1" dirty="0"/>
              <a:t>Εκπαιδευομένων </a:t>
            </a:r>
            <a:r>
              <a:rPr lang="el-GR" sz="2400" b="1" dirty="0" smtClean="0"/>
              <a:t>εξ </a:t>
            </a:r>
            <a:r>
              <a:rPr lang="el-GR" sz="2400" b="1" dirty="0"/>
              <a:t>αποστάσεως </a:t>
            </a:r>
            <a:r>
              <a:rPr lang="el-GR" sz="2400" b="1" dirty="0" smtClean="0"/>
              <a:t>εκπαίδευσης </a:t>
            </a:r>
          </a:p>
          <a:p>
            <a:r>
              <a:rPr lang="el-GR" sz="2400" dirty="0" smtClean="0"/>
              <a:t>Οι </a:t>
            </a:r>
            <a:r>
              <a:rPr lang="el-GR" sz="2400" dirty="0"/>
              <a:t>εκπαιδευόμενοι από απόσταση συνήθως είναι </a:t>
            </a:r>
            <a:r>
              <a:rPr lang="el-GR" sz="2400" dirty="0">
                <a:solidFill>
                  <a:srgbClr val="FFFF00"/>
                </a:solidFill>
              </a:rPr>
              <a:t>ενήλικοι που διαθέτουν εμπειρία και κρίση</a:t>
            </a:r>
            <a:r>
              <a:rPr lang="el-GR" sz="2400" dirty="0"/>
              <a:t>, σε αντίθεση με τους </a:t>
            </a:r>
            <a:r>
              <a:rPr lang="el-GR" sz="2400" dirty="0" smtClean="0"/>
              <a:t>συμβατικούς εκπαιδευόμενους οι </a:t>
            </a:r>
            <a:r>
              <a:rPr lang="el-GR" sz="2400" dirty="0"/>
              <a:t>οποίοι χαρακτηρίζονται από νεανικότητα και απειρία. </a:t>
            </a:r>
            <a:endParaRPr lang="el-GR" sz="2400" dirty="0" smtClean="0"/>
          </a:p>
          <a:p>
            <a:r>
              <a:rPr lang="el-GR" sz="2400" dirty="0" smtClean="0"/>
              <a:t>Επίσης</a:t>
            </a:r>
            <a:r>
              <a:rPr lang="el-GR" sz="2400" dirty="0"/>
              <a:t>, χαρακτηρίζονται από την </a:t>
            </a:r>
            <a:r>
              <a:rPr lang="el-GR" sz="2400" dirty="0">
                <a:solidFill>
                  <a:srgbClr val="FFFF00"/>
                </a:solidFill>
              </a:rPr>
              <a:t>τάση για </a:t>
            </a:r>
            <a:r>
              <a:rPr lang="el-GR" sz="2400" dirty="0" err="1">
                <a:solidFill>
                  <a:srgbClr val="FFFF00"/>
                </a:solidFill>
              </a:rPr>
              <a:t>αυτοκαθορισμό</a:t>
            </a:r>
            <a:r>
              <a:rPr lang="el-GR" sz="2400" dirty="0">
                <a:solidFill>
                  <a:srgbClr val="FFFF00"/>
                </a:solidFill>
              </a:rPr>
              <a:t> και ενεργητική συμμετοχή</a:t>
            </a:r>
            <a:r>
              <a:rPr lang="el-GR" sz="2400" dirty="0"/>
              <a:t>, από το πλήθος εμπειριών και γνώσεων που έχουν αποκτήσει και από τον αποκρυσταλλωμένο τρόπο με τον οποίο μαθαίνουν (Κόκκος, 1999). </a:t>
            </a:r>
            <a:endParaRPr lang="el-GR" sz="2400" dirty="0" smtClean="0"/>
          </a:p>
          <a:p>
            <a:r>
              <a:rPr lang="el-GR" sz="2400" dirty="0" smtClean="0"/>
              <a:t>Το ΣΔΜ </a:t>
            </a:r>
            <a:r>
              <a:rPr lang="el-GR" sz="2400" dirty="0" err="1" smtClean="0"/>
              <a:t>εξΑΕ</a:t>
            </a:r>
            <a:r>
              <a:rPr lang="el-GR" sz="2400" dirty="0" smtClean="0"/>
              <a:t> πρέπει να είναι </a:t>
            </a:r>
            <a:r>
              <a:rPr lang="el-GR" sz="2400" dirty="0"/>
              <a:t>κατάλληλα σχεδιασμένο ώστε να λαμβάνει υπόψη τα παραπάνω χαρακτηριστικά των εκπαιδευομένων, προκειμένου οι εκπαιδευόμενοι να μπορούν να μαθαίνουν με το δικό τους ρυθμό και στον χρόνο και χώρο που επιθυμούν.</a:t>
            </a:r>
            <a:endParaRPr lang="el-GR" sz="2400" dirty="0"/>
          </a:p>
        </p:txBody>
      </p:sp>
    </p:spTree>
    <p:extLst>
      <p:ext uri="{BB962C8B-B14F-4D97-AF65-F5344CB8AC3E}">
        <p14:creationId xmlns:p14="http://schemas.microsoft.com/office/powerpoint/2010/main" val="204512535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3528" y="2132856"/>
            <a:ext cx="8352928" cy="2677656"/>
          </a:xfrm>
          <a:prstGeom prst="rect">
            <a:avLst/>
          </a:prstGeom>
        </p:spPr>
        <p:txBody>
          <a:bodyPr wrap="square">
            <a:spAutoFit/>
          </a:bodyPr>
          <a:lstStyle/>
          <a:p>
            <a:r>
              <a:rPr lang="el-GR" sz="2400" b="1" dirty="0"/>
              <a:t>Χαρακτηριστικά Εκπαιδευτικού Υλικού της </a:t>
            </a:r>
            <a:r>
              <a:rPr lang="el-GR" sz="2400" b="1" dirty="0" err="1"/>
              <a:t>εξΑΕ</a:t>
            </a:r>
            <a:r>
              <a:rPr lang="el-GR" sz="2400" dirty="0"/>
              <a:t> </a:t>
            </a:r>
            <a:endParaRPr lang="el-GR" sz="2400" dirty="0" smtClean="0"/>
          </a:p>
          <a:p>
            <a:r>
              <a:rPr lang="el-GR" sz="2400" dirty="0" smtClean="0"/>
              <a:t>Το </a:t>
            </a:r>
            <a:r>
              <a:rPr lang="el-GR" sz="2400" dirty="0"/>
              <a:t>εκπαιδευτικό υλικό της </a:t>
            </a:r>
            <a:r>
              <a:rPr lang="el-GR" sz="2400" dirty="0" smtClean="0"/>
              <a:t>εξ αποστάσεως εκπαίδευσης </a:t>
            </a:r>
            <a:r>
              <a:rPr lang="el-GR" sz="2400" dirty="0"/>
              <a:t>θα πρέπει να σχεδιάζεται με τέτοιο τρόπο ώστε να καλύπτει όσο πιο αποτελεσματικά γίνεται τις βασικές λειτουργίες που εκτελεί ο διδάσκων στην πρόσωπο με πρόσωπο διδασκαλία και να επιτρέπει στον </a:t>
            </a:r>
            <a:r>
              <a:rPr lang="el-GR" sz="2400" dirty="0" smtClean="0"/>
              <a:t>εκπαιδευόμενο </a:t>
            </a:r>
            <a:r>
              <a:rPr lang="el-GR" sz="2400" dirty="0"/>
              <a:t>να καθορίσει τον τόπο, τον χρόνο και το ρυθμό της μελέτης του (</a:t>
            </a:r>
            <a:r>
              <a:rPr lang="el-GR" sz="2400" dirty="0" err="1"/>
              <a:t>Ματραλής</a:t>
            </a:r>
            <a:r>
              <a:rPr lang="el-GR" sz="2400" dirty="0"/>
              <a:t>, 1998). </a:t>
            </a:r>
            <a:endParaRPr lang="el-GR" sz="2400" dirty="0"/>
          </a:p>
        </p:txBody>
      </p:sp>
    </p:spTree>
    <p:extLst>
      <p:ext uri="{BB962C8B-B14F-4D97-AF65-F5344CB8AC3E}">
        <p14:creationId xmlns:p14="http://schemas.microsoft.com/office/powerpoint/2010/main" val="27306585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179512" y="1556793"/>
            <a:ext cx="8964488" cy="4154984"/>
          </a:xfrm>
          <a:prstGeom prst="rect">
            <a:avLst/>
          </a:prstGeom>
        </p:spPr>
        <p:txBody>
          <a:bodyPr wrap="square">
            <a:spAutoFit/>
          </a:bodyPr>
          <a:lstStyle/>
          <a:p>
            <a:r>
              <a:rPr lang="el-GR" sz="2400" b="1" dirty="0"/>
              <a:t>Χαρακτηριστικά Εκπαιδευτικού Υλικού της </a:t>
            </a:r>
            <a:r>
              <a:rPr lang="el-GR" sz="2400" b="1" dirty="0" err="1"/>
              <a:t>εξΑΕ</a:t>
            </a:r>
            <a:r>
              <a:rPr lang="el-GR" sz="2400" dirty="0"/>
              <a:t> </a:t>
            </a:r>
            <a:endParaRPr lang="el-GR" sz="2400" dirty="0" smtClean="0"/>
          </a:p>
          <a:p>
            <a:r>
              <a:rPr lang="el-GR" sz="2400" dirty="0" smtClean="0"/>
              <a:t>Το </a:t>
            </a:r>
            <a:r>
              <a:rPr lang="el-GR" sz="2400" dirty="0"/>
              <a:t>εκπαιδευτικό υλικό της εξ αποστάσεως εκπαίδευσης</a:t>
            </a:r>
            <a:r>
              <a:rPr lang="el-GR" sz="2400" dirty="0" smtClean="0"/>
              <a:t> </a:t>
            </a:r>
            <a:r>
              <a:rPr lang="el-GR" sz="2400" dirty="0"/>
              <a:t>θα πρέπει να: </a:t>
            </a:r>
            <a:endParaRPr lang="el-GR" sz="2400" dirty="0" smtClean="0"/>
          </a:p>
          <a:p>
            <a:pPr marL="457200" indent="-457200">
              <a:buAutoNum type="arabicPeriod"/>
            </a:pPr>
            <a:r>
              <a:rPr lang="el-GR" sz="2400" dirty="0" smtClean="0"/>
              <a:t>Καθοδηγεί </a:t>
            </a:r>
            <a:r>
              <a:rPr lang="el-GR" sz="2400" dirty="0"/>
              <a:t>στη μελέτη. </a:t>
            </a:r>
            <a:endParaRPr lang="el-GR" sz="2400" dirty="0" smtClean="0"/>
          </a:p>
          <a:p>
            <a:pPr marL="457200" indent="-457200">
              <a:buAutoNum type="arabicPeriod"/>
            </a:pPr>
            <a:r>
              <a:rPr lang="el-GR" sz="2400" dirty="0" smtClean="0"/>
              <a:t>Προάγει </a:t>
            </a:r>
            <a:r>
              <a:rPr lang="el-GR" sz="2400" dirty="0"/>
              <a:t>την αλληλεπίδραση εκπαιδευόμενου – μαθησιακού υλικού. </a:t>
            </a:r>
            <a:endParaRPr lang="el-GR" sz="2400" dirty="0" smtClean="0"/>
          </a:p>
          <a:p>
            <a:pPr marL="457200" indent="-457200">
              <a:buAutoNum type="arabicPeriod"/>
            </a:pPr>
            <a:r>
              <a:rPr lang="el-GR" sz="2400" dirty="0" smtClean="0"/>
              <a:t>Επεξηγεί </a:t>
            </a:r>
            <a:r>
              <a:rPr lang="el-GR" sz="2400" dirty="0"/>
              <a:t>δύσκολα σημεία και έννοιες. </a:t>
            </a:r>
            <a:endParaRPr lang="el-GR" sz="2400" dirty="0" smtClean="0"/>
          </a:p>
          <a:p>
            <a:pPr marL="457200" indent="-457200">
              <a:buAutoNum type="arabicPeriod"/>
            </a:pPr>
            <a:r>
              <a:rPr lang="el-GR" sz="2400" dirty="0" smtClean="0"/>
              <a:t>Αξιολογεί/ενημερώνει </a:t>
            </a:r>
            <a:r>
              <a:rPr lang="el-GR" sz="2400" dirty="0"/>
              <a:t>τον εκπαιδευόμενο για την πρόοδό του. </a:t>
            </a:r>
            <a:endParaRPr lang="el-GR" sz="2400" dirty="0" smtClean="0"/>
          </a:p>
          <a:p>
            <a:pPr marL="457200" indent="-457200">
              <a:buAutoNum type="arabicPeriod"/>
            </a:pPr>
            <a:r>
              <a:rPr lang="el-GR" sz="2400" dirty="0" smtClean="0"/>
              <a:t>Εμψυχώνει </a:t>
            </a:r>
            <a:r>
              <a:rPr lang="el-GR" sz="2400" dirty="0"/>
              <a:t>και ενθαρρύνει για τη συνέχεια της μελέτης. </a:t>
            </a:r>
            <a:endParaRPr lang="el-GR" sz="2400" dirty="0" smtClean="0"/>
          </a:p>
          <a:p>
            <a:pPr marL="457200" indent="-457200">
              <a:buAutoNum type="arabicPeriod"/>
            </a:pPr>
            <a:r>
              <a:rPr lang="el-GR" sz="2400" dirty="0" smtClean="0"/>
              <a:t>Επιτρέπει </a:t>
            </a:r>
            <a:r>
              <a:rPr lang="el-GR" sz="2400" dirty="0"/>
              <a:t>στον εκπαιδευόμενο να επιλέγει </a:t>
            </a:r>
            <a:r>
              <a:rPr lang="el-GR" sz="2400" dirty="0">
                <a:solidFill>
                  <a:srgbClr val="FFFF00"/>
                </a:solidFill>
              </a:rPr>
              <a:t>τον τόπο, τον χρόνο και το ρυθμό της μελέτης του</a:t>
            </a:r>
            <a:r>
              <a:rPr lang="el-GR" sz="2400" dirty="0"/>
              <a:t>, υλοποιώντας τις αρχές της εξ αποστάσεως εκπαίδευσης</a:t>
            </a:r>
            <a:r>
              <a:rPr lang="el-GR" sz="2400" dirty="0" smtClean="0"/>
              <a:t> </a:t>
            </a:r>
            <a:r>
              <a:rPr lang="el-GR" sz="2400" dirty="0"/>
              <a:t>(</a:t>
            </a:r>
            <a:r>
              <a:rPr lang="el-GR" sz="2400" dirty="0" err="1"/>
              <a:t>Λιοναράκης</a:t>
            </a:r>
            <a:r>
              <a:rPr lang="el-GR" sz="2400" dirty="0"/>
              <a:t>, 2001).</a:t>
            </a:r>
            <a:endParaRPr lang="el-GR" sz="2400" dirty="0"/>
          </a:p>
        </p:txBody>
      </p:sp>
    </p:spTree>
    <p:extLst>
      <p:ext uri="{BB962C8B-B14F-4D97-AF65-F5344CB8AC3E}">
        <p14:creationId xmlns:p14="http://schemas.microsoft.com/office/powerpoint/2010/main" val="26148301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107504" y="1364801"/>
            <a:ext cx="8784976" cy="5262979"/>
          </a:xfrm>
          <a:prstGeom prst="rect">
            <a:avLst/>
          </a:prstGeom>
        </p:spPr>
        <p:txBody>
          <a:bodyPr wrap="square">
            <a:spAutoFit/>
          </a:bodyPr>
          <a:lstStyle/>
          <a:p>
            <a:r>
              <a:rPr lang="el-GR" sz="2400" dirty="0" smtClean="0"/>
              <a:t>Το </a:t>
            </a:r>
            <a:r>
              <a:rPr lang="el-GR" sz="2400" dirty="0"/>
              <a:t>εκπαιδευτικό υλικό προκειμένου </a:t>
            </a:r>
            <a:r>
              <a:rPr lang="el-GR" sz="2400" dirty="0" smtClean="0"/>
              <a:t>να </a:t>
            </a:r>
            <a:r>
              <a:rPr lang="el-GR" sz="2400" dirty="0"/>
              <a:t>ικανοποιεί τις ανάγκες της εξ αποστάσεως </a:t>
            </a:r>
            <a:r>
              <a:rPr lang="el-GR" sz="2400" dirty="0" smtClean="0"/>
              <a:t>εκπαίδευσης </a:t>
            </a:r>
            <a:r>
              <a:rPr lang="el-GR" sz="2400" dirty="0"/>
              <a:t>απέκτησε τα εξής χαρακτηριστικά: </a:t>
            </a:r>
            <a:endParaRPr lang="el-GR" sz="2400" dirty="0" smtClean="0"/>
          </a:p>
          <a:p>
            <a:pPr marL="342900" indent="-342900">
              <a:buFont typeface="Arial" panose="020B0604020202020204" pitchFamily="34" charset="0"/>
              <a:buChar char="•"/>
            </a:pPr>
            <a:r>
              <a:rPr lang="el-GR" sz="2400" dirty="0" smtClean="0"/>
              <a:t>Διατυπωμένοι στόχοι </a:t>
            </a:r>
            <a:r>
              <a:rPr lang="el-GR" sz="2400" dirty="0"/>
              <a:t>και </a:t>
            </a:r>
            <a:r>
              <a:rPr lang="el-GR" sz="2400" dirty="0" smtClean="0"/>
              <a:t>προσδοκώμενα </a:t>
            </a:r>
            <a:r>
              <a:rPr lang="el-GR" sz="2400" dirty="0" err="1" smtClean="0"/>
              <a:t>αποτελεσμάτα</a:t>
            </a:r>
            <a:r>
              <a:rPr lang="el-GR" sz="2400" dirty="0" smtClean="0"/>
              <a:t> </a:t>
            </a:r>
            <a:r>
              <a:rPr lang="el-GR" sz="2400" dirty="0"/>
              <a:t>σε κάθε ενότητα του υλικού. </a:t>
            </a:r>
            <a:endParaRPr lang="el-GR" sz="2400" dirty="0" smtClean="0"/>
          </a:p>
          <a:p>
            <a:pPr marL="342900" indent="-342900">
              <a:buFont typeface="Arial" panose="020B0604020202020204" pitchFamily="34" charset="0"/>
              <a:buChar char="•"/>
            </a:pPr>
            <a:r>
              <a:rPr lang="el-GR" sz="2400" dirty="0" smtClean="0"/>
              <a:t>Σαφές</a:t>
            </a:r>
            <a:r>
              <a:rPr lang="el-GR" sz="2400" dirty="0"/>
              <a:t>, επεξηγηματικό και φιλικό κείμενο. </a:t>
            </a:r>
            <a:endParaRPr lang="el-GR" sz="2400" dirty="0" smtClean="0"/>
          </a:p>
          <a:p>
            <a:pPr marL="342900" indent="-342900">
              <a:buFont typeface="Arial" panose="020B0604020202020204" pitchFamily="34" charset="0"/>
              <a:buChar char="•"/>
            </a:pPr>
            <a:r>
              <a:rPr lang="el-GR" sz="2400" dirty="0" smtClean="0"/>
              <a:t>Παραδείγματα </a:t>
            </a:r>
            <a:r>
              <a:rPr lang="el-GR" sz="2400" dirty="0"/>
              <a:t>και μελέτες περίπτωσης. </a:t>
            </a:r>
            <a:endParaRPr lang="el-GR" sz="2400" dirty="0" smtClean="0"/>
          </a:p>
          <a:p>
            <a:pPr marL="342900" indent="-342900">
              <a:buFont typeface="Arial" panose="020B0604020202020204" pitchFamily="34" charset="0"/>
              <a:buChar char="•"/>
            </a:pPr>
            <a:r>
              <a:rPr lang="el-GR" sz="2400" dirty="0" smtClean="0"/>
              <a:t>Ερωτήσεις </a:t>
            </a:r>
            <a:r>
              <a:rPr lang="el-GR" sz="2400" dirty="0"/>
              <a:t>και ασκήσεις </a:t>
            </a:r>
            <a:r>
              <a:rPr lang="el-GR" sz="2400" dirty="0" err="1"/>
              <a:t>αυτοαξιολόγησης</a:t>
            </a:r>
            <a:r>
              <a:rPr lang="el-GR" sz="2400" dirty="0"/>
              <a:t>. </a:t>
            </a:r>
            <a:endParaRPr lang="el-GR" sz="2400" dirty="0" smtClean="0"/>
          </a:p>
          <a:p>
            <a:pPr marL="342900" indent="-342900">
              <a:buFont typeface="Arial" panose="020B0604020202020204" pitchFamily="34" charset="0"/>
              <a:buChar char="•"/>
            </a:pPr>
            <a:r>
              <a:rPr lang="el-GR" sz="2400" dirty="0" smtClean="0"/>
              <a:t>Δραστηριότητες </a:t>
            </a:r>
            <a:r>
              <a:rPr lang="el-GR" sz="2400" dirty="0"/>
              <a:t>και ασκήσεις για πρακτική άσκηση. </a:t>
            </a:r>
            <a:endParaRPr lang="el-GR" sz="2400" dirty="0" smtClean="0"/>
          </a:p>
          <a:p>
            <a:pPr marL="342900" indent="-342900">
              <a:buFont typeface="Arial" panose="020B0604020202020204" pitchFamily="34" charset="0"/>
              <a:buChar char="•"/>
            </a:pPr>
            <a:r>
              <a:rPr lang="el-GR" sz="2400" dirty="0" smtClean="0"/>
              <a:t>Κατατετμημένη </a:t>
            </a:r>
            <a:r>
              <a:rPr lang="el-GR" sz="2400" dirty="0"/>
              <a:t>παρουσίαση της ύλης. </a:t>
            </a:r>
            <a:endParaRPr lang="el-GR" sz="2400" dirty="0" smtClean="0"/>
          </a:p>
          <a:p>
            <a:pPr marL="342900" indent="-342900">
              <a:buFont typeface="Arial" panose="020B0604020202020204" pitchFamily="34" charset="0"/>
              <a:buChar char="•"/>
            </a:pPr>
            <a:r>
              <a:rPr lang="el-GR" sz="2400" dirty="0" smtClean="0"/>
              <a:t>Σαφώς </a:t>
            </a:r>
            <a:r>
              <a:rPr lang="el-GR" sz="2400" dirty="0"/>
              <a:t>διατυπωμένη επίγνωση των δυσκολιών, που ίσως συναντήσει ο εκπαιδευόμενος. </a:t>
            </a:r>
            <a:endParaRPr lang="el-GR" sz="2400" dirty="0" smtClean="0"/>
          </a:p>
          <a:p>
            <a:pPr marL="342900" indent="-342900">
              <a:buFont typeface="Arial" panose="020B0604020202020204" pitchFamily="34" charset="0"/>
              <a:buChar char="•"/>
            </a:pPr>
            <a:r>
              <a:rPr lang="el-GR" sz="2400" dirty="0" smtClean="0"/>
              <a:t>Βιβλιογραφικές </a:t>
            </a:r>
            <a:r>
              <a:rPr lang="el-GR" sz="2400" dirty="0"/>
              <a:t>αναφορές και οδηγίες για περαιτέρω μελέτη. </a:t>
            </a:r>
            <a:endParaRPr lang="el-GR" sz="2400" dirty="0" smtClean="0"/>
          </a:p>
          <a:p>
            <a:pPr marL="342900" indent="-342900">
              <a:buFont typeface="Arial" panose="020B0604020202020204" pitchFamily="34" charset="0"/>
              <a:buChar char="•"/>
            </a:pPr>
            <a:r>
              <a:rPr lang="el-GR" sz="2400" dirty="0" smtClean="0"/>
              <a:t>Οδηγίες </a:t>
            </a:r>
            <a:r>
              <a:rPr lang="el-GR" sz="2400" dirty="0"/>
              <a:t>μελέτης και χρήσης του υλικού. </a:t>
            </a:r>
            <a:endParaRPr lang="el-GR" sz="2400" dirty="0" smtClean="0"/>
          </a:p>
          <a:p>
            <a:pPr marL="342900" indent="-342900">
              <a:buFont typeface="Arial" panose="020B0604020202020204" pitchFamily="34" charset="0"/>
              <a:buChar char="•"/>
            </a:pPr>
            <a:r>
              <a:rPr lang="el-GR" sz="2400" dirty="0" smtClean="0"/>
              <a:t>Χρήση </a:t>
            </a:r>
            <a:r>
              <a:rPr lang="el-GR" sz="2400" dirty="0"/>
              <a:t>πολλαπλών μορφών αναπαράστασης (</a:t>
            </a:r>
            <a:r>
              <a:rPr lang="el-GR" sz="2400" dirty="0" err="1"/>
              <a:t>Ματραλής</a:t>
            </a:r>
            <a:r>
              <a:rPr lang="el-GR" sz="2400" dirty="0"/>
              <a:t>, 1998).</a:t>
            </a:r>
            <a:endParaRPr lang="el-GR" sz="2400" dirty="0"/>
          </a:p>
        </p:txBody>
      </p:sp>
    </p:spTree>
    <p:extLst>
      <p:ext uri="{BB962C8B-B14F-4D97-AF65-F5344CB8AC3E}">
        <p14:creationId xmlns:p14="http://schemas.microsoft.com/office/powerpoint/2010/main" val="1141361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300192" cy="1268762"/>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smtClean="0"/>
              <a:t>Ηλεκτρονική μάθηση </a:t>
            </a:r>
            <a:endParaRPr lang="el-GR" sz="2800" b="1" dirty="0"/>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611560" y="1556792"/>
            <a:ext cx="8136904" cy="4154984"/>
          </a:xfrm>
          <a:prstGeom prst="rect">
            <a:avLst/>
          </a:prstGeom>
        </p:spPr>
        <p:txBody>
          <a:bodyPr wrap="square">
            <a:spAutoFit/>
          </a:bodyPr>
          <a:lstStyle/>
          <a:p>
            <a:pPr marL="12700"/>
            <a:r>
              <a:rPr lang="el-GR" sz="2400" b="1" dirty="0" smtClean="0"/>
              <a:t>Η ηλεκτρονική </a:t>
            </a:r>
            <a:r>
              <a:rPr lang="el-GR" sz="2400" b="1" dirty="0"/>
              <a:t>μάθηση </a:t>
            </a:r>
            <a:r>
              <a:rPr lang="el-GR" sz="2400" dirty="0" smtClean="0"/>
              <a:t>ορίζεται ως η </a:t>
            </a:r>
            <a:r>
              <a:rPr lang="el-GR" sz="2400" dirty="0"/>
              <a:t>μάθηση που διευκολύνεται και υποστηρίζεται μέσω της χρήσης των ΤΠΕ. Επίσης, </a:t>
            </a:r>
            <a:r>
              <a:rPr lang="el-GR" sz="2400" dirty="0" err="1" smtClean="0"/>
              <a:t>χαρακτήριζεται</a:t>
            </a:r>
            <a:r>
              <a:rPr lang="el-GR" sz="2400" dirty="0" smtClean="0"/>
              <a:t> </a:t>
            </a:r>
            <a:r>
              <a:rPr lang="el-GR" sz="2400" dirty="0"/>
              <a:t>ως μία αναβαθμισμένη μορφή μάθησης, που μπορεί να εμπλέκει την χρήση οποιασδήποτε τεχνολογίας και πρακτικής μάθησης, προκειμένου η μάθηση να καθίσταται πιο αποτελεσματική. </a:t>
            </a:r>
            <a:r>
              <a:rPr lang="el-GR" sz="2400" dirty="0" err="1"/>
              <a:t>Beetham</a:t>
            </a:r>
            <a:r>
              <a:rPr lang="el-GR" sz="2400" dirty="0"/>
              <a:t> (2004) </a:t>
            </a:r>
          </a:p>
          <a:p>
            <a:pPr marL="12700">
              <a:lnSpc>
                <a:spcPct val="100000"/>
              </a:lnSpc>
            </a:pPr>
            <a:endParaRPr lang="el-GR" sz="2400" dirty="0" smtClean="0"/>
          </a:p>
          <a:p>
            <a:pPr marL="12700">
              <a:lnSpc>
                <a:spcPct val="100000"/>
              </a:lnSpc>
            </a:pPr>
            <a:endParaRPr lang="el-GR" sz="2400" dirty="0"/>
          </a:p>
          <a:p>
            <a:pPr marL="12700">
              <a:lnSpc>
                <a:spcPct val="100000"/>
              </a:lnSpc>
            </a:pPr>
            <a:r>
              <a:rPr lang="el-GR" sz="2400" dirty="0" smtClean="0"/>
              <a:t>Σύμφωνα με τους διάφορους ορισμούς η </a:t>
            </a:r>
            <a:r>
              <a:rPr lang="el-GR" sz="2400" dirty="0"/>
              <a:t>ηλεκτρονική μάθηση εμπλέκει την χρήση των ΤΠΕ και των διαδικτυακών τεχνολογιών για την παροχή μάθησης στους εκπαιδευομένους</a:t>
            </a:r>
            <a:r>
              <a:rPr lang="el-GR" sz="2400" dirty="0" smtClean="0"/>
              <a:t>. </a:t>
            </a:r>
            <a:endParaRPr lang="el-GR" sz="2400" dirty="0"/>
          </a:p>
        </p:txBody>
      </p:sp>
    </p:spTree>
    <p:extLst>
      <p:ext uri="{BB962C8B-B14F-4D97-AF65-F5344CB8AC3E}">
        <p14:creationId xmlns:p14="http://schemas.microsoft.com/office/powerpoint/2010/main" val="5394242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539552" y="1844824"/>
            <a:ext cx="7848872" cy="3785652"/>
          </a:xfrm>
          <a:prstGeom prst="rect">
            <a:avLst/>
          </a:prstGeom>
        </p:spPr>
        <p:txBody>
          <a:bodyPr wrap="square">
            <a:spAutoFit/>
          </a:bodyPr>
          <a:lstStyle/>
          <a:p>
            <a:r>
              <a:rPr lang="el-GR" sz="2400" dirty="0" smtClean="0"/>
              <a:t>Σημαντική </a:t>
            </a:r>
            <a:r>
              <a:rPr lang="el-GR" sz="2400" dirty="0"/>
              <a:t>θέση στο εκπαιδευτικό υλικό της </a:t>
            </a:r>
            <a:r>
              <a:rPr lang="el-GR" sz="2400" dirty="0" smtClean="0"/>
              <a:t>εξ</a:t>
            </a:r>
            <a:r>
              <a:rPr lang="el-GR" sz="2400" dirty="0"/>
              <a:t> αποστάσεως εκπαίδευσης</a:t>
            </a:r>
            <a:r>
              <a:rPr lang="el-GR" sz="2400" dirty="0" smtClean="0"/>
              <a:t> </a:t>
            </a:r>
            <a:r>
              <a:rPr lang="el-GR" sz="2400" dirty="0"/>
              <a:t>έχουν οι μαθησιακές δραστηριότητες, που διακρίνονται σε</a:t>
            </a:r>
            <a:r>
              <a:rPr lang="el-GR" sz="2400" dirty="0" smtClean="0"/>
              <a:t>:</a:t>
            </a:r>
          </a:p>
          <a:p>
            <a:pPr marL="342900" indent="-342900">
              <a:buFont typeface="Arial" panose="020B0604020202020204" pitchFamily="34" charset="0"/>
              <a:buChar char="•"/>
            </a:pPr>
            <a:r>
              <a:rPr lang="el-GR" sz="2400" dirty="0" smtClean="0"/>
              <a:t>Ανάδειξης </a:t>
            </a:r>
            <a:r>
              <a:rPr lang="el-GR" sz="2400" dirty="0"/>
              <a:t>και αξιοποίησης γνώσεων και εμπειριών. </a:t>
            </a:r>
            <a:endParaRPr lang="el-GR" sz="2400" dirty="0" smtClean="0"/>
          </a:p>
          <a:p>
            <a:pPr marL="342900" indent="-342900">
              <a:buFont typeface="Arial" panose="020B0604020202020204" pitchFamily="34" charset="0"/>
              <a:buChar char="•"/>
            </a:pPr>
            <a:r>
              <a:rPr lang="el-GR" sz="2400" dirty="0" smtClean="0"/>
              <a:t>Επαλήθευσης </a:t>
            </a:r>
            <a:r>
              <a:rPr lang="el-GR" sz="2400" dirty="0"/>
              <a:t>και </a:t>
            </a:r>
            <a:r>
              <a:rPr lang="el-GR" sz="2400" dirty="0" err="1"/>
              <a:t>αυτοαξιολόγησης</a:t>
            </a:r>
            <a:r>
              <a:rPr lang="el-GR" sz="2400" dirty="0"/>
              <a:t> γνώσεων και δεξιοτήτων. </a:t>
            </a:r>
            <a:endParaRPr lang="el-GR" sz="2400" dirty="0" smtClean="0"/>
          </a:p>
          <a:p>
            <a:pPr marL="342900" indent="-342900">
              <a:buFont typeface="Arial" panose="020B0604020202020204" pitchFamily="34" charset="0"/>
              <a:buChar char="•"/>
            </a:pPr>
            <a:r>
              <a:rPr lang="el-GR" sz="2400" dirty="0" smtClean="0"/>
              <a:t>Αναζήτησης </a:t>
            </a:r>
            <a:r>
              <a:rPr lang="el-GR" sz="2400" dirty="0"/>
              <a:t>και επεξεργασίας πληροφοριών, προάγοντας τη διερευνητική μάθηση. </a:t>
            </a:r>
            <a:endParaRPr lang="el-GR" sz="2400" dirty="0" smtClean="0"/>
          </a:p>
          <a:p>
            <a:pPr marL="342900" indent="-342900">
              <a:buFont typeface="Arial" panose="020B0604020202020204" pitchFamily="34" charset="0"/>
              <a:buChar char="•"/>
            </a:pPr>
            <a:r>
              <a:rPr lang="el-GR" sz="2400" dirty="0" smtClean="0"/>
              <a:t>Εφαρμογής</a:t>
            </a:r>
            <a:r>
              <a:rPr lang="el-GR" sz="2400" dirty="0"/>
              <a:t>, προάγοντας την ενεργητική μάθηση. </a:t>
            </a:r>
            <a:endParaRPr lang="el-GR" sz="2400" dirty="0" smtClean="0"/>
          </a:p>
          <a:p>
            <a:pPr marL="342900" indent="-342900">
              <a:buFont typeface="Arial" panose="020B0604020202020204" pitchFamily="34" charset="0"/>
              <a:buChar char="•"/>
            </a:pPr>
            <a:r>
              <a:rPr lang="el-GR" sz="2400" dirty="0" smtClean="0"/>
              <a:t>Κριτικής </a:t>
            </a:r>
            <a:r>
              <a:rPr lang="el-GR" sz="2400" dirty="0"/>
              <a:t>σκέψης και </a:t>
            </a:r>
            <a:r>
              <a:rPr lang="el-GR" sz="2400" dirty="0" smtClean="0"/>
              <a:t>δημιουργικότητας. </a:t>
            </a:r>
            <a:r>
              <a:rPr lang="el-GR" sz="2400" dirty="0" err="1" smtClean="0"/>
              <a:t>Λιοναράκη</a:t>
            </a:r>
            <a:r>
              <a:rPr lang="el-GR" sz="2400" dirty="0" smtClean="0"/>
              <a:t> </a:t>
            </a:r>
            <a:r>
              <a:rPr lang="el-GR" sz="2400" dirty="0"/>
              <a:t>(2001), </a:t>
            </a:r>
            <a:endParaRPr lang="el-GR" sz="2400" dirty="0"/>
          </a:p>
        </p:txBody>
      </p:sp>
    </p:spTree>
    <p:extLst>
      <p:ext uri="{BB962C8B-B14F-4D97-AF65-F5344CB8AC3E}">
        <p14:creationId xmlns:p14="http://schemas.microsoft.com/office/powerpoint/2010/main" val="24264936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3528" y="1556793"/>
            <a:ext cx="8352928" cy="5262979"/>
          </a:xfrm>
          <a:prstGeom prst="rect">
            <a:avLst/>
          </a:prstGeom>
        </p:spPr>
        <p:txBody>
          <a:bodyPr wrap="square">
            <a:spAutoFit/>
          </a:bodyPr>
          <a:lstStyle/>
          <a:p>
            <a:r>
              <a:rPr lang="el-GR" sz="2400" dirty="0" smtClean="0"/>
              <a:t>Η εξ αποστάσεως </a:t>
            </a:r>
            <a:r>
              <a:rPr lang="el-GR" sz="2400" dirty="0"/>
              <a:t>εκπαίδευση έχει τα εξής χαρακτηριστικά:</a:t>
            </a:r>
          </a:p>
          <a:p>
            <a:r>
              <a:rPr lang="el-GR" sz="2400" b="1" dirty="0"/>
              <a:t>Ως προς την </a:t>
            </a:r>
            <a:r>
              <a:rPr lang="el-GR" sz="2400" b="1" dirty="0" smtClean="0"/>
              <a:t>τεχνολογία</a:t>
            </a:r>
            <a:r>
              <a:rPr lang="el-GR" sz="2400" b="1" dirty="0"/>
              <a:t>: </a:t>
            </a:r>
            <a:r>
              <a:rPr lang="el-GR" sz="2400" dirty="0"/>
              <a:t>Η εξ αποστάσεως εκπαίδευση χρησιμοποιεί </a:t>
            </a:r>
            <a:r>
              <a:rPr lang="el-GR" sz="2400" dirty="0" smtClean="0"/>
              <a:t> </a:t>
            </a:r>
            <a:r>
              <a:rPr lang="el-GR" sz="2400" dirty="0"/>
              <a:t>την </a:t>
            </a:r>
            <a:r>
              <a:rPr lang="el-GR" sz="2400" dirty="0" smtClean="0"/>
              <a:t>σύγχρονη </a:t>
            </a:r>
            <a:r>
              <a:rPr lang="el-GR" sz="2400" dirty="0"/>
              <a:t>τεχνολογία.</a:t>
            </a:r>
          </a:p>
          <a:p>
            <a:r>
              <a:rPr lang="el-GR" sz="2400" b="1" dirty="0"/>
              <a:t>Ως προς την πρόσβαση: </a:t>
            </a:r>
            <a:r>
              <a:rPr lang="el-GR" sz="2400" dirty="0"/>
              <a:t>Στόχος της </a:t>
            </a:r>
            <a:r>
              <a:rPr lang="el-GR" sz="2400" dirty="0" smtClean="0"/>
              <a:t>είναι </a:t>
            </a:r>
            <a:r>
              <a:rPr lang="el-GR" sz="2400" dirty="0"/>
              <a:t>να προσφέρει εκπαίδευση στον χρόνο, στον χώρο και στον τόπο που βρίσκονται οι σπουδαστές ή έστω ο ένας και μόνο σπουδαστής καθώς και την δυνατότητα αμφίδρομης επικοινωνίας με άμεσο διάλογο.</a:t>
            </a:r>
          </a:p>
          <a:p>
            <a:r>
              <a:rPr lang="el-GR" sz="2400" b="1" dirty="0"/>
              <a:t>Ως προς το κόστος: </a:t>
            </a:r>
            <a:r>
              <a:rPr lang="el-GR" sz="2400" dirty="0"/>
              <a:t>Δεν χρειάζεται κάποιο συγκεκριμένο κόστος για την ανέγερση και την συντήρηση κτηρίων προκειμένου να πραγματοποιηθεί η </a:t>
            </a:r>
            <a:r>
              <a:rPr lang="el-GR" sz="2400" dirty="0" smtClean="0"/>
              <a:t>εξ </a:t>
            </a:r>
            <a:r>
              <a:rPr lang="el-GR" sz="2400" dirty="0"/>
              <a:t>αποστάσεως εκπαίδευση.</a:t>
            </a:r>
          </a:p>
          <a:p>
            <a:r>
              <a:rPr lang="el-GR" sz="2400" b="1" dirty="0"/>
              <a:t>Ως προς την αγορά: </a:t>
            </a:r>
            <a:r>
              <a:rPr lang="el-GR" sz="2400" dirty="0"/>
              <a:t>Η αγορά της </a:t>
            </a:r>
            <a:r>
              <a:rPr lang="el-GR" sz="2400" dirty="0" smtClean="0"/>
              <a:t>εξ </a:t>
            </a:r>
            <a:r>
              <a:rPr lang="el-GR" sz="2400" dirty="0"/>
              <a:t>αποστάσεως εκπαίδευσης βασίζεται κυρίως στα εκπαιδευτικά πλεονεκτήματα που διαθέτουν οι σύγχρονες </a:t>
            </a:r>
            <a:r>
              <a:rPr lang="el-GR" sz="2400" dirty="0" smtClean="0"/>
              <a:t>τεχνολογίες που </a:t>
            </a:r>
            <a:r>
              <a:rPr lang="el-GR" sz="2400" dirty="0"/>
              <a:t>συνδέουν διδάσκοντα και </a:t>
            </a:r>
            <a:r>
              <a:rPr lang="el-GR" sz="2400" dirty="0" smtClean="0"/>
              <a:t>διδασκόμενο.</a:t>
            </a:r>
            <a:endParaRPr lang="el-GR" sz="2400" dirty="0"/>
          </a:p>
        </p:txBody>
      </p:sp>
    </p:spTree>
    <p:extLst>
      <p:ext uri="{BB962C8B-B14F-4D97-AF65-F5344CB8AC3E}">
        <p14:creationId xmlns:p14="http://schemas.microsoft.com/office/powerpoint/2010/main" val="2529598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2"/>
            <a:ext cx="6300192" cy="191683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95536" y="1556792"/>
            <a:ext cx="8496944" cy="4893647"/>
          </a:xfrm>
          <a:prstGeom prst="rect">
            <a:avLst/>
          </a:prstGeom>
        </p:spPr>
        <p:txBody>
          <a:bodyPr wrap="square">
            <a:spAutoFit/>
          </a:bodyPr>
          <a:lstStyle/>
          <a:p>
            <a:pPr marL="12700">
              <a:lnSpc>
                <a:spcPct val="100000"/>
              </a:lnSpc>
            </a:pPr>
            <a:r>
              <a:rPr lang="el-GR" sz="2400" dirty="0" smtClean="0"/>
              <a:t>Στην </a:t>
            </a:r>
            <a:r>
              <a:rPr lang="el-GR" sz="2400" b="1" dirty="0"/>
              <a:t>εξ αποστάσεως εκπαίδευση </a:t>
            </a:r>
            <a:r>
              <a:rPr lang="el-GR" sz="2400" b="1" dirty="0" smtClean="0"/>
              <a:t>(</a:t>
            </a:r>
            <a:r>
              <a:rPr lang="el-GR" sz="2400" b="1" dirty="0" err="1" smtClean="0"/>
              <a:t>εξΑΕ</a:t>
            </a:r>
            <a:r>
              <a:rPr lang="el-GR" sz="2400" b="1" dirty="0" smtClean="0"/>
              <a:t>) </a:t>
            </a:r>
            <a:r>
              <a:rPr lang="el-GR" sz="2400" dirty="0" smtClean="0"/>
              <a:t>ο εκπαιδευτής </a:t>
            </a:r>
            <a:r>
              <a:rPr lang="el-GR" sz="2400" dirty="0"/>
              <a:t>και ο εκπαιδευόμενος βρίσκονται σε διαφορετικό χώρο. </a:t>
            </a:r>
            <a:endParaRPr lang="el-GR" sz="2400" dirty="0" smtClean="0"/>
          </a:p>
          <a:p>
            <a:pPr marL="12700">
              <a:lnSpc>
                <a:spcPct val="100000"/>
              </a:lnSpc>
            </a:pPr>
            <a:r>
              <a:rPr lang="el-GR" sz="2400" dirty="0" smtClean="0"/>
              <a:t>Η </a:t>
            </a:r>
            <a:r>
              <a:rPr lang="el-GR" sz="2400" dirty="0" err="1"/>
              <a:t>εξΑΕ</a:t>
            </a:r>
            <a:r>
              <a:rPr lang="el-GR" sz="2400" dirty="0"/>
              <a:t> υλοποιείται αποκλειστικά μέσω υπολογιστή, αξιοποιώντας τις δυνατότητες που παρέχει το διαδίκτυο και για το λόγο αυτό θεωρείται ταυτόσημη με τις </a:t>
            </a:r>
            <a:r>
              <a:rPr lang="el-GR" sz="2400" dirty="0" smtClean="0"/>
              <a:t>έννοιες</a:t>
            </a:r>
          </a:p>
          <a:p>
            <a:pPr marL="355600" indent="-342900">
              <a:lnSpc>
                <a:spcPct val="100000"/>
              </a:lnSpc>
              <a:buFont typeface="Arial" panose="020B0604020202020204" pitchFamily="34" charset="0"/>
              <a:buChar char="•"/>
            </a:pPr>
            <a:r>
              <a:rPr lang="el-GR" sz="2400" dirty="0" smtClean="0"/>
              <a:t>ηλεκτρονική </a:t>
            </a:r>
            <a:r>
              <a:rPr lang="el-GR" sz="2400" dirty="0"/>
              <a:t>μάθηση (e-</a:t>
            </a:r>
            <a:r>
              <a:rPr lang="el-GR" sz="2400" dirty="0" err="1"/>
              <a:t>learning</a:t>
            </a:r>
            <a:r>
              <a:rPr lang="el-GR" sz="2400" dirty="0"/>
              <a:t>), </a:t>
            </a:r>
            <a:endParaRPr lang="el-GR" sz="2400" dirty="0" smtClean="0"/>
          </a:p>
          <a:p>
            <a:pPr marL="355600" indent="-342900">
              <a:lnSpc>
                <a:spcPct val="100000"/>
              </a:lnSpc>
              <a:buFont typeface="Arial" panose="020B0604020202020204" pitchFamily="34" charset="0"/>
              <a:buChar char="•"/>
            </a:pPr>
            <a:r>
              <a:rPr lang="el-GR" sz="2400" dirty="0" smtClean="0"/>
              <a:t>μάθηση </a:t>
            </a:r>
            <a:r>
              <a:rPr lang="el-GR" sz="2400" dirty="0"/>
              <a:t>υποβοηθούμενη από υπολογιστή (</a:t>
            </a:r>
            <a:r>
              <a:rPr lang="el-GR" sz="2400" dirty="0" err="1"/>
              <a:t>computer</a:t>
            </a:r>
            <a:r>
              <a:rPr lang="el-GR" sz="2400" dirty="0"/>
              <a:t> </a:t>
            </a:r>
            <a:r>
              <a:rPr lang="el-GR" sz="2400" dirty="0" err="1"/>
              <a:t>assisted</a:t>
            </a:r>
            <a:r>
              <a:rPr lang="el-GR" sz="2400" dirty="0"/>
              <a:t> </a:t>
            </a:r>
            <a:r>
              <a:rPr lang="el-GR" sz="2400" dirty="0" err="1"/>
              <a:t>learning</a:t>
            </a:r>
            <a:r>
              <a:rPr lang="el-GR" sz="2400" dirty="0"/>
              <a:t>), </a:t>
            </a:r>
            <a:endParaRPr lang="el-GR" sz="2400" dirty="0" smtClean="0"/>
          </a:p>
          <a:p>
            <a:pPr marL="355600" indent="-342900">
              <a:lnSpc>
                <a:spcPct val="100000"/>
              </a:lnSpc>
              <a:buFont typeface="Arial" panose="020B0604020202020204" pitchFamily="34" charset="0"/>
              <a:buChar char="•"/>
            </a:pPr>
            <a:r>
              <a:rPr lang="el-GR" sz="2400" dirty="0" smtClean="0"/>
              <a:t>μάθηση </a:t>
            </a:r>
            <a:r>
              <a:rPr lang="el-GR" sz="2400" dirty="0"/>
              <a:t>μέσω διαδικτύου (</a:t>
            </a:r>
            <a:r>
              <a:rPr lang="el-GR" sz="2400" dirty="0" err="1"/>
              <a:t>online</a:t>
            </a:r>
            <a:r>
              <a:rPr lang="el-GR" sz="2400" dirty="0"/>
              <a:t> </a:t>
            </a:r>
            <a:r>
              <a:rPr lang="el-GR" sz="2400" dirty="0" err="1"/>
              <a:t>learning</a:t>
            </a:r>
            <a:r>
              <a:rPr lang="el-GR" sz="2400" dirty="0"/>
              <a:t>), </a:t>
            </a:r>
            <a:endParaRPr lang="el-GR" sz="2400" dirty="0" smtClean="0"/>
          </a:p>
          <a:p>
            <a:pPr marL="355600" indent="-342900">
              <a:lnSpc>
                <a:spcPct val="100000"/>
              </a:lnSpc>
              <a:buFont typeface="Arial" panose="020B0604020202020204" pitchFamily="34" charset="0"/>
              <a:buChar char="•"/>
            </a:pPr>
            <a:r>
              <a:rPr lang="el-GR" sz="2400" dirty="0" smtClean="0"/>
              <a:t>διαδικτυακή </a:t>
            </a:r>
            <a:r>
              <a:rPr lang="el-GR" sz="2400" dirty="0"/>
              <a:t>εκπαίδευση (</a:t>
            </a:r>
            <a:r>
              <a:rPr lang="el-GR" sz="2400" dirty="0" err="1"/>
              <a:t>online</a:t>
            </a:r>
            <a:r>
              <a:rPr lang="el-GR" sz="2400" dirty="0"/>
              <a:t> </a:t>
            </a:r>
            <a:r>
              <a:rPr lang="el-GR" sz="2400" dirty="0" err="1"/>
              <a:t>education</a:t>
            </a:r>
            <a:r>
              <a:rPr lang="el-GR" sz="2400" dirty="0"/>
              <a:t>), </a:t>
            </a:r>
            <a:endParaRPr lang="el-GR" sz="2400" dirty="0" smtClean="0"/>
          </a:p>
          <a:p>
            <a:pPr marL="355600" indent="-342900">
              <a:lnSpc>
                <a:spcPct val="100000"/>
              </a:lnSpc>
              <a:buFont typeface="Arial" panose="020B0604020202020204" pitchFamily="34" charset="0"/>
              <a:buChar char="•"/>
            </a:pPr>
            <a:r>
              <a:rPr lang="el-GR" sz="2400" dirty="0" smtClean="0"/>
              <a:t>εκπαίδευση </a:t>
            </a:r>
            <a:r>
              <a:rPr lang="el-GR" sz="2400" dirty="0"/>
              <a:t>βασισμένη στο διαδίκτυο (</a:t>
            </a:r>
            <a:r>
              <a:rPr lang="el-GR" sz="2400" dirty="0" err="1"/>
              <a:t>web-based</a:t>
            </a:r>
            <a:r>
              <a:rPr lang="el-GR" sz="2400" dirty="0"/>
              <a:t> </a:t>
            </a:r>
            <a:r>
              <a:rPr lang="el-GR" sz="2400" dirty="0" err="1"/>
              <a:t>education</a:t>
            </a:r>
            <a:r>
              <a:rPr lang="el-GR" sz="2400" dirty="0"/>
              <a:t>). </a:t>
            </a:r>
            <a:endParaRPr lang="el-GR" sz="2400" dirty="0" smtClean="0"/>
          </a:p>
          <a:p>
            <a:pPr marL="12700">
              <a:lnSpc>
                <a:spcPct val="100000"/>
              </a:lnSpc>
            </a:pPr>
            <a:r>
              <a:rPr lang="el-GR" sz="2400" dirty="0" smtClean="0"/>
              <a:t>Η διαφορά </a:t>
            </a:r>
            <a:r>
              <a:rPr lang="el-GR" sz="2400" dirty="0"/>
              <a:t>στη σημασία των όρων αυτών υποβαθμίζεται διαρκώς και ο διαχωρισμός γίνεται όλο και πιο δύσκολος (</a:t>
            </a:r>
            <a:r>
              <a:rPr lang="el-GR" sz="2400" dirty="0" err="1"/>
              <a:t>Wikipedia</a:t>
            </a:r>
            <a:r>
              <a:rPr lang="el-GR" sz="2400" dirty="0"/>
              <a:t>, 2012). </a:t>
            </a:r>
            <a:endParaRPr lang="el-GR" sz="2400" dirty="0"/>
          </a:p>
        </p:txBody>
      </p:sp>
    </p:spTree>
    <p:extLst>
      <p:ext uri="{BB962C8B-B14F-4D97-AF65-F5344CB8AC3E}">
        <p14:creationId xmlns:p14="http://schemas.microsoft.com/office/powerpoint/2010/main" val="11460968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91033" y="2324780"/>
            <a:ext cx="7997391" cy="1938992"/>
          </a:xfrm>
          <a:prstGeom prst="rect">
            <a:avLst/>
          </a:prstGeom>
        </p:spPr>
        <p:txBody>
          <a:bodyPr wrap="square">
            <a:spAutoFit/>
          </a:bodyPr>
          <a:lstStyle/>
          <a:p>
            <a:r>
              <a:rPr lang="el-GR" sz="2400" dirty="0"/>
              <a:t>Η εξ αποστάσεως εκπαίδευση, είναι αποτέλεσμα της ανάπτυξης και της εξέλιξης της </a:t>
            </a:r>
            <a:r>
              <a:rPr lang="el-GR" sz="2400" dirty="0" smtClean="0"/>
              <a:t>τεχνολογίας, </a:t>
            </a:r>
            <a:r>
              <a:rPr lang="el-GR" sz="2400" dirty="0"/>
              <a:t>της </a:t>
            </a:r>
            <a:r>
              <a:rPr lang="el-GR" sz="2400" dirty="0" smtClean="0"/>
              <a:t>επικοινωνίας και </a:t>
            </a:r>
            <a:r>
              <a:rPr lang="el-GR" sz="2400" dirty="0"/>
              <a:t>των τηλεπικοινωνιών, οι οποίες έρχονται στο προσκήνιο με τη βιομηχανική </a:t>
            </a:r>
            <a:r>
              <a:rPr lang="el-GR" sz="2400" dirty="0" smtClean="0"/>
              <a:t>επανάσταση, πριν </a:t>
            </a:r>
            <a:r>
              <a:rPr lang="el-GR" sz="2400" dirty="0"/>
              <a:t>από 150 περίπου </a:t>
            </a:r>
            <a:r>
              <a:rPr lang="el-GR" sz="2400" dirty="0" smtClean="0"/>
              <a:t>χρόνια.</a:t>
            </a:r>
          </a:p>
          <a:p>
            <a:endParaRPr lang="el-GR" sz="2400" dirty="0"/>
          </a:p>
        </p:txBody>
      </p:sp>
    </p:spTree>
    <p:extLst>
      <p:ext uri="{BB962C8B-B14F-4D97-AF65-F5344CB8AC3E}">
        <p14:creationId xmlns:p14="http://schemas.microsoft.com/office/powerpoint/2010/main" val="16472938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467544" y="1844824"/>
            <a:ext cx="8064896" cy="4154984"/>
          </a:xfrm>
          <a:prstGeom prst="rect">
            <a:avLst/>
          </a:prstGeom>
        </p:spPr>
        <p:txBody>
          <a:bodyPr wrap="square">
            <a:spAutoFit/>
          </a:bodyPr>
          <a:lstStyle/>
          <a:p>
            <a:r>
              <a:rPr lang="el-GR" sz="2400" dirty="0" smtClean="0"/>
              <a:t>Η </a:t>
            </a:r>
            <a:r>
              <a:rPr lang="el-GR" sz="2400" dirty="0"/>
              <a:t>εξ αποστάσεως </a:t>
            </a:r>
            <a:r>
              <a:rPr lang="el-GR" sz="2400" dirty="0" smtClean="0"/>
              <a:t>εκπαίδευση είναι συνδεδεμένη, </a:t>
            </a:r>
            <a:r>
              <a:rPr lang="el-GR" sz="2400" dirty="0"/>
              <a:t>τόσο με την «εκπαίδευση» και την «κατάρτιση», όσο με τα παιδαγωγικά, ξεκίνησε </a:t>
            </a:r>
            <a:endParaRPr lang="el-GR" sz="2400" dirty="0" smtClean="0"/>
          </a:p>
          <a:p>
            <a:pPr marL="457200" indent="-457200">
              <a:buFont typeface="+mj-lt"/>
              <a:buAutoNum type="arabicPeriod"/>
            </a:pPr>
            <a:r>
              <a:rPr lang="el-GR" sz="2400" dirty="0" smtClean="0"/>
              <a:t>αρχικά </a:t>
            </a:r>
            <a:r>
              <a:rPr lang="el-GR" sz="2400" dirty="0"/>
              <a:t>ως οργάνωση σπουδών μερικής φοίτησης, </a:t>
            </a:r>
            <a:endParaRPr lang="el-GR" sz="2400" dirty="0" smtClean="0"/>
          </a:p>
          <a:p>
            <a:pPr marL="457200" indent="-457200">
              <a:buFont typeface="+mj-lt"/>
              <a:buAutoNum type="arabicPeriod"/>
            </a:pPr>
            <a:r>
              <a:rPr lang="el-GR" sz="2400" dirty="0" smtClean="0"/>
              <a:t>συνέχισε </a:t>
            </a:r>
            <a:r>
              <a:rPr lang="el-GR" sz="2400" dirty="0"/>
              <a:t>με την αλληλογραφία μέσω ταχυδρομείου με ήδη δοκιμασμένα συμβατικά βιβλία, </a:t>
            </a:r>
            <a:endParaRPr lang="el-GR" sz="2400" dirty="0" smtClean="0"/>
          </a:p>
          <a:p>
            <a:pPr marL="457200" indent="-457200">
              <a:buFont typeface="+mj-lt"/>
              <a:buAutoNum type="arabicPeriod"/>
            </a:pPr>
            <a:r>
              <a:rPr lang="el-GR" sz="2400" dirty="0" smtClean="0"/>
              <a:t>χρησιμοποίησε </a:t>
            </a:r>
            <a:r>
              <a:rPr lang="el-GR" sz="2400" dirty="0"/>
              <a:t>το </a:t>
            </a:r>
            <a:r>
              <a:rPr lang="el-GR" sz="2400" dirty="0" smtClean="0"/>
              <a:t>ραδιόφωνο, </a:t>
            </a:r>
            <a:r>
              <a:rPr lang="el-GR" sz="2400" dirty="0"/>
              <a:t>την τηλεόραση, το τηλέφωνο και </a:t>
            </a:r>
            <a:endParaRPr lang="el-GR" sz="2400" dirty="0" smtClean="0"/>
          </a:p>
          <a:p>
            <a:pPr marL="457200" indent="-457200">
              <a:buFont typeface="+mj-lt"/>
              <a:buAutoNum type="arabicPeriod"/>
            </a:pPr>
            <a:r>
              <a:rPr lang="el-GR" sz="2400" dirty="0" smtClean="0"/>
              <a:t>τα </a:t>
            </a:r>
            <a:r>
              <a:rPr lang="el-GR" sz="2400" dirty="0"/>
              <a:t>τελευταία χρόνια υιοθέτησε όλες σχεδόν τις μορφές της σύγχρονης τεχνολογίας : από κινητά τηλέφωνα και ηλεκτρονικούς </a:t>
            </a:r>
            <a:r>
              <a:rPr lang="el-GR" sz="2400" dirty="0" smtClean="0"/>
              <a:t>υπολογιστές </a:t>
            </a:r>
            <a:r>
              <a:rPr lang="el-GR" sz="2400" dirty="0"/>
              <a:t>μέχρι </a:t>
            </a:r>
            <a:r>
              <a:rPr lang="el-GR" sz="2400" dirty="0" smtClean="0"/>
              <a:t>δορυφόρους.</a:t>
            </a:r>
            <a:endParaRPr lang="el-GR" sz="2400" dirty="0"/>
          </a:p>
        </p:txBody>
      </p:sp>
    </p:spTree>
    <p:extLst>
      <p:ext uri="{BB962C8B-B14F-4D97-AF65-F5344CB8AC3E}">
        <p14:creationId xmlns:p14="http://schemas.microsoft.com/office/powerpoint/2010/main" val="233167480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251520" y="2204864"/>
            <a:ext cx="8352928" cy="2677656"/>
          </a:xfrm>
          <a:prstGeom prst="rect">
            <a:avLst/>
          </a:prstGeom>
        </p:spPr>
        <p:txBody>
          <a:bodyPr wrap="square">
            <a:spAutoFit/>
          </a:bodyPr>
          <a:lstStyle/>
          <a:p>
            <a:r>
              <a:rPr lang="el-GR" sz="2400" dirty="0"/>
              <a:t>Στη </a:t>
            </a:r>
            <a:r>
              <a:rPr lang="el-GR" sz="2400" b="1" dirty="0"/>
              <a:t>σύγχρονη εξ αποστάσεως εκπαίδευση</a:t>
            </a:r>
            <a:r>
              <a:rPr lang="el-GR" sz="2400" dirty="0"/>
              <a:t>, η διαδικασία </a:t>
            </a:r>
            <a:r>
              <a:rPr lang="el-GR" sz="2400" dirty="0" smtClean="0"/>
              <a:t>της διδασκαλίας</a:t>
            </a:r>
            <a:r>
              <a:rPr lang="el-GR" sz="2400" dirty="0"/>
              <a:t> και </a:t>
            </a:r>
            <a:r>
              <a:rPr lang="el-GR" sz="2400" dirty="0" smtClean="0"/>
              <a:t>της μάθησης</a:t>
            </a:r>
            <a:r>
              <a:rPr lang="el-GR" sz="2400" dirty="0"/>
              <a:t> γίνονται ταυτόχρονα. Ο εκπαιδευτής παραδίδει το μάθημα σε ζωντανή σύνδεση, όχι απαραίτητα αμφίδρομη, και ο εκπαιδευόμενος, αν και βρίσκεται σε διαφορετικό τόπο, παρακολουθεί το μάθημα στον ίδιο χρόνο. </a:t>
            </a:r>
            <a:endParaRPr lang="el-GR" sz="2400" dirty="0" smtClean="0"/>
          </a:p>
          <a:p>
            <a:r>
              <a:rPr lang="el-GR" sz="2400" dirty="0" smtClean="0"/>
              <a:t>Η </a:t>
            </a:r>
            <a:r>
              <a:rPr lang="el-GR" sz="2400" dirty="0"/>
              <a:t>εξ αποστάσεως εκπαίδευση με την υποστήριξη </a:t>
            </a:r>
            <a:r>
              <a:rPr lang="el-GR" sz="2400" dirty="0" smtClean="0"/>
              <a:t>της τηλεδιάσκεψης είναι χαρακτηριστικό </a:t>
            </a:r>
            <a:r>
              <a:rPr lang="el-GR" sz="2400" dirty="0"/>
              <a:t>παράδειγμα. </a:t>
            </a:r>
          </a:p>
        </p:txBody>
      </p:sp>
    </p:spTree>
    <p:extLst>
      <p:ext uri="{BB962C8B-B14F-4D97-AF65-F5344CB8AC3E}">
        <p14:creationId xmlns:p14="http://schemas.microsoft.com/office/powerpoint/2010/main" val="2514305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251520" y="2204864"/>
            <a:ext cx="8352928" cy="2677656"/>
          </a:xfrm>
          <a:prstGeom prst="rect">
            <a:avLst/>
          </a:prstGeom>
        </p:spPr>
        <p:txBody>
          <a:bodyPr wrap="square">
            <a:spAutoFit/>
          </a:bodyPr>
          <a:lstStyle/>
          <a:p>
            <a:r>
              <a:rPr lang="el-GR" sz="2400" b="1" dirty="0"/>
              <a:t>Στην ασύγχρονη εξ αποστάσεως εκπαίδευση</a:t>
            </a:r>
            <a:r>
              <a:rPr lang="el-GR" sz="2400" dirty="0"/>
              <a:t>, που είναι και πιο διαδεδομένη, ο εκπαιδευόμενος μαθαίνει όχι μόνο σε διαφορετικό χώρο από τον εκπαιδευτή, αλλά και σε διαφορετικό χρόνο από τη διαδικασία της παράδοσης ή δημιουργίας του μαθήματος. </a:t>
            </a:r>
            <a:endParaRPr lang="el-GR" sz="2400" dirty="0" smtClean="0"/>
          </a:p>
          <a:p>
            <a:r>
              <a:rPr lang="el-GR" sz="2400" dirty="0" smtClean="0"/>
              <a:t>Χαρακτηριστικό </a:t>
            </a:r>
            <a:r>
              <a:rPr lang="el-GR" sz="2400" dirty="0"/>
              <a:t>παράδειγμα είναι τα μαθήματα που χρησιμοποιούν τις υπηρεσίες του διαδικτύου</a:t>
            </a:r>
            <a:r>
              <a:rPr lang="el-GR" sz="2400" dirty="0" smtClean="0"/>
              <a:t>.</a:t>
            </a:r>
            <a:endParaRPr lang="el-GR" sz="2400" dirty="0"/>
          </a:p>
        </p:txBody>
      </p:sp>
    </p:spTree>
    <p:extLst>
      <p:ext uri="{BB962C8B-B14F-4D97-AF65-F5344CB8AC3E}">
        <p14:creationId xmlns:p14="http://schemas.microsoft.com/office/powerpoint/2010/main" val="4316949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251520" y="2204864"/>
            <a:ext cx="8352928" cy="3785652"/>
          </a:xfrm>
          <a:prstGeom prst="rect">
            <a:avLst/>
          </a:prstGeom>
        </p:spPr>
        <p:txBody>
          <a:bodyPr wrap="square">
            <a:spAutoFit/>
          </a:bodyPr>
          <a:lstStyle/>
          <a:p>
            <a:r>
              <a:rPr lang="el-GR" sz="2400" dirty="0" smtClean="0"/>
              <a:t>Σήμερα</a:t>
            </a:r>
            <a:r>
              <a:rPr lang="el-GR" sz="2400" dirty="0"/>
              <a:t>, υπάρχουν μέθοδοι εξ αποστάσεως εκπαίδευσης που χρησιμοποιούν και τα δύο είδη, ώστε να παρέχουν πιο ολοκληρωμένη εκπαιδευτική εμπειρία. Με τη βοήθεια της ασύγχρονης εκπαίδευσης υπάρχει το πλεονέκτημα της μάθησης </a:t>
            </a:r>
            <a:r>
              <a:rPr lang="el-GR" sz="2400" b="1" dirty="0"/>
              <a:t>στον χρόνο και με το ρυθμό </a:t>
            </a:r>
            <a:r>
              <a:rPr lang="el-GR" sz="2400" dirty="0"/>
              <a:t>που επιθυμεί ο εκπαιδευόμενος, ενώ με την χρήση σύγχρονων συζητήσεων σε τακτά χρονικά διαστήματα, ο εκπαιδευτής γνωρίζει τους μαθητές του, οι εκπαιδευόμενοι επικοινωνούν μεταξύ τους και με τον εκπαιδευτή και δεν αισθάνονται αποξενωμένοι από την εκπαιδευτική κοινότητα και διαδικασία.</a:t>
            </a:r>
          </a:p>
        </p:txBody>
      </p:sp>
    </p:spTree>
    <p:extLst>
      <p:ext uri="{BB962C8B-B14F-4D97-AF65-F5344CB8AC3E}">
        <p14:creationId xmlns:p14="http://schemas.microsoft.com/office/powerpoint/2010/main" val="28570277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2843808" y="-1"/>
            <a:ext cx="6300192" cy="1556794"/>
          </a:xfrm>
        </p:spPr>
        <p:txBody>
          <a:bodyPr>
            <a:noAutofit/>
          </a:bodyPr>
          <a:lstStyle/>
          <a:p>
            <a:r>
              <a:rPr lang="el-GR" b="1" dirty="0" smtClean="0">
                <a:solidFill>
                  <a:srgbClr val="000000"/>
                </a:solidFill>
                <a:latin typeface="+mn-lt"/>
                <a:cs typeface="UUMMPF+Calibri"/>
              </a:rPr>
              <a:t>Εκπαιδευτική Τεχνολογία</a:t>
            </a:r>
            <a:br>
              <a:rPr lang="el-GR" b="1" dirty="0" smtClean="0">
                <a:solidFill>
                  <a:srgbClr val="000000"/>
                </a:solidFill>
                <a:latin typeface="+mn-lt"/>
                <a:cs typeface="UUMMPF+Calibri"/>
              </a:rPr>
            </a:br>
            <a:r>
              <a:rPr lang="el-GR" sz="2800" b="1" dirty="0"/>
              <a:t>Εξ αποστάσεως</a:t>
            </a:r>
            <a:r>
              <a:rPr lang="el-GR" sz="2800" dirty="0"/>
              <a:t> </a:t>
            </a:r>
            <a:r>
              <a:rPr lang="el-GR" sz="2800" b="1" dirty="0"/>
              <a:t>εκπαίδευση</a:t>
            </a:r>
            <a:endParaRPr lang="el-GR" sz="2800" dirty="0">
              <a:solidFill>
                <a:srgbClr val="000000"/>
              </a:solidFill>
              <a:latin typeface="RRAIVN+Calibri"/>
              <a:cs typeface="RRAIVN+Calibri"/>
            </a:endParaRPr>
          </a:p>
        </p:txBody>
      </p:sp>
      <p:pic>
        <p:nvPicPr>
          <p:cNvPr id="4" name="Εικόνα 3" descr="ΛΟΓΟΤΥΠΟ ΑΣΠΑΙΤΕ ΕΛΛΗΝΙΚΟ copy"/>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 y="-1"/>
            <a:ext cx="1678321" cy="995469"/>
          </a:xfrm>
          <a:prstGeom prst="rect">
            <a:avLst/>
          </a:prstGeom>
          <a:noFill/>
          <a:ln>
            <a:noFill/>
          </a:ln>
        </p:spPr>
      </p:pic>
      <p:sp>
        <p:nvSpPr>
          <p:cNvPr id="5" name="TextBox 4"/>
          <p:cNvSpPr txBox="1"/>
          <p:nvPr/>
        </p:nvSpPr>
        <p:spPr>
          <a:xfrm>
            <a:off x="1678320" y="0"/>
            <a:ext cx="1309504" cy="1015663"/>
          </a:xfrm>
          <a:prstGeom prst="rect">
            <a:avLst/>
          </a:prstGeom>
          <a:noFill/>
        </p:spPr>
        <p:txBody>
          <a:bodyPr wrap="square" rtlCol="0">
            <a:spAutoFit/>
          </a:bodyPr>
          <a:lstStyle/>
          <a:p>
            <a:r>
              <a:rPr lang="el-GR" sz="1200" b="1" dirty="0"/>
              <a:t>Α</a:t>
            </a:r>
            <a:r>
              <a:rPr lang="el-GR" sz="1200" dirty="0"/>
              <a:t>ΝΩΤΑΤΗ </a:t>
            </a:r>
            <a:endParaRPr lang="el-GR" sz="1200" dirty="0" smtClean="0"/>
          </a:p>
          <a:p>
            <a:r>
              <a:rPr lang="el-GR" sz="1200" b="1" dirty="0" smtClean="0"/>
              <a:t>Σ</a:t>
            </a:r>
            <a:r>
              <a:rPr lang="el-GR" sz="1200" dirty="0" smtClean="0"/>
              <a:t>ΧΟΛΗ</a:t>
            </a:r>
          </a:p>
          <a:p>
            <a:r>
              <a:rPr lang="el-GR" sz="1200" b="1" dirty="0" smtClean="0"/>
              <a:t>ΠΑ</a:t>
            </a:r>
            <a:r>
              <a:rPr lang="el-GR" sz="1200" dirty="0" smtClean="0"/>
              <a:t>ΙΔΑΓΩΓΙΚΗΣ &amp;</a:t>
            </a:r>
          </a:p>
          <a:p>
            <a:r>
              <a:rPr lang="el-GR" sz="1200" b="1" dirty="0" smtClean="0"/>
              <a:t>Τ</a:t>
            </a:r>
            <a:r>
              <a:rPr lang="el-GR" sz="1200" dirty="0" smtClean="0"/>
              <a:t>ΕΧΝΟΛΟΓΙΚΗΣ</a:t>
            </a:r>
          </a:p>
          <a:p>
            <a:r>
              <a:rPr lang="el-GR" sz="1200" b="1" dirty="0" smtClean="0"/>
              <a:t>Ε</a:t>
            </a:r>
            <a:r>
              <a:rPr lang="el-GR" sz="1200" dirty="0" smtClean="0"/>
              <a:t>ΚΠΑΙΔΕΥΣΗΣ</a:t>
            </a:r>
            <a:endParaRPr lang="el-GR" sz="1200" dirty="0"/>
          </a:p>
        </p:txBody>
      </p:sp>
      <p:sp>
        <p:nvSpPr>
          <p:cNvPr id="6" name="TextBox 5"/>
          <p:cNvSpPr txBox="1"/>
          <p:nvPr/>
        </p:nvSpPr>
        <p:spPr>
          <a:xfrm>
            <a:off x="-26505" y="995469"/>
            <a:ext cx="1804918" cy="369332"/>
          </a:xfrm>
          <a:prstGeom prst="rect">
            <a:avLst/>
          </a:prstGeom>
          <a:noFill/>
        </p:spPr>
        <p:txBody>
          <a:bodyPr wrap="none" rtlCol="0">
            <a:spAutoFit/>
          </a:bodyPr>
          <a:lstStyle/>
          <a:p>
            <a:r>
              <a:rPr lang="el-GR" b="1" dirty="0" smtClean="0"/>
              <a:t>ΕΠΠΑΙΚ </a:t>
            </a:r>
            <a:r>
              <a:rPr lang="el-GR" b="1" dirty="0" smtClean="0"/>
              <a:t>ΑΘΗΝΑΣ</a:t>
            </a:r>
            <a:endParaRPr lang="el-GR" b="1" dirty="0"/>
          </a:p>
        </p:txBody>
      </p:sp>
      <p:sp>
        <p:nvSpPr>
          <p:cNvPr id="3" name="TextBox 2"/>
          <p:cNvSpPr txBox="1"/>
          <p:nvPr/>
        </p:nvSpPr>
        <p:spPr>
          <a:xfrm>
            <a:off x="2987824" y="2924944"/>
            <a:ext cx="184731" cy="369332"/>
          </a:xfrm>
          <a:prstGeom prst="rect">
            <a:avLst/>
          </a:prstGeom>
          <a:noFill/>
        </p:spPr>
        <p:txBody>
          <a:bodyPr wrap="none" rtlCol="0">
            <a:spAutoFit/>
          </a:bodyPr>
          <a:lstStyle/>
          <a:p>
            <a:endParaRPr lang="el-GR" dirty="0"/>
          </a:p>
        </p:txBody>
      </p:sp>
      <p:sp>
        <p:nvSpPr>
          <p:cNvPr id="7" name="Ορθογώνιο 6"/>
          <p:cNvSpPr/>
          <p:nvPr/>
        </p:nvSpPr>
        <p:spPr>
          <a:xfrm>
            <a:off x="323528" y="1990937"/>
            <a:ext cx="8352928" cy="2677656"/>
          </a:xfrm>
          <a:prstGeom prst="rect">
            <a:avLst/>
          </a:prstGeom>
        </p:spPr>
        <p:txBody>
          <a:bodyPr wrap="square">
            <a:spAutoFit/>
          </a:bodyPr>
          <a:lstStyle/>
          <a:p>
            <a:r>
              <a:rPr lang="el-GR" sz="2400" dirty="0" smtClean="0"/>
              <a:t>Η εξ </a:t>
            </a:r>
            <a:r>
              <a:rPr lang="el-GR" sz="2400" dirty="0"/>
              <a:t>αποστάσεως εκπαίδευση χρησιμοποιήθηκε </a:t>
            </a:r>
            <a:r>
              <a:rPr lang="el-GR" sz="2400" dirty="0" smtClean="0"/>
              <a:t>ως </a:t>
            </a:r>
            <a:r>
              <a:rPr lang="el-GR" sz="2400" dirty="0"/>
              <a:t>εργαλείο για μορφές ευέλικτης μάθησης, εκπαίδευσης, κατάρτισης και επιμόρφωσης ενηλίκων από τον 19ο αιώνα μέχρι σήμερα. </a:t>
            </a:r>
            <a:r>
              <a:rPr lang="el-GR" sz="2400" dirty="0" smtClean="0"/>
              <a:t>Δεν </a:t>
            </a:r>
            <a:r>
              <a:rPr lang="el-GR" sz="2400" dirty="0"/>
              <a:t>μπορεί, όμως, σε καμιά περίπτωση η </a:t>
            </a:r>
            <a:r>
              <a:rPr lang="el-GR" sz="2400" dirty="0" smtClean="0"/>
              <a:t>εξ </a:t>
            </a:r>
            <a:r>
              <a:rPr lang="el-GR" sz="2400" dirty="0"/>
              <a:t>αποστάσεως εκπαίδευση να θεωρηθεί πανάκεια, παρά το γεγονός πως έρχεται να καλύψει κενά, που έχουν καταγραφεί από τις συμβατικές εκπαιδευτικές </a:t>
            </a:r>
            <a:r>
              <a:rPr lang="el-GR" sz="2400" dirty="0" smtClean="0"/>
              <a:t>πρακτικές.</a:t>
            </a:r>
            <a:endParaRPr lang="el-GR" sz="2400" dirty="0"/>
          </a:p>
        </p:txBody>
      </p:sp>
    </p:spTree>
    <p:extLst>
      <p:ext uri="{BB962C8B-B14F-4D97-AF65-F5344CB8AC3E}">
        <p14:creationId xmlns:p14="http://schemas.microsoft.com/office/powerpoint/2010/main" val="205415800"/>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35107</TotalTime>
  <Words>1614</Words>
  <Application>Microsoft Office PowerPoint</Application>
  <PresentationFormat>Προβολή στην οθόνη (4:3)</PresentationFormat>
  <Paragraphs>250</Paragraphs>
  <Slides>21</Slides>
  <Notes>21</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21</vt:i4>
      </vt:variant>
    </vt:vector>
  </HeadingPairs>
  <TitlesOfParts>
    <vt:vector size="26" baseType="lpstr">
      <vt:lpstr>Arial</vt:lpstr>
      <vt:lpstr>Calibri</vt:lpstr>
      <vt:lpstr>RRAIVN+Calibri</vt:lpstr>
      <vt:lpstr>UUMMPF+Calibri</vt:lpstr>
      <vt:lpstr>Θέμα του Office</vt:lpstr>
      <vt:lpstr>Εκπαιδευτική Τεχνολογία-Πολυμέσα </vt:lpstr>
      <vt:lpstr>Εκπαιδευτική Τεχνολογία Ηλεκτρονική μάθηση </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lpstr>Εκπαιδευτική Τεχνολογία Εξ αποστάσεως εκπαίδευση</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Εκπαιδευτική Τεχνολογία-Πολυμέσα</dc:title>
  <dc:creator>spanetsos</dc:creator>
  <cp:lastModifiedBy>spanetsos</cp:lastModifiedBy>
  <cp:revision>157</cp:revision>
  <dcterms:created xsi:type="dcterms:W3CDTF">2021-10-11T16:14:56Z</dcterms:created>
  <dcterms:modified xsi:type="dcterms:W3CDTF">2023-01-15T19:20:48Z</dcterms:modified>
</cp:coreProperties>
</file>