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notesMasterIdLst>
    <p:notesMasterId r:id="rId38"/>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6" r:id="rId19"/>
    <p:sldId id="275" r:id="rId20"/>
    <p:sldId id="279" r:id="rId21"/>
    <p:sldId id="277" r:id="rId22"/>
    <p:sldId id="278" r:id="rId23"/>
    <p:sldId id="281" r:id="rId24"/>
    <p:sldId id="280" r:id="rId25"/>
    <p:sldId id="274" r:id="rId26"/>
    <p:sldId id="282" r:id="rId27"/>
    <p:sldId id="283" r:id="rId28"/>
    <p:sldId id="284" r:id="rId29"/>
    <p:sldId id="285" r:id="rId30"/>
    <p:sldId id="286" r:id="rId31"/>
    <p:sldId id="287" r:id="rId32"/>
    <p:sldId id="288" r:id="rId33"/>
    <p:sldId id="289" r:id="rId34"/>
    <p:sldId id="290" r:id="rId35"/>
    <p:sldId id="291" r:id="rId36"/>
    <p:sldId id="292" r:id="rId3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5301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4" d="100"/>
          <a:sy n="84" d="100"/>
        </p:scale>
        <p:origin x="583"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8476EFC-377D-4337-8D40-77BAC6FA2BB4}" type="doc">
      <dgm:prSet loTypeId="urn:microsoft.com/office/officeart/2005/8/layout/cycle5" loCatId="cycle" qsTypeId="urn:microsoft.com/office/officeart/2005/8/quickstyle/simple1" qsCatId="simple" csTypeId="urn:microsoft.com/office/officeart/2005/8/colors/accent1_2" csCatId="accent1" phldr="1"/>
      <dgm:spPr/>
      <dgm:t>
        <a:bodyPr/>
        <a:lstStyle/>
        <a:p>
          <a:endParaRPr lang="el-GR"/>
        </a:p>
      </dgm:t>
    </dgm:pt>
    <dgm:pt modelId="{4B187901-9F15-4A4B-BD7B-5552ED34935F}">
      <dgm:prSet phldrT="[Κείμενο]" custT="1"/>
      <dgm:spPr>
        <a:xfrm>
          <a:off x="2427836" y="558"/>
          <a:ext cx="1841070" cy="1079719"/>
        </a:xfrm>
        <a:prstGeom prst="roundRect">
          <a:avLst/>
        </a:prstGeom>
        <a:solidFill>
          <a:srgbClr val="4F81BD">
            <a:hueOff val="0"/>
            <a:satOff val="0"/>
            <a:lumOff val="0"/>
            <a:alphaOff val="0"/>
          </a:srgbClr>
        </a:solidFill>
        <a:ln w="25400" cap="flat" cmpd="sng" algn="ctr">
          <a:solidFill>
            <a:sysClr val="window" lastClr="FFFFFF">
              <a:hueOff val="0"/>
              <a:satOff val="0"/>
              <a:lumOff val="0"/>
              <a:alphaOff val="0"/>
            </a:sysClr>
          </a:solidFill>
          <a:prstDash val="solid"/>
        </a:ln>
        <a:effectLst/>
      </dgm:spPr>
      <dgm:t>
        <a:bodyPr/>
        <a:lstStyle/>
        <a:p>
          <a:r>
            <a:rPr lang="el-GR" sz="2200" b="1" dirty="0">
              <a:solidFill>
                <a:sysClr val="window" lastClr="FFFFFF"/>
              </a:solidFill>
              <a:latin typeface="Calibri"/>
              <a:ea typeface="+mn-ea"/>
              <a:cs typeface="+mn-cs"/>
            </a:rPr>
            <a:t>Φύση γνωστικού αντικειμένου</a:t>
          </a:r>
        </a:p>
      </dgm:t>
    </dgm:pt>
    <dgm:pt modelId="{56FD7781-DC26-4F03-9FFC-9FAFD6B730E7}" type="parTrans" cxnId="{5C490EE1-156A-400C-9C3C-E79836BE8ADB}">
      <dgm:prSet/>
      <dgm:spPr/>
      <dgm:t>
        <a:bodyPr/>
        <a:lstStyle/>
        <a:p>
          <a:endParaRPr lang="el-GR"/>
        </a:p>
      </dgm:t>
    </dgm:pt>
    <dgm:pt modelId="{5E12F0B0-54B0-4AA8-AFCC-762E24D671B9}" type="sibTrans" cxnId="{5C490EE1-156A-400C-9C3C-E79836BE8ADB}">
      <dgm:prSet/>
      <dgm:spPr>
        <a:xfrm>
          <a:off x="1190359" y="540418"/>
          <a:ext cx="4316025" cy="4316025"/>
        </a:xfrm>
        <a:custGeom>
          <a:avLst/>
          <a:gdLst/>
          <a:ahLst/>
          <a:cxnLst/>
          <a:rect l="0" t="0" r="0" b="0"/>
          <a:pathLst>
            <a:path>
              <a:moveTo>
                <a:pt x="3279993" y="314597"/>
              </a:moveTo>
              <a:arcTo wR="2158012" hR="2158012" stAng="18079588" swAng="1115859"/>
            </a:path>
          </a:pathLst>
        </a:custGeom>
        <a:noFill/>
        <a:ln w="9525" cap="flat" cmpd="sng" algn="ctr">
          <a:solidFill>
            <a:srgbClr val="4F81BD">
              <a:hueOff val="0"/>
              <a:satOff val="0"/>
              <a:lumOff val="0"/>
              <a:alphaOff val="0"/>
            </a:srgbClr>
          </a:solidFill>
          <a:prstDash val="solid"/>
          <a:tailEnd type="arrow"/>
        </a:ln>
        <a:effectLst/>
      </dgm:spPr>
      <dgm:t>
        <a:bodyPr/>
        <a:lstStyle/>
        <a:p>
          <a:endParaRPr lang="el-GR"/>
        </a:p>
      </dgm:t>
    </dgm:pt>
    <dgm:pt modelId="{AB57123A-4518-45F4-99F6-1517E3C64E85}">
      <dgm:prSet phldrT="[Κείμενο]" custT="1"/>
      <dgm:spPr>
        <a:xfrm>
          <a:off x="4570210" y="1491709"/>
          <a:ext cx="1661106" cy="1079719"/>
        </a:xfrm>
        <a:prstGeom prst="roundRect">
          <a:avLst/>
        </a:prstGeom>
        <a:solidFill>
          <a:srgbClr val="4F81BD">
            <a:hueOff val="0"/>
            <a:satOff val="0"/>
            <a:lumOff val="0"/>
            <a:alphaOff val="0"/>
          </a:srgbClr>
        </a:solidFill>
        <a:ln w="25400" cap="flat" cmpd="sng" algn="ctr">
          <a:solidFill>
            <a:sysClr val="window" lastClr="FFFFFF">
              <a:hueOff val="0"/>
              <a:satOff val="0"/>
              <a:lumOff val="0"/>
              <a:alphaOff val="0"/>
            </a:sysClr>
          </a:solidFill>
          <a:prstDash val="solid"/>
        </a:ln>
        <a:effectLst/>
      </dgm:spPr>
      <dgm:t>
        <a:bodyPr/>
        <a:lstStyle/>
        <a:p>
          <a:r>
            <a:rPr lang="el-GR" sz="2200" b="1" dirty="0">
              <a:solidFill>
                <a:sysClr val="window" lastClr="FFFFFF"/>
              </a:solidFill>
              <a:latin typeface="Calibri"/>
              <a:ea typeface="+mn-ea"/>
              <a:cs typeface="+mn-cs"/>
            </a:rPr>
            <a:t>Διδακτικοί στόχοι</a:t>
          </a:r>
        </a:p>
      </dgm:t>
    </dgm:pt>
    <dgm:pt modelId="{B407FA62-7132-47D1-8629-8AE3D498B231}" type="parTrans" cxnId="{FC0A103C-FFF6-4673-ACFF-34338E814496}">
      <dgm:prSet/>
      <dgm:spPr/>
      <dgm:t>
        <a:bodyPr/>
        <a:lstStyle/>
        <a:p>
          <a:endParaRPr lang="el-GR"/>
        </a:p>
      </dgm:t>
    </dgm:pt>
    <dgm:pt modelId="{6153CB2A-1608-4EBD-9117-D150E4EF092F}" type="sibTrans" cxnId="{FC0A103C-FFF6-4673-ACFF-34338E814496}">
      <dgm:prSet/>
      <dgm:spPr>
        <a:xfrm>
          <a:off x="1190359" y="540418"/>
          <a:ext cx="4316025" cy="4316025"/>
        </a:xfrm>
        <a:custGeom>
          <a:avLst/>
          <a:gdLst/>
          <a:ahLst/>
          <a:cxnLst/>
          <a:rect l="0" t="0" r="0" b="0"/>
          <a:pathLst>
            <a:path>
              <a:moveTo>
                <a:pt x="4310861" y="2307217"/>
              </a:moveTo>
              <a:arcTo wR="2158012" hR="2158012" stAng="21837875" swAng="1360401"/>
            </a:path>
          </a:pathLst>
        </a:custGeom>
        <a:noFill/>
        <a:ln w="9525" cap="flat" cmpd="sng" algn="ctr">
          <a:solidFill>
            <a:srgbClr val="4F81BD">
              <a:hueOff val="0"/>
              <a:satOff val="0"/>
              <a:lumOff val="0"/>
              <a:alphaOff val="0"/>
            </a:srgbClr>
          </a:solidFill>
          <a:prstDash val="solid"/>
          <a:tailEnd type="arrow"/>
        </a:ln>
        <a:effectLst/>
      </dgm:spPr>
      <dgm:t>
        <a:bodyPr/>
        <a:lstStyle/>
        <a:p>
          <a:endParaRPr lang="el-GR"/>
        </a:p>
      </dgm:t>
    </dgm:pt>
    <dgm:pt modelId="{7CE82FEA-DC3F-4E1D-95E7-5031D65182D9}">
      <dgm:prSet phldrT="[Κείμενο]" custT="1"/>
      <dgm:spPr>
        <a:xfrm>
          <a:off x="3683402" y="3904440"/>
          <a:ext cx="1866834" cy="1079719"/>
        </a:xfrm>
        <a:prstGeom prst="roundRect">
          <a:avLst/>
        </a:prstGeom>
        <a:solidFill>
          <a:srgbClr val="4F81BD">
            <a:hueOff val="0"/>
            <a:satOff val="0"/>
            <a:lumOff val="0"/>
            <a:alphaOff val="0"/>
          </a:srgbClr>
        </a:solidFill>
        <a:ln w="25400" cap="flat" cmpd="sng" algn="ctr">
          <a:solidFill>
            <a:sysClr val="window" lastClr="FFFFFF">
              <a:hueOff val="0"/>
              <a:satOff val="0"/>
              <a:lumOff val="0"/>
              <a:alphaOff val="0"/>
            </a:sysClr>
          </a:solidFill>
          <a:prstDash val="solid"/>
        </a:ln>
        <a:effectLst/>
      </dgm:spPr>
      <dgm:t>
        <a:bodyPr/>
        <a:lstStyle/>
        <a:p>
          <a:r>
            <a:rPr lang="el-GR" sz="2000" b="1" dirty="0">
              <a:solidFill>
                <a:sysClr val="window" lastClr="FFFFFF"/>
              </a:solidFill>
              <a:latin typeface="Calibri"/>
              <a:ea typeface="+mn-ea"/>
              <a:cs typeface="+mn-cs"/>
            </a:rPr>
            <a:t>Εκπαιδευτικές ανάγκες</a:t>
          </a:r>
        </a:p>
      </dgm:t>
    </dgm:pt>
    <dgm:pt modelId="{F4A9E351-40B2-45FE-BFE3-6628EF68C1B3}" type="parTrans" cxnId="{48F72389-A2AF-46C4-AF98-346FEF6DB105}">
      <dgm:prSet/>
      <dgm:spPr/>
      <dgm:t>
        <a:bodyPr/>
        <a:lstStyle/>
        <a:p>
          <a:endParaRPr lang="el-GR"/>
        </a:p>
      </dgm:t>
    </dgm:pt>
    <dgm:pt modelId="{6CE1819C-1A63-4F94-905F-DF73DDD415E3}" type="sibTrans" cxnId="{48F72389-A2AF-46C4-AF98-346FEF6DB105}">
      <dgm:prSet/>
      <dgm:spPr>
        <a:xfrm>
          <a:off x="1190359" y="540418"/>
          <a:ext cx="4316025" cy="4316025"/>
        </a:xfrm>
        <a:custGeom>
          <a:avLst/>
          <a:gdLst/>
          <a:ahLst/>
          <a:cxnLst/>
          <a:rect l="0" t="0" r="0" b="0"/>
          <a:pathLst>
            <a:path>
              <a:moveTo>
                <a:pt x="2339559" y="4308375"/>
              </a:moveTo>
              <a:arcTo wR="2158012" hR="2158012" stAng="5110452" swAng="745670"/>
            </a:path>
          </a:pathLst>
        </a:custGeom>
        <a:noFill/>
        <a:ln w="9525" cap="flat" cmpd="sng" algn="ctr">
          <a:solidFill>
            <a:srgbClr val="4F81BD">
              <a:hueOff val="0"/>
              <a:satOff val="0"/>
              <a:lumOff val="0"/>
              <a:alphaOff val="0"/>
            </a:srgbClr>
          </a:solidFill>
          <a:prstDash val="solid"/>
          <a:tailEnd type="arrow"/>
        </a:ln>
        <a:effectLst/>
      </dgm:spPr>
      <dgm:t>
        <a:bodyPr/>
        <a:lstStyle/>
        <a:p>
          <a:endParaRPr lang="el-GR"/>
        </a:p>
      </dgm:t>
    </dgm:pt>
    <dgm:pt modelId="{27390DC7-A374-4B1D-8869-793B3635EFD3}">
      <dgm:prSet phldrT="[Κείμενο]"/>
      <dgm:spPr>
        <a:xfrm>
          <a:off x="1249370" y="3904440"/>
          <a:ext cx="1661106" cy="1079719"/>
        </a:xfrm>
        <a:prstGeom prst="roundRect">
          <a:avLst/>
        </a:prstGeom>
        <a:solidFill>
          <a:srgbClr val="4F81BD">
            <a:hueOff val="0"/>
            <a:satOff val="0"/>
            <a:lumOff val="0"/>
            <a:alphaOff val="0"/>
          </a:srgbClr>
        </a:solidFill>
        <a:ln w="25400" cap="flat" cmpd="sng" algn="ctr">
          <a:solidFill>
            <a:sysClr val="window" lastClr="FFFFFF">
              <a:hueOff val="0"/>
              <a:satOff val="0"/>
              <a:lumOff val="0"/>
              <a:alphaOff val="0"/>
            </a:sysClr>
          </a:solidFill>
          <a:prstDash val="solid"/>
        </a:ln>
        <a:effectLst/>
      </dgm:spPr>
      <dgm:t>
        <a:bodyPr/>
        <a:lstStyle/>
        <a:p>
          <a:r>
            <a:rPr lang="el-GR" b="1" dirty="0">
              <a:solidFill>
                <a:sysClr val="window" lastClr="FFFFFF"/>
              </a:solidFill>
              <a:latin typeface="Calibri"/>
              <a:ea typeface="+mn-ea"/>
              <a:cs typeface="+mn-cs"/>
            </a:rPr>
            <a:t>Διαθέσιμος χρόνος</a:t>
          </a:r>
        </a:p>
      </dgm:t>
    </dgm:pt>
    <dgm:pt modelId="{3E7A9BE7-9275-4E60-AA19-64C2B796A197}" type="parTrans" cxnId="{B321C63F-1CCC-452B-8B2B-C5D314D7C5CC}">
      <dgm:prSet/>
      <dgm:spPr/>
      <dgm:t>
        <a:bodyPr/>
        <a:lstStyle/>
        <a:p>
          <a:endParaRPr lang="el-GR"/>
        </a:p>
      </dgm:t>
    </dgm:pt>
    <dgm:pt modelId="{5CE9E9FE-5EDF-4534-9693-57BAC0558233}" type="sibTrans" cxnId="{B321C63F-1CCC-452B-8B2B-C5D314D7C5CC}">
      <dgm:prSet/>
      <dgm:spPr>
        <a:xfrm>
          <a:off x="1190359" y="540418"/>
          <a:ext cx="4316025" cy="4316025"/>
        </a:xfrm>
        <a:custGeom>
          <a:avLst/>
          <a:gdLst/>
          <a:ahLst/>
          <a:cxnLst/>
          <a:rect l="0" t="0" r="0" b="0"/>
          <a:pathLst>
            <a:path>
              <a:moveTo>
                <a:pt x="229056" y="3125559"/>
              </a:moveTo>
              <a:arcTo wR="2158012" hR="2158012" stAng="9201724" swAng="1360401"/>
            </a:path>
          </a:pathLst>
        </a:custGeom>
        <a:noFill/>
        <a:ln w="9525" cap="flat" cmpd="sng" algn="ctr">
          <a:solidFill>
            <a:srgbClr val="4F81BD">
              <a:hueOff val="0"/>
              <a:satOff val="0"/>
              <a:lumOff val="0"/>
              <a:alphaOff val="0"/>
            </a:srgbClr>
          </a:solidFill>
          <a:prstDash val="solid"/>
          <a:tailEnd type="arrow"/>
        </a:ln>
        <a:effectLst/>
      </dgm:spPr>
      <dgm:t>
        <a:bodyPr/>
        <a:lstStyle/>
        <a:p>
          <a:endParaRPr lang="el-GR"/>
        </a:p>
      </dgm:t>
    </dgm:pt>
    <dgm:pt modelId="{48D2182C-49ED-456A-9D8C-E21E10768D28}">
      <dgm:prSet phldrT="[Κείμενο]"/>
      <dgm:spPr>
        <a:xfrm>
          <a:off x="465426" y="1491709"/>
          <a:ext cx="1661106" cy="1079719"/>
        </a:xfrm>
        <a:prstGeom prst="roundRect">
          <a:avLst/>
        </a:prstGeom>
        <a:solidFill>
          <a:srgbClr val="4F81BD">
            <a:hueOff val="0"/>
            <a:satOff val="0"/>
            <a:lumOff val="0"/>
            <a:alphaOff val="0"/>
          </a:srgbClr>
        </a:solidFill>
        <a:ln w="25400" cap="flat" cmpd="sng" algn="ctr">
          <a:solidFill>
            <a:sysClr val="window" lastClr="FFFFFF">
              <a:hueOff val="0"/>
              <a:satOff val="0"/>
              <a:lumOff val="0"/>
              <a:alphaOff val="0"/>
            </a:sysClr>
          </a:solidFill>
          <a:prstDash val="solid"/>
        </a:ln>
        <a:effectLst/>
      </dgm:spPr>
      <dgm:t>
        <a:bodyPr/>
        <a:lstStyle/>
        <a:p>
          <a:r>
            <a:rPr lang="el-GR" b="1" dirty="0">
              <a:solidFill>
                <a:sysClr val="window" lastClr="FFFFFF"/>
              </a:solidFill>
              <a:latin typeface="Calibri"/>
              <a:ea typeface="+mn-ea"/>
              <a:cs typeface="+mn-cs"/>
            </a:rPr>
            <a:t>Τρόποι – Μέσα - Συνθήκες</a:t>
          </a:r>
        </a:p>
      </dgm:t>
    </dgm:pt>
    <dgm:pt modelId="{9F6428D1-651D-4CF9-98FA-98E5470A892D}" type="parTrans" cxnId="{7EF20071-83A1-4077-ACEA-2C05B205E9A7}">
      <dgm:prSet/>
      <dgm:spPr/>
      <dgm:t>
        <a:bodyPr/>
        <a:lstStyle/>
        <a:p>
          <a:endParaRPr lang="el-GR"/>
        </a:p>
      </dgm:t>
    </dgm:pt>
    <dgm:pt modelId="{FD3B22F6-3A9F-4029-9C70-4840FEB5F4AA}" type="sibTrans" cxnId="{7EF20071-83A1-4077-ACEA-2C05B205E9A7}">
      <dgm:prSet/>
      <dgm:spPr>
        <a:xfrm>
          <a:off x="1190359" y="540418"/>
          <a:ext cx="4316025" cy="4316025"/>
        </a:xfrm>
        <a:custGeom>
          <a:avLst/>
          <a:gdLst/>
          <a:ahLst/>
          <a:cxnLst/>
          <a:rect l="0" t="0" r="0" b="0"/>
          <a:pathLst>
            <a:path>
              <a:moveTo>
                <a:pt x="506717" y="768680"/>
              </a:moveTo>
              <a:arcTo wR="2158012" hR="2158012" stAng="13204553" swAng="1115859"/>
            </a:path>
          </a:pathLst>
        </a:custGeom>
        <a:noFill/>
        <a:ln w="9525" cap="flat" cmpd="sng" algn="ctr">
          <a:solidFill>
            <a:srgbClr val="4F81BD">
              <a:hueOff val="0"/>
              <a:satOff val="0"/>
              <a:lumOff val="0"/>
              <a:alphaOff val="0"/>
            </a:srgbClr>
          </a:solidFill>
          <a:prstDash val="solid"/>
          <a:tailEnd type="arrow"/>
        </a:ln>
        <a:effectLst/>
      </dgm:spPr>
      <dgm:t>
        <a:bodyPr/>
        <a:lstStyle/>
        <a:p>
          <a:endParaRPr lang="el-GR"/>
        </a:p>
      </dgm:t>
    </dgm:pt>
    <dgm:pt modelId="{3725CEB7-7140-437B-A302-5FF02E188D22}" type="pres">
      <dgm:prSet presAssocID="{18476EFC-377D-4337-8D40-77BAC6FA2BB4}" presName="cycle" presStyleCnt="0">
        <dgm:presLayoutVars>
          <dgm:dir/>
          <dgm:resizeHandles val="exact"/>
        </dgm:presLayoutVars>
      </dgm:prSet>
      <dgm:spPr/>
    </dgm:pt>
    <dgm:pt modelId="{E123CF6A-34A6-4472-B71B-EC54D35C7607}" type="pres">
      <dgm:prSet presAssocID="{4B187901-9F15-4A4B-BD7B-5552ED34935F}" presName="node" presStyleLbl="node1" presStyleIdx="0" presStyleCnt="5" custScaleX="122135" custScaleY="113411">
        <dgm:presLayoutVars>
          <dgm:bulletEnabled val="1"/>
        </dgm:presLayoutVars>
      </dgm:prSet>
      <dgm:spPr/>
    </dgm:pt>
    <dgm:pt modelId="{C122B0F7-DF65-485A-8E77-F261FB2E09C8}" type="pres">
      <dgm:prSet presAssocID="{4B187901-9F15-4A4B-BD7B-5552ED34935F}" presName="spNode" presStyleCnt="0"/>
      <dgm:spPr/>
    </dgm:pt>
    <dgm:pt modelId="{CE64F43A-8FC7-49CD-80AD-3547E3B991B8}" type="pres">
      <dgm:prSet presAssocID="{5E12F0B0-54B0-4AA8-AFCC-762E24D671B9}" presName="sibTrans" presStyleLbl="sibTrans1D1" presStyleIdx="0" presStyleCnt="5"/>
      <dgm:spPr/>
    </dgm:pt>
    <dgm:pt modelId="{93BFC00C-10AC-4C3A-9953-76EF0B74EBED}" type="pres">
      <dgm:prSet presAssocID="{AB57123A-4518-45F4-99F6-1517E3C64E85}" presName="node" presStyleLbl="node1" presStyleIdx="1" presStyleCnt="5" custScaleX="106750" custScaleY="109814">
        <dgm:presLayoutVars>
          <dgm:bulletEnabled val="1"/>
        </dgm:presLayoutVars>
      </dgm:prSet>
      <dgm:spPr/>
    </dgm:pt>
    <dgm:pt modelId="{1080532E-20EC-401A-BC67-058B7C848D0E}" type="pres">
      <dgm:prSet presAssocID="{AB57123A-4518-45F4-99F6-1517E3C64E85}" presName="spNode" presStyleCnt="0"/>
      <dgm:spPr/>
    </dgm:pt>
    <dgm:pt modelId="{0924C5D6-9FF4-4BD6-B289-11984126B3B2}" type="pres">
      <dgm:prSet presAssocID="{6153CB2A-1608-4EBD-9117-D150E4EF092F}" presName="sibTrans" presStyleLbl="sibTrans1D1" presStyleIdx="1" presStyleCnt="5"/>
      <dgm:spPr/>
    </dgm:pt>
    <dgm:pt modelId="{08ABA39A-3F70-495B-BA04-E61DC1BD4EB7}" type="pres">
      <dgm:prSet presAssocID="{7CE82FEA-DC3F-4E1D-95E7-5031D65182D9}" presName="node" presStyleLbl="node1" presStyleIdx="2" presStyleCnt="5" custScaleX="112082">
        <dgm:presLayoutVars>
          <dgm:bulletEnabled val="1"/>
        </dgm:presLayoutVars>
      </dgm:prSet>
      <dgm:spPr/>
    </dgm:pt>
    <dgm:pt modelId="{A1C9CE62-6DFA-4E07-B55E-5B526937F46A}" type="pres">
      <dgm:prSet presAssocID="{7CE82FEA-DC3F-4E1D-95E7-5031D65182D9}" presName="spNode" presStyleCnt="0"/>
      <dgm:spPr/>
    </dgm:pt>
    <dgm:pt modelId="{6AA7333C-EC4E-4A01-BB95-0FC953FD36C3}" type="pres">
      <dgm:prSet presAssocID="{6CE1819C-1A63-4F94-905F-DF73DDD415E3}" presName="sibTrans" presStyleLbl="sibTrans1D1" presStyleIdx="2" presStyleCnt="5"/>
      <dgm:spPr/>
    </dgm:pt>
    <dgm:pt modelId="{B1276335-AF87-4F86-8D24-767B499B6DBB}" type="pres">
      <dgm:prSet presAssocID="{27390DC7-A374-4B1D-8869-793B3635EFD3}" presName="node" presStyleLbl="node1" presStyleIdx="3" presStyleCnt="5" custScaleX="105925" custScaleY="108102" custRadScaleRad="100599" custRadScaleInc="18148">
        <dgm:presLayoutVars>
          <dgm:bulletEnabled val="1"/>
        </dgm:presLayoutVars>
      </dgm:prSet>
      <dgm:spPr/>
    </dgm:pt>
    <dgm:pt modelId="{7903E761-BC06-4CA2-BD78-677DD2FE241A}" type="pres">
      <dgm:prSet presAssocID="{27390DC7-A374-4B1D-8869-793B3635EFD3}" presName="spNode" presStyleCnt="0"/>
      <dgm:spPr/>
    </dgm:pt>
    <dgm:pt modelId="{BB05A386-CF1B-41FA-9CE4-83736523FF44}" type="pres">
      <dgm:prSet presAssocID="{5CE9E9FE-5EDF-4534-9693-57BAC0558233}" presName="sibTrans" presStyleLbl="sibTrans1D1" presStyleIdx="3" presStyleCnt="5"/>
      <dgm:spPr/>
    </dgm:pt>
    <dgm:pt modelId="{5358D969-E5FD-49EF-AC1E-6FE959D7E7D2}" type="pres">
      <dgm:prSet presAssocID="{48D2182C-49ED-456A-9D8C-E21E10768D28}" presName="node" presStyleLbl="node1" presStyleIdx="4" presStyleCnt="5" custScaleX="112209" custScaleY="118001">
        <dgm:presLayoutVars>
          <dgm:bulletEnabled val="1"/>
        </dgm:presLayoutVars>
      </dgm:prSet>
      <dgm:spPr/>
    </dgm:pt>
    <dgm:pt modelId="{33450E74-08D6-433B-8E00-C1D945456294}" type="pres">
      <dgm:prSet presAssocID="{48D2182C-49ED-456A-9D8C-E21E10768D28}" presName="spNode" presStyleCnt="0"/>
      <dgm:spPr/>
    </dgm:pt>
    <dgm:pt modelId="{F67087AB-AE64-4E27-8685-C3E9590FBE1F}" type="pres">
      <dgm:prSet presAssocID="{FD3B22F6-3A9F-4029-9C70-4840FEB5F4AA}" presName="sibTrans" presStyleLbl="sibTrans1D1" presStyleIdx="4" presStyleCnt="5"/>
      <dgm:spPr/>
    </dgm:pt>
  </dgm:ptLst>
  <dgm:cxnLst>
    <dgm:cxn modelId="{FA258701-761C-4AAA-AB68-E33588DD459D}" type="presOf" srcId="{5E12F0B0-54B0-4AA8-AFCC-762E24D671B9}" destId="{CE64F43A-8FC7-49CD-80AD-3547E3B991B8}" srcOrd="0" destOrd="0" presId="urn:microsoft.com/office/officeart/2005/8/layout/cycle5"/>
    <dgm:cxn modelId="{C208601C-6006-42F3-9EF4-B55494D1498D}" type="presOf" srcId="{18476EFC-377D-4337-8D40-77BAC6FA2BB4}" destId="{3725CEB7-7140-437B-A302-5FF02E188D22}" srcOrd="0" destOrd="0" presId="urn:microsoft.com/office/officeart/2005/8/layout/cycle5"/>
    <dgm:cxn modelId="{FC0A103C-FFF6-4673-ACFF-34338E814496}" srcId="{18476EFC-377D-4337-8D40-77BAC6FA2BB4}" destId="{AB57123A-4518-45F4-99F6-1517E3C64E85}" srcOrd="1" destOrd="0" parTransId="{B407FA62-7132-47D1-8629-8AE3D498B231}" sibTransId="{6153CB2A-1608-4EBD-9117-D150E4EF092F}"/>
    <dgm:cxn modelId="{B321C63F-1CCC-452B-8B2B-C5D314D7C5CC}" srcId="{18476EFC-377D-4337-8D40-77BAC6FA2BB4}" destId="{27390DC7-A374-4B1D-8869-793B3635EFD3}" srcOrd="3" destOrd="0" parTransId="{3E7A9BE7-9275-4E60-AA19-64C2B796A197}" sibTransId="{5CE9E9FE-5EDF-4534-9693-57BAC0558233}"/>
    <dgm:cxn modelId="{51A2095F-DEFE-4EEB-BEA6-CC9B048969E1}" type="presOf" srcId="{4B187901-9F15-4A4B-BD7B-5552ED34935F}" destId="{E123CF6A-34A6-4472-B71B-EC54D35C7607}" srcOrd="0" destOrd="0" presId="urn:microsoft.com/office/officeart/2005/8/layout/cycle5"/>
    <dgm:cxn modelId="{5036F460-EE3F-44DD-9BE0-BB87431A6466}" type="presOf" srcId="{27390DC7-A374-4B1D-8869-793B3635EFD3}" destId="{B1276335-AF87-4F86-8D24-767B499B6DBB}" srcOrd="0" destOrd="0" presId="urn:microsoft.com/office/officeart/2005/8/layout/cycle5"/>
    <dgm:cxn modelId="{7EF20071-83A1-4077-ACEA-2C05B205E9A7}" srcId="{18476EFC-377D-4337-8D40-77BAC6FA2BB4}" destId="{48D2182C-49ED-456A-9D8C-E21E10768D28}" srcOrd="4" destOrd="0" parTransId="{9F6428D1-651D-4CF9-98FA-98E5470A892D}" sibTransId="{FD3B22F6-3A9F-4029-9C70-4840FEB5F4AA}"/>
    <dgm:cxn modelId="{F6110672-0B8A-4E8A-A464-DEFB3B803D7F}" type="presOf" srcId="{FD3B22F6-3A9F-4029-9C70-4840FEB5F4AA}" destId="{F67087AB-AE64-4E27-8685-C3E9590FBE1F}" srcOrd="0" destOrd="0" presId="urn:microsoft.com/office/officeart/2005/8/layout/cycle5"/>
    <dgm:cxn modelId="{F2919A75-1CDD-433E-AA62-FBD1C33F3BB9}" type="presOf" srcId="{48D2182C-49ED-456A-9D8C-E21E10768D28}" destId="{5358D969-E5FD-49EF-AC1E-6FE959D7E7D2}" srcOrd="0" destOrd="0" presId="urn:microsoft.com/office/officeart/2005/8/layout/cycle5"/>
    <dgm:cxn modelId="{48F72389-A2AF-46C4-AF98-346FEF6DB105}" srcId="{18476EFC-377D-4337-8D40-77BAC6FA2BB4}" destId="{7CE82FEA-DC3F-4E1D-95E7-5031D65182D9}" srcOrd="2" destOrd="0" parTransId="{F4A9E351-40B2-45FE-BFE3-6628EF68C1B3}" sibTransId="{6CE1819C-1A63-4F94-905F-DF73DDD415E3}"/>
    <dgm:cxn modelId="{7A7F4394-5581-4F6F-8616-75248E6EF9BD}" type="presOf" srcId="{AB57123A-4518-45F4-99F6-1517E3C64E85}" destId="{93BFC00C-10AC-4C3A-9953-76EF0B74EBED}" srcOrd="0" destOrd="0" presId="urn:microsoft.com/office/officeart/2005/8/layout/cycle5"/>
    <dgm:cxn modelId="{181E43A6-BEFB-4039-8D40-DD5C28FDC167}" type="presOf" srcId="{5CE9E9FE-5EDF-4534-9693-57BAC0558233}" destId="{BB05A386-CF1B-41FA-9CE4-83736523FF44}" srcOrd="0" destOrd="0" presId="urn:microsoft.com/office/officeart/2005/8/layout/cycle5"/>
    <dgm:cxn modelId="{654409AA-88D6-440C-8EF0-7E116D5C42CC}" type="presOf" srcId="{6CE1819C-1A63-4F94-905F-DF73DDD415E3}" destId="{6AA7333C-EC4E-4A01-BB95-0FC953FD36C3}" srcOrd="0" destOrd="0" presId="urn:microsoft.com/office/officeart/2005/8/layout/cycle5"/>
    <dgm:cxn modelId="{28952FD2-C12D-4894-BE56-18173CD25A75}" type="presOf" srcId="{7CE82FEA-DC3F-4E1D-95E7-5031D65182D9}" destId="{08ABA39A-3F70-495B-BA04-E61DC1BD4EB7}" srcOrd="0" destOrd="0" presId="urn:microsoft.com/office/officeart/2005/8/layout/cycle5"/>
    <dgm:cxn modelId="{5C490EE1-156A-400C-9C3C-E79836BE8ADB}" srcId="{18476EFC-377D-4337-8D40-77BAC6FA2BB4}" destId="{4B187901-9F15-4A4B-BD7B-5552ED34935F}" srcOrd="0" destOrd="0" parTransId="{56FD7781-DC26-4F03-9FFC-9FAFD6B730E7}" sibTransId="{5E12F0B0-54B0-4AA8-AFCC-762E24D671B9}"/>
    <dgm:cxn modelId="{852836F6-D88F-4C68-A648-CD65B06E528E}" type="presOf" srcId="{6153CB2A-1608-4EBD-9117-D150E4EF092F}" destId="{0924C5D6-9FF4-4BD6-B289-11984126B3B2}" srcOrd="0" destOrd="0" presId="urn:microsoft.com/office/officeart/2005/8/layout/cycle5"/>
    <dgm:cxn modelId="{B5EF2997-3F26-4F60-BAB7-55C13DADB9DF}" type="presParOf" srcId="{3725CEB7-7140-437B-A302-5FF02E188D22}" destId="{E123CF6A-34A6-4472-B71B-EC54D35C7607}" srcOrd="0" destOrd="0" presId="urn:microsoft.com/office/officeart/2005/8/layout/cycle5"/>
    <dgm:cxn modelId="{5E4A8140-FA0C-4D1E-8D66-41068D2C8C25}" type="presParOf" srcId="{3725CEB7-7140-437B-A302-5FF02E188D22}" destId="{C122B0F7-DF65-485A-8E77-F261FB2E09C8}" srcOrd="1" destOrd="0" presId="urn:microsoft.com/office/officeart/2005/8/layout/cycle5"/>
    <dgm:cxn modelId="{6EC0CAE8-CF70-440E-9C8C-721EC4239AD2}" type="presParOf" srcId="{3725CEB7-7140-437B-A302-5FF02E188D22}" destId="{CE64F43A-8FC7-49CD-80AD-3547E3B991B8}" srcOrd="2" destOrd="0" presId="urn:microsoft.com/office/officeart/2005/8/layout/cycle5"/>
    <dgm:cxn modelId="{93FC64C0-5C4B-4AA9-9695-C53816832978}" type="presParOf" srcId="{3725CEB7-7140-437B-A302-5FF02E188D22}" destId="{93BFC00C-10AC-4C3A-9953-76EF0B74EBED}" srcOrd="3" destOrd="0" presId="urn:microsoft.com/office/officeart/2005/8/layout/cycle5"/>
    <dgm:cxn modelId="{59ACC551-96D2-4115-A267-1733E1F6DE2C}" type="presParOf" srcId="{3725CEB7-7140-437B-A302-5FF02E188D22}" destId="{1080532E-20EC-401A-BC67-058B7C848D0E}" srcOrd="4" destOrd="0" presId="urn:microsoft.com/office/officeart/2005/8/layout/cycle5"/>
    <dgm:cxn modelId="{C04F03D5-3BE1-4C83-803D-24A5DB30F965}" type="presParOf" srcId="{3725CEB7-7140-437B-A302-5FF02E188D22}" destId="{0924C5D6-9FF4-4BD6-B289-11984126B3B2}" srcOrd="5" destOrd="0" presId="urn:microsoft.com/office/officeart/2005/8/layout/cycle5"/>
    <dgm:cxn modelId="{2A1C8177-BE79-4C8B-A50C-6E0418F45DCA}" type="presParOf" srcId="{3725CEB7-7140-437B-A302-5FF02E188D22}" destId="{08ABA39A-3F70-495B-BA04-E61DC1BD4EB7}" srcOrd="6" destOrd="0" presId="urn:microsoft.com/office/officeart/2005/8/layout/cycle5"/>
    <dgm:cxn modelId="{CBD98818-1B99-4D18-A715-54AB98BB043B}" type="presParOf" srcId="{3725CEB7-7140-437B-A302-5FF02E188D22}" destId="{A1C9CE62-6DFA-4E07-B55E-5B526937F46A}" srcOrd="7" destOrd="0" presId="urn:microsoft.com/office/officeart/2005/8/layout/cycle5"/>
    <dgm:cxn modelId="{A03AEFC8-4E1B-45A6-84E6-A0671C781F7C}" type="presParOf" srcId="{3725CEB7-7140-437B-A302-5FF02E188D22}" destId="{6AA7333C-EC4E-4A01-BB95-0FC953FD36C3}" srcOrd="8" destOrd="0" presId="urn:microsoft.com/office/officeart/2005/8/layout/cycle5"/>
    <dgm:cxn modelId="{508D9CB2-E25D-4CA3-956F-3F2B04CF3C22}" type="presParOf" srcId="{3725CEB7-7140-437B-A302-5FF02E188D22}" destId="{B1276335-AF87-4F86-8D24-767B499B6DBB}" srcOrd="9" destOrd="0" presId="urn:microsoft.com/office/officeart/2005/8/layout/cycle5"/>
    <dgm:cxn modelId="{2262F38D-E69E-4A1B-92C4-4FE45A6FBDF5}" type="presParOf" srcId="{3725CEB7-7140-437B-A302-5FF02E188D22}" destId="{7903E761-BC06-4CA2-BD78-677DD2FE241A}" srcOrd="10" destOrd="0" presId="urn:microsoft.com/office/officeart/2005/8/layout/cycle5"/>
    <dgm:cxn modelId="{0BC242ED-BA8D-421D-A666-03ECFA1CF86D}" type="presParOf" srcId="{3725CEB7-7140-437B-A302-5FF02E188D22}" destId="{BB05A386-CF1B-41FA-9CE4-83736523FF44}" srcOrd="11" destOrd="0" presId="urn:microsoft.com/office/officeart/2005/8/layout/cycle5"/>
    <dgm:cxn modelId="{9D7FF677-22CC-4149-9039-A223B6CD52BD}" type="presParOf" srcId="{3725CEB7-7140-437B-A302-5FF02E188D22}" destId="{5358D969-E5FD-49EF-AC1E-6FE959D7E7D2}" srcOrd="12" destOrd="0" presId="urn:microsoft.com/office/officeart/2005/8/layout/cycle5"/>
    <dgm:cxn modelId="{E248E4CE-84AF-4995-AEDD-9049D4E04F8B}" type="presParOf" srcId="{3725CEB7-7140-437B-A302-5FF02E188D22}" destId="{33450E74-08D6-433B-8E00-C1D945456294}" srcOrd="13" destOrd="0" presId="urn:microsoft.com/office/officeart/2005/8/layout/cycle5"/>
    <dgm:cxn modelId="{964E55B6-4837-4291-89B8-44A04FB499AD}" type="presParOf" srcId="{3725CEB7-7140-437B-A302-5FF02E188D22}" destId="{F67087AB-AE64-4E27-8685-C3E9590FBE1F}" srcOrd="14" destOrd="0" presId="urn:microsoft.com/office/officeart/2005/8/layout/cycle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123CF6A-34A6-4472-B71B-EC54D35C7607}">
      <dsp:nvSpPr>
        <dsp:cNvPr id="0" name=""/>
        <dsp:cNvSpPr/>
      </dsp:nvSpPr>
      <dsp:spPr>
        <a:xfrm>
          <a:off x="3571352" y="-33149"/>
          <a:ext cx="2026924" cy="1223392"/>
        </a:xfrm>
        <a:prstGeom prst="roundRect">
          <a:avLst/>
        </a:prstGeom>
        <a:solidFill>
          <a:srgbClr val="4F81BD">
            <a:hueOff val="0"/>
            <a:satOff val="0"/>
            <a:lumOff val="0"/>
            <a:alphaOff val="0"/>
          </a:srgbClr>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l-GR" sz="2200" b="1" kern="1200" dirty="0">
              <a:solidFill>
                <a:sysClr val="window" lastClr="FFFFFF"/>
              </a:solidFill>
              <a:latin typeface="Calibri"/>
              <a:ea typeface="+mn-ea"/>
              <a:cs typeface="+mn-cs"/>
            </a:rPr>
            <a:t>Φύση γνωστικού αντικειμένου</a:t>
          </a:r>
        </a:p>
      </dsp:txBody>
      <dsp:txXfrm>
        <a:off x="3631073" y="26572"/>
        <a:ext cx="1907482" cy="1103950"/>
      </dsp:txXfrm>
    </dsp:sp>
    <dsp:sp modelId="{CE64F43A-8FC7-49CD-80AD-3547E3B991B8}">
      <dsp:nvSpPr>
        <dsp:cNvPr id="0" name=""/>
        <dsp:cNvSpPr/>
      </dsp:nvSpPr>
      <dsp:spPr>
        <a:xfrm>
          <a:off x="2428920" y="578546"/>
          <a:ext cx="4311789" cy="4311789"/>
        </a:xfrm>
        <a:custGeom>
          <a:avLst/>
          <a:gdLst/>
          <a:ahLst/>
          <a:cxnLst/>
          <a:rect l="0" t="0" r="0" b="0"/>
          <a:pathLst>
            <a:path>
              <a:moveTo>
                <a:pt x="3279993" y="314597"/>
              </a:moveTo>
              <a:arcTo wR="2158012" hR="2158012" stAng="18079588" swAng="1115859"/>
            </a:path>
          </a:pathLst>
        </a:custGeom>
        <a:noFill/>
        <a:ln w="9525" cap="flat" cmpd="sng" algn="ctr">
          <a:solidFill>
            <a:srgbClr val="4F81BD">
              <a:hueOff val="0"/>
              <a:satOff val="0"/>
              <a:lumOff val="0"/>
              <a:alphaOff val="0"/>
            </a:srgbClr>
          </a:solidFill>
          <a:prstDash val="solid"/>
          <a:tailEnd type="arrow"/>
        </a:ln>
        <a:effectLst/>
      </dsp:spPr>
      <dsp:style>
        <a:lnRef idx="1">
          <a:scrgbClr r="0" g="0" b="0"/>
        </a:lnRef>
        <a:fillRef idx="0">
          <a:scrgbClr r="0" g="0" b="0"/>
        </a:fillRef>
        <a:effectRef idx="0">
          <a:scrgbClr r="0" g="0" b="0"/>
        </a:effectRef>
        <a:fontRef idx="minor"/>
      </dsp:style>
    </dsp:sp>
    <dsp:sp modelId="{93BFC00C-10AC-4C3A-9953-76EF0B74EBED}">
      <dsp:nvSpPr>
        <dsp:cNvPr id="0" name=""/>
        <dsp:cNvSpPr/>
      </dsp:nvSpPr>
      <dsp:spPr>
        <a:xfrm>
          <a:off x="5749393" y="1475937"/>
          <a:ext cx="1771598" cy="1184591"/>
        </a:xfrm>
        <a:prstGeom prst="roundRect">
          <a:avLst/>
        </a:prstGeom>
        <a:solidFill>
          <a:srgbClr val="4F81BD">
            <a:hueOff val="0"/>
            <a:satOff val="0"/>
            <a:lumOff val="0"/>
            <a:alphaOff val="0"/>
          </a:srgbClr>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l-GR" sz="2200" b="1" kern="1200" dirty="0">
              <a:solidFill>
                <a:sysClr val="window" lastClr="FFFFFF"/>
              </a:solidFill>
              <a:latin typeface="Calibri"/>
              <a:ea typeface="+mn-ea"/>
              <a:cs typeface="+mn-cs"/>
            </a:rPr>
            <a:t>Διδακτικοί στόχοι</a:t>
          </a:r>
        </a:p>
      </dsp:txBody>
      <dsp:txXfrm>
        <a:off x="5807220" y="1533764"/>
        <a:ext cx="1655944" cy="1068937"/>
      </dsp:txXfrm>
    </dsp:sp>
    <dsp:sp modelId="{0924C5D6-9FF4-4BD6-B289-11984126B3B2}">
      <dsp:nvSpPr>
        <dsp:cNvPr id="0" name=""/>
        <dsp:cNvSpPr/>
      </dsp:nvSpPr>
      <dsp:spPr>
        <a:xfrm>
          <a:off x="2428920" y="578546"/>
          <a:ext cx="4311789" cy="4311789"/>
        </a:xfrm>
        <a:custGeom>
          <a:avLst/>
          <a:gdLst/>
          <a:ahLst/>
          <a:cxnLst/>
          <a:rect l="0" t="0" r="0" b="0"/>
          <a:pathLst>
            <a:path>
              <a:moveTo>
                <a:pt x="4310861" y="2307217"/>
              </a:moveTo>
              <a:arcTo wR="2158012" hR="2158012" stAng="21837875" swAng="1360401"/>
            </a:path>
          </a:pathLst>
        </a:custGeom>
        <a:noFill/>
        <a:ln w="9525" cap="flat" cmpd="sng" algn="ctr">
          <a:solidFill>
            <a:srgbClr val="4F81BD">
              <a:hueOff val="0"/>
              <a:satOff val="0"/>
              <a:lumOff val="0"/>
              <a:alphaOff val="0"/>
            </a:srgbClr>
          </a:solidFill>
          <a:prstDash val="solid"/>
          <a:tailEnd type="arrow"/>
        </a:ln>
        <a:effectLst/>
      </dsp:spPr>
      <dsp:style>
        <a:lnRef idx="1">
          <a:scrgbClr r="0" g="0" b="0"/>
        </a:lnRef>
        <a:fillRef idx="0">
          <a:scrgbClr r="0" g="0" b="0"/>
        </a:fillRef>
        <a:effectRef idx="0">
          <a:scrgbClr r="0" g="0" b="0"/>
        </a:effectRef>
        <a:fontRef idx="minor"/>
      </dsp:style>
    </dsp:sp>
    <dsp:sp modelId="{08ABA39A-3F70-495B-BA04-E61DC1BD4EB7}">
      <dsp:nvSpPr>
        <dsp:cNvPr id="0" name=""/>
        <dsp:cNvSpPr/>
      </dsp:nvSpPr>
      <dsp:spPr>
        <a:xfrm>
          <a:off x="4921974" y="3939234"/>
          <a:ext cx="1860087" cy="1078725"/>
        </a:xfrm>
        <a:prstGeom prst="roundRect">
          <a:avLst/>
        </a:prstGeom>
        <a:solidFill>
          <a:srgbClr val="4F81BD">
            <a:hueOff val="0"/>
            <a:satOff val="0"/>
            <a:lumOff val="0"/>
            <a:alphaOff val="0"/>
          </a:srgbClr>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l-GR" sz="2000" b="1" kern="1200" dirty="0">
              <a:solidFill>
                <a:sysClr val="window" lastClr="FFFFFF"/>
              </a:solidFill>
              <a:latin typeface="Calibri"/>
              <a:ea typeface="+mn-ea"/>
              <a:cs typeface="+mn-cs"/>
            </a:rPr>
            <a:t>Εκπαιδευτικές ανάγκες</a:t>
          </a:r>
        </a:p>
      </dsp:txBody>
      <dsp:txXfrm>
        <a:off x="4974633" y="3991893"/>
        <a:ext cx="1754769" cy="973407"/>
      </dsp:txXfrm>
    </dsp:sp>
    <dsp:sp modelId="{6AA7333C-EC4E-4A01-BB95-0FC953FD36C3}">
      <dsp:nvSpPr>
        <dsp:cNvPr id="0" name=""/>
        <dsp:cNvSpPr/>
      </dsp:nvSpPr>
      <dsp:spPr>
        <a:xfrm>
          <a:off x="2396389" y="583953"/>
          <a:ext cx="4311789" cy="4311789"/>
        </a:xfrm>
        <a:custGeom>
          <a:avLst/>
          <a:gdLst/>
          <a:ahLst/>
          <a:cxnLst/>
          <a:rect l="0" t="0" r="0" b="0"/>
          <a:pathLst>
            <a:path>
              <a:moveTo>
                <a:pt x="2339559" y="4308375"/>
              </a:moveTo>
              <a:arcTo wR="2158012" hR="2158012" stAng="5110452" swAng="745670"/>
            </a:path>
          </a:pathLst>
        </a:custGeom>
        <a:noFill/>
        <a:ln w="9525" cap="flat" cmpd="sng" algn="ctr">
          <a:solidFill>
            <a:srgbClr val="4F81BD">
              <a:hueOff val="0"/>
              <a:satOff val="0"/>
              <a:lumOff val="0"/>
              <a:alphaOff val="0"/>
            </a:srgbClr>
          </a:solidFill>
          <a:prstDash val="solid"/>
          <a:tailEnd type="arrow"/>
        </a:ln>
        <a:effectLst/>
      </dsp:spPr>
      <dsp:style>
        <a:lnRef idx="1">
          <a:scrgbClr r="0" g="0" b="0"/>
        </a:lnRef>
        <a:fillRef idx="0">
          <a:scrgbClr r="0" g="0" b="0"/>
        </a:fillRef>
        <a:effectRef idx="0">
          <a:scrgbClr r="0" g="0" b="0"/>
        </a:effectRef>
        <a:fontRef idx="minor"/>
      </dsp:style>
    </dsp:sp>
    <dsp:sp modelId="{B1276335-AF87-4F86-8D24-767B499B6DBB}">
      <dsp:nvSpPr>
        <dsp:cNvPr id="0" name=""/>
        <dsp:cNvSpPr/>
      </dsp:nvSpPr>
      <dsp:spPr>
        <a:xfrm>
          <a:off x="2301496" y="3804101"/>
          <a:ext cx="1757906" cy="1166123"/>
        </a:xfrm>
        <a:prstGeom prst="roundRect">
          <a:avLst/>
        </a:prstGeom>
        <a:solidFill>
          <a:srgbClr val="4F81BD">
            <a:hueOff val="0"/>
            <a:satOff val="0"/>
            <a:lumOff val="0"/>
            <a:alphaOff val="0"/>
          </a:srgbClr>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l-GR" sz="2300" b="1" kern="1200" dirty="0">
              <a:solidFill>
                <a:sysClr val="window" lastClr="FFFFFF"/>
              </a:solidFill>
              <a:latin typeface="Calibri"/>
              <a:ea typeface="+mn-ea"/>
              <a:cs typeface="+mn-cs"/>
            </a:rPr>
            <a:t>Διαθέσιμος χρόνος</a:t>
          </a:r>
        </a:p>
      </dsp:txBody>
      <dsp:txXfrm>
        <a:off x="2358421" y="3861026"/>
        <a:ext cx="1644056" cy="1052273"/>
      </dsp:txXfrm>
    </dsp:sp>
    <dsp:sp modelId="{BB05A386-CF1B-41FA-9CE4-83736523FF44}">
      <dsp:nvSpPr>
        <dsp:cNvPr id="0" name=""/>
        <dsp:cNvSpPr/>
      </dsp:nvSpPr>
      <dsp:spPr>
        <a:xfrm>
          <a:off x="2428416" y="604069"/>
          <a:ext cx="4311789" cy="4311789"/>
        </a:xfrm>
        <a:custGeom>
          <a:avLst/>
          <a:gdLst/>
          <a:ahLst/>
          <a:cxnLst/>
          <a:rect l="0" t="0" r="0" b="0"/>
          <a:pathLst>
            <a:path>
              <a:moveTo>
                <a:pt x="229056" y="3125559"/>
              </a:moveTo>
              <a:arcTo wR="2158012" hR="2158012" stAng="9201724" swAng="1360401"/>
            </a:path>
          </a:pathLst>
        </a:custGeom>
        <a:noFill/>
        <a:ln w="9525" cap="flat" cmpd="sng" algn="ctr">
          <a:solidFill>
            <a:srgbClr val="4F81BD">
              <a:hueOff val="0"/>
              <a:satOff val="0"/>
              <a:lumOff val="0"/>
              <a:alphaOff val="0"/>
            </a:srgbClr>
          </a:solidFill>
          <a:prstDash val="solid"/>
          <a:tailEnd type="arrow"/>
        </a:ln>
        <a:effectLst/>
      </dsp:spPr>
      <dsp:style>
        <a:lnRef idx="1">
          <a:scrgbClr r="0" g="0" b="0"/>
        </a:lnRef>
        <a:fillRef idx="0">
          <a:scrgbClr r="0" g="0" b="0"/>
        </a:fillRef>
        <a:effectRef idx="0">
          <a:scrgbClr r="0" g="0" b="0"/>
        </a:effectRef>
        <a:fontRef idx="minor"/>
      </dsp:style>
    </dsp:sp>
    <dsp:sp modelId="{5358D969-E5FD-49EF-AC1E-6FE959D7E7D2}">
      <dsp:nvSpPr>
        <dsp:cNvPr id="0" name=""/>
        <dsp:cNvSpPr/>
      </dsp:nvSpPr>
      <dsp:spPr>
        <a:xfrm>
          <a:off x="1603339" y="1431780"/>
          <a:ext cx="1862194" cy="1272906"/>
        </a:xfrm>
        <a:prstGeom prst="roundRect">
          <a:avLst/>
        </a:prstGeom>
        <a:solidFill>
          <a:srgbClr val="4F81BD">
            <a:hueOff val="0"/>
            <a:satOff val="0"/>
            <a:lumOff val="0"/>
            <a:alphaOff val="0"/>
          </a:srgbClr>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l-GR" sz="2300" b="1" kern="1200" dirty="0">
              <a:solidFill>
                <a:sysClr val="window" lastClr="FFFFFF"/>
              </a:solidFill>
              <a:latin typeface="Calibri"/>
              <a:ea typeface="+mn-ea"/>
              <a:cs typeface="+mn-cs"/>
            </a:rPr>
            <a:t>Τρόποι – Μέσα - Συνθήκες</a:t>
          </a:r>
        </a:p>
      </dsp:txBody>
      <dsp:txXfrm>
        <a:off x="1665477" y="1493918"/>
        <a:ext cx="1737918" cy="1148630"/>
      </dsp:txXfrm>
    </dsp:sp>
    <dsp:sp modelId="{F67087AB-AE64-4E27-8685-C3E9590FBE1F}">
      <dsp:nvSpPr>
        <dsp:cNvPr id="0" name=""/>
        <dsp:cNvSpPr/>
      </dsp:nvSpPr>
      <dsp:spPr>
        <a:xfrm>
          <a:off x="2428920" y="578546"/>
          <a:ext cx="4311789" cy="4311789"/>
        </a:xfrm>
        <a:custGeom>
          <a:avLst/>
          <a:gdLst/>
          <a:ahLst/>
          <a:cxnLst/>
          <a:rect l="0" t="0" r="0" b="0"/>
          <a:pathLst>
            <a:path>
              <a:moveTo>
                <a:pt x="506717" y="768680"/>
              </a:moveTo>
              <a:arcTo wR="2158012" hR="2158012" stAng="13204553" swAng="1115859"/>
            </a:path>
          </a:pathLst>
        </a:custGeom>
        <a:noFill/>
        <a:ln w="9525" cap="flat" cmpd="sng" algn="ctr">
          <a:solidFill>
            <a:srgbClr val="4F81BD">
              <a:hueOff val="0"/>
              <a:satOff val="0"/>
              <a:lumOff val="0"/>
              <a:alphaOff val="0"/>
            </a:srgbClr>
          </a:solidFill>
          <a:prstDash val="solid"/>
          <a:tailEnd type="arrow"/>
        </a:ln>
        <a:effectLst/>
      </dsp:spPr>
      <dsp:style>
        <a:lnRef idx="1">
          <a:scrgbClr r="0" g="0" b="0"/>
        </a:lnRef>
        <a:fillRef idx="0">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cycle5">
  <dgm:title val=""/>
  <dgm:desc val=""/>
  <dgm:catLst>
    <dgm:cat type="cycle" pri="3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fact="-1"/>
          <dgm:constr type="diam" for="ch"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connDist"/>
                <dgm:constr type="begPad" refType="connDist" fact="0.2"/>
                <dgm:constr type="endPad" refType="connDist" fact="0.2"/>
              </dgm:constrLst>
              <dgm:ruleLst/>
            </dgm:layoutNode>
          </dgm:forEach>
        </dgm:if>
        <dgm:else name="Name16"/>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6301DC4-282E-4260-AE79-429D6A0FD8D7}" type="datetimeFigureOut">
              <a:rPr lang="el-GR" smtClean="0"/>
              <a:t>15/1/2021</a:t>
            </a:fld>
            <a:endParaRPr lang="el-GR"/>
          </a:p>
        </p:txBody>
      </p:sp>
      <p:sp>
        <p:nvSpPr>
          <p:cNvPr id="4" name="Θέση εικόνας διαφάνειας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6" name="Θέση υποσέλιδου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46B21DB-DE41-4179-A431-62A93855CE1A}" type="slidenum">
              <a:rPr lang="el-GR" smtClean="0"/>
              <a:t>‹#›</a:t>
            </a:fld>
            <a:endParaRPr lang="el-GR"/>
          </a:p>
        </p:txBody>
      </p:sp>
    </p:spTree>
    <p:extLst>
      <p:ext uri="{BB962C8B-B14F-4D97-AF65-F5344CB8AC3E}">
        <p14:creationId xmlns:p14="http://schemas.microsoft.com/office/powerpoint/2010/main" val="37145438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1078523" y="1098388"/>
            <a:ext cx="10318418" cy="4394988"/>
          </a:xfrm>
        </p:spPr>
        <p:txBody>
          <a:bodyPr anchor="ctr">
            <a:noAutofit/>
          </a:bodyPr>
          <a:lstStyle>
            <a:lvl1pPr algn="ctr">
              <a:defRPr sz="10000" spc="800" baseline="0"/>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2215045" y="5979196"/>
            <a:ext cx="8045373" cy="742279"/>
          </a:xfrm>
        </p:spPr>
        <p:txBody>
          <a:bodyPr anchor="t">
            <a:normAutofit/>
          </a:bodyPr>
          <a:lstStyle>
            <a:lvl1pPr marL="0" indent="0" algn="ctr">
              <a:lnSpc>
                <a:spcPct val="100000"/>
              </a:lnSpc>
              <a:buNone/>
              <a:defRPr sz="2000" b="1" i="0" cap="all" spc="4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a:xfrm>
            <a:off x="1078523" y="6375679"/>
            <a:ext cx="2329722" cy="348462"/>
          </a:xfrm>
        </p:spPr>
        <p:txBody>
          <a:bodyPr/>
          <a:lstStyle>
            <a:lvl1pPr>
              <a:defRPr baseline="0">
                <a:solidFill>
                  <a:schemeClr val="accent1">
                    <a:lumMod val="50000"/>
                  </a:schemeClr>
                </a:solidFill>
              </a:defRPr>
            </a:lvl1pPr>
          </a:lstStyle>
          <a:p>
            <a:fld id="{BE184F8F-654A-41F1-BD50-7E59BF2FBB18}" type="datetimeFigureOut">
              <a:rPr lang="el-GR" smtClean="0">
                <a:solidFill>
                  <a:prstClr val="black">
                    <a:tint val="75000"/>
                  </a:prstClr>
                </a:solidFill>
              </a:rPr>
              <a:pPr/>
              <a:t>15/1/2021</a:t>
            </a:fld>
            <a:endParaRPr lang="el-GR">
              <a:solidFill>
                <a:prstClr val="black">
                  <a:tint val="75000"/>
                </a:prstClr>
              </a:solidFill>
            </a:endParaRPr>
          </a:p>
        </p:txBody>
      </p:sp>
      <p:sp>
        <p:nvSpPr>
          <p:cNvPr id="5" name="Footer Placeholder 4"/>
          <p:cNvSpPr>
            <a:spLocks noGrp="1"/>
          </p:cNvSpPr>
          <p:nvPr>
            <p:ph type="ftr" sz="quarter" idx="11"/>
          </p:nvPr>
        </p:nvSpPr>
        <p:spPr>
          <a:xfrm>
            <a:off x="4180332" y="6375679"/>
            <a:ext cx="4114800" cy="345796"/>
          </a:xfrm>
        </p:spPr>
        <p:txBody>
          <a:bodyPr/>
          <a:lstStyle>
            <a:lvl1pPr>
              <a:defRPr baseline="0">
                <a:solidFill>
                  <a:schemeClr val="accent1">
                    <a:lumMod val="50000"/>
                  </a:schemeClr>
                </a:solidFill>
              </a:defRPr>
            </a:lvl1pPr>
          </a:lstStyle>
          <a:p>
            <a:endParaRPr lang="el-GR">
              <a:solidFill>
                <a:prstClr val="black">
                  <a:tint val="75000"/>
                </a:prstClr>
              </a:solidFill>
            </a:endParaRPr>
          </a:p>
        </p:txBody>
      </p:sp>
      <p:sp>
        <p:nvSpPr>
          <p:cNvPr id="6" name="Slide Number Placeholder 5"/>
          <p:cNvSpPr>
            <a:spLocks noGrp="1"/>
          </p:cNvSpPr>
          <p:nvPr>
            <p:ph type="sldNum" sz="quarter" idx="12"/>
          </p:nvPr>
        </p:nvSpPr>
        <p:spPr>
          <a:xfrm>
            <a:off x="9067218" y="6375679"/>
            <a:ext cx="2329723" cy="345796"/>
          </a:xfrm>
        </p:spPr>
        <p:txBody>
          <a:bodyPr/>
          <a:lstStyle>
            <a:lvl1pPr>
              <a:defRPr baseline="0">
                <a:solidFill>
                  <a:schemeClr val="accent1">
                    <a:lumMod val="50000"/>
                  </a:schemeClr>
                </a:solidFill>
              </a:defRPr>
            </a:lvl1pPr>
          </a:lstStyle>
          <a:p>
            <a:fld id="{8806D93D-A3A8-423B-87EB-DDA5A2B84EC2}" type="slidenum">
              <a:rPr lang="el-GR" smtClean="0"/>
              <a:pPr/>
              <a:t>‹#›</a:t>
            </a:fld>
            <a:endParaRPr lang="el-GR"/>
          </a:p>
        </p:txBody>
      </p:sp>
      <p:sp>
        <p:nvSpPr>
          <p:cNvPr id="13" name="Rectangle 12" title="left edge border"/>
          <p:cNvSpPr/>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7983793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BE184F8F-654A-41F1-BD50-7E59BF2FBB18}" type="datetimeFigureOut">
              <a:rPr lang="el-GR" smtClean="0">
                <a:solidFill>
                  <a:prstClr val="black">
                    <a:tint val="75000"/>
                  </a:prstClr>
                </a:solidFill>
              </a:rPr>
              <a:pPr/>
              <a:t>15/1/2021</a:t>
            </a:fld>
            <a:endParaRPr lang="el-GR">
              <a:solidFill>
                <a:prstClr val="black">
                  <a:tint val="75000"/>
                </a:prstClr>
              </a:solidFill>
            </a:endParaRPr>
          </a:p>
        </p:txBody>
      </p:sp>
      <p:sp>
        <p:nvSpPr>
          <p:cNvPr id="5" name="Footer Placeholder 4"/>
          <p:cNvSpPr>
            <a:spLocks noGrp="1"/>
          </p:cNvSpPr>
          <p:nvPr>
            <p:ph type="ftr" sz="quarter" idx="11"/>
          </p:nvPr>
        </p:nvSpPr>
        <p:spPr/>
        <p:txBody>
          <a:bodyPr/>
          <a:lstStyle/>
          <a:p>
            <a:endParaRPr lang="el-GR">
              <a:solidFill>
                <a:prstClr val="black">
                  <a:tint val="75000"/>
                </a:prstClr>
              </a:solidFill>
            </a:endParaRPr>
          </a:p>
        </p:txBody>
      </p:sp>
      <p:sp>
        <p:nvSpPr>
          <p:cNvPr id="6" name="Slide Number Placeholder 5"/>
          <p:cNvSpPr>
            <a:spLocks noGrp="1"/>
          </p:cNvSpPr>
          <p:nvPr>
            <p:ph type="sldNum" sz="quarter" idx="12"/>
          </p:nvPr>
        </p:nvSpPr>
        <p:spPr/>
        <p:txBody>
          <a:bodyPr/>
          <a:lstStyle/>
          <a:p>
            <a:fld id="{8806D93D-A3A8-423B-87EB-DDA5A2B84EC2}" type="slidenum">
              <a:rPr lang="el-GR" smtClean="0"/>
              <a:pPr/>
              <a:t>‹#›</a:t>
            </a:fld>
            <a:endParaRPr lang="el-GR"/>
          </a:p>
        </p:txBody>
      </p:sp>
    </p:spTree>
    <p:extLst>
      <p:ext uri="{BB962C8B-B14F-4D97-AF65-F5344CB8AC3E}">
        <p14:creationId xmlns:p14="http://schemas.microsoft.com/office/powerpoint/2010/main" val="8877165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66321" y="382386"/>
            <a:ext cx="1492132" cy="5600404"/>
          </a:xfrm>
        </p:spPr>
        <p:txBody>
          <a:bodyPr vert="eaVert"/>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1257300" y="382385"/>
            <a:ext cx="8392585" cy="5600405"/>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BE184F8F-654A-41F1-BD50-7E59BF2FBB18}" type="datetimeFigureOut">
              <a:rPr lang="el-GR" smtClean="0">
                <a:solidFill>
                  <a:prstClr val="black">
                    <a:tint val="75000"/>
                  </a:prstClr>
                </a:solidFill>
              </a:rPr>
              <a:pPr/>
              <a:t>15/1/2021</a:t>
            </a:fld>
            <a:endParaRPr lang="el-GR">
              <a:solidFill>
                <a:prstClr val="black">
                  <a:tint val="75000"/>
                </a:prstClr>
              </a:solidFill>
            </a:endParaRPr>
          </a:p>
        </p:txBody>
      </p:sp>
      <p:sp>
        <p:nvSpPr>
          <p:cNvPr id="5" name="Footer Placeholder 4"/>
          <p:cNvSpPr>
            <a:spLocks noGrp="1"/>
          </p:cNvSpPr>
          <p:nvPr>
            <p:ph type="ftr" sz="quarter" idx="11"/>
          </p:nvPr>
        </p:nvSpPr>
        <p:spPr/>
        <p:txBody>
          <a:bodyPr/>
          <a:lstStyle/>
          <a:p>
            <a:endParaRPr lang="el-GR">
              <a:solidFill>
                <a:prstClr val="black">
                  <a:tint val="75000"/>
                </a:prstClr>
              </a:solidFill>
            </a:endParaRPr>
          </a:p>
        </p:txBody>
      </p:sp>
      <p:sp>
        <p:nvSpPr>
          <p:cNvPr id="6" name="Slide Number Placeholder 5"/>
          <p:cNvSpPr>
            <a:spLocks noGrp="1"/>
          </p:cNvSpPr>
          <p:nvPr>
            <p:ph type="sldNum" sz="quarter" idx="12"/>
          </p:nvPr>
        </p:nvSpPr>
        <p:spPr/>
        <p:txBody>
          <a:bodyPr/>
          <a:lstStyle/>
          <a:p>
            <a:fld id="{8806D93D-A3A8-423B-87EB-DDA5A2B84EC2}" type="slidenum">
              <a:rPr lang="el-GR" smtClean="0"/>
              <a:pPr/>
              <a:t>‹#›</a:t>
            </a:fld>
            <a:endParaRPr lang="el-GR"/>
          </a:p>
        </p:txBody>
      </p:sp>
    </p:spTree>
    <p:extLst>
      <p:ext uri="{BB962C8B-B14F-4D97-AF65-F5344CB8AC3E}">
        <p14:creationId xmlns:p14="http://schemas.microsoft.com/office/powerpoint/2010/main" val="41232225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BE184F8F-654A-41F1-BD50-7E59BF2FBB18}" type="datetimeFigureOut">
              <a:rPr lang="el-GR" smtClean="0">
                <a:solidFill>
                  <a:prstClr val="black">
                    <a:tint val="75000"/>
                  </a:prstClr>
                </a:solidFill>
              </a:rPr>
              <a:pPr/>
              <a:t>15/1/2021</a:t>
            </a:fld>
            <a:endParaRPr lang="el-GR">
              <a:solidFill>
                <a:prstClr val="black">
                  <a:tint val="75000"/>
                </a:prstClr>
              </a:solidFill>
            </a:endParaRPr>
          </a:p>
        </p:txBody>
      </p:sp>
      <p:sp>
        <p:nvSpPr>
          <p:cNvPr id="5" name="Footer Placeholder 4"/>
          <p:cNvSpPr>
            <a:spLocks noGrp="1"/>
          </p:cNvSpPr>
          <p:nvPr>
            <p:ph type="ftr" sz="quarter" idx="11"/>
          </p:nvPr>
        </p:nvSpPr>
        <p:spPr/>
        <p:txBody>
          <a:bodyPr/>
          <a:lstStyle/>
          <a:p>
            <a:endParaRPr lang="el-GR">
              <a:solidFill>
                <a:prstClr val="black">
                  <a:tint val="75000"/>
                </a:prstClr>
              </a:solidFill>
            </a:endParaRPr>
          </a:p>
        </p:txBody>
      </p:sp>
      <p:sp>
        <p:nvSpPr>
          <p:cNvPr id="6" name="Slide Number Placeholder 5"/>
          <p:cNvSpPr>
            <a:spLocks noGrp="1"/>
          </p:cNvSpPr>
          <p:nvPr>
            <p:ph type="sldNum" sz="quarter" idx="12"/>
          </p:nvPr>
        </p:nvSpPr>
        <p:spPr/>
        <p:txBody>
          <a:bodyPr/>
          <a:lstStyle/>
          <a:p>
            <a:fld id="{8806D93D-A3A8-423B-87EB-DDA5A2B84EC2}" type="slidenum">
              <a:rPr lang="el-GR" smtClean="0"/>
              <a:pPr/>
              <a:t>‹#›</a:t>
            </a:fld>
            <a:endParaRPr lang="el-GR"/>
          </a:p>
        </p:txBody>
      </p:sp>
    </p:spTree>
    <p:extLst>
      <p:ext uri="{BB962C8B-B14F-4D97-AF65-F5344CB8AC3E}">
        <p14:creationId xmlns:p14="http://schemas.microsoft.com/office/powerpoint/2010/main" val="39785503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242929" y="1073888"/>
            <a:ext cx="8187071" cy="4064627"/>
          </a:xfrm>
        </p:spPr>
        <p:txBody>
          <a:bodyPr anchor="b">
            <a:normAutofit/>
          </a:bodyPr>
          <a:lstStyle>
            <a:lvl1pPr>
              <a:defRPr sz="8400" spc="800" baseline="0">
                <a:solidFill>
                  <a:schemeClr val="tx2"/>
                </a:solidFill>
              </a:defRPr>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3242930" y="5159781"/>
            <a:ext cx="7017488" cy="951135"/>
          </a:xfrm>
        </p:spPr>
        <p:txBody>
          <a:bodyPr>
            <a:normAutofit/>
          </a:bodyPr>
          <a:lstStyle>
            <a:lvl1pPr marL="0" indent="0">
              <a:lnSpc>
                <a:spcPct val="100000"/>
              </a:lnSpc>
              <a:buNone/>
              <a:defRPr sz="2000" b="1" i="0" cap="all" spc="400" baseline="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a:xfrm>
            <a:off x="3236546" y="6375679"/>
            <a:ext cx="1493947" cy="348462"/>
          </a:xfrm>
        </p:spPr>
        <p:txBody>
          <a:bodyPr/>
          <a:lstStyle>
            <a:lvl1pPr>
              <a:defRPr baseline="0">
                <a:solidFill>
                  <a:schemeClr val="tx2"/>
                </a:solidFill>
              </a:defRPr>
            </a:lvl1pPr>
          </a:lstStyle>
          <a:p>
            <a:fld id="{BE184F8F-654A-41F1-BD50-7E59BF2FBB18}" type="datetimeFigureOut">
              <a:rPr lang="el-GR" smtClean="0">
                <a:solidFill>
                  <a:prstClr val="black">
                    <a:tint val="75000"/>
                  </a:prstClr>
                </a:solidFill>
              </a:rPr>
              <a:pPr/>
              <a:t>15/1/2021</a:t>
            </a:fld>
            <a:endParaRPr lang="el-GR">
              <a:solidFill>
                <a:prstClr val="black">
                  <a:tint val="75000"/>
                </a:prstClr>
              </a:solidFill>
            </a:endParaRPr>
          </a:p>
        </p:txBody>
      </p:sp>
      <p:sp>
        <p:nvSpPr>
          <p:cNvPr id="5" name="Footer Placeholder 4"/>
          <p:cNvSpPr>
            <a:spLocks noGrp="1"/>
          </p:cNvSpPr>
          <p:nvPr>
            <p:ph type="ftr" sz="quarter" idx="11"/>
          </p:nvPr>
        </p:nvSpPr>
        <p:spPr>
          <a:xfrm>
            <a:off x="5279064" y="6375679"/>
            <a:ext cx="4114800" cy="345796"/>
          </a:xfrm>
        </p:spPr>
        <p:txBody>
          <a:bodyPr/>
          <a:lstStyle>
            <a:lvl1pPr>
              <a:defRPr baseline="0">
                <a:solidFill>
                  <a:schemeClr val="tx2"/>
                </a:solidFill>
              </a:defRPr>
            </a:lvl1pPr>
          </a:lstStyle>
          <a:p>
            <a:endParaRPr lang="el-GR">
              <a:solidFill>
                <a:prstClr val="black">
                  <a:tint val="75000"/>
                </a:prstClr>
              </a:solidFill>
            </a:endParaRPr>
          </a:p>
        </p:txBody>
      </p:sp>
      <p:sp>
        <p:nvSpPr>
          <p:cNvPr id="6" name="Slide Number Placeholder 5"/>
          <p:cNvSpPr>
            <a:spLocks noGrp="1"/>
          </p:cNvSpPr>
          <p:nvPr>
            <p:ph type="sldNum" sz="quarter" idx="12"/>
          </p:nvPr>
        </p:nvSpPr>
        <p:spPr>
          <a:xfrm>
            <a:off x="9942434" y="6375679"/>
            <a:ext cx="1487566" cy="345796"/>
          </a:xfrm>
        </p:spPr>
        <p:txBody>
          <a:bodyPr/>
          <a:lstStyle>
            <a:lvl1pPr>
              <a:defRPr baseline="0">
                <a:solidFill>
                  <a:schemeClr val="tx2"/>
                </a:solidFill>
              </a:defRPr>
            </a:lvl1pPr>
          </a:lstStyle>
          <a:p>
            <a:fld id="{8806D93D-A3A8-423B-87EB-DDA5A2B84EC2}" type="slidenum">
              <a:rPr lang="el-GR" smtClean="0"/>
              <a:pPr/>
              <a:t>‹#›</a:t>
            </a:fld>
            <a:endParaRPr lang="el-GR"/>
          </a:p>
        </p:txBody>
      </p:sp>
      <p:grpSp>
        <p:nvGrpSpPr>
          <p:cNvPr id="7" name="Group 6" title="left scallop shape"/>
          <p:cNvGrpSpPr/>
          <p:nvPr/>
        </p:nvGrpSpPr>
        <p:grpSpPr>
          <a:xfrm>
            <a:off x="0" y="0"/>
            <a:ext cx="2814638" cy="6858000"/>
            <a:chOff x="0" y="0"/>
            <a:chExt cx="2814638" cy="6858000"/>
          </a:xfrm>
        </p:grpSpPr>
        <p:sp>
          <p:nvSpPr>
            <p:cNvPr id="11" name="Freeform 6" title="left scallop shape"/>
            <p:cNvSpPr/>
            <p:nvPr/>
          </p:nvSpPr>
          <p:spPr bwMode="auto">
            <a:xfrm>
              <a:off x="0" y="0"/>
              <a:ext cx="2814638"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6" name="Freeform 11" title="left scallop inline"/>
            <p:cNvSpPr/>
            <p:nvPr/>
          </p:nvSpPr>
          <p:spPr bwMode="auto">
            <a:xfrm>
              <a:off x="874382" y="0"/>
              <a:ext cx="1646238"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extLst>
      <p:ext uri="{BB962C8B-B14F-4D97-AF65-F5344CB8AC3E}">
        <p14:creationId xmlns:p14="http://schemas.microsoft.com/office/powerpoint/2010/main" val="2581206681"/>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p:nvPr>
        </p:nvSpPr>
        <p:spPr>
          <a:xfrm>
            <a:off x="1257300" y="2286000"/>
            <a:ext cx="4800600" cy="3619500"/>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Content Placeholder 3"/>
          <p:cNvSpPr>
            <a:spLocks noGrp="1"/>
          </p:cNvSpPr>
          <p:nvPr>
            <p:ph sz="half" idx="2"/>
          </p:nvPr>
        </p:nvSpPr>
        <p:spPr>
          <a:xfrm>
            <a:off x="6647796" y="2286000"/>
            <a:ext cx="4800600" cy="3619500"/>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Date Placeholder 4"/>
          <p:cNvSpPr>
            <a:spLocks noGrp="1"/>
          </p:cNvSpPr>
          <p:nvPr>
            <p:ph type="dt" sz="half" idx="10"/>
          </p:nvPr>
        </p:nvSpPr>
        <p:spPr/>
        <p:txBody>
          <a:bodyPr/>
          <a:lstStyle/>
          <a:p>
            <a:fld id="{BE184F8F-654A-41F1-BD50-7E59BF2FBB18}" type="datetimeFigureOut">
              <a:rPr lang="el-GR" smtClean="0">
                <a:solidFill>
                  <a:prstClr val="black">
                    <a:tint val="75000"/>
                  </a:prstClr>
                </a:solidFill>
              </a:rPr>
              <a:pPr/>
              <a:t>15/1/2021</a:t>
            </a:fld>
            <a:endParaRPr lang="el-GR">
              <a:solidFill>
                <a:prstClr val="black">
                  <a:tint val="75000"/>
                </a:prstClr>
              </a:solidFill>
            </a:endParaRPr>
          </a:p>
        </p:txBody>
      </p:sp>
      <p:sp>
        <p:nvSpPr>
          <p:cNvPr id="6" name="Footer Placeholder 5"/>
          <p:cNvSpPr>
            <a:spLocks noGrp="1"/>
          </p:cNvSpPr>
          <p:nvPr>
            <p:ph type="ftr" sz="quarter" idx="11"/>
          </p:nvPr>
        </p:nvSpPr>
        <p:spPr/>
        <p:txBody>
          <a:bodyPr/>
          <a:lstStyle/>
          <a:p>
            <a:endParaRPr lang="el-GR">
              <a:solidFill>
                <a:prstClr val="black">
                  <a:tint val="75000"/>
                </a:prstClr>
              </a:solidFill>
            </a:endParaRPr>
          </a:p>
        </p:txBody>
      </p:sp>
      <p:sp>
        <p:nvSpPr>
          <p:cNvPr id="7" name="Slide Number Placeholder 6"/>
          <p:cNvSpPr>
            <a:spLocks noGrp="1"/>
          </p:cNvSpPr>
          <p:nvPr>
            <p:ph type="sldNum" sz="quarter" idx="12"/>
          </p:nvPr>
        </p:nvSpPr>
        <p:spPr/>
        <p:txBody>
          <a:bodyPr/>
          <a:lstStyle/>
          <a:p>
            <a:fld id="{8806D93D-A3A8-423B-87EB-DDA5A2B84EC2}" type="slidenum">
              <a:rPr lang="el-GR" smtClean="0"/>
              <a:pPr/>
              <a:t>‹#›</a:t>
            </a:fld>
            <a:endParaRPr lang="el-GR"/>
          </a:p>
        </p:txBody>
      </p:sp>
    </p:spTree>
    <p:extLst>
      <p:ext uri="{BB962C8B-B14F-4D97-AF65-F5344CB8AC3E}">
        <p14:creationId xmlns:p14="http://schemas.microsoft.com/office/powerpoint/2010/main" val="952646291"/>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a:xfrm>
            <a:off x="1252728" y="381000"/>
            <a:ext cx="10172700" cy="1493517"/>
          </a:xfrm>
        </p:spPr>
        <p:txBody>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251678"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Content Placeholder 3"/>
          <p:cNvSpPr>
            <a:spLocks noGrp="1"/>
          </p:cNvSpPr>
          <p:nvPr>
            <p:ph sz="half" idx="2"/>
          </p:nvPr>
        </p:nvSpPr>
        <p:spPr>
          <a:xfrm>
            <a:off x="1257300" y="2909102"/>
            <a:ext cx="4800600" cy="299639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Text Placeholder 4"/>
          <p:cNvSpPr>
            <a:spLocks noGrp="1"/>
          </p:cNvSpPr>
          <p:nvPr>
            <p:ph type="body" sz="quarter" idx="3"/>
          </p:nvPr>
        </p:nvSpPr>
        <p:spPr>
          <a:xfrm>
            <a:off x="6633864"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Content Placeholder 5"/>
          <p:cNvSpPr>
            <a:spLocks noGrp="1"/>
          </p:cNvSpPr>
          <p:nvPr>
            <p:ph sz="quarter" idx="4"/>
          </p:nvPr>
        </p:nvSpPr>
        <p:spPr>
          <a:xfrm>
            <a:off x="6633864" y="2909102"/>
            <a:ext cx="4800600" cy="299639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7" name="Date Placeholder 6"/>
          <p:cNvSpPr>
            <a:spLocks noGrp="1"/>
          </p:cNvSpPr>
          <p:nvPr>
            <p:ph type="dt" sz="half" idx="10"/>
          </p:nvPr>
        </p:nvSpPr>
        <p:spPr/>
        <p:txBody>
          <a:bodyPr/>
          <a:lstStyle/>
          <a:p>
            <a:fld id="{BE184F8F-654A-41F1-BD50-7E59BF2FBB18}" type="datetimeFigureOut">
              <a:rPr lang="el-GR" smtClean="0">
                <a:solidFill>
                  <a:prstClr val="black">
                    <a:tint val="75000"/>
                  </a:prstClr>
                </a:solidFill>
              </a:rPr>
              <a:pPr/>
              <a:t>15/1/2021</a:t>
            </a:fld>
            <a:endParaRPr lang="el-GR">
              <a:solidFill>
                <a:prstClr val="black">
                  <a:tint val="75000"/>
                </a:prstClr>
              </a:solidFill>
            </a:endParaRPr>
          </a:p>
        </p:txBody>
      </p:sp>
      <p:sp>
        <p:nvSpPr>
          <p:cNvPr id="8" name="Footer Placeholder 7"/>
          <p:cNvSpPr>
            <a:spLocks noGrp="1"/>
          </p:cNvSpPr>
          <p:nvPr>
            <p:ph type="ftr" sz="quarter" idx="11"/>
          </p:nvPr>
        </p:nvSpPr>
        <p:spPr/>
        <p:txBody>
          <a:bodyPr/>
          <a:lstStyle/>
          <a:p>
            <a:endParaRPr lang="el-GR">
              <a:solidFill>
                <a:prstClr val="black">
                  <a:tint val="75000"/>
                </a:prstClr>
              </a:solidFill>
            </a:endParaRPr>
          </a:p>
        </p:txBody>
      </p:sp>
      <p:sp>
        <p:nvSpPr>
          <p:cNvPr id="9" name="Slide Number Placeholder 8"/>
          <p:cNvSpPr>
            <a:spLocks noGrp="1"/>
          </p:cNvSpPr>
          <p:nvPr>
            <p:ph type="sldNum" sz="quarter" idx="12"/>
          </p:nvPr>
        </p:nvSpPr>
        <p:spPr/>
        <p:txBody>
          <a:bodyPr/>
          <a:lstStyle/>
          <a:p>
            <a:fld id="{8806D93D-A3A8-423B-87EB-DDA5A2B84EC2}" type="slidenum">
              <a:rPr lang="el-GR" smtClean="0"/>
              <a:pPr/>
              <a:t>‹#›</a:t>
            </a:fld>
            <a:endParaRPr lang="el-GR"/>
          </a:p>
        </p:txBody>
      </p:sp>
    </p:spTree>
    <p:extLst>
      <p:ext uri="{BB962C8B-B14F-4D97-AF65-F5344CB8AC3E}">
        <p14:creationId xmlns:p14="http://schemas.microsoft.com/office/powerpoint/2010/main" val="2996423238"/>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Date Placeholder 2"/>
          <p:cNvSpPr>
            <a:spLocks noGrp="1"/>
          </p:cNvSpPr>
          <p:nvPr>
            <p:ph type="dt" sz="half" idx="10"/>
          </p:nvPr>
        </p:nvSpPr>
        <p:spPr/>
        <p:txBody>
          <a:bodyPr/>
          <a:lstStyle/>
          <a:p>
            <a:fld id="{BE184F8F-654A-41F1-BD50-7E59BF2FBB18}" type="datetimeFigureOut">
              <a:rPr lang="el-GR" smtClean="0">
                <a:solidFill>
                  <a:prstClr val="black">
                    <a:tint val="75000"/>
                  </a:prstClr>
                </a:solidFill>
              </a:rPr>
              <a:pPr/>
              <a:t>15/1/2021</a:t>
            </a:fld>
            <a:endParaRPr lang="el-GR">
              <a:solidFill>
                <a:prstClr val="black">
                  <a:tint val="75000"/>
                </a:prstClr>
              </a:solidFill>
            </a:endParaRPr>
          </a:p>
        </p:txBody>
      </p:sp>
      <p:sp>
        <p:nvSpPr>
          <p:cNvPr id="4" name="Footer Placeholder 3"/>
          <p:cNvSpPr>
            <a:spLocks noGrp="1"/>
          </p:cNvSpPr>
          <p:nvPr>
            <p:ph type="ftr" sz="quarter" idx="11"/>
          </p:nvPr>
        </p:nvSpPr>
        <p:spPr/>
        <p:txBody>
          <a:bodyPr/>
          <a:lstStyle/>
          <a:p>
            <a:endParaRPr lang="el-GR">
              <a:solidFill>
                <a:prstClr val="black">
                  <a:tint val="75000"/>
                </a:prstClr>
              </a:solidFill>
            </a:endParaRPr>
          </a:p>
        </p:txBody>
      </p:sp>
      <p:sp>
        <p:nvSpPr>
          <p:cNvPr id="5" name="Slide Number Placeholder 4"/>
          <p:cNvSpPr>
            <a:spLocks noGrp="1"/>
          </p:cNvSpPr>
          <p:nvPr>
            <p:ph type="sldNum" sz="quarter" idx="12"/>
          </p:nvPr>
        </p:nvSpPr>
        <p:spPr/>
        <p:txBody>
          <a:bodyPr/>
          <a:lstStyle/>
          <a:p>
            <a:fld id="{8806D93D-A3A8-423B-87EB-DDA5A2B84EC2}" type="slidenum">
              <a:rPr lang="el-GR" smtClean="0"/>
              <a:pPr/>
              <a:t>‹#›</a:t>
            </a:fld>
            <a:endParaRPr lang="el-GR"/>
          </a:p>
        </p:txBody>
      </p:sp>
    </p:spTree>
    <p:extLst>
      <p:ext uri="{BB962C8B-B14F-4D97-AF65-F5344CB8AC3E}">
        <p14:creationId xmlns:p14="http://schemas.microsoft.com/office/powerpoint/2010/main" val="1465022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184F8F-654A-41F1-BD50-7E59BF2FBB18}" type="datetimeFigureOut">
              <a:rPr lang="el-GR" smtClean="0">
                <a:solidFill>
                  <a:prstClr val="black">
                    <a:tint val="75000"/>
                  </a:prstClr>
                </a:solidFill>
              </a:rPr>
              <a:pPr/>
              <a:t>15/1/2021</a:t>
            </a:fld>
            <a:endParaRPr lang="el-GR">
              <a:solidFill>
                <a:prstClr val="black">
                  <a:tint val="75000"/>
                </a:prstClr>
              </a:solidFill>
            </a:endParaRPr>
          </a:p>
        </p:txBody>
      </p:sp>
      <p:sp>
        <p:nvSpPr>
          <p:cNvPr id="3" name="Footer Placeholder 2"/>
          <p:cNvSpPr>
            <a:spLocks noGrp="1"/>
          </p:cNvSpPr>
          <p:nvPr>
            <p:ph type="ftr" sz="quarter" idx="11"/>
          </p:nvPr>
        </p:nvSpPr>
        <p:spPr/>
        <p:txBody>
          <a:bodyPr/>
          <a:lstStyle/>
          <a:p>
            <a:endParaRPr lang="el-GR">
              <a:solidFill>
                <a:prstClr val="black">
                  <a:tint val="75000"/>
                </a:prstClr>
              </a:solidFill>
            </a:endParaRPr>
          </a:p>
        </p:txBody>
      </p:sp>
      <p:sp>
        <p:nvSpPr>
          <p:cNvPr id="4" name="Slide Number Placeholder 3"/>
          <p:cNvSpPr>
            <a:spLocks noGrp="1"/>
          </p:cNvSpPr>
          <p:nvPr>
            <p:ph type="sldNum" sz="quarter" idx="12"/>
          </p:nvPr>
        </p:nvSpPr>
        <p:spPr/>
        <p:txBody>
          <a:bodyPr/>
          <a:lstStyle/>
          <a:p>
            <a:fld id="{8806D93D-A3A8-423B-87EB-DDA5A2B84EC2}" type="slidenum">
              <a:rPr lang="el-GR" smtClean="0"/>
              <a:pPr/>
              <a:t>‹#›</a:t>
            </a:fld>
            <a:endParaRPr lang="el-GR"/>
          </a:p>
        </p:txBody>
      </p:sp>
    </p:spTree>
    <p:extLst>
      <p:ext uri="{BB962C8B-B14F-4D97-AF65-F5344CB8AC3E}">
        <p14:creationId xmlns:p14="http://schemas.microsoft.com/office/powerpoint/2010/main" val="3932506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spTree>
      <p:nvGrpSpPr>
        <p:cNvPr id="1" name=""/>
        <p:cNvGrpSpPr/>
        <p:nvPr/>
      </p:nvGrpSpPr>
      <p:grpSpPr>
        <a:xfrm>
          <a:off x="0" y="0"/>
          <a:ext cx="0" cy="0"/>
          <a:chOff x="0" y="0"/>
          <a:chExt cx="0" cy="0"/>
        </a:xfrm>
      </p:grpSpPr>
      <p:sp>
        <p:nvSpPr>
          <p:cNvPr id="17"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8337884" y="457199"/>
            <a:ext cx="3092115" cy="1196671"/>
          </a:xfrm>
        </p:spPr>
        <p:txBody>
          <a:bodyPr anchor="b">
            <a:normAutofit/>
          </a:bodyPr>
          <a:lstStyle>
            <a:lvl1pPr>
              <a:lnSpc>
                <a:spcPct val="100000"/>
              </a:lnSpc>
              <a:defRPr sz="1900" b="1" i="0" cap="all" spc="300" baseline="0">
                <a:solidFill>
                  <a:schemeClr val="accent1"/>
                </a:solidFill>
                <a:latin typeface="+mn-lt"/>
              </a:defRPr>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765051" y="920377"/>
            <a:ext cx="6158418" cy="49851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Text Placeholder 3"/>
          <p:cNvSpPr>
            <a:spLocks noGrp="1"/>
          </p:cNvSpPr>
          <p:nvPr>
            <p:ph type="body" sz="half" idx="2"/>
          </p:nvPr>
        </p:nvSpPr>
        <p:spPr>
          <a:xfrm>
            <a:off x="8337885" y="1741336"/>
            <a:ext cx="3092115"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a:xfrm>
            <a:off x="765051" y="6375679"/>
            <a:ext cx="1233355" cy="348462"/>
          </a:xfrm>
        </p:spPr>
        <p:txBody>
          <a:bodyPr/>
          <a:lstStyle/>
          <a:p>
            <a:fld id="{BE184F8F-654A-41F1-BD50-7E59BF2FBB18}" type="datetimeFigureOut">
              <a:rPr lang="el-GR" smtClean="0">
                <a:solidFill>
                  <a:prstClr val="black">
                    <a:tint val="75000"/>
                  </a:prstClr>
                </a:solidFill>
              </a:rPr>
              <a:pPr/>
              <a:t>15/1/2021</a:t>
            </a:fld>
            <a:endParaRPr lang="el-GR">
              <a:solidFill>
                <a:prstClr val="black">
                  <a:tint val="75000"/>
                </a:prstClr>
              </a:solidFill>
            </a:endParaRPr>
          </a:p>
        </p:txBody>
      </p:sp>
      <p:sp>
        <p:nvSpPr>
          <p:cNvPr id="6" name="Footer Placeholder 5"/>
          <p:cNvSpPr>
            <a:spLocks noGrp="1"/>
          </p:cNvSpPr>
          <p:nvPr>
            <p:ph type="ftr" sz="quarter" idx="11"/>
          </p:nvPr>
        </p:nvSpPr>
        <p:spPr>
          <a:xfrm>
            <a:off x="2103620" y="6375679"/>
            <a:ext cx="3482179" cy="345796"/>
          </a:xfrm>
        </p:spPr>
        <p:txBody>
          <a:bodyPr/>
          <a:lstStyle/>
          <a:p>
            <a:endParaRPr lang="el-GR">
              <a:solidFill>
                <a:prstClr val="black">
                  <a:tint val="75000"/>
                </a:prstClr>
              </a:solidFill>
            </a:endParaRPr>
          </a:p>
        </p:txBody>
      </p:sp>
      <p:sp>
        <p:nvSpPr>
          <p:cNvPr id="7" name="Slide Number Placeholder 6"/>
          <p:cNvSpPr>
            <a:spLocks noGrp="1"/>
          </p:cNvSpPr>
          <p:nvPr>
            <p:ph type="sldNum" sz="quarter" idx="12"/>
          </p:nvPr>
        </p:nvSpPr>
        <p:spPr>
          <a:xfrm>
            <a:off x="5691014" y="6375679"/>
            <a:ext cx="1232456" cy="345796"/>
          </a:xfrm>
        </p:spPr>
        <p:txBody>
          <a:bodyPr/>
          <a:lstStyle/>
          <a:p>
            <a:fld id="{8806D93D-A3A8-423B-87EB-DDA5A2B84EC2}" type="slidenum">
              <a:rPr lang="el-GR" smtClean="0"/>
              <a:pPr/>
              <a:t>‹#›</a:t>
            </a:fld>
            <a:endParaRPr lang="el-GR"/>
          </a:p>
        </p:txBody>
      </p:sp>
      <p:sp>
        <p:nvSpPr>
          <p:cNvPr id="8" name="Rectangle 7"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267619186"/>
      </p:ext>
    </p:extLst>
  </p:cSld>
  <p:clrMapOvr>
    <a:masterClrMapping/>
  </p:clrMapOvr>
  <p:extLst>
    <p:ext uri="{DCECCB84-F9BA-43D5-87BE-67443E8EF086}">
      <p15:sldGuideLst xmlns:p15="http://schemas.microsoft.com/office/powerpoint/2012/main">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83464" y="0"/>
            <a:ext cx="7355585"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a:t>Κάντε κλικ στο εικονίδιο για να προσθέσετε εικόνα</a:t>
            </a:r>
            <a:endParaRPr lang="en-US" dirty="0"/>
          </a:p>
        </p:txBody>
      </p:sp>
      <p:sp>
        <p:nvSpPr>
          <p:cNvPr id="11"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7883" y="457200"/>
            <a:ext cx="3092117" cy="1196670"/>
          </a:xfrm>
        </p:spPr>
        <p:txBody>
          <a:bodyPr anchor="b">
            <a:normAutofit/>
          </a:bodyPr>
          <a:lstStyle>
            <a:lvl1pPr>
              <a:lnSpc>
                <a:spcPct val="100000"/>
              </a:lnSpc>
              <a:defRPr sz="1900" b="1" i="0" spc="300" baseline="0">
                <a:solidFill>
                  <a:schemeClr val="accent1"/>
                </a:solidFill>
                <a:latin typeface="+mn-lt"/>
              </a:defRPr>
            </a:lvl1pPr>
          </a:lstStyle>
          <a:p>
            <a:r>
              <a:rPr lang="el-GR"/>
              <a:t>Κάντε κλικ για να επεξεργαστείτε τον τίτλο υποδείγματος</a:t>
            </a:r>
            <a:endParaRPr lang="en-US" dirty="0"/>
          </a:p>
        </p:txBody>
      </p:sp>
      <p:sp>
        <p:nvSpPr>
          <p:cNvPr id="4" name="Text Placeholder 3"/>
          <p:cNvSpPr>
            <a:spLocks noGrp="1"/>
          </p:cNvSpPr>
          <p:nvPr>
            <p:ph type="body" sz="half" idx="2"/>
          </p:nvPr>
        </p:nvSpPr>
        <p:spPr>
          <a:xfrm>
            <a:off x="8337883" y="1741336"/>
            <a:ext cx="3092117"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a:xfrm>
            <a:off x="765950" y="6375679"/>
            <a:ext cx="1232456" cy="348462"/>
          </a:xfrm>
        </p:spPr>
        <p:txBody>
          <a:bodyPr/>
          <a:lstStyle/>
          <a:p>
            <a:fld id="{BE184F8F-654A-41F1-BD50-7E59BF2FBB18}" type="datetimeFigureOut">
              <a:rPr lang="el-GR" smtClean="0">
                <a:solidFill>
                  <a:prstClr val="black">
                    <a:tint val="75000"/>
                  </a:prstClr>
                </a:solidFill>
              </a:rPr>
              <a:pPr/>
              <a:t>15/1/2021</a:t>
            </a:fld>
            <a:endParaRPr lang="el-GR">
              <a:solidFill>
                <a:prstClr val="black">
                  <a:tint val="75000"/>
                </a:prstClr>
              </a:solidFill>
            </a:endParaRPr>
          </a:p>
        </p:txBody>
      </p:sp>
      <p:sp>
        <p:nvSpPr>
          <p:cNvPr id="6" name="Footer Placeholder 5"/>
          <p:cNvSpPr>
            <a:spLocks noGrp="1"/>
          </p:cNvSpPr>
          <p:nvPr>
            <p:ph type="ftr" sz="quarter" idx="11"/>
          </p:nvPr>
        </p:nvSpPr>
        <p:spPr>
          <a:xfrm>
            <a:off x="2103621" y="6375679"/>
            <a:ext cx="3482178" cy="345796"/>
          </a:xfrm>
        </p:spPr>
        <p:txBody>
          <a:bodyPr/>
          <a:lstStyle/>
          <a:p>
            <a:endParaRPr lang="el-GR">
              <a:solidFill>
                <a:prstClr val="black">
                  <a:tint val="75000"/>
                </a:prstClr>
              </a:solidFill>
            </a:endParaRPr>
          </a:p>
        </p:txBody>
      </p:sp>
      <p:sp>
        <p:nvSpPr>
          <p:cNvPr id="7" name="Slide Number Placeholder 6"/>
          <p:cNvSpPr>
            <a:spLocks noGrp="1"/>
          </p:cNvSpPr>
          <p:nvPr>
            <p:ph type="sldNum" sz="quarter" idx="12"/>
          </p:nvPr>
        </p:nvSpPr>
        <p:spPr>
          <a:xfrm>
            <a:off x="5687568" y="6375679"/>
            <a:ext cx="1234440" cy="345796"/>
          </a:xfrm>
        </p:spPr>
        <p:txBody>
          <a:bodyPr/>
          <a:lstStyle/>
          <a:p>
            <a:fld id="{8806D93D-A3A8-423B-87EB-DDA5A2B84EC2}" type="slidenum">
              <a:rPr lang="el-GR" smtClean="0"/>
              <a:pPr/>
              <a:t>‹#›</a:t>
            </a:fld>
            <a:endParaRPr lang="el-GR"/>
          </a:p>
        </p:txBody>
      </p:sp>
    </p:spTree>
    <p:extLst>
      <p:ext uri="{BB962C8B-B14F-4D97-AF65-F5344CB8AC3E}">
        <p14:creationId xmlns:p14="http://schemas.microsoft.com/office/powerpoint/2010/main" val="4256302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1678" y="382385"/>
            <a:ext cx="10178322" cy="1492132"/>
          </a:xfrm>
          <a:prstGeom prst="rect">
            <a:avLst/>
          </a:prstGeom>
        </p:spPr>
        <p:txBody>
          <a:bodyPr vert="horz" lIns="91440" tIns="45720" rIns="91440" bIns="45720" rtlCol="0" anchor="t">
            <a:normAutofit/>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251678" y="2286001"/>
            <a:ext cx="10178322" cy="3593591"/>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2"/>
          </p:nvPr>
        </p:nvSpPr>
        <p:spPr>
          <a:xfrm>
            <a:off x="1251678" y="6375679"/>
            <a:ext cx="2329722" cy="348462"/>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fld id="{BE184F8F-654A-41F1-BD50-7E59BF2FBB18}" type="datetimeFigureOut">
              <a:rPr lang="el-GR" smtClean="0">
                <a:solidFill>
                  <a:prstClr val="black">
                    <a:tint val="75000"/>
                  </a:prstClr>
                </a:solidFill>
              </a:rPr>
              <a:pPr/>
              <a:t>15/1/2021</a:t>
            </a:fld>
            <a:endParaRPr lang="el-GR">
              <a:solidFill>
                <a:prstClr val="black">
                  <a:tint val="75000"/>
                </a:prstClr>
              </a:solidFill>
            </a:endParaRPr>
          </a:p>
        </p:txBody>
      </p:sp>
      <p:sp>
        <p:nvSpPr>
          <p:cNvPr id="5" name="Footer Placeholder 4"/>
          <p:cNvSpPr>
            <a:spLocks noGrp="1"/>
          </p:cNvSpPr>
          <p:nvPr>
            <p:ph type="ftr" sz="quarter" idx="3"/>
          </p:nvPr>
        </p:nvSpPr>
        <p:spPr>
          <a:xfrm>
            <a:off x="4038600" y="6375679"/>
            <a:ext cx="4114800" cy="345796"/>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endParaRPr lang="el-GR">
              <a:solidFill>
                <a:prstClr val="black">
                  <a:tint val="75000"/>
                </a:prstClr>
              </a:solidFill>
            </a:endParaRPr>
          </a:p>
        </p:txBody>
      </p:sp>
      <p:sp>
        <p:nvSpPr>
          <p:cNvPr id="6" name="Slide Number Placeholder 5"/>
          <p:cNvSpPr>
            <a:spLocks noGrp="1"/>
          </p:cNvSpPr>
          <p:nvPr>
            <p:ph type="sldNum" sz="quarter" idx="4"/>
          </p:nvPr>
        </p:nvSpPr>
        <p:spPr>
          <a:xfrm>
            <a:off x="8610601" y="6375679"/>
            <a:ext cx="2819399" cy="345796"/>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8806D93D-A3A8-423B-87EB-DDA5A2B84EC2}" type="slidenum">
              <a:rPr lang="el-GR" smtClean="0"/>
              <a:pPr/>
              <a:t>‹#›</a:t>
            </a:fld>
            <a:endParaRPr lang="el-GR"/>
          </a:p>
        </p:txBody>
      </p:sp>
      <p:sp>
        <p:nvSpPr>
          <p:cNvPr id="11" name="Freeform 6" title="Left scallop edge"/>
          <p:cNvSpPr/>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12" name="Rectangle 11" title="right edge border"/>
          <p:cNvSpPr/>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678095125"/>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Lst>
  <p:txStyles>
    <p:title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792">
          <p15:clr>
            <a:srgbClr val="F26B43"/>
          </p15:clr>
        </p15:guide>
        <p15:guide id="2" pos="7200">
          <p15:clr>
            <a:srgbClr val="F26B43"/>
          </p15:clr>
        </p15:guide>
        <p15:guide id="3" orient="horz" pos="4008">
          <p15:clr>
            <a:srgbClr val="F26B43"/>
          </p15:clr>
        </p15:guide>
        <p15:guide id="4" orient="horz" pos="1440">
          <p15:clr>
            <a:srgbClr val="F26B43"/>
          </p15:clr>
        </p15:guide>
        <p15:guide id="5" orient="horz" pos="3720">
          <p15:clr>
            <a:srgbClr val="F26B43"/>
          </p15:clr>
        </p15:guide>
        <p15:guide id="6" orient="horz" pos="240">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2061275" y="3280974"/>
            <a:ext cx="9443335" cy="1771473"/>
          </a:xfrm>
        </p:spPr>
        <p:txBody>
          <a:bodyPr/>
          <a:lstStyle/>
          <a:p>
            <a:r>
              <a:rPr lang="el-GR" sz="3200" b="1" cap="none" dirty="0"/>
              <a:t>ΔΙΔΑΚΤΙΚΗ ΜΕΘΟΔΟΛΟΓΙΑ</a:t>
            </a:r>
            <a:br>
              <a:rPr lang="el-GR" sz="3200" cap="none" dirty="0"/>
            </a:br>
            <a:r>
              <a:rPr lang="el-GR" sz="3200" b="1" cap="none" dirty="0">
                <a:solidFill>
                  <a:srgbClr val="C00000"/>
                </a:solidFill>
              </a:rPr>
              <a:t>Διδακτικά Μοντέλα</a:t>
            </a:r>
          </a:p>
        </p:txBody>
      </p:sp>
      <p:sp>
        <p:nvSpPr>
          <p:cNvPr id="3" name="Υπότιτλος 2"/>
          <p:cNvSpPr>
            <a:spLocks noGrp="1"/>
          </p:cNvSpPr>
          <p:nvPr>
            <p:ph type="subTitle" idx="1"/>
          </p:nvPr>
        </p:nvSpPr>
        <p:spPr>
          <a:xfrm>
            <a:off x="2061275" y="5545738"/>
            <a:ext cx="8915399" cy="1126283"/>
          </a:xfrm>
        </p:spPr>
        <p:txBody>
          <a:bodyPr>
            <a:normAutofit lnSpcReduction="10000"/>
          </a:bodyPr>
          <a:lstStyle/>
          <a:p>
            <a:r>
              <a:rPr lang="el-GR" sz="2200" b="1" cap="none" dirty="0">
                <a:solidFill>
                  <a:schemeClr val="tx1"/>
                </a:solidFill>
              </a:rPr>
              <a:t>Ακαδημαϊκό έτος 2020-2021 – Α’ Εξάμηνο</a:t>
            </a:r>
          </a:p>
          <a:p>
            <a:r>
              <a:rPr lang="el-GR" sz="2200" b="1" cap="none" dirty="0"/>
              <a:t>Διδάσκουσα: Ζωή Κρόκου, </a:t>
            </a:r>
            <a:r>
              <a:rPr lang="el-GR" sz="2200" b="1" cap="none" dirty="0" err="1"/>
              <a:t>Δρ</a:t>
            </a:r>
            <a:r>
              <a:rPr lang="el-GR" sz="2200" b="1" cap="none" dirty="0"/>
              <a:t> Ειδικής Παιδαγωγικής</a:t>
            </a:r>
          </a:p>
        </p:txBody>
      </p:sp>
      <p:pic>
        <p:nvPicPr>
          <p:cNvPr id="5" name="Εικόνα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61275" y="137047"/>
            <a:ext cx="2363572" cy="1931521"/>
          </a:xfrm>
          <a:prstGeom prst="rect">
            <a:avLst/>
          </a:prstGeom>
        </p:spPr>
      </p:pic>
      <p:sp>
        <p:nvSpPr>
          <p:cNvPr id="4" name="Ορθογώνιο 3"/>
          <p:cNvSpPr/>
          <p:nvPr/>
        </p:nvSpPr>
        <p:spPr>
          <a:xfrm>
            <a:off x="4825497" y="502642"/>
            <a:ext cx="7007382" cy="1200329"/>
          </a:xfrm>
          <a:prstGeom prst="rect">
            <a:avLst/>
          </a:prstGeom>
        </p:spPr>
        <p:txBody>
          <a:bodyPr wrap="square">
            <a:spAutoFit/>
          </a:bodyPr>
          <a:lstStyle/>
          <a:p>
            <a:r>
              <a:rPr lang="el-GR" b="1" dirty="0">
                <a:solidFill>
                  <a:prstClr val="black"/>
                </a:solidFill>
              </a:rPr>
              <a:t>ΑΝΩΤΑΤΗ  ΣΧΟΛΗ  ΠΑΙΔΑΓΩΓΙΚΗΣ &amp;  ΤΕΧΝΟΛΟΓΙΚΗΣ </a:t>
            </a:r>
          </a:p>
          <a:p>
            <a:r>
              <a:rPr lang="el-GR" b="1" dirty="0">
                <a:solidFill>
                  <a:prstClr val="black"/>
                </a:solidFill>
              </a:rPr>
              <a:t>ΕΚΠΑΙΔΕΥΣΗΣ </a:t>
            </a:r>
          </a:p>
          <a:p>
            <a:endParaRPr lang="el-GR" b="1" dirty="0">
              <a:solidFill>
                <a:prstClr val="black"/>
              </a:solidFill>
            </a:endParaRPr>
          </a:p>
          <a:p>
            <a:r>
              <a:rPr lang="el-GR" b="1" dirty="0">
                <a:solidFill>
                  <a:prstClr val="black"/>
                </a:solidFill>
              </a:rPr>
              <a:t>ΕΤΗΣΙΟ ΠΡΟΓΡΑΜΜΑ ΠΑΙΔΑΓΩΓΙΚΗΣ ΚΑΤΑΡΤΙΣΗΣ </a:t>
            </a:r>
            <a:r>
              <a:rPr lang="el-GR" dirty="0">
                <a:solidFill>
                  <a:prstClr val="black"/>
                </a:solidFill>
              </a:rPr>
              <a:t>(Ε.Π.ΠΑΙ.Κ.)</a:t>
            </a:r>
          </a:p>
        </p:txBody>
      </p:sp>
    </p:spTree>
    <p:extLst>
      <p:ext uri="{BB962C8B-B14F-4D97-AF65-F5344CB8AC3E}">
        <p14:creationId xmlns:p14="http://schemas.microsoft.com/office/powerpoint/2010/main" val="36988434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813302" y="619933"/>
            <a:ext cx="10027403" cy="584775"/>
          </a:xfrm>
          <a:prstGeom prst="rect">
            <a:avLst/>
          </a:prstGeom>
          <a:noFill/>
        </p:spPr>
        <p:txBody>
          <a:bodyPr wrap="square" rtlCol="0">
            <a:spAutoFit/>
          </a:bodyPr>
          <a:lstStyle/>
          <a:p>
            <a:r>
              <a:rPr lang="el-GR" sz="3200" b="1" dirty="0">
                <a:latin typeface="Calibri" panose="020F0502020204030204" pitchFamily="34" charset="0"/>
                <a:cs typeface="Calibri" panose="020F0502020204030204" pitchFamily="34" charset="0"/>
              </a:rPr>
              <a:t>Μοντέλο Μάθησης μέσω προσομοιώσεων</a:t>
            </a:r>
          </a:p>
        </p:txBody>
      </p:sp>
      <p:sp>
        <p:nvSpPr>
          <p:cNvPr id="3" name="Ορθογώνιο 2"/>
          <p:cNvSpPr/>
          <p:nvPr/>
        </p:nvSpPr>
        <p:spPr>
          <a:xfrm>
            <a:off x="1119344" y="1627242"/>
            <a:ext cx="10270984" cy="4374724"/>
          </a:xfrm>
          <a:prstGeom prst="rect">
            <a:avLst/>
          </a:prstGeom>
        </p:spPr>
        <p:txBody>
          <a:bodyPr wrap="square">
            <a:spAutoFit/>
          </a:bodyPr>
          <a:lstStyle/>
          <a:p>
            <a:pPr marL="342900" indent="-342900">
              <a:lnSpc>
                <a:spcPct val="150000"/>
              </a:lnSpc>
              <a:spcAft>
                <a:spcPts val="1800"/>
              </a:spcAft>
              <a:buFont typeface="Arial" pitchFamily="34" charset="0"/>
              <a:buChar char="•"/>
            </a:pPr>
            <a:r>
              <a:rPr lang="el-GR" sz="2400" dirty="0" err="1">
                <a:solidFill>
                  <a:prstClr val="black"/>
                </a:solidFill>
                <a:latin typeface="Calibri"/>
              </a:rPr>
              <a:t>Ως</a:t>
            </a:r>
            <a:r>
              <a:rPr lang="el-GR" sz="2400" dirty="0">
                <a:solidFill>
                  <a:prstClr val="black"/>
                </a:solidFill>
                <a:latin typeface="Calibri"/>
              </a:rPr>
              <a:t> εκπαιδευτική προσομοίωση ορίζεται το μοντέλο κάποιου φαινομένου ή μιας δραστηριότητας, όπου οι μαθητές χρησιμοποιούν και αλληλεπιδρούν. </a:t>
            </a:r>
          </a:p>
          <a:p>
            <a:pPr marL="342900" indent="-342900">
              <a:lnSpc>
                <a:spcPct val="150000"/>
              </a:lnSpc>
              <a:spcAft>
                <a:spcPts val="1800"/>
              </a:spcAft>
              <a:buFont typeface="Arial" pitchFamily="34" charset="0"/>
              <a:buChar char="•"/>
            </a:pPr>
            <a:r>
              <a:rPr lang="el-GR" sz="2400" dirty="0">
                <a:solidFill>
                  <a:prstClr val="black"/>
                </a:solidFill>
                <a:latin typeface="Calibri"/>
              </a:rPr>
              <a:t>Ανήκει στα μοντέλα που στηρίζονται σε συμπεριφοριστικές θεωρίες μάθησης και αποδίδουν ιδιαίτερη σημασία στις </a:t>
            </a:r>
            <a:r>
              <a:rPr lang="el-GR" sz="2400" dirty="0" err="1">
                <a:solidFill>
                  <a:prstClr val="black"/>
                </a:solidFill>
                <a:latin typeface="Calibri"/>
              </a:rPr>
              <a:t>παρατηρήσιμες</a:t>
            </a:r>
            <a:r>
              <a:rPr lang="el-GR" sz="2400" dirty="0">
                <a:solidFill>
                  <a:prstClr val="black"/>
                </a:solidFill>
                <a:latin typeface="Calibri"/>
              </a:rPr>
              <a:t> ενέργειες των μαθητών (</a:t>
            </a:r>
            <a:r>
              <a:rPr lang="el-GR" sz="2400" dirty="0" err="1">
                <a:solidFill>
                  <a:prstClr val="black"/>
                </a:solidFill>
                <a:latin typeface="Calibri"/>
              </a:rPr>
              <a:t>Joyce</a:t>
            </a:r>
            <a:r>
              <a:rPr lang="el-GR" sz="2400" dirty="0">
                <a:solidFill>
                  <a:prstClr val="black"/>
                </a:solidFill>
                <a:latin typeface="Calibri"/>
              </a:rPr>
              <a:t>, </a:t>
            </a:r>
            <a:r>
              <a:rPr lang="el-GR" sz="2400" dirty="0" err="1">
                <a:solidFill>
                  <a:prstClr val="black"/>
                </a:solidFill>
                <a:latin typeface="Calibri"/>
              </a:rPr>
              <a:t>Weil</a:t>
            </a:r>
            <a:r>
              <a:rPr lang="el-GR" sz="2400" dirty="0">
                <a:solidFill>
                  <a:prstClr val="black"/>
                </a:solidFill>
                <a:latin typeface="Calibri"/>
              </a:rPr>
              <a:t> &amp; </a:t>
            </a:r>
            <a:r>
              <a:rPr lang="el-GR" sz="2400" dirty="0" err="1">
                <a:solidFill>
                  <a:prstClr val="black"/>
                </a:solidFill>
                <a:latin typeface="Calibri"/>
              </a:rPr>
              <a:t>Calhoun</a:t>
            </a:r>
            <a:r>
              <a:rPr lang="el-GR" sz="2400" dirty="0">
                <a:solidFill>
                  <a:prstClr val="black"/>
                </a:solidFill>
                <a:latin typeface="Calibri"/>
              </a:rPr>
              <a:t>, 2000). </a:t>
            </a:r>
          </a:p>
          <a:p>
            <a:pPr marL="342900" indent="-342900">
              <a:lnSpc>
                <a:spcPct val="150000"/>
              </a:lnSpc>
              <a:spcAft>
                <a:spcPts val="1800"/>
              </a:spcAft>
              <a:buFont typeface="Arial" pitchFamily="34" charset="0"/>
              <a:buChar char="•"/>
            </a:pPr>
            <a:r>
              <a:rPr lang="el-GR" sz="2400" dirty="0">
                <a:solidFill>
                  <a:prstClr val="black"/>
                </a:solidFill>
                <a:latin typeface="Calibri"/>
              </a:rPr>
              <a:t>Δίνεται ιδιαίτερη έμφαση στη συνεργασία, στην αλληλεξάρτηση των μαθητών, στην ανάπτυξη της κριτικής σκέψης και στη λήψη αποφάσεων.</a:t>
            </a:r>
          </a:p>
        </p:txBody>
      </p:sp>
    </p:spTree>
    <p:extLst>
      <p:ext uri="{BB962C8B-B14F-4D97-AF65-F5344CB8AC3E}">
        <p14:creationId xmlns:p14="http://schemas.microsoft.com/office/powerpoint/2010/main" val="27782281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813302" y="619933"/>
            <a:ext cx="10027403" cy="584775"/>
          </a:xfrm>
          <a:prstGeom prst="rect">
            <a:avLst/>
          </a:prstGeom>
          <a:noFill/>
        </p:spPr>
        <p:txBody>
          <a:bodyPr wrap="square" rtlCol="0">
            <a:spAutoFit/>
          </a:bodyPr>
          <a:lstStyle/>
          <a:p>
            <a:r>
              <a:rPr lang="el-GR" sz="3200" b="1" dirty="0">
                <a:latin typeface="Calibri" panose="020F0502020204030204" pitchFamily="34" charset="0"/>
                <a:cs typeface="Calibri" panose="020F0502020204030204" pitchFamily="34" charset="0"/>
              </a:rPr>
              <a:t>Μοντέλο Μάθησης μέσω προσομοιώσεων - Φάσεις</a:t>
            </a:r>
          </a:p>
        </p:txBody>
      </p:sp>
      <p:sp>
        <p:nvSpPr>
          <p:cNvPr id="3" name="Ορθογώνιο 2"/>
          <p:cNvSpPr/>
          <p:nvPr/>
        </p:nvSpPr>
        <p:spPr>
          <a:xfrm>
            <a:off x="1661160" y="1389544"/>
            <a:ext cx="10058400" cy="5078313"/>
          </a:xfrm>
          <a:prstGeom prst="rect">
            <a:avLst/>
          </a:prstGeom>
        </p:spPr>
        <p:txBody>
          <a:bodyPr wrap="square">
            <a:spAutoFit/>
          </a:bodyPr>
          <a:lstStyle/>
          <a:p>
            <a:pPr marL="342900" indent="-342900">
              <a:spcAft>
                <a:spcPts val="1200"/>
              </a:spcAft>
              <a:buFont typeface="Arial" panose="020B0604020202020204" pitchFamily="34" charset="0"/>
              <a:buChar char="•"/>
            </a:pPr>
            <a:r>
              <a:rPr lang="el-GR" sz="2400" b="1" dirty="0">
                <a:solidFill>
                  <a:prstClr val="black"/>
                </a:solidFill>
                <a:latin typeface="Calibri"/>
              </a:rPr>
              <a:t>Προσανατολισμός</a:t>
            </a:r>
            <a:r>
              <a:rPr lang="el-GR" sz="2400" dirty="0">
                <a:solidFill>
                  <a:prstClr val="black"/>
                </a:solidFill>
                <a:latin typeface="Calibri"/>
              </a:rPr>
              <a:t>: </a:t>
            </a:r>
            <a:r>
              <a:rPr lang="el-GR" sz="2200" dirty="0">
                <a:solidFill>
                  <a:prstClr val="black"/>
                </a:solidFill>
                <a:latin typeface="Calibri"/>
              </a:rPr>
              <a:t>Ο εκπαιδευτικός παρουσιάζει το θέμα που θα διερευνηθεί και τις έννοιες που εμπλέκονται στην προσομοίωση. </a:t>
            </a:r>
          </a:p>
          <a:p>
            <a:pPr marL="342900" indent="-342900">
              <a:spcAft>
                <a:spcPts val="1200"/>
              </a:spcAft>
              <a:buFont typeface="Arial" panose="020B0604020202020204" pitchFamily="34" charset="0"/>
              <a:buChar char="•"/>
            </a:pPr>
            <a:r>
              <a:rPr lang="el-GR" sz="2400" b="1" dirty="0">
                <a:solidFill>
                  <a:prstClr val="black"/>
                </a:solidFill>
                <a:latin typeface="Calibri"/>
              </a:rPr>
              <a:t>Εκπαίδευση των συμμετεχόντων</a:t>
            </a:r>
            <a:r>
              <a:rPr lang="el-GR" sz="2200" dirty="0">
                <a:solidFill>
                  <a:prstClr val="black"/>
                </a:solidFill>
                <a:latin typeface="Calibri"/>
              </a:rPr>
              <a:t>: Ο εκπαιδευτικός ορίζει το σενάριο καθορίζοντας τους ρόλους, τους κανόνες, τις διαδικασίες και τους στόχους της προσομοίωσης. Κατόπιν, αναθέτει στους μαθητές συγκεκριμένους ρόλους και ακολουθεί μία σύντομη εξάσκηση. </a:t>
            </a:r>
          </a:p>
          <a:p>
            <a:pPr marL="342900" indent="-342900">
              <a:spcAft>
                <a:spcPts val="1200"/>
              </a:spcAft>
              <a:buFont typeface="Arial" panose="020B0604020202020204" pitchFamily="34" charset="0"/>
              <a:buChar char="•"/>
            </a:pPr>
            <a:r>
              <a:rPr lang="el-GR" sz="2400" b="1" dirty="0">
                <a:solidFill>
                  <a:prstClr val="black"/>
                </a:solidFill>
                <a:latin typeface="Calibri"/>
              </a:rPr>
              <a:t>Λειτουργίες Προσομοίωσης</a:t>
            </a:r>
            <a:r>
              <a:rPr lang="el-GR" sz="2200" dirty="0">
                <a:solidFill>
                  <a:prstClr val="black"/>
                </a:solidFill>
                <a:latin typeface="Calibri"/>
              </a:rPr>
              <a:t>: Η φάση αυτή επικεντρώνεται στη λειτουργία της προσομοίωσης. </a:t>
            </a:r>
          </a:p>
          <a:p>
            <a:pPr marL="342900" indent="-342900">
              <a:spcAft>
                <a:spcPts val="1200"/>
              </a:spcAft>
              <a:buFont typeface="Arial" panose="020B0604020202020204" pitchFamily="34" charset="0"/>
              <a:buChar char="•"/>
            </a:pPr>
            <a:r>
              <a:rPr lang="el-GR" sz="2400" b="1" dirty="0">
                <a:solidFill>
                  <a:prstClr val="black"/>
                </a:solidFill>
                <a:latin typeface="Calibri"/>
              </a:rPr>
              <a:t>Ανασκόπηση</a:t>
            </a:r>
            <a:r>
              <a:rPr lang="el-GR" sz="2400" dirty="0">
                <a:solidFill>
                  <a:prstClr val="black"/>
                </a:solidFill>
                <a:latin typeface="Calibri"/>
              </a:rPr>
              <a:t>: </a:t>
            </a:r>
            <a:r>
              <a:rPr lang="el-GR" sz="2200" dirty="0">
                <a:solidFill>
                  <a:prstClr val="black"/>
                </a:solidFill>
                <a:latin typeface="Calibri"/>
              </a:rPr>
              <a:t>Ανάλογα με τους στόχους ο εκπαιδευτικός μπορεί να ζητήσει από τους μαθητές να εστιάσουν </a:t>
            </a:r>
            <a:r>
              <a:rPr lang="el-GR" sz="2200" b="1" dirty="0">
                <a:solidFill>
                  <a:srgbClr val="0070C0"/>
                </a:solidFill>
                <a:latin typeface="Calibri"/>
              </a:rPr>
              <a:t>στην περίληψη </a:t>
            </a:r>
            <a:r>
              <a:rPr lang="el-GR" sz="2200" dirty="0">
                <a:solidFill>
                  <a:prstClr val="black"/>
                </a:solidFill>
                <a:latin typeface="Calibri"/>
              </a:rPr>
              <a:t>των γεγονότων και των </a:t>
            </a:r>
            <a:r>
              <a:rPr lang="el-GR" sz="2200" b="1" dirty="0">
                <a:solidFill>
                  <a:srgbClr val="0070C0"/>
                </a:solidFill>
                <a:latin typeface="Calibri"/>
              </a:rPr>
              <a:t>αντιλήψεων</a:t>
            </a:r>
            <a:r>
              <a:rPr lang="el-GR" sz="2200" dirty="0">
                <a:solidFill>
                  <a:prstClr val="black"/>
                </a:solidFill>
                <a:latin typeface="Calibri"/>
              </a:rPr>
              <a:t> που διαμορφώθηκαν στο πλαίσιο της προσομοίωσης, </a:t>
            </a:r>
            <a:r>
              <a:rPr lang="el-GR" sz="2200" b="1" dirty="0">
                <a:solidFill>
                  <a:srgbClr val="0070C0"/>
                </a:solidFill>
                <a:latin typeface="Calibri"/>
              </a:rPr>
              <a:t>να αναλύσουν τη διαδικασία</a:t>
            </a:r>
            <a:r>
              <a:rPr lang="el-GR" sz="2200" dirty="0">
                <a:solidFill>
                  <a:prstClr val="black"/>
                </a:solidFill>
                <a:latin typeface="Calibri"/>
              </a:rPr>
              <a:t>, </a:t>
            </a:r>
            <a:r>
              <a:rPr lang="el-GR" sz="2200" b="1" dirty="0">
                <a:solidFill>
                  <a:srgbClr val="0070C0"/>
                </a:solidFill>
                <a:latin typeface="Calibri"/>
              </a:rPr>
              <a:t>να συγκρίνουν </a:t>
            </a:r>
            <a:r>
              <a:rPr lang="el-GR" sz="2200" dirty="0">
                <a:solidFill>
                  <a:prstClr val="black"/>
                </a:solidFill>
                <a:latin typeface="Calibri"/>
              </a:rPr>
              <a:t>με τον πραγματικό κόσμο, </a:t>
            </a:r>
            <a:r>
              <a:rPr lang="el-GR" sz="2200" b="1" dirty="0">
                <a:solidFill>
                  <a:srgbClr val="0070C0"/>
                </a:solidFill>
                <a:latin typeface="Calibri"/>
              </a:rPr>
              <a:t>να συσχετίσουν</a:t>
            </a:r>
            <a:r>
              <a:rPr lang="el-GR" sz="2200" dirty="0">
                <a:solidFill>
                  <a:prstClr val="black"/>
                </a:solidFill>
                <a:latin typeface="Calibri"/>
              </a:rPr>
              <a:t>, να αποτιμήσουν και </a:t>
            </a:r>
            <a:r>
              <a:rPr lang="el-GR" sz="2200" b="1" dirty="0">
                <a:solidFill>
                  <a:srgbClr val="0070C0"/>
                </a:solidFill>
                <a:latin typeface="Calibri"/>
              </a:rPr>
              <a:t>να επανασχεδιάσουν </a:t>
            </a:r>
            <a:r>
              <a:rPr lang="el-GR" sz="2200" dirty="0">
                <a:solidFill>
                  <a:prstClr val="black"/>
                </a:solidFill>
                <a:latin typeface="Calibri"/>
              </a:rPr>
              <a:t>την προσομοίωση.</a:t>
            </a:r>
          </a:p>
        </p:txBody>
      </p:sp>
    </p:spTree>
    <p:extLst>
      <p:ext uri="{BB962C8B-B14F-4D97-AF65-F5344CB8AC3E}">
        <p14:creationId xmlns:p14="http://schemas.microsoft.com/office/powerpoint/2010/main" val="26456798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813302" y="619933"/>
            <a:ext cx="10027403" cy="584775"/>
          </a:xfrm>
          <a:prstGeom prst="rect">
            <a:avLst/>
          </a:prstGeom>
          <a:noFill/>
        </p:spPr>
        <p:txBody>
          <a:bodyPr wrap="square" rtlCol="0">
            <a:spAutoFit/>
          </a:bodyPr>
          <a:lstStyle/>
          <a:p>
            <a:r>
              <a:rPr lang="el-GR" sz="3200" b="1" dirty="0">
                <a:latin typeface="Calibri" panose="020F0502020204030204" pitchFamily="34" charset="0"/>
                <a:cs typeface="Calibri" panose="020F0502020204030204" pitchFamily="34" charset="0"/>
              </a:rPr>
              <a:t>Μοντέλο Επίλυσης προβλήματος - Φάσεις</a:t>
            </a:r>
          </a:p>
        </p:txBody>
      </p:sp>
      <p:sp>
        <p:nvSpPr>
          <p:cNvPr id="3" name="Ορθογώνιο 2"/>
          <p:cNvSpPr/>
          <p:nvPr/>
        </p:nvSpPr>
        <p:spPr>
          <a:xfrm>
            <a:off x="1813302" y="1629192"/>
            <a:ext cx="9799578" cy="3462486"/>
          </a:xfrm>
          <a:prstGeom prst="rect">
            <a:avLst/>
          </a:prstGeom>
        </p:spPr>
        <p:txBody>
          <a:bodyPr wrap="square">
            <a:spAutoFit/>
          </a:bodyPr>
          <a:lstStyle/>
          <a:p>
            <a:pPr marL="342900" indent="-342900">
              <a:spcAft>
                <a:spcPts val="1800"/>
              </a:spcAft>
              <a:buFont typeface="Arial" panose="020B0604020202020204" pitchFamily="34" charset="0"/>
              <a:buChar char="•"/>
            </a:pPr>
            <a:r>
              <a:rPr lang="el-GR" sz="2400" dirty="0">
                <a:solidFill>
                  <a:prstClr val="black"/>
                </a:solidFill>
                <a:latin typeface="Calibri"/>
              </a:rPr>
              <a:t>Προσδιορισμός του προβλήματος</a:t>
            </a:r>
          </a:p>
          <a:p>
            <a:pPr marL="342900" indent="-342900">
              <a:spcAft>
                <a:spcPts val="1800"/>
              </a:spcAft>
              <a:buFont typeface="Arial" panose="020B0604020202020204" pitchFamily="34" charset="0"/>
              <a:buChar char="•"/>
            </a:pPr>
            <a:r>
              <a:rPr lang="el-GR" sz="2400" dirty="0">
                <a:solidFill>
                  <a:prstClr val="black"/>
                </a:solidFill>
                <a:latin typeface="Calibri"/>
              </a:rPr>
              <a:t>Αναπαράσταση του προβλήματος</a:t>
            </a:r>
          </a:p>
          <a:p>
            <a:pPr marL="342900" indent="-342900">
              <a:spcAft>
                <a:spcPts val="1800"/>
              </a:spcAft>
              <a:buFont typeface="Arial" panose="020B0604020202020204" pitchFamily="34" charset="0"/>
              <a:buChar char="•"/>
            </a:pPr>
            <a:r>
              <a:rPr lang="el-GR" sz="2400" dirty="0">
                <a:solidFill>
                  <a:prstClr val="black"/>
                </a:solidFill>
                <a:latin typeface="Calibri"/>
              </a:rPr>
              <a:t>Επιλογή στρατηγικής για την επίλυση του προβλήματος</a:t>
            </a:r>
          </a:p>
          <a:p>
            <a:pPr marL="342900" indent="-342900">
              <a:spcAft>
                <a:spcPts val="1800"/>
              </a:spcAft>
              <a:buFont typeface="Arial" panose="020B0604020202020204" pitchFamily="34" charset="0"/>
              <a:buChar char="•"/>
            </a:pPr>
            <a:r>
              <a:rPr lang="el-GR" sz="2400" dirty="0">
                <a:solidFill>
                  <a:prstClr val="black"/>
                </a:solidFill>
                <a:latin typeface="Calibri"/>
              </a:rPr>
              <a:t>Εκτέλεση της στρατηγικής</a:t>
            </a:r>
          </a:p>
          <a:p>
            <a:pPr marL="342900" indent="-342900">
              <a:spcAft>
                <a:spcPts val="1800"/>
              </a:spcAft>
              <a:buFont typeface="Arial" panose="020B0604020202020204" pitchFamily="34" charset="0"/>
              <a:buChar char="•"/>
            </a:pPr>
            <a:r>
              <a:rPr lang="el-GR" sz="2400" dirty="0">
                <a:solidFill>
                  <a:prstClr val="black"/>
                </a:solidFill>
                <a:latin typeface="Calibri"/>
              </a:rPr>
              <a:t>Αξιολόγηση των αποτελεσμάτων</a:t>
            </a:r>
          </a:p>
          <a:p>
            <a:pPr marL="342900" indent="-342900">
              <a:spcAft>
                <a:spcPts val="1800"/>
              </a:spcAft>
              <a:buFont typeface="Arial" panose="020B0604020202020204" pitchFamily="34" charset="0"/>
              <a:buChar char="•"/>
            </a:pPr>
            <a:r>
              <a:rPr lang="el-GR" sz="2400" dirty="0">
                <a:solidFill>
                  <a:prstClr val="black"/>
                </a:solidFill>
                <a:latin typeface="Calibri"/>
              </a:rPr>
              <a:t>Ανάλυση και επανεξέταση του προβλήματος</a:t>
            </a:r>
          </a:p>
        </p:txBody>
      </p:sp>
    </p:spTree>
    <p:extLst>
      <p:ext uri="{BB962C8B-B14F-4D97-AF65-F5344CB8AC3E}">
        <p14:creationId xmlns:p14="http://schemas.microsoft.com/office/powerpoint/2010/main" val="12418350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813302" y="669752"/>
            <a:ext cx="10027403" cy="584775"/>
          </a:xfrm>
          <a:prstGeom prst="rect">
            <a:avLst/>
          </a:prstGeom>
          <a:noFill/>
        </p:spPr>
        <p:txBody>
          <a:bodyPr wrap="square" rtlCol="0">
            <a:spAutoFit/>
          </a:bodyPr>
          <a:lstStyle/>
          <a:p>
            <a:r>
              <a:rPr lang="el-GR" sz="3200" b="1" dirty="0">
                <a:latin typeface="Calibri" panose="020F0502020204030204" pitchFamily="34" charset="0"/>
                <a:cs typeface="Calibri" panose="020F0502020204030204" pitchFamily="34" charset="0"/>
              </a:rPr>
              <a:t>Μοντέλο </a:t>
            </a:r>
            <a:r>
              <a:rPr lang="el-GR" sz="3200" b="1" dirty="0" err="1">
                <a:latin typeface="Calibri" panose="020F0502020204030204" pitchFamily="34" charset="0"/>
                <a:cs typeface="Calibri" panose="020F0502020204030204" pitchFamily="34" charset="0"/>
              </a:rPr>
              <a:t>Επαγωγικο</a:t>
            </a:r>
            <a:r>
              <a:rPr lang="el-GR" sz="3200" b="1" dirty="0">
                <a:latin typeface="Calibri" panose="020F0502020204030204" pitchFamily="34" charset="0"/>
                <a:cs typeface="Calibri" panose="020F0502020204030204" pitchFamily="34" charset="0"/>
              </a:rPr>
              <a:t>-Υποθετικής διδασκαλίας - Φάσεις</a:t>
            </a:r>
          </a:p>
        </p:txBody>
      </p:sp>
      <p:sp>
        <p:nvSpPr>
          <p:cNvPr id="3" name="Ορθογώνιο 2"/>
          <p:cNvSpPr/>
          <p:nvPr/>
        </p:nvSpPr>
        <p:spPr>
          <a:xfrm>
            <a:off x="1813302" y="1787927"/>
            <a:ext cx="9479538" cy="3477875"/>
          </a:xfrm>
          <a:prstGeom prst="rect">
            <a:avLst/>
          </a:prstGeom>
        </p:spPr>
        <p:txBody>
          <a:bodyPr wrap="square">
            <a:spAutoFit/>
          </a:bodyPr>
          <a:lstStyle/>
          <a:p>
            <a:pPr marL="342900" indent="-342900">
              <a:lnSpc>
                <a:spcPct val="150000"/>
              </a:lnSpc>
              <a:spcAft>
                <a:spcPts val="2400"/>
              </a:spcAft>
              <a:buFont typeface="Arial" pitchFamily="34" charset="0"/>
              <a:buChar char="•"/>
            </a:pPr>
            <a:r>
              <a:rPr lang="el-GR" sz="2400" b="1" dirty="0">
                <a:solidFill>
                  <a:prstClr val="black"/>
                </a:solidFill>
                <a:latin typeface="Calibri"/>
              </a:rPr>
              <a:t>Προσανατολισμός</a:t>
            </a:r>
            <a:r>
              <a:rPr lang="el-GR" sz="2400" dirty="0">
                <a:solidFill>
                  <a:prstClr val="black"/>
                </a:solidFill>
                <a:latin typeface="Calibri"/>
              </a:rPr>
              <a:t> – Παρουσίαση των δεδομένων και προσδιορισμός/αναγνώριση της έννοιας</a:t>
            </a:r>
          </a:p>
          <a:p>
            <a:pPr marL="342900" indent="-342900">
              <a:lnSpc>
                <a:spcPct val="150000"/>
              </a:lnSpc>
              <a:spcAft>
                <a:spcPts val="2400"/>
              </a:spcAft>
              <a:buFont typeface="Arial" pitchFamily="34" charset="0"/>
              <a:buChar char="•"/>
            </a:pPr>
            <a:r>
              <a:rPr lang="el-GR" sz="2400" b="1" dirty="0">
                <a:solidFill>
                  <a:prstClr val="black"/>
                </a:solidFill>
                <a:latin typeface="Calibri"/>
              </a:rPr>
              <a:t>Έλεγχος</a:t>
            </a:r>
            <a:r>
              <a:rPr lang="el-GR" sz="2400" dirty="0">
                <a:solidFill>
                  <a:prstClr val="black"/>
                </a:solidFill>
                <a:latin typeface="Calibri"/>
              </a:rPr>
              <a:t> του βαθμού κατανόησης της διδασκόμενης έννοιας από τους μαθητές</a:t>
            </a:r>
          </a:p>
          <a:p>
            <a:pPr marL="342900" indent="-342900">
              <a:lnSpc>
                <a:spcPct val="150000"/>
              </a:lnSpc>
              <a:spcAft>
                <a:spcPts val="2400"/>
              </a:spcAft>
              <a:buFont typeface="Arial" pitchFamily="34" charset="0"/>
              <a:buChar char="•"/>
            </a:pPr>
            <a:r>
              <a:rPr lang="el-GR" sz="2400" b="1" dirty="0">
                <a:solidFill>
                  <a:prstClr val="black"/>
                </a:solidFill>
                <a:latin typeface="Calibri"/>
              </a:rPr>
              <a:t>Ανάλυση</a:t>
            </a:r>
            <a:r>
              <a:rPr lang="el-GR" sz="2400" dirty="0">
                <a:solidFill>
                  <a:prstClr val="black"/>
                </a:solidFill>
                <a:latin typeface="Calibri"/>
              </a:rPr>
              <a:t> της διαδικασίας που ακολουθήθηκε</a:t>
            </a:r>
          </a:p>
        </p:txBody>
      </p:sp>
    </p:spTree>
    <p:extLst>
      <p:ext uri="{BB962C8B-B14F-4D97-AF65-F5344CB8AC3E}">
        <p14:creationId xmlns:p14="http://schemas.microsoft.com/office/powerpoint/2010/main" val="22494729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813302" y="669752"/>
            <a:ext cx="10027403" cy="584775"/>
          </a:xfrm>
          <a:prstGeom prst="rect">
            <a:avLst/>
          </a:prstGeom>
          <a:noFill/>
        </p:spPr>
        <p:txBody>
          <a:bodyPr wrap="square" rtlCol="0">
            <a:spAutoFit/>
          </a:bodyPr>
          <a:lstStyle/>
          <a:p>
            <a:r>
              <a:rPr lang="el-GR" sz="3200" b="1" dirty="0">
                <a:latin typeface="Calibri" panose="020F0502020204030204" pitchFamily="34" charset="0"/>
                <a:cs typeface="Calibri" panose="020F0502020204030204" pitchFamily="34" charset="0"/>
              </a:rPr>
              <a:t>Μοντέλο Απαγωγικής διδασκαλίας - Φάσεις</a:t>
            </a:r>
          </a:p>
        </p:txBody>
      </p:sp>
      <p:sp>
        <p:nvSpPr>
          <p:cNvPr id="3" name="Ορθογώνιο 2"/>
          <p:cNvSpPr/>
          <p:nvPr/>
        </p:nvSpPr>
        <p:spPr>
          <a:xfrm>
            <a:off x="1813302" y="1692816"/>
            <a:ext cx="9723378" cy="3662541"/>
          </a:xfrm>
          <a:prstGeom prst="rect">
            <a:avLst/>
          </a:prstGeom>
        </p:spPr>
        <p:txBody>
          <a:bodyPr wrap="square">
            <a:spAutoFit/>
          </a:bodyPr>
          <a:lstStyle/>
          <a:p>
            <a:pPr marL="342900" indent="-342900">
              <a:spcAft>
                <a:spcPts val="1200"/>
              </a:spcAft>
              <a:buFont typeface="Arial" panose="020B0604020202020204" pitchFamily="34" charset="0"/>
              <a:buChar char="•"/>
            </a:pPr>
            <a:r>
              <a:rPr lang="el-GR" sz="2400" b="1" dirty="0">
                <a:solidFill>
                  <a:prstClr val="black"/>
                </a:solidFill>
                <a:latin typeface="Calibri"/>
              </a:rPr>
              <a:t>Περιεχόμενο – Προσανατολισμός του μαθήματος</a:t>
            </a:r>
            <a:r>
              <a:rPr lang="el-GR" sz="2400" dirty="0">
                <a:solidFill>
                  <a:prstClr val="black"/>
                </a:solidFill>
                <a:latin typeface="Calibri"/>
              </a:rPr>
              <a:t>: Επανάληψη προηγούμενων γνώσεων, γνωστοποίηση των διδακτικών στόχων και κινητοποίηση ενδιαφέροντος. </a:t>
            </a:r>
          </a:p>
          <a:p>
            <a:pPr marL="342900" indent="-342900">
              <a:spcAft>
                <a:spcPts val="1200"/>
              </a:spcAft>
              <a:buFont typeface="Arial" panose="020B0604020202020204" pitchFamily="34" charset="0"/>
              <a:buChar char="•"/>
            </a:pPr>
            <a:r>
              <a:rPr lang="el-GR" sz="2400" b="1" dirty="0">
                <a:solidFill>
                  <a:prstClr val="black"/>
                </a:solidFill>
                <a:latin typeface="Calibri"/>
              </a:rPr>
              <a:t>Παρουσίαση της έννοιας ή της γενίκευσης</a:t>
            </a:r>
            <a:r>
              <a:rPr lang="el-GR" sz="2400" dirty="0">
                <a:solidFill>
                  <a:prstClr val="black"/>
                </a:solidFill>
                <a:latin typeface="Calibri"/>
              </a:rPr>
              <a:t>: </a:t>
            </a:r>
          </a:p>
          <a:p>
            <a:pPr marL="342900" indent="-342900">
              <a:spcAft>
                <a:spcPts val="1200"/>
              </a:spcAft>
              <a:buFont typeface="Arial" panose="020B0604020202020204" pitchFamily="34" charset="0"/>
              <a:buChar char="•"/>
            </a:pPr>
            <a:r>
              <a:rPr lang="el-GR" sz="2400" b="1" dirty="0">
                <a:solidFill>
                  <a:prstClr val="black"/>
                </a:solidFill>
                <a:latin typeface="Calibri"/>
              </a:rPr>
              <a:t>Ανάλυση και Επεξεργασία της έννοιας ή της γενίκευσης</a:t>
            </a:r>
            <a:r>
              <a:rPr lang="el-GR" sz="2400" dirty="0">
                <a:solidFill>
                  <a:prstClr val="black"/>
                </a:solidFill>
                <a:latin typeface="Calibri"/>
              </a:rPr>
              <a:t>: </a:t>
            </a:r>
          </a:p>
          <a:p>
            <a:pPr marL="342900" indent="-342900">
              <a:spcAft>
                <a:spcPts val="1200"/>
              </a:spcAft>
              <a:buFont typeface="Arial" panose="020B0604020202020204" pitchFamily="34" charset="0"/>
              <a:buChar char="•"/>
            </a:pPr>
            <a:r>
              <a:rPr lang="el-GR" sz="2400" b="1" dirty="0">
                <a:solidFill>
                  <a:prstClr val="black"/>
                </a:solidFill>
                <a:latin typeface="Calibri"/>
              </a:rPr>
              <a:t>Εφαρμογή της έννοιας ή της γενίκευσης και Ανατροφοδότηση</a:t>
            </a:r>
            <a:r>
              <a:rPr lang="el-GR" sz="2400" dirty="0">
                <a:solidFill>
                  <a:prstClr val="black"/>
                </a:solidFill>
                <a:latin typeface="Calibri"/>
              </a:rPr>
              <a:t>: </a:t>
            </a:r>
          </a:p>
          <a:p>
            <a:pPr marL="342900" indent="-342900">
              <a:spcAft>
                <a:spcPts val="1200"/>
              </a:spcAft>
              <a:buFont typeface="Arial" panose="020B0604020202020204" pitchFamily="34" charset="0"/>
              <a:buChar char="•"/>
            </a:pPr>
            <a:r>
              <a:rPr lang="el-GR" sz="2400" b="1" dirty="0">
                <a:solidFill>
                  <a:prstClr val="black"/>
                </a:solidFill>
                <a:latin typeface="Calibri"/>
              </a:rPr>
              <a:t>Ανακεφαλαίωση</a:t>
            </a:r>
            <a:r>
              <a:rPr lang="el-GR" sz="2400" dirty="0">
                <a:solidFill>
                  <a:prstClr val="black"/>
                </a:solidFill>
                <a:latin typeface="Calibri"/>
              </a:rPr>
              <a:t>: Γίνεται συνοπτική παρουσίαση της έννοιας και των χαρακτηριστικών της. </a:t>
            </a:r>
          </a:p>
        </p:txBody>
      </p:sp>
    </p:spTree>
    <p:extLst>
      <p:ext uri="{BB962C8B-B14F-4D97-AF65-F5344CB8AC3E}">
        <p14:creationId xmlns:p14="http://schemas.microsoft.com/office/powerpoint/2010/main" val="30731140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813302" y="669752"/>
            <a:ext cx="10027403" cy="584775"/>
          </a:xfrm>
          <a:prstGeom prst="rect">
            <a:avLst/>
          </a:prstGeom>
          <a:noFill/>
        </p:spPr>
        <p:txBody>
          <a:bodyPr wrap="square" rtlCol="0">
            <a:spAutoFit/>
          </a:bodyPr>
          <a:lstStyle/>
          <a:p>
            <a:r>
              <a:rPr lang="el-GR" sz="3200" b="1" dirty="0">
                <a:latin typeface="Calibri" panose="020F0502020204030204" pitchFamily="34" charset="0"/>
                <a:cs typeface="Calibri" panose="020F0502020204030204" pitchFamily="34" charset="0"/>
              </a:rPr>
              <a:t>Μοντέλο </a:t>
            </a:r>
            <a:r>
              <a:rPr lang="el-GR" sz="3200" b="1" dirty="0" err="1">
                <a:latin typeface="Calibri" panose="020F0502020204030204" pitchFamily="34" charset="0"/>
                <a:cs typeface="Calibri" panose="020F0502020204030204" pitchFamily="34" charset="0"/>
              </a:rPr>
              <a:t>Προοργανωτικής</a:t>
            </a:r>
            <a:r>
              <a:rPr lang="el-GR" sz="3200" b="1" dirty="0">
                <a:latin typeface="Calibri" panose="020F0502020204030204" pitchFamily="34" charset="0"/>
                <a:cs typeface="Calibri" panose="020F0502020204030204" pitchFamily="34" charset="0"/>
              </a:rPr>
              <a:t> διδασκαλίας - Φάσεις</a:t>
            </a:r>
          </a:p>
        </p:txBody>
      </p:sp>
      <p:sp>
        <p:nvSpPr>
          <p:cNvPr id="3" name="Ορθογώνιο 2"/>
          <p:cNvSpPr/>
          <p:nvPr/>
        </p:nvSpPr>
        <p:spPr>
          <a:xfrm>
            <a:off x="1584255" y="1532791"/>
            <a:ext cx="10256449" cy="1508105"/>
          </a:xfrm>
          <a:prstGeom prst="rect">
            <a:avLst/>
          </a:prstGeom>
        </p:spPr>
        <p:txBody>
          <a:bodyPr wrap="square">
            <a:spAutoFit/>
          </a:bodyPr>
          <a:lstStyle/>
          <a:p>
            <a:pPr marL="342900" indent="-342900">
              <a:spcAft>
                <a:spcPts val="1200"/>
              </a:spcAft>
              <a:buFont typeface="Arial" panose="020B0604020202020204" pitchFamily="34" charset="0"/>
              <a:buChar char="•"/>
            </a:pPr>
            <a:r>
              <a:rPr lang="el-GR" sz="2400" b="1" dirty="0">
                <a:solidFill>
                  <a:prstClr val="black"/>
                </a:solidFill>
                <a:latin typeface="Calibri"/>
              </a:rPr>
              <a:t>Παρουσίαση του </a:t>
            </a:r>
            <a:r>
              <a:rPr lang="el-GR" sz="2400" b="1" dirty="0" err="1">
                <a:solidFill>
                  <a:prstClr val="black"/>
                </a:solidFill>
                <a:latin typeface="Calibri"/>
              </a:rPr>
              <a:t>Προοργανωτή</a:t>
            </a:r>
            <a:r>
              <a:rPr lang="el-GR" sz="2400" dirty="0">
                <a:solidFill>
                  <a:prstClr val="black"/>
                </a:solidFill>
                <a:latin typeface="Calibri"/>
              </a:rPr>
              <a:t> </a:t>
            </a:r>
          </a:p>
          <a:p>
            <a:pPr marL="342900" indent="-342900">
              <a:spcAft>
                <a:spcPts val="1200"/>
              </a:spcAft>
              <a:buFont typeface="Arial" panose="020B0604020202020204" pitchFamily="34" charset="0"/>
              <a:buChar char="•"/>
            </a:pPr>
            <a:r>
              <a:rPr lang="el-GR" sz="2400" b="1" dirty="0">
                <a:solidFill>
                  <a:prstClr val="black"/>
                </a:solidFill>
                <a:latin typeface="Calibri"/>
              </a:rPr>
              <a:t>Παρουσίαση της μαθησιακής δραστηριότητας ή του μαθησιακού υλικού</a:t>
            </a:r>
            <a:endParaRPr lang="el-GR" sz="2400" dirty="0">
              <a:solidFill>
                <a:prstClr val="black"/>
              </a:solidFill>
              <a:latin typeface="Calibri"/>
            </a:endParaRPr>
          </a:p>
          <a:p>
            <a:pPr marL="342900" indent="-342900">
              <a:spcAft>
                <a:spcPts val="1200"/>
              </a:spcAft>
              <a:buFont typeface="Arial" panose="020B0604020202020204" pitchFamily="34" charset="0"/>
              <a:buChar char="•"/>
            </a:pPr>
            <a:r>
              <a:rPr lang="el-GR" sz="2400" b="1" dirty="0">
                <a:solidFill>
                  <a:prstClr val="black"/>
                </a:solidFill>
                <a:latin typeface="Calibri"/>
              </a:rPr>
              <a:t>Ισχυροποίηση και Εμπλουτισμός της γνωστικής δομής</a:t>
            </a:r>
            <a:endParaRPr lang="el-GR" sz="2400" dirty="0">
              <a:solidFill>
                <a:prstClr val="black"/>
              </a:solidFill>
              <a:latin typeface="Calibri"/>
            </a:endParaRPr>
          </a:p>
        </p:txBody>
      </p:sp>
      <p:sp>
        <p:nvSpPr>
          <p:cNvPr id="5" name="Πεντάγωνο 4"/>
          <p:cNvSpPr/>
          <p:nvPr/>
        </p:nvSpPr>
        <p:spPr>
          <a:xfrm>
            <a:off x="0" y="3886200"/>
            <a:ext cx="1584255" cy="487680"/>
          </a:xfrm>
          <a:prstGeom prst="homePlate">
            <a:avLst/>
          </a:prstGeom>
          <a:solidFill>
            <a:srgbClr val="A5301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6" name="TextBox 5"/>
          <p:cNvSpPr txBox="1"/>
          <p:nvPr/>
        </p:nvSpPr>
        <p:spPr>
          <a:xfrm>
            <a:off x="1813301" y="3789105"/>
            <a:ext cx="10027403" cy="584775"/>
          </a:xfrm>
          <a:prstGeom prst="rect">
            <a:avLst/>
          </a:prstGeom>
          <a:noFill/>
        </p:spPr>
        <p:txBody>
          <a:bodyPr wrap="square" rtlCol="0">
            <a:spAutoFit/>
          </a:bodyPr>
          <a:lstStyle/>
          <a:p>
            <a:r>
              <a:rPr lang="el-GR" sz="3200" b="1" dirty="0">
                <a:latin typeface="Calibri" panose="020F0502020204030204" pitchFamily="34" charset="0"/>
                <a:cs typeface="Calibri" panose="020F0502020204030204" pitchFamily="34" charset="0"/>
              </a:rPr>
              <a:t>Μοντέλο Μονολογικό-Διαλεκτικής διδασκαλίας - Φάσεις</a:t>
            </a:r>
          </a:p>
        </p:txBody>
      </p:sp>
      <p:sp>
        <p:nvSpPr>
          <p:cNvPr id="8" name="Ορθογώνιο 7"/>
          <p:cNvSpPr/>
          <p:nvPr/>
        </p:nvSpPr>
        <p:spPr>
          <a:xfrm>
            <a:off x="1584255" y="4583063"/>
            <a:ext cx="10104825" cy="2031325"/>
          </a:xfrm>
          <a:prstGeom prst="rect">
            <a:avLst/>
          </a:prstGeom>
        </p:spPr>
        <p:txBody>
          <a:bodyPr wrap="square">
            <a:spAutoFit/>
          </a:bodyPr>
          <a:lstStyle/>
          <a:p>
            <a:pPr marL="342900" indent="-342900">
              <a:spcAft>
                <a:spcPts val="1200"/>
              </a:spcAft>
              <a:buFont typeface="Arial" panose="020B0604020202020204" pitchFamily="34" charset="0"/>
              <a:buChar char="•"/>
            </a:pPr>
            <a:r>
              <a:rPr lang="el-GR" sz="2400" b="1" dirty="0">
                <a:solidFill>
                  <a:prstClr val="black"/>
                </a:solidFill>
                <a:latin typeface="Calibri"/>
              </a:rPr>
              <a:t>Προσανατολισμός – Εισαγωγή</a:t>
            </a:r>
          </a:p>
          <a:p>
            <a:pPr marL="342900" indent="-342900">
              <a:spcAft>
                <a:spcPts val="1200"/>
              </a:spcAft>
              <a:buFont typeface="Arial" panose="020B0604020202020204" pitchFamily="34" charset="0"/>
              <a:buChar char="•"/>
            </a:pPr>
            <a:r>
              <a:rPr lang="el-GR" sz="2400" b="1" dirty="0">
                <a:solidFill>
                  <a:prstClr val="black"/>
                </a:solidFill>
                <a:latin typeface="Calibri"/>
              </a:rPr>
              <a:t>Μονολογική Παρουσίαση πληροφοριών</a:t>
            </a:r>
          </a:p>
          <a:p>
            <a:pPr marL="342900" indent="-342900">
              <a:spcAft>
                <a:spcPts val="1200"/>
              </a:spcAft>
              <a:buFont typeface="Arial" panose="020B0604020202020204" pitchFamily="34" charset="0"/>
              <a:buChar char="•"/>
            </a:pPr>
            <a:r>
              <a:rPr lang="el-GR" sz="2400" b="1" dirty="0">
                <a:solidFill>
                  <a:prstClr val="black"/>
                </a:solidFill>
                <a:latin typeface="Calibri"/>
              </a:rPr>
              <a:t>Διαλεκτική επεξεργασία των πληροφοριών</a:t>
            </a:r>
          </a:p>
          <a:p>
            <a:pPr marL="342900" indent="-342900">
              <a:buFont typeface="Arial" panose="020B0604020202020204" pitchFamily="34" charset="0"/>
              <a:buChar char="•"/>
            </a:pPr>
            <a:r>
              <a:rPr lang="el-GR" sz="2400" b="1" dirty="0">
                <a:solidFill>
                  <a:prstClr val="black"/>
                </a:solidFill>
                <a:latin typeface="Calibri"/>
              </a:rPr>
              <a:t>Ανακεφαλαίωση</a:t>
            </a:r>
          </a:p>
        </p:txBody>
      </p:sp>
    </p:spTree>
    <p:extLst>
      <p:ext uri="{BB962C8B-B14F-4D97-AF65-F5344CB8AC3E}">
        <p14:creationId xmlns:p14="http://schemas.microsoft.com/office/powerpoint/2010/main" val="37954319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813302" y="669752"/>
            <a:ext cx="10027403" cy="584775"/>
          </a:xfrm>
          <a:prstGeom prst="rect">
            <a:avLst/>
          </a:prstGeom>
          <a:noFill/>
        </p:spPr>
        <p:txBody>
          <a:bodyPr wrap="square" rtlCol="0">
            <a:spAutoFit/>
          </a:bodyPr>
          <a:lstStyle/>
          <a:p>
            <a:r>
              <a:rPr lang="el-GR" sz="3200" b="1" dirty="0">
                <a:latin typeface="Calibri" panose="020F0502020204030204" pitchFamily="34" charset="0"/>
                <a:cs typeface="Calibri" panose="020F0502020204030204" pitchFamily="34" charset="0"/>
              </a:rPr>
              <a:t>Μοντέλο Άμεσης διδασκαλίας </a:t>
            </a:r>
          </a:p>
        </p:txBody>
      </p:sp>
      <p:sp>
        <p:nvSpPr>
          <p:cNvPr id="3" name="Ορθογώνιο 2"/>
          <p:cNvSpPr/>
          <p:nvPr/>
        </p:nvSpPr>
        <p:spPr>
          <a:xfrm>
            <a:off x="1233955" y="1445346"/>
            <a:ext cx="9875778" cy="1200329"/>
          </a:xfrm>
          <a:prstGeom prst="rect">
            <a:avLst/>
          </a:prstGeom>
        </p:spPr>
        <p:txBody>
          <a:bodyPr wrap="square">
            <a:spAutoFit/>
          </a:bodyPr>
          <a:lstStyle/>
          <a:p>
            <a:pPr algn="just"/>
            <a:r>
              <a:rPr lang="el-GR" sz="2400" dirty="0">
                <a:solidFill>
                  <a:prstClr val="black"/>
                </a:solidFill>
                <a:latin typeface="Calibri"/>
              </a:rPr>
              <a:t>Ο εκπαιδευτικός παρουσιάζει βήμα προς βήμα τη νέα έννοια και, στη συνέχεια, παρέχει ευκαιρίες συστηματικής εξάσκησης των μαθητών σε όσα διδάχτηκαν</a:t>
            </a:r>
          </a:p>
        </p:txBody>
      </p:sp>
      <p:sp>
        <p:nvSpPr>
          <p:cNvPr id="4" name="Ορθογώνιο 3"/>
          <p:cNvSpPr/>
          <p:nvPr/>
        </p:nvSpPr>
        <p:spPr>
          <a:xfrm>
            <a:off x="1798062" y="3235464"/>
            <a:ext cx="9875778" cy="3077766"/>
          </a:xfrm>
          <a:prstGeom prst="rect">
            <a:avLst/>
          </a:prstGeom>
        </p:spPr>
        <p:txBody>
          <a:bodyPr wrap="square">
            <a:spAutoFit/>
          </a:bodyPr>
          <a:lstStyle/>
          <a:p>
            <a:pPr>
              <a:spcAft>
                <a:spcPts val="1200"/>
              </a:spcAft>
            </a:pPr>
            <a:r>
              <a:rPr lang="el-GR" sz="2400" b="1" dirty="0">
                <a:solidFill>
                  <a:prstClr val="black"/>
                </a:solidFill>
                <a:latin typeface="Calibri"/>
              </a:rPr>
              <a:t>Φάσεις </a:t>
            </a:r>
          </a:p>
          <a:p>
            <a:pPr marL="342900" indent="-342900">
              <a:spcAft>
                <a:spcPts val="1200"/>
              </a:spcAft>
              <a:buFont typeface="Arial" pitchFamily="34" charset="0"/>
              <a:buChar char="•"/>
            </a:pPr>
            <a:r>
              <a:rPr lang="el-GR" sz="2400" dirty="0">
                <a:solidFill>
                  <a:prstClr val="black"/>
                </a:solidFill>
                <a:latin typeface="Calibri"/>
              </a:rPr>
              <a:t>Προσανατολισμός</a:t>
            </a:r>
          </a:p>
          <a:p>
            <a:pPr marL="342900" indent="-342900">
              <a:spcAft>
                <a:spcPts val="1200"/>
              </a:spcAft>
              <a:buFont typeface="Arial" pitchFamily="34" charset="0"/>
              <a:buChar char="•"/>
            </a:pPr>
            <a:r>
              <a:rPr lang="el-GR" sz="2400" dirty="0">
                <a:solidFill>
                  <a:prstClr val="black"/>
                </a:solidFill>
                <a:latin typeface="Calibri"/>
              </a:rPr>
              <a:t>Παρουσίαση της νέας έννοιας ή θέματος</a:t>
            </a:r>
          </a:p>
          <a:p>
            <a:pPr marL="342900" indent="-342900">
              <a:spcAft>
                <a:spcPts val="1200"/>
              </a:spcAft>
              <a:buFont typeface="Arial" pitchFamily="34" charset="0"/>
              <a:buChar char="•"/>
            </a:pPr>
            <a:r>
              <a:rPr lang="el-GR" sz="2400" dirty="0">
                <a:solidFill>
                  <a:prstClr val="black"/>
                </a:solidFill>
                <a:latin typeface="Calibri"/>
              </a:rPr>
              <a:t>Καθοδηγούμενη ομαδική πρακτική – επεξεργασία – εξάσκηση</a:t>
            </a:r>
          </a:p>
          <a:p>
            <a:pPr marL="342900" indent="-342900">
              <a:spcAft>
                <a:spcPts val="1200"/>
              </a:spcAft>
              <a:buFont typeface="Arial" pitchFamily="34" charset="0"/>
              <a:buChar char="•"/>
            </a:pPr>
            <a:r>
              <a:rPr lang="el-GR" sz="2400" dirty="0">
                <a:solidFill>
                  <a:prstClr val="black"/>
                </a:solidFill>
                <a:latin typeface="Calibri"/>
              </a:rPr>
              <a:t>Καθοδηγούμενη ατομική πρακτική – εξάσκηση</a:t>
            </a:r>
          </a:p>
          <a:p>
            <a:pPr marL="342900" indent="-342900">
              <a:spcAft>
                <a:spcPts val="1200"/>
              </a:spcAft>
              <a:buFont typeface="Arial" pitchFamily="34" charset="0"/>
              <a:buChar char="•"/>
            </a:pPr>
            <a:r>
              <a:rPr lang="el-GR" sz="2400" dirty="0">
                <a:solidFill>
                  <a:prstClr val="black"/>
                </a:solidFill>
                <a:latin typeface="Calibri"/>
              </a:rPr>
              <a:t>Ακαθοδήγητη ατομική πρακτική – εξάσκηση</a:t>
            </a:r>
          </a:p>
        </p:txBody>
      </p:sp>
    </p:spTree>
    <p:extLst>
      <p:ext uri="{BB962C8B-B14F-4D97-AF65-F5344CB8AC3E}">
        <p14:creationId xmlns:p14="http://schemas.microsoft.com/office/powerpoint/2010/main" val="547269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813302" y="669752"/>
            <a:ext cx="10027403" cy="584775"/>
          </a:xfrm>
          <a:prstGeom prst="rect">
            <a:avLst/>
          </a:prstGeom>
          <a:noFill/>
        </p:spPr>
        <p:txBody>
          <a:bodyPr wrap="square" rtlCol="0">
            <a:spAutoFit/>
          </a:bodyPr>
          <a:lstStyle/>
          <a:p>
            <a:r>
              <a:rPr lang="el-GR" sz="3200" b="1" dirty="0">
                <a:solidFill>
                  <a:prstClr val="black"/>
                </a:solidFill>
                <a:latin typeface="Calibri" panose="020F0502020204030204" pitchFamily="34" charset="0"/>
                <a:cs typeface="Calibri" panose="020F0502020204030204" pitchFamily="34" charset="0"/>
              </a:rPr>
              <a:t>Μοντέλο Κατευθυνόμενης Διερεύνησης - Φάσεις</a:t>
            </a:r>
          </a:p>
        </p:txBody>
      </p:sp>
      <p:sp>
        <p:nvSpPr>
          <p:cNvPr id="5" name="Πεντάγωνο 4"/>
          <p:cNvSpPr/>
          <p:nvPr/>
        </p:nvSpPr>
        <p:spPr>
          <a:xfrm>
            <a:off x="0" y="3886200"/>
            <a:ext cx="1584255" cy="487680"/>
          </a:xfrm>
          <a:prstGeom prst="homePlate">
            <a:avLst/>
          </a:prstGeom>
          <a:solidFill>
            <a:srgbClr val="A5301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solidFill>
                <a:prstClr val="white"/>
              </a:solidFill>
            </a:endParaRPr>
          </a:p>
        </p:txBody>
      </p:sp>
      <p:sp>
        <p:nvSpPr>
          <p:cNvPr id="6" name="TextBox 5"/>
          <p:cNvSpPr txBox="1"/>
          <p:nvPr/>
        </p:nvSpPr>
        <p:spPr>
          <a:xfrm>
            <a:off x="1813301" y="3789105"/>
            <a:ext cx="10027403" cy="584775"/>
          </a:xfrm>
          <a:prstGeom prst="rect">
            <a:avLst/>
          </a:prstGeom>
          <a:noFill/>
        </p:spPr>
        <p:txBody>
          <a:bodyPr wrap="square" rtlCol="0">
            <a:spAutoFit/>
          </a:bodyPr>
          <a:lstStyle/>
          <a:p>
            <a:r>
              <a:rPr lang="el-GR" sz="3200" b="1" dirty="0">
                <a:solidFill>
                  <a:prstClr val="black"/>
                </a:solidFill>
                <a:latin typeface="Calibri" panose="020F0502020204030204" pitchFamily="34" charset="0"/>
                <a:cs typeface="Calibri" panose="020F0502020204030204" pitchFamily="34" charset="0"/>
              </a:rPr>
              <a:t>Μοντέλο </a:t>
            </a:r>
            <a:r>
              <a:rPr lang="el-GR" sz="3200" b="1" dirty="0" err="1">
                <a:solidFill>
                  <a:prstClr val="black"/>
                </a:solidFill>
                <a:latin typeface="Calibri" panose="020F0502020204030204" pitchFamily="34" charset="0"/>
                <a:cs typeface="Calibri" panose="020F0502020204030204" pitchFamily="34" charset="0"/>
              </a:rPr>
              <a:t>Ομαδοσυνεργατικής</a:t>
            </a:r>
            <a:r>
              <a:rPr lang="el-GR" sz="3200" b="1" dirty="0">
                <a:solidFill>
                  <a:prstClr val="black"/>
                </a:solidFill>
                <a:latin typeface="Calibri" panose="020F0502020204030204" pitchFamily="34" charset="0"/>
                <a:cs typeface="Calibri" panose="020F0502020204030204" pitchFamily="34" charset="0"/>
              </a:rPr>
              <a:t> διδασκαλίας - Φάσεις</a:t>
            </a:r>
          </a:p>
        </p:txBody>
      </p:sp>
      <p:sp>
        <p:nvSpPr>
          <p:cNvPr id="8" name="Ορθογώνιο 7"/>
          <p:cNvSpPr/>
          <p:nvPr/>
        </p:nvSpPr>
        <p:spPr>
          <a:xfrm>
            <a:off x="1584255" y="4583063"/>
            <a:ext cx="10104825" cy="2031325"/>
          </a:xfrm>
          <a:prstGeom prst="rect">
            <a:avLst/>
          </a:prstGeom>
        </p:spPr>
        <p:txBody>
          <a:bodyPr wrap="square">
            <a:spAutoFit/>
          </a:bodyPr>
          <a:lstStyle/>
          <a:p>
            <a:pPr marL="342900" indent="-342900">
              <a:spcAft>
                <a:spcPts val="1200"/>
              </a:spcAft>
              <a:buFont typeface="Arial" panose="020B0604020202020204" pitchFamily="34" charset="0"/>
              <a:buChar char="•"/>
            </a:pPr>
            <a:r>
              <a:rPr lang="el-GR" sz="2400" b="1" dirty="0">
                <a:solidFill>
                  <a:prstClr val="black"/>
                </a:solidFill>
                <a:latin typeface="Calibri"/>
              </a:rPr>
              <a:t>Προσανατολισμός – Εισαγωγή</a:t>
            </a:r>
          </a:p>
          <a:p>
            <a:pPr marL="342900" indent="-342900">
              <a:spcAft>
                <a:spcPts val="1200"/>
              </a:spcAft>
              <a:buFont typeface="Arial" panose="020B0604020202020204" pitchFamily="34" charset="0"/>
              <a:buChar char="•"/>
            </a:pPr>
            <a:r>
              <a:rPr lang="el-GR" sz="2400" b="1" dirty="0">
                <a:solidFill>
                  <a:prstClr val="black"/>
                </a:solidFill>
                <a:latin typeface="Calibri"/>
              </a:rPr>
              <a:t>Μετάβαση σε ομάδες</a:t>
            </a:r>
          </a:p>
          <a:p>
            <a:pPr marL="342900" indent="-342900">
              <a:spcAft>
                <a:spcPts val="1200"/>
              </a:spcAft>
              <a:buFont typeface="Arial" panose="020B0604020202020204" pitchFamily="34" charset="0"/>
              <a:buChar char="•"/>
            </a:pPr>
            <a:r>
              <a:rPr lang="el-GR" sz="2400" b="1" dirty="0">
                <a:solidFill>
                  <a:prstClr val="black"/>
                </a:solidFill>
                <a:latin typeface="Calibri"/>
              </a:rPr>
              <a:t>Ομαδική εργασία και παρακολούθηση</a:t>
            </a:r>
          </a:p>
          <a:p>
            <a:pPr marL="342900" indent="-342900">
              <a:buFont typeface="Arial" panose="020B0604020202020204" pitchFamily="34" charset="0"/>
              <a:buChar char="•"/>
            </a:pPr>
            <a:r>
              <a:rPr lang="el-GR" sz="2400" b="1" dirty="0">
                <a:solidFill>
                  <a:prstClr val="black"/>
                </a:solidFill>
                <a:latin typeface="Calibri"/>
              </a:rPr>
              <a:t>Αξιολόγηση και Αναγνώριση της ομάδας</a:t>
            </a:r>
          </a:p>
        </p:txBody>
      </p:sp>
      <p:sp>
        <p:nvSpPr>
          <p:cNvPr id="7" name="Ορθογώνιο 6"/>
          <p:cNvSpPr/>
          <p:nvPr/>
        </p:nvSpPr>
        <p:spPr>
          <a:xfrm>
            <a:off x="1584254" y="1353582"/>
            <a:ext cx="10889519" cy="2246769"/>
          </a:xfrm>
          <a:prstGeom prst="rect">
            <a:avLst/>
          </a:prstGeom>
        </p:spPr>
        <p:txBody>
          <a:bodyPr wrap="square">
            <a:spAutoFit/>
          </a:bodyPr>
          <a:lstStyle/>
          <a:p>
            <a:pPr marL="342900" indent="-342900">
              <a:spcAft>
                <a:spcPts val="600"/>
              </a:spcAft>
              <a:buFont typeface="Arial" panose="020B0604020202020204" pitchFamily="34" charset="0"/>
              <a:buChar char="•"/>
            </a:pPr>
            <a:r>
              <a:rPr lang="el-GR" sz="2400" b="1" dirty="0">
                <a:solidFill>
                  <a:prstClr val="black"/>
                </a:solidFill>
                <a:latin typeface="Calibri"/>
              </a:rPr>
              <a:t>Καθορισμός του προβλήματος  </a:t>
            </a:r>
          </a:p>
          <a:p>
            <a:pPr marL="342900" indent="-342900">
              <a:spcAft>
                <a:spcPts val="600"/>
              </a:spcAft>
              <a:buFont typeface="Arial" panose="020B0604020202020204" pitchFamily="34" charset="0"/>
              <a:buChar char="•"/>
            </a:pPr>
            <a:r>
              <a:rPr lang="el-GR" sz="2400" b="1" dirty="0">
                <a:solidFill>
                  <a:prstClr val="black"/>
                </a:solidFill>
                <a:latin typeface="Calibri"/>
              </a:rPr>
              <a:t>Διατύπωση της υπόθεσης  </a:t>
            </a:r>
          </a:p>
          <a:p>
            <a:pPr marL="342900" indent="-342900">
              <a:spcAft>
                <a:spcPts val="600"/>
              </a:spcAft>
              <a:buFont typeface="Arial" panose="020B0604020202020204" pitchFamily="34" charset="0"/>
              <a:buChar char="•"/>
            </a:pPr>
            <a:r>
              <a:rPr lang="el-GR" sz="2400" b="1" dirty="0">
                <a:solidFill>
                  <a:prstClr val="black"/>
                </a:solidFill>
                <a:latin typeface="Calibri"/>
              </a:rPr>
              <a:t>Συλλογή και οργάνωση πληροφοριών  </a:t>
            </a:r>
          </a:p>
          <a:p>
            <a:pPr marL="342900" indent="-342900">
              <a:spcAft>
                <a:spcPts val="600"/>
              </a:spcAft>
              <a:buFont typeface="Arial" panose="020B0604020202020204" pitchFamily="34" charset="0"/>
              <a:buChar char="•"/>
            </a:pPr>
            <a:r>
              <a:rPr lang="el-GR" sz="2400" b="1" dirty="0">
                <a:solidFill>
                  <a:prstClr val="black"/>
                </a:solidFill>
                <a:latin typeface="Calibri"/>
              </a:rPr>
              <a:t>Έλεγχος υποθέσεων  </a:t>
            </a:r>
          </a:p>
          <a:p>
            <a:pPr marL="342900" indent="-342900">
              <a:spcAft>
                <a:spcPts val="600"/>
              </a:spcAft>
              <a:buFont typeface="Arial" panose="020B0604020202020204" pitchFamily="34" charset="0"/>
              <a:buChar char="•"/>
            </a:pPr>
            <a:r>
              <a:rPr lang="el-GR" sz="2400" b="1" dirty="0">
                <a:solidFill>
                  <a:prstClr val="black"/>
                </a:solidFill>
                <a:latin typeface="Calibri"/>
              </a:rPr>
              <a:t>Διατύπωση συμπερασμάτων </a:t>
            </a:r>
          </a:p>
        </p:txBody>
      </p:sp>
    </p:spTree>
    <p:extLst>
      <p:ext uri="{BB962C8B-B14F-4D97-AF65-F5344CB8AC3E}">
        <p14:creationId xmlns:p14="http://schemas.microsoft.com/office/powerpoint/2010/main" val="23785134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2076265" y="3895571"/>
            <a:ext cx="9443335" cy="1771473"/>
          </a:xfrm>
        </p:spPr>
        <p:txBody>
          <a:bodyPr/>
          <a:lstStyle/>
          <a:p>
            <a:r>
              <a:rPr lang="el-GR" b="1" dirty="0"/>
              <a:t>ΔΙΕΡΕΥΝΗΤΙΚΗ ΜΕΘΟΔΟΣ</a:t>
            </a:r>
            <a:br>
              <a:rPr lang="el-GR" dirty="0"/>
            </a:br>
            <a:endParaRPr lang="el-GR" sz="3600" b="1" dirty="0">
              <a:solidFill>
                <a:srgbClr val="C00000"/>
              </a:solidFill>
            </a:endParaRPr>
          </a:p>
        </p:txBody>
      </p:sp>
      <p:pic>
        <p:nvPicPr>
          <p:cNvPr id="1026" name="Picture 2" descr="Έρευνα – ΤΕΧΚΑ – Παπαδόπουλος"/>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19083" y="989752"/>
            <a:ext cx="2857500"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4235855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775520" y="671267"/>
            <a:ext cx="5131632" cy="523220"/>
          </a:xfrm>
          <a:prstGeom prst="rect">
            <a:avLst/>
          </a:prstGeom>
          <a:noFill/>
        </p:spPr>
        <p:txBody>
          <a:bodyPr wrap="square" rtlCol="0">
            <a:spAutoFit/>
          </a:bodyPr>
          <a:lstStyle/>
          <a:p>
            <a:pPr algn="ctr">
              <a:defRPr/>
            </a:pPr>
            <a:r>
              <a:rPr lang="el-GR" sz="2800" b="1" kern="0" dirty="0">
                <a:solidFill>
                  <a:srgbClr val="0070C0"/>
                </a:solidFill>
                <a:latin typeface="Cavolini" panose="03000502040302020204" pitchFamily="66" charset="0"/>
                <a:cs typeface="Cavolini" panose="03000502040302020204" pitchFamily="66" charset="0"/>
              </a:rPr>
              <a:t>Διερευνητική μέθοδος </a:t>
            </a:r>
          </a:p>
        </p:txBody>
      </p:sp>
      <p:sp>
        <p:nvSpPr>
          <p:cNvPr id="4" name="Ορθογώνιο 3"/>
          <p:cNvSpPr/>
          <p:nvPr/>
        </p:nvSpPr>
        <p:spPr>
          <a:xfrm>
            <a:off x="1489023" y="1449741"/>
            <a:ext cx="10143344" cy="4708981"/>
          </a:xfrm>
          <a:prstGeom prst="rect">
            <a:avLst/>
          </a:prstGeom>
        </p:spPr>
        <p:txBody>
          <a:bodyPr wrap="square">
            <a:spAutoFit/>
          </a:bodyPr>
          <a:lstStyle/>
          <a:p>
            <a:pPr algn="just"/>
            <a:r>
              <a:rPr lang="el-GR" sz="2000" dirty="0"/>
              <a:t>…Οι μαθητές αναζητούν πληροφορίες και στη συνέχεια διεξάγουν κάποια διερεύνηση ή μικρή έρευνα προκειμένου να απαντήσουν στο ερώτημα /πρόβλημα</a:t>
            </a:r>
          </a:p>
          <a:p>
            <a:pPr algn="just"/>
            <a:endParaRPr lang="el-GR" sz="2000" dirty="0"/>
          </a:p>
          <a:p>
            <a:pPr algn="just">
              <a:spcAft>
                <a:spcPts val="600"/>
              </a:spcAft>
            </a:pPr>
            <a:r>
              <a:rPr lang="el-GR" sz="2000" dirty="0"/>
              <a:t>Η διερεύνηση συνδέεται με μια σειρά θετικών επιδράσεων στους μαθητές, όπως</a:t>
            </a:r>
          </a:p>
          <a:p>
            <a:pPr marL="285750" indent="-285750" algn="just">
              <a:spcAft>
                <a:spcPts val="600"/>
              </a:spcAft>
              <a:buFont typeface="Arial" panose="020B0604020202020204" pitchFamily="34" charset="0"/>
              <a:buChar char="•"/>
            </a:pPr>
            <a:r>
              <a:rPr lang="el-GR" sz="2000" dirty="0"/>
              <a:t>η αύξηση της κατανόησης εννοιών </a:t>
            </a:r>
          </a:p>
          <a:p>
            <a:pPr marL="285750" indent="-285750" algn="just">
              <a:spcAft>
                <a:spcPts val="600"/>
              </a:spcAft>
              <a:buFont typeface="Arial" panose="020B0604020202020204" pitchFamily="34" charset="0"/>
              <a:buChar char="•"/>
            </a:pPr>
            <a:r>
              <a:rPr lang="el-GR" sz="2000" dirty="0"/>
              <a:t>η ανάπτυξη κριτικών δεξιοτήτων </a:t>
            </a:r>
          </a:p>
          <a:p>
            <a:pPr marL="285750" indent="-285750" algn="just">
              <a:spcAft>
                <a:spcPts val="600"/>
              </a:spcAft>
              <a:buFont typeface="Arial" panose="020B0604020202020204" pitchFamily="34" charset="0"/>
              <a:buChar char="•"/>
            </a:pPr>
            <a:r>
              <a:rPr lang="el-GR" sz="2000" dirty="0"/>
              <a:t>η παρακίνηση των μαθητών να εξερευνούν και να ερμηνεύουν τα φαινόμενα που συμβαίνουν γύρω τους προβαίνοντας σε διαδικασίες όμοιες με αυτές που εκτελεί ένας επιστήμονας. </a:t>
            </a:r>
          </a:p>
          <a:p>
            <a:pPr marL="285750" indent="-285750" algn="just">
              <a:buFont typeface="Arial" panose="020B0604020202020204" pitchFamily="34" charset="0"/>
              <a:buChar char="•"/>
            </a:pPr>
            <a:r>
              <a:rPr lang="el-GR" sz="2000" dirty="0"/>
              <a:t>το ανοικτό κλίμα στη συζήτηση με επιχειρήματα που επικρατεί στη σχολική τάξη</a:t>
            </a:r>
          </a:p>
          <a:p>
            <a:pPr marL="285750" indent="-285750" algn="just">
              <a:buFont typeface="Arial" panose="020B0604020202020204" pitchFamily="34" charset="0"/>
              <a:buChar char="•"/>
            </a:pPr>
            <a:endParaRPr lang="el-GR" sz="2000" dirty="0"/>
          </a:p>
          <a:p>
            <a:pPr algn="just"/>
            <a:r>
              <a:rPr lang="el-GR" sz="2000" dirty="0"/>
              <a:t>…το αντικείμενο μάθησης τίθεται με τη μορφή ενός ενδιαφέροντος ερωτήματος/προβλήματος που χρήζει απάντησης</a:t>
            </a:r>
          </a:p>
        </p:txBody>
      </p:sp>
      <p:sp>
        <p:nvSpPr>
          <p:cNvPr id="5" name="Ορθογώνιο 4"/>
          <p:cNvSpPr/>
          <p:nvPr/>
        </p:nvSpPr>
        <p:spPr>
          <a:xfrm>
            <a:off x="8867777" y="6347298"/>
            <a:ext cx="2443618" cy="369332"/>
          </a:xfrm>
          <a:prstGeom prst="rect">
            <a:avLst/>
          </a:prstGeom>
        </p:spPr>
        <p:txBody>
          <a:bodyPr wrap="none">
            <a:spAutoFit/>
          </a:bodyPr>
          <a:lstStyle/>
          <a:p>
            <a:r>
              <a:rPr lang="el-GR" dirty="0"/>
              <a:t>(</a:t>
            </a:r>
            <a:r>
              <a:rPr lang="el-GR" dirty="0" err="1"/>
              <a:t>Wallace</a:t>
            </a:r>
            <a:r>
              <a:rPr lang="el-GR" dirty="0"/>
              <a:t> &amp; </a:t>
            </a:r>
            <a:r>
              <a:rPr lang="el-GR" dirty="0" err="1"/>
              <a:t>Kang</a:t>
            </a:r>
            <a:r>
              <a:rPr lang="el-GR" dirty="0"/>
              <a:t>, 2004) </a:t>
            </a:r>
          </a:p>
        </p:txBody>
      </p:sp>
    </p:spTree>
    <p:extLst>
      <p:ext uri="{BB962C8B-B14F-4D97-AF65-F5344CB8AC3E}">
        <p14:creationId xmlns:p14="http://schemas.microsoft.com/office/powerpoint/2010/main" val="41304749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813302" y="619933"/>
            <a:ext cx="10027403" cy="584775"/>
          </a:xfrm>
          <a:prstGeom prst="rect">
            <a:avLst/>
          </a:prstGeom>
          <a:noFill/>
        </p:spPr>
        <p:txBody>
          <a:bodyPr wrap="square" rtlCol="0">
            <a:spAutoFit/>
          </a:bodyPr>
          <a:lstStyle/>
          <a:p>
            <a:r>
              <a:rPr lang="el-GR" sz="3200" b="1" dirty="0">
                <a:latin typeface="Calibri" panose="020F0502020204030204" pitchFamily="34" charset="0"/>
                <a:cs typeface="Calibri" panose="020F0502020204030204" pitchFamily="34" charset="0"/>
              </a:rPr>
              <a:t>Διδακτικό Μοντέλο</a:t>
            </a:r>
          </a:p>
        </p:txBody>
      </p:sp>
      <p:sp>
        <p:nvSpPr>
          <p:cNvPr id="3" name="Ορθογώνιο 2"/>
          <p:cNvSpPr/>
          <p:nvPr/>
        </p:nvSpPr>
        <p:spPr>
          <a:xfrm>
            <a:off x="1400011" y="1446774"/>
            <a:ext cx="10287704" cy="5021055"/>
          </a:xfrm>
          <a:prstGeom prst="rect">
            <a:avLst/>
          </a:prstGeom>
        </p:spPr>
        <p:txBody>
          <a:bodyPr wrap="square">
            <a:spAutoFit/>
          </a:bodyPr>
          <a:lstStyle/>
          <a:p>
            <a:pPr algn="just">
              <a:lnSpc>
                <a:spcPct val="150000"/>
              </a:lnSpc>
            </a:pPr>
            <a:r>
              <a:rPr lang="el-GR" sz="2400" dirty="0">
                <a:latin typeface="Calibri" panose="020F0502020204030204" pitchFamily="34" charset="0"/>
                <a:cs typeface="Calibri" panose="020F0502020204030204" pitchFamily="34" charset="0"/>
              </a:rPr>
              <a:t>Ο όρος </a:t>
            </a:r>
            <a:r>
              <a:rPr lang="el-GR" sz="2400" b="1" dirty="0">
                <a:latin typeface="Calibri" panose="020F0502020204030204" pitchFamily="34" charset="0"/>
                <a:cs typeface="Calibri" panose="020F0502020204030204" pitchFamily="34" charset="0"/>
              </a:rPr>
              <a:t>«μοντέλο διδασκαλίας ή διδακτικό μοντέλο» </a:t>
            </a:r>
            <a:r>
              <a:rPr lang="el-GR" sz="2400" dirty="0">
                <a:latin typeface="Calibri" panose="020F0502020204030204" pitchFamily="34" charset="0"/>
                <a:cs typeface="Calibri" panose="020F0502020204030204" pitchFamily="34" charset="0"/>
              </a:rPr>
              <a:t>χρησιμοποιείται εναλλακτικά με τον όρο «στρατηγική διδασκαλίας»  και δηλώνει </a:t>
            </a:r>
          </a:p>
          <a:p>
            <a:pPr marL="342900" indent="-342900" algn="just">
              <a:lnSpc>
                <a:spcPct val="150000"/>
              </a:lnSpc>
              <a:buFont typeface="Arial" panose="020B0604020202020204" pitchFamily="34" charset="0"/>
              <a:buChar char="•"/>
            </a:pPr>
            <a:r>
              <a:rPr lang="el-GR" sz="2400" dirty="0">
                <a:latin typeface="Calibri" panose="020F0502020204030204" pitchFamily="34" charset="0"/>
                <a:cs typeface="Calibri" panose="020F0502020204030204" pitchFamily="34" charset="0"/>
              </a:rPr>
              <a:t>	το σύνολο των  διδακτικών, μαθησιακών και οργανωτικών δραστηριοτήτων που πραγματοποιούνται από τον εκπαιδευτικό κατά τη διάρκεια της διδακτικής αλληλεπίδρασης </a:t>
            </a:r>
            <a:r>
              <a:rPr lang="el-GR" sz="2400" i="1" dirty="0">
                <a:latin typeface="Calibri" panose="020F0502020204030204" pitchFamily="34" charset="0"/>
                <a:cs typeface="Calibri" panose="020F0502020204030204" pitchFamily="34" charset="0"/>
              </a:rPr>
              <a:t>και</a:t>
            </a:r>
            <a:r>
              <a:rPr lang="el-GR" sz="2400" dirty="0">
                <a:latin typeface="Calibri" panose="020F0502020204030204" pitchFamily="34" charset="0"/>
                <a:cs typeface="Calibri" panose="020F0502020204030204" pitchFamily="34" charset="0"/>
              </a:rPr>
              <a:t> </a:t>
            </a:r>
          </a:p>
          <a:p>
            <a:pPr marL="342900" indent="-342900" algn="just">
              <a:lnSpc>
                <a:spcPct val="150000"/>
              </a:lnSpc>
              <a:buFont typeface="Arial" panose="020B0604020202020204" pitchFamily="34" charset="0"/>
              <a:buChar char="•"/>
            </a:pPr>
            <a:r>
              <a:rPr lang="el-GR" sz="2400" dirty="0">
                <a:latin typeface="Calibri" panose="020F0502020204030204" pitchFamily="34" charset="0"/>
                <a:cs typeface="Calibri" panose="020F0502020204030204" pitchFamily="34" charset="0"/>
              </a:rPr>
              <a:t>	τον τρόπο με τον οποίον οι δραστηριότητες </a:t>
            </a:r>
            <a:r>
              <a:rPr lang="el-GR" sz="2400" dirty="0" err="1">
                <a:latin typeface="Calibri" panose="020F0502020204030204" pitchFamily="34" charset="0"/>
                <a:cs typeface="Calibri" panose="020F0502020204030204" pitchFamily="34" charset="0"/>
              </a:rPr>
              <a:t>αλληλοσυσχετίζονται</a:t>
            </a:r>
            <a:r>
              <a:rPr lang="el-GR" sz="2400" dirty="0">
                <a:latin typeface="Calibri" panose="020F0502020204030204" pitchFamily="34" charset="0"/>
                <a:cs typeface="Calibri" panose="020F0502020204030204" pitchFamily="34" charset="0"/>
              </a:rPr>
              <a:t>, </a:t>
            </a:r>
          </a:p>
          <a:p>
            <a:pPr algn="just">
              <a:lnSpc>
                <a:spcPct val="150000"/>
              </a:lnSpc>
            </a:pPr>
            <a:r>
              <a:rPr lang="el-GR" sz="2400" dirty="0">
                <a:latin typeface="Calibri" panose="020F0502020204030204" pitchFamily="34" charset="0"/>
                <a:cs typeface="Calibri" panose="020F0502020204030204" pitchFamily="34" charset="0"/>
              </a:rPr>
              <a:t>		</a:t>
            </a:r>
            <a:r>
              <a:rPr lang="el-GR" sz="2000" i="1" dirty="0">
                <a:latin typeface="Calibri" panose="020F0502020204030204" pitchFamily="34" charset="0"/>
                <a:cs typeface="Calibri" panose="020F0502020204030204" pitchFamily="34" charset="0"/>
              </a:rPr>
              <a:t>ώστε να επιτευχθούν οι επιδιωκόμενοι διδακτικοί στόχοι της συγκεκριμένης διδασκαλίας </a:t>
            </a:r>
            <a:r>
              <a:rPr lang="el-GR" sz="2400" i="1" dirty="0">
                <a:latin typeface="Calibri" panose="020F0502020204030204" pitchFamily="34" charset="0"/>
                <a:cs typeface="Calibri" panose="020F0502020204030204" pitchFamily="34" charset="0"/>
              </a:rPr>
              <a:t>		</a:t>
            </a:r>
            <a:r>
              <a:rPr lang="el-GR" sz="2400" dirty="0">
                <a:latin typeface="Calibri" panose="020F0502020204030204" pitchFamily="34" charset="0"/>
                <a:cs typeface="Calibri" panose="020F0502020204030204" pitchFamily="34" charset="0"/>
              </a:rPr>
              <a:t>			</a:t>
            </a:r>
          </a:p>
          <a:p>
            <a:pPr algn="r">
              <a:lnSpc>
                <a:spcPct val="150000"/>
              </a:lnSpc>
            </a:pPr>
            <a:r>
              <a:rPr lang="el-GR" sz="2400" dirty="0">
                <a:latin typeface="Calibri" panose="020F0502020204030204" pitchFamily="34" charset="0"/>
                <a:cs typeface="Calibri" panose="020F0502020204030204" pitchFamily="34" charset="0"/>
              </a:rPr>
              <a:t>					</a:t>
            </a:r>
            <a:r>
              <a:rPr lang="el-GR" sz="2400" i="1" dirty="0">
                <a:latin typeface="Calibri" panose="020F0502020204030204" pitchFamily="34" charset="0"/>
                <a:cs typeface="Calibri" panose="020F0502020204030204" pitchFamily="34" charset="0"/>
              </a:rPr>
              <a:t>(</a:t>
            </a:r>
            <a:r>
              <a:rPr lang="el-GR" sz="2400" i="1" dirty="0" err="1">
                <a:latin typeface="Calibri" panose="020F0502020204030204" pitchFamily="34" charset="0"/>
                <a:cs typeface="Calibri" panose="020F0502020204030204" pitchFamily="34" charset="0"/>
              </a:rPr>
              <a:t>Ματσαγγούρας</a:t>
            </a:r>
            <a:r>
              <a:rPr lang="el-GR" sz="2400" i="1" dirty="0">
                <a:latin typeface="Calibri" panose="020F0502020204030204" pitchFamily="34" charset="0"/>
                <a:cs typeface="Calibri" panose="020F0502020204030204" pitchFamily="34" charset="0"/>
              </a:rPr>
              <a:t>, 2001)</a:t>
            </a:r>
          </a:p>
        </p:txBody>
      </p:sp>
    </p:spTree>
    <p:extLst>
      <p:ext uri="{BB962C8B-B14F-4D97-AF65-F5344CB8AC3E}">
        <p14:creationId xmlns:p14="http://schemas.microsoft.com/office/powerpoint/2010/main" val="250056261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775520" y="671267"/>
            <a:ext cx="5131632" cy="523220"/>
          </a:xfrm>
          <a:prstGeom prst="rect">
            <a:avLst/>
          </a:prstGeom>
          <a:noFill/>
        </p:spPr>
        <p:txBody>
          <a:bodyPr wrap="square" rtlCol="0">
            <a:spAutoFit/>
          </a:bodyPr>
          <a:lstStyle/>
          <a:p>
            <a:pPr algn="ctr">
              <a:defRPr/>
            </a:pPr>
            <a:r>
              <a:rPr lang="el-GR" sz="2800" b="1" kern="0" dirty="0">
                <a:solidFill>
                  <a:srgbClr val="0070C0"/>
                </a:solidFill>
                <a:latin typeface="Cavolini" panose="03000502040302020204" pitchFamily="66" charset="0"/>
                <a:cs typeface="Cavolini" panose="03000502040302020204" pitchFamily="66" charset="0"/>
              </a:rPr>
              <a:t>Διερευνητική μέθοδος </a:t>
            </a:r>
          </a:p>
        </p:txBody>
      </p:sp>
      <p:sp>
        <p:nvSpPr>
          <p:cNvPr id="3" name="Ορθογώνιο 2"/>
          <p:cNvSpPr/>
          <p:nvPr/>
        </p:nvSpPr>
        <p:spPr>
          <a:xfrm>
            <a:off x="2293495" y="1618859"/>
            <a:ext cx="9548735" cy="3816429"/>
          </a:xfrm>
          <a:prstGeom prst="rect">
            <a:avLst/>
          </a:prstGeom>
        </p:spPr>
        <p:txBody>
          <a:bodyPr wrap="square">
            <a:spAutoFit/>
          </a:bodyPr>
          <a:lstStyle/>
          <a:p>
            <a:pPr>
              <a:spcAft>
                <a:spcPts val="1200"/>
              </a:spcAft>
            </a:pPr>
            <a:r>
              <a:rPr lang="el-GR" sz="2400" dirty="0"/>
              <a:t>Το εκάστοτε ερώτημα/πρόβλημα που θα διατυπώσει ο εκπαιδευτικός θα πρέπει να: </a:t>
            </a:r>
          </a:p>
          <a:p>
            <a:pPr marL="342900" indent="-342900">
              <a:spcAft>
                <a:spcPts val="1200"/>
              </a:spcAft>
              <a:buFont typeface="Arial" panose="020B0604020202020204" pitchFamily="34" charset="0"/>
              <a:buChar char="•"/>
            </a:pPr>
            <a:r>
              <a:rPr lang="el-GR" sz="2400" dirty="0"/>
              <a:t>είναι σχετικό με το προς μελέτη θέμα </a:t>
            </a:r>
          </a:p>
          <a:p>
            <a:pPr marL="342900" indent="-342900">
              <a:spcAft>
                <a:spcPts val="1200"/>
              </a:spcAft>
              <a:buFont typeface="Arial" panose="020B0604020202020204" pitchFamily="34" charset="0"/>
              <a:buChar char="•"/>
            </a:pPr>
            <a:r>
              <a:rPr lang="el-GR" sz="2400" dirty="0"/>
              <a:t>είναι απλό </a:t>
            </a:r>
          </a:p>
          <a:p>
            <a:pPr marL="342900" indent="-342900">
              <a:spcAft>
                <a:spcPts val="1200"/>
              </a:spcAft>
              <a:buFont typeface="Arial" panose="020B0604020202020204" pitchFamily="34" charset="0"/>
              <a:buChar char="•"/>
            </a:pPr>
            <a:r>
              <a:rPr lang="el-GR" sz="2400" dirty="0"/>
              <a:t>είναι προσιτό στους μαθητές </a:t>
            </a:r>
          </a:p>
          <a:p>
            <a:pPr marL="342900" indent="-342900">
              <a:spcAft>
                <a:spcPts val="1200"/>
              </a:spcAft>
              <a:buFont typeface="Arial" panose="020B0604020202020204" pitchFamily="34" charset="0"/>
              <a:buChar char="•"/>
            </a:pPr>
            <a:r>
              <a:rPr lang="el-GR" sz="2400" dirty="0"/>
              <a:t>συνδέεται με την καθημερινή τους εμπειρία ή </a:t>
            </a:r>
          </a:p>
          <a:p>
            <a:pPr marL="342900" indent="-342900">
              <a:spcAft>
                <a:spcPts val="1200"/>
              </a:spcAft>
              <a:buFont typeface="Arial" panose="020B0604020202020204" pitchFamily="34" charset="0"/>
              <a:buChar char="•"/>
            </a:pPr>
            <a:r>
              <a:rPr lang="el-GR" sz="2400" dirty="0"/>
              <a:t>είναι συναφές με όσα έχουν μέχρι στιγμής διδαχθεί και εμπεδώσει, ώστε να τους διεγείρει το ενδιαφέρον. </a:t>
            </a:r>
          </a:p>
        </p:txBody>
      </p:sp>
    </p:spTree>
    <p:extLst>
      <p:ext uri="{BB962C8B-B14F-4D97-AF65-F5344CB8AC3E}">
        <p14:creationId xmlns:p14="http://schemas.microsoft.com/office/powerpoint/2010/main" val="176721322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775520" y="671267"/>
            <a:ext cx="5131632" cy="523220"/>
          </a:xfrm>
          <a:prstGeom prst="rect">
            <a:avLst/>
          </a:prstGeom>
          <a:noFill/>
        </p:spPr>
        <p:txBody>
          <a:bodyPr wrap="square" rtlCol="0">
            <a:spAutoFit/>
          </a:bodyPr>
          <a:lstStyle/>
          <a:p>
            <a:pPr algn="ctr">
              <a:defRPr/>
            </a:pPr>
            <a:r>
              <a:rPr lang="el-GR" sz="2800" b="1" kern="0" dirty="0">
                <a:solidFill>
                  <a:srgbClr val="0070C0"/>
                </a:solidFill>
                <a:latin typeface="Cavolini" panose="03000502040302020204" pitchFamily="66" charset="0"/>
                <a:cs typeface="Cavolini" panose="03000502040302020204" pitchFamily="66" charset="0"/>
              </a:rPr>
              <a:t>Διερευνητική μέθοδος </a:t>
            </a:r>
          </a:p>
        </p:txBody>
      </p:sp>
      <p:sp>
        <p:nvSpPr>
          <p:cNvPr id="3" name="Ορθογώνιο 2"/>
          <p:cNvSpPr/>
          <p:nvPr/>
        </p:nvSpPr>
        <p:spPr>
          <a:xfrm>
            <a:off x="2373442" y="1464950"/>
            <a:ext cx="9423816" cy="4924425"/>
          </a:xfrm>
          <a:prstGeom prst="rect">
            <a:avLst/>
          </a:prstGeom>
        </p:spPr>
        <p:txBody>
          <a:bodyPr wrap="square">
            <a:spAutoFit/>
          </a:bodyPr>
          <a:lstStyle/>
          <a:p>
            <a:pPr>
              <a:spcAft>
                <a:spcPts val="600"/>
              </a:spcAft>
            </a:pPr>
            <a:r>
              <a:rPr lang="el-GR" sz="2200" dirty="0"/>
              <a:t>Οι μαθητές προκειμένου να απαντήσουν στο ερώτημα ή να επιλύσουν το πρόβλημα </a:t>
            </a:r>
          </a:p>
          <a:p>
            <a:pPr marL="342900" indent="-342900">
              <a:spcAft>
                <a:spcPts val="600"/>
              </a:spcAft>
              <a:buFont typeface="Wingdings" panose="05000000000000000000" pitchFamily="2" charset="2"/>
              <a:buChar char="§"/>
            </a:pPr>
            <a:r>
              <a:rPr lang="el-GR" sz="2200" dirty="0"/>
              <a:t>Παρατηρούν </a:t>
            </a:r>
          </a:p>
          <a:p>
            <a:pPr marL="342900" indent="-342900">
              <a:spcAft>
                <a:spcPts val="600"/>
              </a:spcAft>
              <a:buFont typeface="Wingdings" panose="05000000000000000000" pitchFamily="2" charset="2"/>
              <a:buChar char="§"/>
            </a:pPr>
            <a:r>
              <a:rPr lang="el-GR" sz="2200" dirty="0"/>
              <a:t>Διατυπώνουν ερωτήσεις </a:t>
            </a:r>
          </a:p>
          <a:p>
            <a:pPr marL="342900" indent="-342900">
              <a:spcAft>
                <a:spcPts val="600"/>
              </a:spcAft>
              <a:buFont typeface="Wingdings" panose="05000000000000000000" pitchFamily="2" charset="2"/>
              <a:buChar char="§"/>
            </a:pPr>
            <a:r>
              <a:rPr lang="el-GR" sz="2200" dirty="0"/>
              <a:t>Κάνουν υποθέσεις </a:t>
            </a:r>
          </a:p>
          <a:p>
            <a:pPr marL="342900" indent="-342900">
              <a:spcAft>
                <a:spcPts val="600"/>
              </a:spcAft>
              <a:buFont typeface="Wingdings" panose="05000000000000000000" pitchFamily="2" charset="2"/>
              <a:buChar char="§"/>
            </a:pPr>
            <a:r>
              <a:rPr lang="el-GR" sz="2200" dirty="0"/>
              <a:t>Συγκεντρώνουν πληροφορίες </a:t>
            </a:r>
          </a:p>
          <a:p>
            <a:pPr marL="342900" indent="-342900">
              <a:spcAft>
                <a:spcPts val="600"/>
              </a:spcAft>
              <a:buFont typeface="Wingdings" panose="05000000000000000000" pitchFamily="2" charset="2"/>
              <a:buChar char="§"/>
            </a:pPr>
            <a:r>
              <a:rPr lang="el-GR" sz="2200" dirty="0"/>
              <a:t>Σχεδιάζουν πειράματα </a:t>
            </a:r>
          </a:p>
          <a:p>
            <a:pPr marL="342900" indent="-342900">
              <a:spcAft>
                <a:spcPts val="600"/>
              </a:spcAft>
              <a:buFont typeface="Wingdings" panose="05000000000000000000" pitchFamily="2" charset="2"/>
              <a:buChar char="§"/>
            </a:pPr>
            <a:r>
              <a:rPr lang="el-GR" sz="2200" dirty="0"/>
              <a:t>Ανταλλάσσουν απόψεις </a:t>
            </a:r>
          </a:p>
          <a:p>
            <a:pPr marL="342900" indent="-342900">
              <a:spcAft>
                <a:spcPts val="600"/>
              </a:spcAft>
              <a:buFont typeface="Wingdings" panose="05000000000000000000" pitchFamily="2" charset="2"/>
              <a:buChar char="§"/>
            </a:pPr>
            <a:r>
              <a:rPr lang="el-GR" sz="2200" dirty="0"/>
              <a:t>Ελέγχουν την ορθότητα ή μη των υποθέσεών τους </a:t>
            </a:r>
          </a:p>
          <a:p>
            <a:pPr marL="342900" indent="-342900">
              <a:spcAft>
                <a:spcPts val="600"/>
              </a:spcAft>
              <a:buFont typeface="Wingdings" panose="05000000000000000000" pitchFamily="2" charset="2"/>
              <a:buChar char="§"/>
            </a:pPr>
            <a:r>
              <a:rPr lang="el-GR" sz="2200" dirty="0"/>
              <a:t>Βρίσκουν εναλλακτικές λύσεις </a:t>
            </a:r>
          </a:p>
          <a:p>
            <a:pPr marL="342900" indent="-342900">
              <a:spcAft>
                <a:spcPts val="600"/>
              </a:spcAft>
              <a:buFont typeface="Wingdings" panose="05000000000000000000" pitchFamily="2" charset="2"/>
              <a:buChar char="§"/>
            </a:pPr>
            <a:r>
              <a:rPr lang="el-GR" sz="2200" dirty="0"/>
              <a:t>Βγάζουν συμπεράσματα </a:t>
            </a:r>
          </a:p>
          <a:p>
            <a:pPr marL="342900" indent="-342900">
              <a:buFont typeface="Wingdings" panose="05000000000000000000" pitchFamily="2" charset="2"/>
              <a:buChar char="§"/>
            </a:pPr>
            <a:r>
              <a:rPr lang="el-GR" sz="2200" dirty="0"/>
              <a:t>Παρουσιάζουν τις απαντήσεις τους κ.ά.</a:t>
            </a:r>
          </a:p>
        </p:txBody>
      </p:sp>
    </p:spTree>
    <p:extLst>
      <p:ext uri="{BB962C8B-B14F-4D97-AF65-F5344CB8AC3E}">
        <p14:creationId xmlns:p14="http://schemas.microsoft.com/office/powerpoint/2010/main" val="313687875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775520" y="671267"/>
            <a:ext cx="5131632" cy="523220"/>
          </a:xfrm>
          <a:prstGeom prst="rect">
            <a:avLst/>
          </a:prstGeom>
          <a:noFill/>
        </p:spPr>
        <p:txBody>
          <a:bodyPr wrap="square" rtlCol="0">
            <a:spAutoFit/>
          </a:bodyPr>
          <a:lstStyle/>
          <a:p>
            <a:pPr algn="ctr">
              <a:defRPr/>
            </a:pPr>
            <a:r>
              <a:rPr lang="el-GR" sz="2800" b="1" kern="0" dirty="0">
                <a:solidFill>
                  <a:srgbClr val="0070C0"/>
                </a:solidFill>
                <a:latin typeface="Cavolini" panose="03000502040302020204" pitchFamily="66" charset="0"/>
                <a:cs typeface="Cavolini" panose="03000502040302020204" pitchFamily="66" charset="0"/>
              </a:rPr>
              <a:t>Διερευνητική μέθοδος </a:t>
            </a:r>
          </a:p>
        </p:txBody>
      </p:sp>
      <p:sp>
        <p:nvSpPr>
          <p:cNvPr id="4" name="Ορθογώνιο 3"/>
          <p:cNvSpPr/>
          <p:nvPr/>
        </p:nvSpPr>
        <p:spPr>
          <a:xfrm>
            <a:off x="1638924" y="1431162"/>
            <a:ext cx="9738609" cy="3600986"/>
          </a:xfrm>
          <a:prstGeom prst="rect">
            <a:avLst/>
          </a:prstGeom>
        </p:spPr>
        <p:txBody>
          <a:bodyPr wrap="square">
            <a:spAutoFit/>
          </a:bodyPr>
          <a:lstStyle/>
          <a:p>
            <a:pPr marL="342900" indent="-342900">
              <a:spcAft>
                <a:spcPts val="1200"/>
              </a:spcAft>
              <a:buFont typeface="Arial" panose="020B0604020202020204" pitchFamily="34" charset="0"/>
              <a:buChar char="•"/>
            </a:pPr>
            <a:r>
              <a:rPr lang="el-GR" sz="2400" dirty="0">
                <a:solidFill>
                  <a:prstClr val="black"/>
                </a:solidFill>
                <a:cs typeface="Calibri" pitchFamily="34" charset="0"/>
              </a:rPr>
              <a:t>Εισάγει την επιστημονική έρευνα στη σχολική πράξη</a:t>
            </a:r>
            <a:endParaRPr lang="el-GR" sz="2400" dirty="0"/>
          </a:p>
          <a:p>
            <a:pPr marL="342900" indent="-342900">
              <a:spcAft>
                <a:spcPts val="1200"/>
              </a:spcAft>
              <a:buFont typeface="Arial" panose="020B0604020202020204" pitchFamily="34" charset="0"/>
              <a:buChar char="•"/>
            </a:pPr>
            <a:r>
              <a:rPr lang="el-GR" sz="2400" dirty="0"/>
              <a:t>Βασίζεται στην αναλυτική σκέψη </a:t>
            </a:r>
          </a:p>
          <a:p>
            <a:pPr marL="342900" indent="-342900">
              <a:spcAft>
                <a:spcPts val="1200"/>
              </a:spcAft>
              <a:buFont typeface="Arial" panose="020B0604020202020204" pitchFamily="34" charset="0"/>
              <a:buChar char="•"/>
            </a:pPr>
            <a:r>
              <a:rPr lang="el-GR" sz="2400" dirty="0"/>
              <a:t>Απαιτεί λογική ακολουθία </a:t>
            </a:r>
          </a:p>
          <a:p>
            <a:pPr marL="342900" indent="-342900">
              <a:spcAft>
                <a:spcPts val="1200"/>
              </a:spcAft>
              <a:buFont typeface="Arial" panose="020B0604020202020204" pitchFamily="34" charset="0"/>
              <a:buChar char="•"/>
            </a:pPr>
            <a:r>
              <a:rPr lang="el-GR" sz="2400" dirty="0"/>
              <a:t>Γίνονται </a:t>
            </a:r>
            <a:r>
              <a:rPr lang="el-GR" sz="2400" dirty="0" err="1"/>
              <a:t>βαθµιαία</a:t>
            </a:r>
            <a:r>
              <a:rPr lang="el-GR" sz="2400" dirty="0"/>
              <a:t> </a:t>
            </a:r>
            <a:r>
              <a:rPr lang="el-GR" sz="2400" dirty="0" err="1"/>
              <a:t>βήµατα</a:t>
            </a:r>
            <a:r>
              <a:rPr lang="el-GR" sz="2400" dirty="0"/>
              <a:t> </a:t>
            </a:r>
          </a:p>
          <a:p>
            <a:pPr marL="342900" indent="-342900">
              <a:spcAft>
                <a:spcPts val="1200"/>
              </a:spcAft>
              <a:buFont typeface="Arial" panose="020B0604020202020204" pitchFamily="34" charset="0"/>
              <a:buChar char="•"/>
            </a:pPr>
            <a:r>
              <a:rPr lang="el-GR" sz="2400" dirty="0"/>
              <a:t>Υπάρχει πλήρης συνείδηση του σκοπού του κάθε </a:t>
            </a:r>
            <a:r>
              <a:rPr lang="el-GR" sz="2400" dirty="0" err="1"/>
              <a:t>βήµατος</a:t>
            </a:r>
            <a:r>
              <a:rPr lang="el-GR" sz="2400" dirty="0"/>
              <a:t> </a:t>
            </a:r>
          </a:p>
          <a:p>
            <a:pPr marL="342900" indent="-342900">
              <a:spcAft>
                <a:spcPts val="1200"/>
              </a:spcAft>
              <a:buFont typeface="Arial" panose="020B0604020202020204" pitchFamily="34" charset="0"/>
              <a:buChar char="•"/>
            </a:pPr>
            <a:r>
              <a:rPr lang="el-GR" sz="2400" dirty="0"/>
              <a:t>Έχει χαρακτήρα </a:t>
            </a:r>
            <a:r>
              <a:rPr lang="el-GR" sz="2400" dirty="0" err="1"/>
              <a:t>αντικειµενικό</a:t>
            </a:r>
            <a:r>
              <a:rPr lang="el-GR" sz="2400" dirty="0"/>
              <a:t> </a:t>
            </a:r>
          </a:p>
          <a:p>
            <a:pPr marL="342900" indent="-342900">
              <a:spcAft>
                <a:spcPts val="1200"/>
              </a:spcAft>
              <a:buFont typeface="Arial" panose="020B0604020202020204" pitchFamily="34" charset="0"/>
              <a:buChar char="•"/>
            </a:pPr>
            <a:r>
              <a:rPr lang="el-GR" sz="2400" dirty="0"/>
              <a:t>Προϋποθέτει εξοικείωση µε τους κανόνες της λογικής</a:t>
            </a:r>
          </a:p>
        </p:txBody>
      </p:sp>
    </p:spTree>
    <p:extLst>
      <p:ext uri="{BB962C8B-B14F-4D97-AF65-F5344CB8AC3E}">
        <p14:creationId xmlns:p14="http://schemas.microsoft.com/office/powerpoint/2010/main" val="115698781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775519" y="552987"/>
            <a:ext cx="7113723" cy="523220"/>
          </a:xfrm>
          <a:prstGeom prst="rect">
            <a:avLst/>
          </a:prstGeom>
          <a:noFill/>
        </p:spPr>
        <p:txBody>
          <a:bodyPr wrap="square" rtlCol="0">
            <a:spAutoFit/>
          </a:bodyPr>
          <a:lstStyle/>
          <a:p>
            <a:pPr algn="ctr">
              <a:defRPr/>
            </a:pPr>
            <a:r>
              <a:rPr lang="el-GR" sz="2800" b="1" kern="0" dirty="0">
                <a:solidFill>
                  <a:srgbClr val="0070C0"/>
                </a:solidFill>
                <a:latin typeface="Cavolini" panose="03000502040302020204" pitchFamily="66" charset="0"/>
                <a:cs typeface="Cavolini" panose="03000502040302020204" pitchFamily="66" charset="0"/>
              </a:rPr>
              <a:t>Διερευνητική μέθοδος - Φάσεις </a:t>
            </a:r>
          </a:p>
        </p:txBody>
      </p:sp>
      <p:sp>
        <p:nvSpPr>
          <p:cNvPr id="3" name="Ορθογώνιο 2"/>
          <p:cNvSpPr/>
          <p:nvPr/>
        </p:nvSpPr>
        <p:spPr>
          <a:xfrm>
            <a:off x="1775519" y="1361076"/>
            <a:ext cx="10186632" cy="5124480"/>
          </a:xfrm>
          <a:prstGeom prst="rect">
            <a:avLst/>
          </a:prstGeom>
        </p:spPr>
        <p:txBody>
          <a:bodyPr wrap="square">
            <a:spAutoFit/>
          </a:bodyPr>
          <a:lstStyle/>
          <a:p>
            <a:pPr>
              <a:spcAft>
                <a:spcPts val="600"/>
              </a:spcAft>
            </a:pPr>
            <a:r>
              <a:rPr lang="el-GR" sz="2400" dirty="0"/>
              <a:t>Ο </a:t>
            </a:r>
            <a:r>
              <a:rPr lang="el-GR" sz="2400" b="1" dirty="0" err="1">
                <a:solidFill>
                  <a:srgbClr val="002060"/>
                </a:solidFill>
              </a:rPr>
              <a:t>Ματσαγγούρας</a:t>
            </a:r>
            <a:r>
              <a:rPr lang="el-GR" sz="2400" dirty="0">
                <a:solidFill>
                  <a:srgbClr val="002060"/>
                </a:solidFill>
              </a:rPr>
              <a:t> </a:t>
            </a:r>
            <a:r>
              <a:rPr lang="el-GR" sz="2400" dirty="0"/>
              <a:t>(2000:500) περιγράφει οκτώ βήματα για την υλοποίηση της διερευνητικής μεθόδου: </a:t>
            </a:r>
          </a:p>
          <a:p>
            <a:pPr marL="457200" indent="-457200">
              <a:buFont typeface="+mj-lt"/>
              <a:buAutoNum type="arabicPeriod"/>
            </a:pPr>
            <a:r>
              <a:rPr lang="el-GR" sz="2400" b="1" dirty="0"/>
              <a:t>Προετοιμασία</a:t>
            </a:r>
            <a:r>
              <a:rPr lang="el-GR" sz="2400" dirty="0"/>
              <a:t> ψυχολογική και γνωσιολογική </a:t>
            </a:r>
          </a:p>
          <a:p>
            <a:pPr marL="457200" indent="-457200">
              <a:buFont typeface="+mj-lt"/>
              <a:buAutoNum type="arabicPeriod"/>
            </a:pPr>
            <a:r>
              <a:rPr lang="el-GR" sz="2400" dirty="0"/>
              <a:t>∆</a:t>
            </a:r>
            <a:r>
              <a:rPr lang="el-GR" sz="2400" dirty="0" err="1"/>
              <a:t>ιατύπωση</a:t>
            </a:r>
            <a:r>
              <a:rPr lang="el-GR" sz="2400" dirty="0"/>
              <a:t> </a:t>
            </a:r>
            <a:r>
              <a:rPr lang="el-GR" sz="2400" b="1" dirty="0"/>
              <a:t>υποθέσεων </a:t>
            </a:r>
          </a:p>
          <a:p>
            <a:pPr marL="457200" indent="-457200">
              <a:buFont typeface="+mj-lt"/>
              <a:buAutoNum type="arabicPeriod"/>
            </a:pPr>
            <a:r>
              <a:rPr lang="el-GR" sz="2400" b="1" dirty="0"/>
              <a:t>Συλλογή</a:t>
            </a:r>
            <a:r>
              <a:rPr lang="el-GR" sz="2400" dirty="0"/>
              <a:t> και </a:t>
            </a:r>
            <a:r>
              <a:rPr lang="el-GR" sz="2400" b="1" dirty="0"/>
              <a:t>οργάνωση</a:t>
            </a:r>
            <a:r>
              <a:rPr lang="el-GR" sz="2400" dirty="0"/>
              <a:t> δεδομένων </a:t>
            </a:r>
          </a:p>
          <a:p>
            <a:pPr marL="457200" indent="-457200">
              <a:buFont typeface="+mj-lt"/>
              <a:buAutoNum type="arabicPeriod"/>
            </a:pPr>
            <a:r>
              <a:rPr lang="el-GR" sz="2400" dirty="0"/>
              <a:t>Αναλυτική </a:t>
            </a:r>
            <a:r>
              <a:rPr lang="el-GR" sz="2400" b="1" dirty="0"/>
              <a:t>επεξεργασία</a:t>
            </a:r>
            <a:r>
              <a:rPr lang="el-GR" sz="2400" dirty="0"/>
              <a:t> δεδομένων </a:t>
            </a:r>
          </a:p>
          <a:p>
            <a:pPr marL="457200" indent="-457200">
              <a:buFont typeface="+mj-lt"/>
              <a:buAutoNum type="arabicPeriod"/>
            </a:pPr>
            <a:r>
              <a:rPr lang="el-GR" sz="2400" dirty="0"/>
              <a:t>Υπέρβαση δεδομένων </a:t>
            </a:r>
          </a:p>
          <a:p>
            <a:pPr marL="457200" indent="-457200">
              <a:buFont typeface="+mj-lt"/>
              <a:buAutoNum type="arabicPeriod"/>
            </a:pPr>
            <a:r>
              <a:rPr lang="el-GR" sz="2400" b="1" dirty="0"/>
              <a:t>Εφαρμογές </a:t>
            </a:r>
          </a:p>
          <a:p>
            <a:pPr marL="457200" indent="-457200">
              <a:buFont typeface="+mj-lt"/>
              <a:buAutoNum type="arabicPeriod"/>
            </a:pPr>
            <a:r>
              <a:rPr lang="el-GR" sz="2400" b="1" dirty="0"/>
              <a:t>Ανακεφαλαίωση </a:t>
            </a:r>
          </a:p>
          <a:p>
            <a:pPr marL="457200" indent="-457200">
              <a:spcAft>
                <a:spcPts val="1200"/>
              </a:spcAft>
              <a:buFont typeface="+mj-lt"/>
              <a:buAutoNum type="arabicPeriod"/>
            </a:pPr>
            <a:r>
              <a:rPr lang="el-GR" sz="2400" dirty="0"/>
              <a:t>Μαθησιακή και </a:t>
            </a:r>
            <a:r>
              <a:rPr lang="el-GR" sz="2400" dirty="0" err="1"/>
              <a:t>μεταγνωστική</a:t>
            </a:r>
            <a:r>
              <a:rPr lang="el-GR" sz="2400" dirty="0"/>
              <a:t> </a:t>
            </a:r>
            <a:r>
              <a:rPr lang="el-GR" sz="2400" b="1" dirty="0"/>
              <a:t>αξιολόγηση</a:t>
            </a:r>
          </a:p>
          <a:p>
            <a:r>
              <a:rPr lang="el-GR" sz="2400" dirty="0"/>
              <a:t>Επίσης, επισημαίνει ότι ανάλογα με τη φύση του </a:t>
            </a:r>
            <a:r>
              <a:rPr lang="el-GR" sz="2400" dirty="0" err="1"/>
              <a:t>αντικειµένου</a:t>
            </a:r>
            <a:r>
              <a:rPr lang="el-GR" sz="2400" dirty="0"/>
              <a:t> και τη εξέλιξη της διαδικασίας οι εκπαιδευτικοί μπορούν να </a:t>
            </a:r>
            <a:r>
              <a:rPr lang="el-GR" sz="2400" b="1" dirty="0">
                <a:solidFill>
                  <a:srgbClr val="FF0000"/>
                </a:solidFill>
              </a:rPr>
              <a:t>τροποποιούν</a:t>
            </a:r>
            <a:r>
              <a:rPr lang="el-GR" sz="2400" dirty="0"/>
              <a:t>, </a:t>
            </a:r>
            <a:r>
              <a:rPr lang="el-GR" sz="2400" b="1" dirty="0">
                <a:solidFill>
                  <a:srgbClr val="FF0000"/>
                </a:solidFill>
              </a:rPr>
              <a:t>συγχωνεύουν</a:t>
            </a:r>
            <a:r>
              <a:rPr lang="el-GR" sz="2400" dirty="0"/>
              <a:t> ή </a:t>
            </a:r>
            <a:r>
              <a:rPr lang="el-GR" sz="2400" b="1" dirty="0">
                <a:solidFill>
                  <a:srgbClr val="FF0000"/>
                </a:solidFill>
              </a:rPr>
              <a:t>παραλείπουν</a:t>
            </a:r>
            <a:r>
              <a:rPr lang="el-GR" sz="2400" dirty="0"/>
              <a:t> κάποιες από τις παραπάνω φάσεις.</a:t>
            </a:r>
          </a:p>
        </p:txBody>
      </p:sp>
    </p:spTree>
    <p:extLst>
      <p:ext uri="{BB962C8B-B14F-4D97-AF65-F5344CB8AC3E}">
        <p14:creationId xmlns:p14="http://schemas.microsoft.com/office/powerpoint/2010/main" val="152585672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775519" y="131621"/>
            <a:ext cx="7282045" cy="523220"/>
          </a:xfrm>
          <a:prstGeom prst="rect">
            <a:avLst/>
          </a:prstGeom>
          <a:noFill/>
        </p:spPr>
        <p:txBody>
          <a:bodyPr wrap="square" rtlCol="0">
            <a:spAutoFit/>
          </a:bodyPr>
          <a:lstStyle/>
          <a:p>
            <a:pPr algn="ctr">
              <a:defRPr/>
            </a:pPr>
            <a:r>
              <a:rPr lang="el-GR" sz="2800" b="1" kern="0" dirty="0">
                <a:solidFill>
                  <a:srgbClr val="0070C0"/>
                </a:solidFill>
                <a:latin typeface="Cavolini" panose="03000502040302020204" pitchFamily="66" charset="0"/>
                <a:cs typeface="Cavolini" panose="03000502040302020204" pitchFamily="66" charset="0"/>
              </a:rPr>
              <a:t>Διερευνητική μέθοδος - Φάσεις </a:t>
            </a:r>
          </a:p>
        </p:txBody>
      </p:sp>
      <p:sp>
        <p:nvSpPr>
          <p:cNvPr id="4" name="Ορθογώνιο 3"/>
          <p:cNvSpPr/>
          <p:nvPr/>
        </p:nvSpPr>
        <p:spPr>
          <a:xfrm>
            <a:off x="2045342" y="817205"/>
            <a:ext cx="9766907" cy="5663089"/>
          </a:xfrm>
          <a:prstGeom prst="rect">
            <a:avLst/>
          </a:prstGeom>
        </p:spPr>
        <p:txBody>
          <a:bodyPr wrap="square">
            <a:spAutoFit/>
          </a:bodyPr>
          <a:lstStyle/>
          <a:p>
            <a:pPr>
              <a:spcAft>
                <a:spcPts val="1200"/>
              </a:spcAft>
            </a:pPr>
            <a:r>
              <a:rPr lang="el-GR" sz="2400" dirty="0"/>
              <a:t>Οι </a:t>
            </a:r>
            <a:r>
              <a:rPr lang="el-GR" sz="2400" b="1" dirty="0" err="1">
                <a:solidFill>
                  <a:srgbClr val="002060"/>
                </a:solidFill>
              </a:rPr>
              <a:t>Καλκάνης</a:t>
            </a:r>
            <a:r>
              <a:rPr lang="el-GR" sz="2400" b="1" dirty="0">
                <a:solidFill>
                  <a:srgbClr val="002060"/>
                </a:solidFill>
              </a:rPr>
              <a:t> κ.ά. </a:t>
            </a:r>
            <a:r>
              <a:rPr lang="el-GR" sz="2400" dirty="0"/>
              <a:t>(2014) περιγράφουν 5 βήματα: </a:t>
            </a:r>
          </a:p>
          <a:p>
            <a:pPr>
              <a:spcAft>
                <a:spcPts val="600"/>
              </a:spcAft>
            </a:pPr>
            <a:r>
              <a:rPr lang="el-GR" sz="2400" b="1" i="1" dirty="0"/>
              <a:t>– παρατηρώ, πληροφορούμαι, ενδιαφέρομαι </a:t>
            </a:r>
          </a:p>
          <a:p>
            <a:pPr>
              <a:spcAft>
                <a:spcPts val="600"/>
              </a:spcAft>
            </a:pPr>
            <a:r>
              <a:rPr lang="el-GR" sz="2400" b="1" i="1" dirty="0"/>
              <a:t>– συζητώ, αναρωτιέμαι, υποθέτω </a:t>
            </a:r>
          </a:p>
          <a:p>
            <a:pPr>
              <a:spcAft>
                <a:spcPts val="600"/>
              </a:spcAft>
            </a:pPr>
            <a:r>
              <a:rPr lang="el-GR" sz="2400" b="1" i="1" dirty="0"/>
              <a:t>– ενεργώ, πειραματίζομαι, </a:t>
            </a:r>
          </a:p>
          <a:p>
            <a:pPr>
              <a:spcAft>
                <a:spcPts val="600"/>
              </a:spcAft>
            </a:pPr>
            <a:r>
              <a:rPr lang="el-GR" sz="2400" b="1" i="1" dirty="0"/>
              <a:t>– συμπεραίνω, καταγράφω </a:t>
            </a:r>
          </a:p>
          <a:p>
            <a:pPr>
              <a:spcAft>
                <a:spcPts val="1200"/>
              </a:spcAft>
            </a:pPr>
            <a:r>
              <a:rPr lang="el-GR" sz="2400" b="1" i="1" dirty="0"/>
              <a:t>– εφαρμόζω, εξηγώ, γενικεύω </a:t>
            </a:r>
            <a:endParaRPr lang="el-GR" sz="2400" dirty="0"/>
          </a:p>
          <a:p>
            <a:pPr>
              <a:spcAft>
                <a:spcPts val="1200"/>
              </a:spcAft>
            </a:pPr>
            <a:r>
              <a:rPr lang="el-GR" sz="2400" dirty="0"/>
              <a:t>…τα οποία θεωρούν ως ακριβώς αντίστοιχα με τα βήματα της επιστημονικής μεθόδου, δηλαδή </a:t>
            </a:r>
          </a:p>
          <a:p>
            <a:pPr marL="342900" indent="-342900">
              <a:buFont typeface="Arial" panose="020B0604020202020204" pitchFamily="34" charset="0"/>
              <a:buChar char="•"/>
            </a:pPr>
            <a:r>
              <a:rPr lang="el-GR" sz="2400" b="1" dirty="0"/>
              <a:t>έναυσμα ενδιαφέροντος </a:t>
            </a:r>
          </a:p>
          <a:p>
            <a:pPr marL="342900" indent="-342900">
              <a:buFont typeface="Arial" panose="020B0604020202020204" pitchFamily="34" charset="0"/>
              <a:buChar char="•"/>
            </a:pPr>
            <a:r>
              <a:rPr lang="el-GR" sz="2400" b="1" dirty="0"/>
              <a:t>διατύπωση υποθέσεων </a:t>
            </a:r>
          </a:p>
          <a:p>
            <a:pPr marL="342900" indent="-342900">
              <a:buFont typeface="Arial" panose="020B0604020202020204" pitchFamily="34" charset="0"/>
              <a:buChar char="•"/>
            </a:pPr>
            <a:r>
              <a:rPr lang="el-GR" sz="2400" b="1" dirty="0"/>
              <a:t>πειραματισμός </a:t>
            </a:r>
          </a:p>
          <a:p>
            <a:pPr marL="342900" indent="-342900">
              <a:buFont typeface="Arial" panose="020B0604020202020204" pitchFamily="34" charset="0"/>
              <a:buChar char="•"/>
            </a:pPr>
            <a:r>
              <a:rPr lang="el-GR" sz="2400" b="1" dirty="0"/>
              <a:t>διατύπωση θεωρίας</a:t>
            </a:r>
          </a:p>
          <a:p>
            <a:pPr marL="342900" indent="-342900">
              <a:buFont typeface="Arial" panose="020B0604020202020204" pitchFamily="34" charset="0"/>
              <a:buChar char="•"/>
            </a:pPr>
            <a:r>
              <a:rPr lang="el-GR" sz="2400" b="1" dirty="0"/>
              <a:t>συνεχής έλεγχος</a:t>
            </a:r>
          </a:p>
        </p:txBody>
      </p:sp>
    </p:spTree>
    <p:extLst>
      <p:ext uri="{BB962C8B-B14F-4D97-AF65-F5344CB8AC3E}">
        <p14:creationId xmlns:p14="http://schemas.microsoft.com/office/powerpoint/2010/main" val="28154578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775520" y="671267"/>
            <a:ext cx="5131632" cy="523220"/>
          </a:xfrm>
          <a:prstGeom prst="rect">
            <a:avLst/>
          </a:prstGeom>
          <a:noFill/>
        </p:spPr>
        <p:txBody>
          <a:bodyPr wrap="square" rtlCol="0">
            <a:spAutoFit/>
          </a:bodyPr>
          <a:lstStyle/>
          <a:p>
            <a:pPr algn="ctr">
              <a:defRPr/>
            </a:pPr>
            <a:r>
              <a:rPr lang="el-GR" sz="2800" b="1" kern="0" dirty="0">
                <a:solidFill>
                  <a:srgbClr val="0070C0"/>
                </a:solidFill>
                <a:latin typeface="Cavolini" panose="03000502040302020204" pitchFamily="66" charset="0"/>
                <a:cs typeface="Cavolini" panose="03000502040302020204" pitchFamily="66" charset="0"/>
              </a:rPr>
              <a:t>Διερευνητική μέθοδος </a:t>
            </a:r>
          </a:p>
        </p:txBody>
      </p:sp>
      <p:sp>
        <p:nvSpPr>
          <p:cNvPr id="3" name="Ορθογώνιο 2"/>
          <p:cNvSpPr/>
          <p:nvPr/>
        </p:nvSpPr>
        <p:spPr>
          <a:xfrm>
            <a:off x="2368472" y="1467797"/>
            <a:ext cx="9077359" cy="4616648"/>
          </a:xfrm>
          <a:prstGeom prst="rect">
            <a:avLst/>
          </a:prstGeom>
        </p:spPr>
        <p:txBody>
          <a:bodyPr wrap="square">
            <a:spAutoFit/>
          </a:bodyPr>
          <a:lstStyle/>
          <a:p>
            <a:pPr algn="ctr"/>
            <a:endParaRPr lang="el-GR" sz="2200" dirty="0">
              <a:solidFill>
                <a:prstClr val="black"/>
              </a:solidFill>
              <a:cs typeface="Calibri" pitchFamily="34" charset="0"/>
            </a:endParaRPr>
          </a:p>
          <a:p>
            <a:r>
              <a:rPr lang="el-GR" sz="2200" dirty="0">
                <a:solidFill>
                  <a:prstClr val="black"/>
                </a:solidFill>
                <a:cs typeface="Calibri" pitchFamily="34" charset="0"/>
              </a:rPr>
              <a:t>Ο μαθητής:</a:t>
            </a:r>
          </a:p>
          <a:p>
            <a:endParaRPr lang="el-GR" sz="2200" dirty="0">
              <a:solidFill>
                <a:prstClr val="black"/>
              </a:solidFill>
              <a:cs typeface="Calibri" pitchFamily="34" charset="0"/>
            </a:endParaRPr>
          </a:p>
          <a:p>
            <a:pPr marL="342900" indent="-342900">
              <a:spcAft>
                <a:spcPts val="600"/>
              </a:spcAft>
              <a:buFont typeface="Arial" pitchFamily="34" charset="0"/>
              <a:buChar char="•"/>
            </a:pPr>
            <a:r>
              <a:rPr lang="el-GR" sz="2200" dirty="0">
                <a:solidFill>
                  <a:prstClr val="black"/>
                </a:solidFill>
                <a:cs typeface="Calibri" pitchFamily="34" charset="0"/>
              </a:rPr>
              <a:t>ασκεί την κριτική του σκέψη</a:t>
            </a:r>
          </a:p>
          <a:p>
            <a:pPr marL="342900" indent="-342900">
              <a:spcAft>
                <a:spcPts val="600"/>
              </a:spcAft>
              <a:buFont typeface="Arial" pitchFamily="34" charset="0"/>
              <a:buChar char="•"/>
            </a:pPr>
            <a:r>
              <a:rPr lang="el-GR" sz="2200" dirty="0">
                <a:solidFill>
                  <a:prstClr val="black"/>
                </a:solidFill>
                <a:cs typeface="Calibri" pitchFamily="34" charset="0"/>
              </a:rPr>
              <a:t>συλλέγει με επιστημονικές μεθόδους τις πηγές του</a:t>
            </a:r>
          </a:p>
          <a:p>
            <a:pPr marL="342900" indent="-342900">
              <a:spcAft>
                <a:spcPts val="600"/>
              </a:spcAft>
              <a:buFont typeface="Arial" pitchFamily="34" charset="0"/>
              <a:buChar char="•"/>
            </a:pPr>
            <a:r>
              <a:rPr lang="el-GR" sz="2200" dirty="0">
                <a:solidFill>
                  <a:prstClr val="black"/>
                </a:solidFill>
                <a:cs typeface="Calibri" pitchFamily="34" charset="0"/>
              </a:rPr>
              <a:t>αποκτά επιστημονικό λόγο</a:t>
            </a:r>
          </a:p>
          <a:p>
            <a:pPr marL="342900" indent="-342900">
              <a:spcAft>
                <a:spcPts val="600"/>
              </a:spcAft>
              <a:buFont typeface="Arial" pitchFamily="34" charset="0"/>
              <a:buChar char="•"/>
            </a:pPr>
            <a:r>
              <a:rPr lang="el-GR" sz="2200" dirty="0">
                <a:solidFill>
                  <a:prstClr val="black"/>
                </a:solidFill>
                <a:cs typeface="Calibri" pitchFamily="34" charset="0"/>
              </a:rPr>
              <a:t>συνειδητοποιεί την αναγκαιότητα να αποκτήσει τις απαιτούμενες ικανότητες και να θέτει μαθησιακούς στόχους</a:t>
            </a:r>
          </a:p>
          <a:p>
            <a:pPr marL="342900" indent="-342900">
              <a:spcAft>
                <a:spcPts val="600"/>
              </a:spcAft>
              <a:buFont typeface="Arial" pitchFamily="34" charset="0"/>
              <a:buChar char="•"/>
            </a:pPr>
            <a:r>
              <a:rPr lang="el-GR" sz="2200" dirty="0">
                <a:solidFill>
                  <a:prstClr val="black"/>
                </a:solidFill>
                <a:cs typeface="Calibri" pitchFamily="34" charset="0"/>
              </a:rPr>
              <a:t>αναδεικνύει τη μαθησιακή αποτελεσματικότητα της εκάστοτε διδακτικής ενότητας</a:t>
            </a:r>
          </a:p>
          <a:p>
            <a:pPr marL="342900" indent="-342900">
              <a:spcAft>
                <a:spcPts val="600"/>
              </a:spcAft>
              <a:buFont typeface="Arial" pitchFamily="34" charset="0"/>
              <a:buChar char="•"/>
            </a:pPr>
            <a:r>
              <a:rPr lang="el-GR" sz="2200" dirty="0">
                <a:solidFill>
                  <a:prstClr val="black"/>
                </a:solidFill>
                <a:cs typeface="Calibri" pitchFamily="34" charset="0"/>
              </a:rPr>
              <a:t>τεκμηριώνει επιστημονικά τις απόψεις και θέσεις του</a:t>
            </a:r>
          </a:p>
          <a:p>
            <a:pPr marL="342900" indent="-342900">
              <a:buFont typeface="Arial" pitchFamily="34" charset="0"/>
              <a:buChar char="•"/>
            </a:pPr>
            <a:r>
              <a:rPr lang="el-GR" sz="2200" dirty="0">
                <a:solidFill>
                  <a:prstClr val="black"/>
                </a:solidFill>
                <a:cs typeface="Calibri" pitchFamily="34" charset="0"/>
              </a:rPr>
              <a:t>εφοδιάζεται με αυτοεκτίμηση και αυτοσεβασμό </a:t>
            </a:r>
          </a:p>
        </p:txBody>
      </p:sp>
    </p:spTree>
    <p:extLst>
      <p:ext uri="{BB962C8B-B14F-4D97-AF65-F5344CB8AC3E}">
        <p14:creationId xmlns:p14="http://schemas.microsoft.com/office/powerpoint/2010/main" val="329794269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1625" y="68239"/>
            <a:ext cx="6004375" cy="523220"/>
          </a:xfrm>
          <a:prstGeom prst="rect">
            <a:avLst/>
          </a:prstGeom>
          <a:noFill/>
        </p:spPr>
        <p:txBody>
          <a:bodyPr wrap="square" rtlCol="0">
            <a:spAutoFit/>
          </a:bodyPr>
          <a:lstStyle/>
          <a:p>
            <a:pPr algn="ctr">
              <a:defRPr/>
            </a:pPr>
            <a:r>
              <a:rPr lang="el-GR" sz="2800" b="1" kern="0" dirty="0">
                <a:solidFill>
                  <a:srgbClr val="0070C0"/>
                </a:solidFill>
                <a:latin typeface="Cavolini" panose="03000502040302020204" pitchFamily="66" charset="0"/>
                <a:cs typeface="Cavolini" panose="03000502040302020204" pitchFamily="66" charset="0"/>
              </a:rPr>
              <a:t>Διερευνητική μέθοδος</a:t>
            </a:r>
          </a:p>
        </p:txBody>
      </p:sp>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75359" y="744782"/>
            <a:ext cx="9517166" cy="61132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5617962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Βέλος προς τα κάτω 44"/>
          <p:cNvSpPr/>
          <p:nvPr/>
        </p:nvSpPr>
        <p:spPr>
          <a:xfrm>
            <a:off x="3627714" y="6263399"/>
            <a:ext cx="133981" cy="16006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solidFill>
                <a:prstClr val="white"/>
              </a:solidFill>
            </a:endParaRPr>
          </a:p>
        </p:txBody>
      </p:sp>
      <p:sp>
        <p:nvSpPr>
          <p:cNvPr id="44" name="Βέλος προς τα κάτω 43"/>
          <p:cNvSpPr/>
          <p:nvPr/>
        </p:nvSpPr>
        <p:spPr>
          <a:xfrm>
            <a:off x="3627714" y="5728105"/>
            <a:ext cx="133981" cy="16006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solidFill>
                <a:prstClr val="white"/>
              </a:solidFill>
            </a:endParaRPr>
          </a:p>
        </p:txBody>
      </p:sp>
      <p:sp>
        <p:nvSpPr>
          <p:cNvPr id="43" name="Βέλος προς τα κάτω 42"/>
          <p:cNvSpPr/>
          <p:nvPr/>
        </p:nvSpPr>
        <p:spPr>
          <a:xfrm>
            <a:off x="3627715" y="4918789"/>
            <a:ext cx="133981" cy="16006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solidFill>
                <a:prstClr val="white"/>
              </a:solidFill>
            </a:endParaRPr>
          </a:p>
        </p:txBody>
      </p:sp>
      <p:sp>
        <p:nvSpPr>
          <p:cNvPr id="42" name="Βέλος προς τα κάτω 41"/>
          <p:cNvSpPr/>
          <p:nvPr/>
        </p:nvSpPr>
        <p:spPr>
          <a:xfrm>
            <a:off x="3627715" y="3802122"/>
            <a:ext cx="133981" cy="16006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solidFill>
                <a:prstClr val="white"/>
              </a:solidFill>
            </a:endParaRPr>
          </a:p>
        </p:txBody>
      </p:sp>
      <p:sp>
        <p:nvSpPr>
          <p:cNvPr id="9" name="Βέλος προς τα κάτω 8"/>
          <p:cNvSpPr/>
          <p:nvPr/>
        </p:nvSpPr>
        <p:spPr>
          <a:xfrm>
            <a:off x="3627716" y="2622099"/>
            <a:ext cx="133981" cy="16006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solidFill>
                <a:prstClr val="white"/>
              </a:solidFill>
            </a:endParaRPr>
          </a:p>
        </p:txBody>
      </p:sp>
      <p:pic>
        <p:nvPicPr>
          <p:cNvPr id="4" name="Εικόνα 3"/>
          <p:cNvPicPr>
            <a:picLocks noChangeAspect="1"/>
          </p:cNvPicPr>
          <p:nvPr/>
        </p:nvPicPr>
        <p:blipFill rotWithShape="1">
          <a:blip r:embed="rId2"/>
          <a:srcRect t="11060" b="59602"/>
          <a:stretch/>
        </p:blipFill>
        <p:spPr>
          <a:xfrm>
            <a:off x="1598509" y="18128"/>
            <a:ext cx="10593491" cy="675046"/>
          </a:xfrm>
          <a:prstGeom prst="rect">
            <a:avLst/>
          </a:prstGeom>
        </p:spPr>
      </p:pic>
      <p:pic>
        <p:nvPicPr>
          <p:cNvPr id="5" name="Εικόνα 4"/>
          <p:cNvPicPr>
            <a:picLocks noChangeAspect="1"/>
          </p:cNvPicPr>
          <p:nvPr/>
        </p:nvPicPr>
        <p:blipFill rotWithShape="1">
          <a:blip r:embed="rId2"/>
          <a:srcRect t="36698" b="43433"/>
          <a:stretch/>
        </p:blipFill>
        <p:spPr>
          <a:xfrm>
            <a:off x="1613257" y="870166"/>
            <a:ext cx="10593491" cy="457189"/>
          </a:xfrm>
          <a:prstGeom prst="rect">
            <a:avLst/>
          </a:prstGeom>
        </p:spPr>
      </p:pic>
      <p:sp>
        <p:nvSpPr>
          <p:cNvPr id="6" name="TextBox 5"/>
          <p:cNvSpPr txBox="1"/>
          <p:nvPr/>
        </p:nvSpPr>
        <p:spPr>
          <a:xfrm>
            <a:off x="4734232" y="796426"/>
            <a:ext cx="6445045" cy="461665"/>
          </a:xfrm>
          <a:prstGeom prst="rect">
            <a:avLst/>
          </a:prstGeom>
          <a:noFill/>
        </p:spPr>
        <p:txBody>
          <a:bodyPr wrap="square" rtlCol="0">
            <a:spAutoFit/>
          </a:bodyPr>
          <a:lstStyle/>
          <a:p>
            <a:r>
              <a:rPr lang="el-GR" sz="2400" b="1" dirty="0">
                <a:solidFill>
                  <a:srgbClr val="002060"/>
                </a:solidFill>
                <a:latin typeface="Cavolini" panose="03000502040302020204" pitchFamily="66" charset="0"/>
                <a:cs typeface="Cavolini" panose="03000502040302020204" pitchFamily="66" charset="0"/>
              </a:rPr>
              <a:t>Διερευνητική μέθοδος</a:t>
            </a:r>
          </a:p>
        </p:txBody>
      </p:sp>
      <p:sp>
        <p:nvSpPr>
          <p:cNvPr id="7" name="TextBox 6"/>
          <p:cNvSpPr txBox="1"/>
          <p:nvPr/>
        </p:nvSpPr>
        <p:spPr>
          <a:xfrm>
            <a:off x="1672249" y="1982805"/>
            <a:ext cx="4077541" cy="646331"/>
          </a:xfrm>
          <a:prstGeom prst="rect">
            <a:avLst/>
          </a:prstGeom>
          <a:solidFill>
            <a:schemeClr val="bg1"/>
          </a:solidFill>
          <a:ln>
            <a:solidFill>
              <a:srgbClr val="0070C0"/>
            </a:solidFill>
          </a:ln>
        </p:spPr>
        <p:txBody>
          <a:bodyPr wrap="square" rtlCol="0">
            <a:spAutoFit/>
          </a:bodyPr>
          <a:lstStyle/>
          <a:p>
            <a:pPr algn="ctr"/>
            <a:r>
              <a:rPr lang="el-GR" b="1" dirty="0"/>
              <a:t>Α’ φάση: Έκθεση προβληματισμού – Κινητοποίηση Εκπαιδευόμενων</a:t>
            </a:r>
          </a:p>
        </p:txBody>
      </p:sp>
      <p:sp>
        <p:nvSpPr>
          <p:cNvPr id="8" name="TextBox 7"/>
          <p:cNvSpPr txBox="1"/>
          <p:nvPr/>
        </p:nvSpPr>
        <p:spPr>
          <a:xfrm>
            <a:off x="1672249" y="2804994"/>
            <a:ext cx="4077541" cy="1015663"/>
          </a:xfrm>
          <a:prstGeom prst="rect">
            <a:avLst/>
          </a:prstGeom>
          <a:solidFill>
            <a:schemeClr val="bg1"/>
          </a:solidFill>
          <a:ln>
            <a:solidFill>
              <a:srgbClr val="0070C0"/>
            </a:solidFill>
          </a:ln>
        </p:spPr>
        <p:txBody>
          <a:bodyPr wrap="square" rtlCol="0">
            <a:spAutoFit/>
          </a:bodyPr>
          <a:lstStyle/>
          <a:p>
            <a:pPr algn="ctr"/>
            <a:r>
              <a:rPr lang="el-GR" sz="2000" b="1" dirty="0">
                <a:latin typeface="Calibri" panose="020F0502020204030204" pitchFamily="34" charset="0"/>
                <a:cs typeface="Calibri" panose="020F0502020204030204" pitchFamily="34" charset="0"/>
              </a:rPr>
              <a:t>Β’ φάση: Διατύπωση υποθέσεων – Συγκέντρωση δεδομένων – Επεξεργασία υλικού</a:t>
            </a:r>
          </a:p>
        </p:txBody>
      </p:sp>
      <p:sp>
        <p:nvSpPr>
          <p:cNvPr id="10" name="TextBox 9"/>
          <p:cNvSpPr txBox="1"/>
          <p:nvPr/>
        </p:nvSpPr>
        <p:spPr>
          <a:xfrm>
            <a:off x="1685431" y="3994927"/>
            <a:ext cx="4077541" cy="923330"/>
          </a:xfrm>
          <a:prstGeom prst="rect">
            <a:avLst/>
          </a:prstGeom>
          <a:solidFill>
            <a:schemeClr val="bg1"/>
          </a:solidFill>
          <a:ln>
            <a:solidFill>
              <a:srgbClr val="0070C0"/>
            </a:solidFill>
          </a:ln>
        </p:spPr>
        <p:txBody>
          <a:bodyPr wrap="square" rtlCol="0">
            <a:spAutoFit/>
          </a:bodyPr>
          <a:lstStyle/>
          <a:p>
            <a:pPr algn="ctr"/>
            <a:r>
              <a:rPr lang="el-GR" b="1" dirty="0"/>
              <a:t>Γ’ φάση: Οργάνωση – Έλεγχος υποθέσεων – Διατύπωση συμπερασμάτων</a:t>
            </a:r>
          </a:p>
        </p:txBody>
      </p:sp>
      <p:sp>
        <p:nvSpPr>
          <p:cNvPr id="11" name="TextBox 10"/>
          <p:cNvSpPr txBox="1"/>
          <p:nvPr/>
        </p:nvSpPr>
        <p:spPr>
          <a:xfrm>
            <a:off x="1672249" y="5098866"/>
            <a:ext cx="4077541" cy="646331"/>
          </a:xfrm>
          <a:prstGeom prst="rect">
            <a:avLst/>
          </a:prstGeom>
          <a:solidFill>
            <a:schemeClr val="bg1"/>
          </a:solidFill>
          <a:ln>
            <a:solidFill>
              <a:srgbClr val="0070C0"/>
            </a:solidFill>
          </a:ln>
        </p:spPr>
        <p:txBody>
          <a:bodyPr wrap="square" rtlCol="0">
            <a:spAutoFit/>
          </a:bodyPr>
          <a:lstStyle/>
          <a:p>
            <a:pPr algn="ctr"/>
            <a:r>
              <a:rPr lang="el-GR" b="1" dirty="0"/>
              <a:t>Δ’ φάση: Ανάλυση Ερευνητικής Διαδικασίας / Εφαρμογή</a:t>
            </a:r>
          </a:p>
        </p:txBody>
      </p:sp>
      <p:sp>
        <p:nvSpPr>
          <p:cNvPr id="12" name="TextBox 11"/>
          <p:cNvSpPr txBox="1"/>
          <p:nvPr/>
        </p:nvSpPr>
        <p:spPr>
          <a:xfrm>
            <a:off x="1672249" y="5921857"/>
            <a:ext cx="4077541" cy="369332"/>
          </a:xfrm>
          <a:prstGeom prst="rect">
            <a:avLst/>
          </a:prstGeom>
          <a:solidFill>
            <a:schemeClr val="bg1"/>
          </a:solidFill>
          <a:ln>
            <a:solidFill>
              <a:srgbClr val="0070C0"/>
            </a:solidFill>
          </a:ln>
        </p:spPr>
        <p:txBody>
          <a:bodyPr wrap="square" rtlCol="0">
            <a:spAutoFit/>
          </a:bodyPr>
          <a:lstStyle/>
          <a:p>
            <a:pPr algn="ctr"/>
            <a:r>
              <a:rPr lang="el-GR" b="1" dirty="0"/>
              <a:t>Ε’ φάση: Αξιολόγηση</a:t>
            </a:r>
          </a:p>
        </p:txBody>
      </p:sp>
      <p:sp>
        <p:nvSpPr>
          <p:cNvPr id="16" name="TextBox 15"/>
          <p:cNvSpPr txBox="1"/>
          <p:nvPr/>
        </p:nvSpPr>
        <p:spPr>
          <a:xfrm>
            <a:off x="1685431" y="1508823"/>
            <a:ext cx="4077541" cy="369332"/>
          </a:xfrm>
          <a:prstGeom prst="rect">
            <a:avLst/>
          </a:prstGeom>
          <a:solidFill>
            <a:schemeClr val="accent6">
              <a:lumMod val="40000"/>
              <a:lumOff val="60000"/>
            </a:schemeClr>
          </a:solidFill>
          <a:ln w="28575">
            <a:solidFill>
              <a:srgbClr val="002060"/>
            </a:solidFill>
          </a:ln>
        </p:spPr>
        <p:txBody>
          <a:bodyPr wrap="square" rtlCol="0">
            <a:spAutoFit/>
          </a:bodyPr>
          <a:lstStyle/>
          <a:p>
            <a:pPr algn="ctr"/>
            <a:r>
              <a:rPr lang="el-GR" b="1" dirty="0">
                <a:solidFill>
                  <a:prstClr val="black"/>
                </a:solidFill>
              </a:rPr>
              <a:t>Φάσεις διδασκαλίας</a:t>
            </a:r>
          </a:p>
        </p:txBody>
      </p:sp>
      <p:sp>
        <p:nvSpPr>
          <p:cNvPr id="17" name="TextBox 16"/>
          <p:cNvSpPr txBox="1"/>
          <p:nvPr/>
        </p:nvSpPr>
        <p:spPr>
          <a:xfrm>
            <a:off x="5911485" y="2042627"/>
            <a:ext cx="3203017" cy="430887"/>
          </a:xfrm>
          <a:prstGeom prst="rect">
            <a:avLst/>
          </a:prstGeom>
          <a:solidFill>
            <a:sysClr val="window" lastClr="FFFFFF">
              <a:lumMod val="95000"/>
            </a:sysClr>
          </a:solidFill>
          <a:ln>
            <a:solidFill>
              <a:srgbClr val="0070C0"/>
            </a:solidFill>
          </a:ln>
        </p:spPr>
        <p:txBody>
          <a:bodyPr wrap="square" rtlCol="0">
            <a:spAutoFit/>
          </a:bodyPr>
          <a:lstStyle/>
          <a:p>
            <a:pPr algn="ctr">
              <a:defRPr/>
            </a:pPr>
            <a:r>
              <a:rPr lang="el-GR" sz="2200" b="1" kern="0" dirty="0">
                <a:solidFill>
                  <a:prstClr val="black"/>
                </a:solidFill>
                <a:latin typeface="Calibri"/>
              </a:rPr>
              <a:t>Εισήγηση/Διάλεξη</a:t>
            </a:r>
          </a:p>
        </p:txBody>
      </p:sp>
      <p:sp>
        <p:nvSpPr>
          <p:cNvPr id="18" name="TextBox 17"/>
          <p:cNvSpPr txBox="1"/>
          <p:nvPr/>
        </p:nvSpPr>
        <p:spPr>
          <a:xfrm>
            <a:off x="5911485" y="2474675"/>
            <a:ext cx="3203017" cy="430887"/>
          </a:xfrm>
          <a:prstGeom prst="rect">
            <a:avLst/>
          </a:prstGeom>
          <a:solidFill>
            <a:sysClr val="window" lastClr="FFFFFF">
              <a:lumMod val="95000"/>
            </a:sysClr>
          </a:solidFill>
          <a:ln>
            <a:solidFill>
              <a:srgbClr val="0070C0"/>
            </a:solidFill>
          </a:ln>
        </p:spPr>
        <p:txBody>
          <a:bodyPr wrap="square" rtlCol="0">
            <a:spAutoFit/>
          </a:bodyPr>
          <a:lstStyle/>
          <a:p>
            <a:pPr algn="ctr">
              <a:defRPr/>
            </a:pPr>
            <a:r>
              <a:rPr lang="el-GR" sz="2200" b="1" kern="0" dirty="0">
                <a:solidFill>
                  <a:prstClr val="black"/>
                </a:solidFill>
                <a:latin typeface="Calibri"/>
              </a:rPr>
              <a:t>Συζήτηση/Διάλογος</a:t>
            </a:r>
          </a:p>
        </p:txBody>
      </p:sp>
      <p:sp>
        <p:nvSpPr>
          <p:cNvPr id="19" name="TextBox 18"/>
          <p:cNvSpPr txBox="1"/>
          <p:nvPr/>
        </p:nvSpPr>
        <p:spPr>
          <a:xfrm>
            <a:off x="5911485" y="2906723"/>
            <a:ext cx="3203017" cy="430887"/>
          </a:xfrm>
          <a:prstGeom prst="rect">
            <a:avLst/>
          </a:prstGeom>
          <a:solidFill>
            <a:sysClr val="window" lastClr="FFFFFF">
              <a:lumMod val="95000"/>
            </a:sysClr>
          </a:solidFill>
          <a:ln>
            <a:solidFill>
              <a:srgbClr val="0070C0"/>
            </a:solidFill>
          </a:ln>
        </p:spPr>
        <p:txBody>
          <a:bodyPr wrap="square" rtlCol="0">
            <a:spAutoFit/>
          </a:bodyPr>
          <a:lstStyle/>
          <a:p>
            <a:pPr algn="ctr">
              <a:defRPr/>
            </a:pPr>
            <a:r>
              <a:rPr lang="el-GR" sz="2200" b="1" kern="0" dirty="0">
                <a:solidFill>
                  <a:prstClr val="black"/>
                </a:solidFill>
                <a:latin typeface="Calibri"/>
              </a:rPr>
              <a:t>Ερωταποκρίσεις</a:t>
            </a:r>
          </a:p>
        </p:txBody>
      </p:sp>
      <p:sp>
        <p:nvSpPr>
          <p:cNvPr id="20" name="TextBox 19"/>
          <p:cNvSpPr txBox="1"/>
          <p:nvPr/>
        </p:nvSpPr>
        <p:spPr>
          <a:xfrm>
            <a:off x="5911485" y="3338771"/>
            <a:ext cx="3203017" cy="430887"/>
          </a:xfrm>
          <a:prstGeom prst="rect">
            <a:avLst/>
          </a:prstGeom>
          <a:solidFill>
            <a:sysClr val="window" lastClr="FFFFFF">
              <a:lumMod val="95000"/>
            </a:sysClr>
          </a:solidFill>
          <a:ln>
            <a:solidFill>
              <a:srgbClr val="0070C0"/>
            </a:solidFill>
          </a:ln>
        </p:spPr>
        <p:txBody>
          <a:bodyPr wrap="square" rtlCol="0">
            <a:spAutoFit/>
          </a:bodyPr>
          <a:lstStyle/>
          <a:p>
            <a:pPr algn="ctr">
              <a:defRPr/>
            </a:pPr>
            <a:r>
              <a:rPr lang="el-GR" sz="2200" b="1" kern="0" dirty="0">
                <a:solidFill>
                  <a:prstClr val="black"/>
                </a:solidFill>
                <a:latin typeface="Calibri"/>
              </a:rPr>
              <a:t>Χιονοστιβάδα</a:t>
            </a:r>
          </a:p>
        </p:txBody>
      </p:sp>
      <p:sp>
        <p:nvSpPr>
          <p:cNvPr id="21" name="TextBox 20"/>
          <p:cNvSpPr txBox="1"/>
          <p:nvPr/>
        </p:nvSpPr>
        <p:spPr>
          <a:xfrm>
            <a:off x="5911485" y="3770819"/>
            <a:ext cx="3203017" cy="430887"/>
          </a:xfrm>
          <a:prstGeom prst="rect">
            <a:avLst/>
          </a:prstGeom>
          <a:solidFill>
            <a:sysClr val="window" lastClr="FFFFFF">
              <a:lumMod val="95000"/>
            </a:sysClr>
          </a:solidFill>
          <a:ln>
            <a:solidFill>
              <a:srgbClr val="0070C0"/>
            </a:solidFill>
          </a:ln>
        </p:spPr>
        <p:txBody>
          <a:bodyPr wrap="square" rtlCol="0">
            <a:spAutoFit/>
          </a:bodyPr>
          <a:lstStyle/>
          <a:p>
            <a:pPr algn="ctr">
              <a:defRPr/>
            </a:pPr>
            <a:r>
              <a:rPr lang="el-GR" sz="2200" b="1" kern="0" dirty="0">
                <a:solidFill>
                  <a:prstClr val="black"/>
                </a:solidFill>
                <a:latin typeface="Calibri"/>
              </a:rPr>
              <a:t>Καταιγισμός ιδεών</a:t>
            </a:r>
          </a:p>
        </p:txBody>
      </p:sp>
      <p:sp>
        <p:nvSpPr>
          <p:cNvPr id="22" name="TextBox 21"/>
          <p:cNvSpPr txBox="1"/>
          <p:nvPr/>
        </p:nvSpPr>
        <p:spPr>
          <a:xfrm>
            <a:off x="5911485" y="4202867"/>
            <a:ext cx="3203017" cy="430887"/>
          </a:xfrm>
          <a:prstGeom prst="rect">
            <a:avLst/>
          </a:prstGeom>
          <a:solidFill>
            <a:sysClr val="window" lastClr="FFFFFF">
              <a:lumMod val="95000"/>
            </a:sysClr>
          </a:solidFill>
          <a:ln>
            <a:solidFill>
              <a:srgbClr val="0070C0"/>
            </a:solidFill>
          </a:ln>
        </p:spPr>
        <p:txBody>
          <a:bodyPr wrap="square" rtlCol="0">
            <a:spAutoFit/>
          </a:bodyPr>
          <a:lstStyle/>
          <a:p>
            <a:pPr algn="ctr">
              <a:defRPr/>
            </a:pPr>
            <a:r>
              <a:rPr lang="el-GR" sz="2200" b="1" kern="0" dirty="0">
                <a:solidFill>
                  <a:prstClr val="black"/>
                </a:solidFill>
                <a:latin typeface="Calibri"/>
              </a:rPr>
              <a:t>Επίδειξη</a:t>
            </a:r>
          </a:p>
        </p:txBody>
      </p:sp>
      <p:sp>
        <p:nvSpPr>
          <p:cNvPr id="23" name="TextBox 22"/>
          <p:cNvSpPr txBox="1"/>
          <p:nvPr/>
        </p:nvSpPr>
        <p:spPr>
          <a:xfrm>
            <a:off x="5911486" y="4634915"/>
            <a:ext cx="3203020" cy="430887"/>
          </a:xfrm>
          <a:prstGeom prst="rect">
            <a:avLst/>
          </a:prstGeom>
          <a:solidFill>
            <a:sysClr val="window" lastClr="FFFFFF">
              <a:lumMod val="95000"/>
            </a:sysClr>
          </a:solidFill>
          <a:ln>
            <a:solidFill>
              <a:srgbClr val="0070C0"/>
            </a:solidFill>
          </a:ln>
        </p:spPr>
        <p:txBody>
          <a:bodyPr wrap="square" rtlCol="0">
            <a:spAutoFit/>
          </a:bodyPr>
          <a:lstStyle/>
          <a:p>
            <a:pPr algn="ctr">
              <a:defRPr/>
            </a:pPr>
            <a:r>
              <a:rPr lang="el-GR" sz="2200" b="1" kern="0" dirty="0">
                <a:solidFill>
                  <a:prstClr val="black"/>
                </a:solidFill>
                <a:latin typeface="Calibri"/>
              </a:rPr>
              <a:t>Πρακτική Άσκηση</a:t>
            </a:r>
          </a:p>
        </p:txBody>
      </p:sp>
      <p:sp>
        <p:nvSpPr>
          <p:cNvPr id="24" name="TextBox 23"/>
          <p:cNvSpPr txBox="1"/>
          <p:nvPr/>
        </p:nvSpPr>
        <p:spPr>
          <a:xfrm>
            <a:off x="5911485" y="5066963"/>
            <a:ext cx="3203017" cy="430887"/>
          </a:xfrm>
          <a:prstGeom prst="rect">
            <a:avLst/>
          </a:prstGeom>
          <a:solidFill>
            <a:sysClr val="window" lastClr="FFFFFF">
              <a:lumMod val="95000"/>
            </a:sysClr>
          </a:solidFill>
          <a:ln>
            <a:solidFill>
              <a:srgbClr val="0070C0"/>
            </a:solidFill>
          </a:ln>
        </p:spPr>
        <p:txBody>
          <a:bodyPr wrap="square" rtlCol="0">
            <a:spAutoFit/>
          </a:bodyPr>
          <a:lstStyle/>
          <a:p>
            <a:pPr algn="ctr">
              <a:defRPr/>
            </a:pPr>
            <a:r>
              <a:rPr lang="el-GR" sz="2200" b="1" kern="0" dirty="0">
                <a:solidFill>
                  <a:prstClr val="black"/>
                </a:solidFill>
                <a:latin typeface="Calibri"/>
              </a:rPr>
              <a:t>Ομάδες εργασίας</a:t>
            </a:r>
          </a:p>
        </p:txBody>
      </p:sp>
      <p:sp>
        <p:nvSpPr>
          <p:cNvPr id="25" name="TextBox 24"/>
          <p:cNvSpPr txBox="1"/>
          <p:nvPr/>
        </p:nvSpPr>
        <p:spPr>
          <a:xfrm>
            <a:off x="5911485" y="5499011"/>
            <a:ext cx="3203018" cy="430887"/>
          </a:xfrm>
          <a:prstGeom prst="rect">
            <a:avLst/>
          </a:prstGeom>
          <a:solidFill>
            <a:sysClr val="window" lastClr="FFFFFF">
              <a:lumMod val="95000"/>
            </a:sysClr>
          </a:solidFill>
          <a:ln>
            <a:solidFill>
              <a:srgbClr val="0070C0"/>
            </a:solidFill>
          </a:ln>
        </p:spPr>
        <p:txBody>
          <a:bodyPr wrap="square" rtlCol="0">
            <a:spAutoFit/>
          </a:bodyPr>
          <a:lstStyle/>
          <a:p>
            <a:pPr algn="ctr">
              <a:defRPr/>
            </a:pPr>
            <a:r>
              <a:rPr lang="el-GR" sz="2200" b="1" kern="0" dirty="0">
                <a:solidFill>
                  <a:prstClr val="black"/>
                </a:solidFill>
                <a:latin typeface="Calibri"/>
              </a:rPr>
              <a:t>Παιχνίδι ρόλων</a:t>
            </a:r>
          </a:p>
        </p:txBody>
      </p:sp>
      <p:sp>
        <p:nvSpPr>
          <p:cNvPr id="26" name="TextBox 25"/>
          <p:cNvSpPr txBox="1"/>
          <p:nvPr/>
        </p:nvSpPr>
        <p:spPr>
          <a:xfrm>
            <a:off x="5912452" y="5917044"/>
            <a:ext cx="3195924" cy="430887"/>
          </a:xfrm>
          <a:prstGeom prst="rect">
            <a:avLst/>
          </a:prstGeom>
          <a:solidFill>
            <a:sysClr val="window" lastClr="FFFFFF">
              <a:lumMod val="95000"/>
            </a:sysClr>
          </a:solidFill>
          <a:ln>
            <a:solidFill>
              <a:srgbClr val="0070C0"/>
            </a:solidFill>
          </a:ln>
        </p:spPr>
        <p:txBody>
          <a:bodyPr wrap="square" rtlCol="0">
            <a:spAutoFit/>
          </a:bodyPr>
          <a:lstStyle/>
          <a:p>
            <a:pPr algn="ctr">
              <a:defRPr/>
            </a:pPr>
            <a:r>
              <a:rPr lang="el-GR" sz="2200" b="1" kern="0" dirty="0">
                <a:solidFill>
                  <a:prstClr val="black"/>
                </a:solidFill>
                <a:latin typeface="Calibri"/>
              </a:rPr>
              <a:t>Μελέτη περίπτωσης</a:t>
            </a:r>
          </a:p>
        </p:txBody>
      </p:sp>
      <p:sp>
        <p:nvSpPr>
          <p:cNvPr id="27" name="TextBox 26"/>
          <p:cNvSpPr txBox="1"/>
          <p:nvPr/>
        </p:nvSpPr>
        <p:spPr>
          <a:xfrm>
            <a:off x="5911486" y="6339799"/>
            <a:ext cx="3203020" cy="430887"/>
          </a:xfrm>
          <a:prstGeom prst="rect">
            <a:avLst/>
          </a:prstGeom>
          <a:solidFill>
            <a:sysClr val="window" lastClr="FFFFFF">
              <a:lumMod val="95000"/>
            </a:sysClr>
          </a:solidFill>
          <a:ln>
            <a:solidFill>
              <a:srgbClr val="0070C0"/>
            </a:solidFill>
          </a:ln>
        </p:spPr>
        <p:txBody>
          <a:bodyPr wrap="square" rtlCol="0">
            <a:spAutoFit/>
          </a:bodyPr>
          <a:lstStyle/>
          <a:p>
            <a:pPr algn="ctr">
              <a:defRPr/>
            </a:pPr>
            <a:r>
              <a:rPr lang="el-GR" sz="2200" b="1" kern="0" dirty="0">
                <a:solidFill>
                  <a:prstClr val="black"/>
                </a:solidFill>
                <a:latin typeface="Calibri"/>
              </a:rPr>
              <a:t>Εννοιολογικός χάρτης</a:t>
            </a:r>
          </a:p>
        </p:txBody>
      </p:sp>
      <p:sp>
        <p:nvSpPr>
          <p:cNvPr id="28" name="TextBox 27"/>
          <p:cNvSpPr txBox="1"/>
          <p:nvPr/>
        </p:nvSpPr>
        <p:spPr>
          <a:xfrm>
            <a:off x="5911486" y="1499057"/>
            <a:ext cx="3196890" cy="369332"/>
          </a:xfrm>
          <a:prstGeom prst="rect">
            <a:avLst/>
          </a:prstGeom>
          <a:solidFill>
            <a:schemeClr val="accent6">
              <a:lumMod val="40000"/>
              <a:lumOff val="60000"/>
            </a:schemeClr>
          </a:solidFill>
          <a:ln w="28575">
            <a:solidFill>
              <a:srgbClr val="002060"/>
            </a:solidFill>
          </a:ln>
        </p:spPr>
        <p:txBody>
          <a:bodyPr wrap="square" rtlCol="0">
            <a:spAutoFit/>
          </a:bodyPr>
          <a:lstStyle/>
          <a:p>
            <a:pPr algn="ctr"/>
            <a:r>
              <a:rPr lang="el-GR" b="1" dirty="0">
                <a:solidFill>
                  <a:prstClr val="black"/>
                </a:solidFill>
              </a:rPr>
              <a:t>Τεχνικές</a:t>
            </a:r>
          </a:p>
        </p:txBody>
      </p:sp>
      <p:sp>
        <p:nvSpPr>
          <p:cNvPr id="35" name="TextBox 34"/>
          <p:cNvSpPr txBox="1"/>
          <p:nvPr/>
        </p:nvSpPr>
        <p:spPr>
          <a:xfrm>
            <a:off x="9347907" y="2072131"/>
            <a:ext cx="2657280" cy="430887"/>
          </a:xfrm>
          <a:prstGeom prst="rect">
            <a:avLst/>
          </a:prstGeom>
          <a:solidFill>
            <a:schemeClr val="bg1"/>
          </a:solidFill>
          <a:ln>
            <a:solidFill>
              <a:srgbClr val="0070C0"/>
            </a:solidFill>
          </a:ln>
        </p:spPr>
        <p:txBody>
          <a:bodyPr wrap="square" rtlCol="0">
            <a:spAutoFit/>
          </a:bodyPr>
          <a:lstStyle/>
          <a:p>
            <a:pPr algn="ctr"/>
            <a:r>
              <a:rPr lang="el-GR" sz="2200" b="1" dirty="0">
                <a:solidFill>
                  <a:prstClr val="black"/>
                </a:solidFill>
                <a:latin typeface="Calibri"/>
              </a:rPr>
              <a:t>Πίνακας</a:t>
            </a:r>
          </a:p>
        </p:txBody>
      </p:sp>
      <p:sp>
        <p:nvSpPr>
          <p:cNvPr id="36" name="TextBox 35"/>
          <p:cNvSpPr txBox="1"/>
          <p:nvPr/>
        </p:nvSpPr>
        <p:spPr>
          <a:xfrm>
            <a:off x="9347907" y="2625888"/>
            <a:ext cx="2657280" cy="769441"/>
          </a:xfrm>
          <a:prstGeom prst="rect">
            <a:avLst/>
          </a:prstGeom>
          <a:solidFill>
            <a:schemeClr val="bg1"/>
          </a:solidFill>
          <a:ln>
            <a:solidFill>
              <a:srgbClr val="0070C0"/>
            </a:solidFill>
          </a:ln>
        </p:spPr>
        <p:txBody>
          <a:bodyPr wrap="square" rtlCol="0">
            <a:spAutoFit/>
          </a:bodyPr>
          <a:lstStyle/>
          <a:p>
            <a:pPr algn="ctr"/>
            <a:r>
              <a:rPr lang="el-GR" sz="2200" b="1" dirty="0">
                <a:solidFill>
                  <a:prstClr val="black"/>
                </a:solidFill>
                <a:latin typeface="Calibri"/>
              </a:rPr>
              <a:t>Πίνακας μαρκαδόρου</a:t>
            </a:r>
          </a:p>
        </p:txBody>
      </p:sp>
      <p:sp>
        <p:nvSpPr>
          <p:cNvPr id="37" name="TextBox 36"/>
          <p:cNvSpPr txBox="1"/>
          <p:nvPr/>
        </p:nvSpPr>
        <p:spPr>
          <a:xfrm>
            <a:off x="9347907" y="4353829"/>
            <a:ext cx="2657280" cy="769441"/>
          </a:xfrm>
          <a:prstGeom prst="rect">
            <a:avLst/>
          </a:prstGeom>
          <a:solidFill>
            <a:sysClr val="window" lastClr="FFFFFF"/>
          </a:solidFill>
          <a:ln>
            <a:solidFill>
              <a:srgbClr val="0070C0"/>
            </a:solidFill>
          </a:ln>
        </p:spPr>
        <p:txBody>
          <a:bodyPr wrap="square" rtlCol="0">
            <a:spAutoFit/>
          </a:bodyPr>
          <a:lstStyle/>
          <a:p>
            <a:pPr algn="ctr">
              <a:defRPr/>
            </a:pPr>
            <a:r>
              <a:rPr lang="el-GR" sz="2200" b="1" kern="0" dirty="0">
                <a:solidFill>
                  <a:prstClr val="black"/>
                </a:solidFill>
                <a:latin typeface="Calibri"/>
              </a:rPr>
              <a:t>Προβολή παρουσίασης</a:t>
            </a:r>
          </a:p>
        </p:txBody>
      </p:sp>
      <p:sp>
        <p:nvSpPr>
          <p:cNvPr id="38" name="TextBox 37"/>
          <p:cNvSpPr txBox="1"/>
          <p:nvPr/>
        </p:nvSpPr>
        <p:spPr>
          <a:xfrm>
            <a:off x="9347907" y="5203167"/>
            <a:ext cx="2657280" cy="430887"/>
          </a:xfrm>
          <a:prstGeom prst="rect">
            <a:avLst/>
          </a:prstGeom>
          <a:solidFill>
            <a:sysClr val="window" lastClr="FFFFFF"/>
          </a:solidFill>
          <a:ln>
            <a:solidFill>
              <a:srgbClr val="0070C0"/>
            </a:solidFill>
          </a:ln>
        </p:spPr>
        <p:txBody>
          <a:bodyPr wrap="square" rtlCol="0">
            <a:spAutoFit/>
          </a:bodyPr>
          <a:lstStyle/>
          <a:p>
            <a:pPr algn="ctr">
              <a:defRPr/>
            </a:pPr>
            <a:r>
              <a:rPr lang="el-GR" sz="2200" b="1" kern="0" dirty="0" err="1">
                <a:solidFill>
                  <a:prstClr val="black"/>
                </a:solidFill>
                <a:latin typeface="Calibri"/>
              </a:rPr>
              <a:t>Επιδιασκόπιο</a:t>
            </a:r>
            <a:endParaRPr lang="el-GR" sz="2200" b="1" kern="0" dirty="0">
              <a:solidFill>
                <a:prstClr val="black"/>
              </a:solidFill>
              <a:latin typeface="Calibri"/>
            </a:endParaRPr>
          </a:p>
        </p:txBody>
      </p:sp>
      <p:sp>
        <p:nvSpPr>
          <p:cNvPr id="39" name="TextBox 38"/>
          <p:cNvSpPr txBox="1"/>
          <p:nvPr/>
        </p:nvSpPr>
        <p:spPr>
          <a:xfrm>
            <a:off x="9347907" y="5736719"/>
            <a:ext cx="2657280" cy="430887"/>
          </a:xfrm>
          <a:prstGeom prst="rect">
            <a:avLst/>
          </a:prstGeom>
          <a:solidFill>
            <a:schemeClr val="bg1"/>
          </a:solidFill>
          <a:ln>
            <a:solidFill>
              <a:srgbClr val="0070C0"/>
            </a:solidFill>
          </a:ln>
        </p:spPr>
        <p:txBody>
          <a:bodyPr wrap="square" rtlCol="0">
            <a:spAutoFit/>
          </a:bodyPr>
          <a:lstStyle/>
          <a:p>
            <a:pPr algn="ctr">
              <a:defRPr/>
            </a:pPr>
            <a:r>
              <a:rPr lang="el-GR" sz="2200" b="1" kern="0" dirty="0" err="1">
                <a:solidFill>
                  <a:prstClr val="black"/>
                </a:solidFill>
                <a:latin typeface="Calibri"/>
              </a:rPr>
              <a:t>Ηλ</a:t>
            </a:r>
            <a:r>
              <a:rPr lang="el-GR" sz="2200" b="1" kern="0" dirty="0">
                <a:solidFill>
                  <a:prstClr val="black"/>
                </a:solidFill>
                <a:latin typeface="Calibri"/>
              </a:rPr>
              <a:t>. Υπολογιστής</a:t>
            </a:r>
          </a:p>
        </p:txBody>
      </p:sp>
      <p:sp>
        <p:nvSpPr>
          <p:cNvPr id="40" name="TextBox 39"/>
          <p:cNvSpPr txBox="1"/>
          <p:nvPr/>
        </p:nvSpPr>
        <p:spPr>
          <a:xfrm>
            <a:off x="9347907" y="3488001"/>
            <a:ext cx="2657280" cy="769441"/>
          </a:xfrm>
          <a:prstGeom prst="rect">
            <a:avLst/>
          </a:prstGeom>
          <a:solidFill>
            <a:schemeClr val="bg1"/>
          </a:solidFill>
          <a:ln>
            <a:solidFill>
              <a:srgbClr val="0070C0"/>
            </a:solidFill>
          </a:ln>
        </p:spPr>
        <p:txBody>
          <a:bodyPr wrap="square" rtlCol="0">
            <a:spAutoFit/>
          </a:bodyPr>
          <a:lstStyle/>
          <a:p>
            <a:pPr algn="ctr"/>
            <a:r>
              <a:rPr lang="el-GR" sz="2200" b="1" dirty="0" err="1">
                <a:solidFill>
                  <a:prstClr val="black"/>
                </a:solidFill>
                <a:latin typeface="Calibri"/>
              </a:rPr>
              <a:t>Διαδραστικός</a:t>
            </a:r>
            <a:r>
              <a:rPr lang="el-GR" sz="2200" b="1" dirty="0">
                <a:solidFill>
                  <a:prstClr val="black"/>
                </a:solidFill>
                <a:latin typeface="Calibri"/>
              </a:rPr>
              <a:t> πίνακας</a:t>
            </a:r>
          </a:p>
        </p:txBody>
      </p:sp>
      <p:sp>
        <p:nvSpPr>
          <p:cNvPr id="41" name="TextBox 40"/>
          <p:cNvSpPr txBox="1"/>
          <p:nvPr/>
        </p:nvSpPr>
        <p:spPr>
          <a:xfrm>
            <a:off x="9347907" y="1519055"/>
            <a:ext cx="2657280" cy="369332"/>
          </a:xfrm>
          <a:prstGeom prst="rect">
            <a:avLst/>
          </a:prstGeom>
          <a:solidFill>
            <a:schemeClr val="accent6">
              <a:lumMod val="40000"/>
              <a:lumOff val="60000"/>
            </a:schemeClr>
          </a:solidFill>
          <a:ln w="28575">
            <a:solidFill>
              <a:srgbClr val="002060"/>
            </a:solidFill>
          </a:ln>
        </p:spPr>
        <p:txBody>
          <a:bodyPr wrap="square" rtlCol="0">
            <a:spAutoFit/>
          </a:bodyPr>
          <a:lstStyle/>
          <a:p>
            <a:pPr algn="ctr"/>
            <a:r>
              <a:rPr lang="el-GR" b="1" dirty="0">
                <a:solidFill>
                  <a:prstClr val="black"/>
                </a:solidFill>
              </a:rPr>
              <a:t>Μέσα</a:t>
            </a:r>
          </a:p>
        </p:txBody>
      </p:sp>
      <p:sp>
        <p:nvSpPr>
          <p:cNvPr id="34" name="TextBox 33"/>
          <p:cNvSpPr txBox="1"/>
          <p:nvPr/>
        </p:nvSpPr>
        <p:spPr>
          <a:xfrm>
            <a:off x="1685430" y="6410782"/>
            <a:ext cx="4064359" cy="369332"/>
          </a:xfrm>
          <a:prstGeom prst="rect">
            <a:avLst/>
          </a:prstGeom>
          <a:solidFill>
            <a:schemeClr val="bg1"/>
          </a:solidFill>
          <a:ln>
            <a:solidFill>
              <a:srgbClr val="0070C0"/>
            </a:solidFill>
          </a:ln>
        </p:spPr>
        <p:txBody>
          <a:bodyPr wrap="square" rtlCol="0">
            <a:spAutoFit/>
          </a:bodyPr>
          <a:lstStyle/>
          <a:p>
            <a:pPr algn="ctr"/>
            <a:r>
              <a:rPr lang="el-GR" b="1" dirty="0"/>
              <a:t>ΣΤ’ φάση: Ανακεφαλαίωση</a:t>
            </a:r>
          </a:p>
        </p:txBody>
      </p:sp>
    </p:spTree>
    <p:extLst>
      <p:ext uri="{BB962C8B-B14F-4D97-AF65-F5344CB8AC3E}">
        <p14:creationId xmlns:p14="http://schemas.microsoft.com/office/powerpoint/2010/main" val="14258637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Εικόνα 1"/>
          <p:cNvPicPr>
            <a:picLocks noChangeAspect="1"/>
          </p:cNvPicPr>
          <p:nvPr/>
        </p:nvPicPr>
        <p:blipFill rotWithShape="1">
          <a:blip r:embed="rId2"/>
          <a:srcRect t="11060" b="59602"/>
          <a:stretch/>
        </p:blipFill>
        <p:spPr>
          <a:xfrm>
            <a:off x="1598510" y="18128"/>
            <a:ext cx="10414814" cy="675046"/>
          </a:xfrm>
          <a:prstGeom prst="rect">
            <a:avLst/>
          </a:prstGeom>
          <a:ln>
            <a:solidFill>
              <a:schemeClr val="tx1"/>
            </a:solidFill>
          </a:ln>
        </p:spPr>
      </p:pic>
      <p:pic>
        <p:nvPicPr>
          <p:cNvPr id="3" name="Εικόνα 2"/>
          <p:cNvPicPr>
            <a:picLocks noChangeAspect="1"/>
          </p:cNvPicPr>
          <p:nvPr/>
        </p:nvPicPr>
        <p:blipFill rotWithShape="1">
          <a:blip r:embed="rId2"/>
          <a:srcRect t="36698" b="43433"/>
          <a:stretch/>
        </p:blipFill>
        <p:spPr>
          <a:xfrm>
            <a:off x="1613258" y="870166"/>
            <a:ext cx="10400066" cy="448841"/>
          </a:xfrm>
          <a:prstGeom prst="rect">
            <a:avLst/>
          </a:prstGeom>
          <a:ln>
            <a:solidFill>
              <a:schemeClr val="tx1"/>
            </a:solidFill>
          </a:ln>
        </p:spPr>
      </p:pic>
      <p:sp>
        <p:nvSpPr>
          <p:cNvPr id="4" name="TextBox 3"/>
          <p:cNvSpPr txBox="1"/>
          <p:nvPr/>
        </p:nvSpPr>
        <p:spPr>
          <a:xfrm>
            <a:off x="1685431" y="1508823"/>
            <a:ext cx="4077541" cy="369332"/>
          </a:xfrm>
          <a:prstGeom prst="rect">
            <a:avLst/>
          </a:prstGeom>
          <a:solidFill>
            <a:schemeClr val="accent6">
              <a:lumMod val="40000"/>
              <a:lumOff val="60000"/>
            </a:schemeClr>
          </a:solidFill>
          <a:ln w="28575">
            <a:solidFill>
              <a:srgbClr val="002060"/>
            </a:solidFill>
          </a:ln>
        </p:spPr>
        <p:txBody>
          <a:bodyPr wrap="square" rtlCol="0">
            <a:spAutoFit/>
          </a:bodyPr>
          <a:lstStyle/>
          <a:p>
            <a:pPr algn="ctr"/>
            <a:r>
              <a:rPr lang="el-GR" b="1" dirty="0">
                <a:solidFill>
                  <a:prstClr val="black"/>
                </a:solidFill>
              </a:rPr>
              <a:t>Φάσεις διδασκαλίας</a:t>
            </a:r>
          </a:p>
        </p:txBody>
      </p:sp>
      <p:sp>
        <p:nvSpPr>
          <p:cNvPr id="5" name="TextBox 4"/>
          <p:cNvSpPr txBox="1"/>
          <p:nvPr/>
        </p:nvSpPr>
        <p:spPr>
          <a:xfrm>
            <a:off x="4734232" y="796426"/>
            <a:ext cx="6445045" cy="461665"/>
          </a:xfrm>
          <a:prstGeom prst="rect">
            <a:avLst/>
          </a:prstGeom>
          <a:noFill/>
        </p:spPr>
        <p:txBody>
          <a:bodyPr wrap="square" rtlCol="0">
            <a:spAutoFit/>
          </a:bodyPr>
          <a:lstStyle/>
          <a:p>
            <a:r>
              <a:rPr lang="el-GR" sz="2400" b="1" dirty="0">
                <a:solidFill>
                  <a:srgbClr val="0070C0"/>
                </a:solidFill>
                <a:latin typeface="Cavolini" panose="03000502040302020204" pitchFamily="66" charset="0"/>
                <a:cs typeface="Cavolini" panose="03000502040302020204" pitchFamily="66" charset="0"/>
              </a:rPr>
              <a:t>Διερευνητική μέθοδος</a:t>
            </a:r>
          </a:p>
        </p:txBody>
      </p:sp>
      <p:sp>
        <p:nvSpPr>
          <p:cNvPr id="7" name="Ορθογώνιο 6"/>
          <p:cNvSpPr/>
          <p:nvPr/>
        </p:nvSpPr>
        <p:spPr>
          <a:xfrm>
            <a:off x="6085490" y="1460440"/>
            <a:ext cx="5927834" cy="5191131"/>
          </a:xfrm>
          <a:prstGeom prst="rect">
            <a:avLst/>
          </a:prstGeom>
          <a:solidFill>
            <a:schemeClr val="accent6">
              <a:lumMod val="40000"/>
              <a:lumOff val="60000"/>
            </a:schemeClr>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pPr>
            <a:r>
              <a:rPr lang="el-GR" sz="2200" b="1" dirty="0">
                <a:solidFill>
                  <a:schemeClr val="tx1"/>
                </a:solidFill>
                <a:latin typeface="Calibri" panose="020F0502020204030204" pitchFamily="34" charset="0"/>
                <a:cs typeface="Calibri" panose="020F0502020204030204" pitchFamily="34" charset="0"/>
              </a:rPr>
              <a:t>Α.  Ενεργοποίηση των εκπαιδευτικών μέσω μιας κατάστασης προβληματισμού ή μέσω δραστηριοτήτων </a:t>
            </a:r>
          </a:p>
          <a:p>
            <a:pPr>
              <a:lnSpc>
                <a:spcPct val="150000"/>
              </a:lnSpc>
            </a:pPr>
            <a:endParaRPr lang="el-GR" sz="2200" b="1" dirty="0">
              <a:solidFill>
                <a:schemeClr val="tx1"/>
              </a:solidFill>
              <a:latin typeface="Calibri" panose="020F0502020204030204" pitchFamily="34" charset="0"/>
              <a:cs typeface="Calibri" panose="020F0502020204030204" pitchFamily="34" charset="0"/>
            </a:endParaRPr>
          </a:p>
          <a:p>
            <a:pPr>
              <a:lnSpc>
                <a:spcPct val="150000"/>
              </a:lnSpc>
            </a:pPr>
            <a:r>
              <a:rPr lang="el-GR" sz="2200" b="1" dirty="0">
                <a:solidFill>
                  <a:schemeClr val="tx1"/>
                </a:solidFill>
                <a:latin typeface="Calibri" panose="020F0502020204030204" pitchFamily="34" charset="0"/>
                <a:cs typeface="Calibri" panose="020F0502020204030204" pitchFamily="34" charset="0"/>
              </a:rPr>
              <a:t>Διερεύνηση ενός συγκεκριμένου θέματος και επεξήγηση των ερευνητικών διαδικασιών που θα ακολουθήσουν </a:t>
            </a:r>
          </a:p>
        </p:txBody>
      </p:sp>
      <p:sp>
        <p:nvSpPr>
          <p:cNvPr id="9" name="TextBox 8"/>
          <p:cNvSpPr txBox="1"/>
          <p:nvPr/>
        </p:nvSpPr>
        <p:spPr>
          <a:xfrm>
            <a:off x="1672249" y="1982805"/>
            <a:ext cx="4077541" cy="646331"/>
          </a:xfrm>
          <a:prstGeom prst="rect">
            <a:avLst/>
          </a:prstGeom>
          <a:solidFill>
            <a:schemeClr val="bg1"/>
          </a:solidFill>
          <a:ln>
            <a:solidFill>
              <a:srgbClr val="0070C0"/>
            </a:solidFill>
          </a:ln>
        </p:spPr>
        <p:txBody>
          <a:bodyPr wrap="square" rtlCol="0">
            <a:spAutoFit/>
          </a:bodyPr>
          <a:lstStyle/>
          <a:p>
            <a:pPr algn="ctr"/>
            <a:r>
              <a:rPr lang="el-GR" b="1" dirty="0"/>
              <a:t>Α’ φάση: Έκθεση προβληματισμού – Κινητοποίηση Εκπαιδευόμενων</a:t>
            </a:r>
          </a:p>
        </p:txBody>
      </p:sp>
      <p:pic>
        <p:nvPicPr>
          <p:cNvPr id="5122" name="Picture 2" descr="ερωτηματικο - Citro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49739" y="3507699"/>
            <a:ext cx="2810786" cy="260570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709612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Εικόνα 1"/>
          <p:cNvPicPr>
            <a:picLocks noChangeAspect="1"/>
          </p:cNvPicPr>
          <p:nvPr/>
        </p:nvPicPr>
        <p:blipFill rotWithShape="1">
          <a:blip r:embed="rId2"/>
          <a:srcRect t="11060" b="59602"/>
          <a:stretch/>
        </p:blipFill>
        <p:spPr>
          <a:xfrm>
            <a:off x="1598510" y="18128"/>
            <a:ext cx="10414814" cy="675046"/>
          </a:xfrm>
          <a:prstGeom prst="rect">
            <a:avLst/>
          </a:prstGeom>
          <a:ln>
            <a:solidFill>
              <a:schemeClr val="tx1"/>
            </a:solidFill>
          </a:ln>
        </p:spPr>
      </p:pic>
      <p:pic>
        <p:nvPicPr>
          <p:cNvPr id="3" name="Εικόνα 2"/>
          <p:cNvPicPr>
            <a:picLocks noChangeAspect="1"/>
          </p:cNvPicPr>
          <p:nvPr/>
        </p:nvPicPr>
        <p:blipFill rotWithShape="1">
          <a:blip r:embed="rId2"/>
          <a:srcRect t="36698" b="43433"/>
          <a:stretch/>
        </p:blipFill>
        <p:spPr>
          <a:xfrm>
            <a:off x="1613258" y="870166"/>
            <a:ext cx="10400066" cy="448841"/>
          </a:xfrm>
          <a:prstGeom prst="rect">
            <a:avLst/>
          </a:prstGeom>
          <a:ln>
            <a:solidFill>
              <a:schemeClr val="tx1"/>
            </a:solidFill>
          </a:ln>
        </p:spPr>
      </p:pic>
      <p:sp>
        <p:nvSpPr>
          <p:cNvPr id="4" name="TextBox 3"/>
          <p:cNvSpPr txBox="1"/>
          <p:nvPr/>
        </p:nvSpPr>
        <p:spPr>
          <a:xfrm>
            <a:off x="1685431" y="1508823"/>
            <a:ext cx="4077541" cy="369332"/>
          </a:xfrm>
          <a:prstGeom prst="rect">
            <a:avLst/>
          </a:prstGeom>
          <a:solidFill>
            <a:schemeClr val="accent6">
              <a:lumMod val="40000"/>
              <a:lumOff val="60000"/>
            </a:schemeClr>
          </a:solidFill>
          <a:ln w="28575">
            <a:solidFill>
              <a:srgbClr val="002060"/>
            </a:solidFill>
          </a:ln>
        </p:spPr>
        <p:txBody>
          <a:bodyPr wrap="square" rtlCol="0">
            <a:spAutoFit/>
          </a:bodyPr>
          <a:lstStyle/>
          <a:p>
            <a:pPr algn="ctr"/>
            <a:r>
              <a:rPr lang="el-GR" b="1" dirty="0">
                <a:solidFill>
                  <a:prstClr val="black"/>
                </a:solidFill>
              </a:rPr>
              <a:t>Φάσεις διδασκαλίας</a:t>
            </a:r>
          </a:p>
        </p:txBody>
      </p:sp>
      <p:sp>
        <p:nvSpPr>
          <p:cNvPr id="5" name="TextBox 4"/>
          <p:cNvSpPr txBox="1"/>
          <p:nvPr/>
        </p:nvSpPr>
        <p:spPr>
          <a:xfrm>
            <a:off x="4734232" y="796426"/>
            <a:ext cx="6445045" cy="461665"/>
          </a:xfrm>
          <a:prstGeom prst="rect">
            <a:avLst/>
          </a:prstGeom>
          <a:noFill/>
        </p:spPr>
        <p:txBody>
          <a:bodyPr wrap="square" rtlCol="0">
            <a:spAutoFit/>
          </a:bodyPr>
          <a:lstStyle/>
          <a:p>
            <a:r>
              <a:rPr lang="el-GR" sz="2400" b="1" dirty="0">
                <a:solidFill>
                  <a:srgbClr val="002060"/>
                </a:solidFill>
                <a:latin typeface="Cavolini" panose="03000502040302020204" pitchFamily="66" charset="0"/>
                <a:cs typeface="Cavolini" panose="03000502040302020204" pitchFamily="66" charset="0"/>
              </a:rPr>
              <a:t>Διερευνητική μέθοδος</a:t>
            </a:r>
          </a:p>
        </p:txBody>
      </p:sp>
      <p:sp>
        <p:nvSpPr>
          <p:cNvPr id="7" name="Ορθογώνιο 6"/>
          <p:cNvSpPr/>
          <p:nvPr/>
        </p:nvSpPr>
        <p:spPr>
          <a:xfrm>
            <a:off x="6085490" y="1460440"/>
            <a:ext cx="5927834" cy="5191131"/>
          </a:xfrm>
          <a:prstGeom prst="rect">
            <a:avLst/>
          </a:prstGeom>
          <a:solidFill>
            <a:schemeClr val="accent6">
              <a:lumMod val="40000"/>
              <a:lumOff val="60000"/>
            </a:schemeClr>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Aft>
                <a:spcPts val="600"/>
              </a:spcAft>
            </a:pPr>
            <a:r>
              <a:rPr lang="el-GR" sz="2200" b="1" dirty="0">
                <a:solidFill>
                  <a:schemeClr val="tx1"/>
                </a:solidFill>
              </a:rPr>
              <a:t>Β.  Οι εκπαιδευόμενοι:</a:t>
            </a:r>
          </a:p>
          <a:p>
            <a:pPr marL="342900" indent="-342900">
              <a:spcAft>
                <a:spcPts val="600"/>
              </a:spcAft>
              <a:buFont typeface="Arial" pitchFamily="34" charset="0"/>
              <a:buChar char="•"/>
            </a:pPr>
            <a:r>
              <a:rPr lang="el-GR" sz="2200" b="1" dirty="0">
                <a:solidFill>
                  <a:schemeClr val="tx1"/>
                </a:solidFill>
              </a:rPr>
              <a:t>διατυπώνουν υποθέσεις για το υπό διερεύνηση θέμα </a:t>
            </a:r>
          </a:p>
          <a:p>
            <a:pPr marL="342900" indent="-342900">
              <a:spcAft>
                <a:spcPts val="600"/>
              </a:spcAft>
              <a:buFont typeface="Arial" pitchFamily="34" charset="0"/>
              <a:buChar char="•"/>
            </a:pPr>
            <a:r>
              <a:rPr lang="el-GR" sz="2200" b="1" dirty="0">
                <a:solidFill>
                  <a:schemeClr val="tx1"/>
                </a:solidFill>
              </a:rPr>
              <a:t>παρατηρούν </a:t>
            </a:r>
          </a:p>
          <a:p>
            <a:pPr marL="342900" indent="-342900">
              <a:spcAft>
                <a:spcPts val="600"/>
              </a:spcAft>
              <a:buFont typeface="Arial" pitchFamily="34" charset="0"/>
              <a:buChar char="•"/>
            </a:pPr>
            <a:r>
              <a:rPr lang="el-GR" sz="2200" b="1" dirty="0">
                <a:solidFill>
                  <a:schemeClr val="tx1"/>
                </a:solidFill>
              </a:rPr>
              <a:t>συλλέγουν και αρχειοθετούν δεδομένα και πληροφορίες</a:t>
            </a:r>
          </a:p>
          <a:p>
            <a:pPr marL="342900" indent="-342900">
              <a:spcAft>
                <a:spcPts val="600"/>
              </a:spcAft>
              <a:buFont typeface="Arial" pitchFamily="34" charset="0"/>
              <a:buChar char="•"/>
            </a:pPr>
            <a:r>
              <a:rPr lang="el-GR" sz="2200" b="1" dirty="0">
                <a:solidFill>
                  <a:schemeClr val="tx1"/>
                </a:solidFill>
              </a:rPr>
              <a:t>συγκρίνουν τις πληροφορίες με ό,τι είναι ήδη αποδεκτό και </a:t>
            </a:r>
          </a:p>
          <a:p>
            <a:pPr marL="342900" indent="-342900">
              <a:spcAft>
                <a:spcPts val="600"/>
              </a:spcAft>
              <a:buFont typeface="Arial" pitchFamily="34" charset="0"/>
              <a:buChar char="•"/>
            </a:pPr>
            <a:r>
              <a:rPr lang="el-GR" sz="2200" b="1" dirty="0">
                <a:solidFill>
                  <a:schemeClr val="tx1"/>
                </a:solidFill>
              </a:rPr>
              <a:t>κάνουν συνδέσεις του γνωστικού αντικειμένου με τη χρησιμότητα στην ευρύτερη κοινωνία</a:t>
            </a:r>
          </a:p>
        </p:txBody>
      </p:sp>
      <p:sp>
        <p:nvSpPr>
          <p:cNvPr id="8" name="TextBox 7"/>
          <p:cNvSpPr txBox="1"/>
          <p:nvPr/>
        </p:nvSpPr>
        <p:spPr>
          <a:xfrm>
            <a:off x="1685431" y="2502047"/>
            <a:ext cx="4149714" cy="923330"/>
          </a:xfrm>
          <a:prstGeom prst="rect">
            <a:avLst/>
          </a:prstGeom>
          <a:solidFill>
            <a:schemeClr val="bg1"/>
          </a:solidFill>
          <a:ln>
            <a:solidFill>
              <a:srgbClr val="0070C0"/>
            </a:solidFill>
          </a:ln>
        </p:spPr>
        <p:txBody>
          <a:bodyPr wrap="square" rtlCol="0">
            <a:spAutoFit/>
          </a:bodyPr>
          <a:lstStyle/>
          <a:p>
            <a:pPr algn="ctr"/>
            <a:r>
              <a:rPr lang="el-GR" b="1" dirty="0"/>
              <a:t>Β’ φάση: Διατύπωση υποθέσεων – Συγκέντρωση δεδομένων – Επεξεργασία υλικού</a:t>
            </a:r>
          </a:p>
        </p:txBody>
      </p:sp>
      <p:pic>
        <p:nvPicPr>
          <p:cNvPr id="4098" name="Picture 2" descr="Έρευνα για λέξεις κλειδιά και πώς να τις επιλέξετε | AiO Web"/>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85431" y="3773773"/>
            <a:ext cx="4144028" cy="287779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81729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813302" y="619933"/>
            <a:ext cx="10027403" cy="584775"/>
          </a:xfrm>
          <a:prstGeom prst="rect">
            <a:avLst/>
          </a:prstGeom>
          <a:noFill/>
        </p:spPr>
        <p:txBody>
          <a:bodyPr wrap="square" rtlCol="0">
            <a:spAutoFit/>
          </a:bodyPr>
          <a:lstStyle/>
          <a:p>
            <a:r>
              <a:rPr lang="el-GR" sz="3200" b="1" dirty="0">
                <a:latin typeface="Calibri" panose="020F0502020204030204" pitchFamily="34" charset="0"/>
                <a:cs typeface="Calibri" panose="020F0502020204030204" pitchFamily="34" charset="0"/>
              </a:rPr>
              <a:t>Δομικά στοιχεία του διδακτικού μοντέλου</a:t>
            </a:r>
          </a:p>
        </p:txBody>
      </p:sp>
      <p:pic>
        <p:nvPicPr>
          <p:cNvPr id="3" name="Εικόνα 2"/>
          <p:cNvPicPr>
            <a:picLocks noChangeAspect="1"/>
          </p:cNvPicPr>
          <p:nvPr/>
        </p:nvPicPr>
        <p:blipFill>
          <a:blip r:embed="rId2"/>
          <a:stretch>
            <a:fillRect/>
          </a:stretch>
        </p:blipFill>
        <p:spPr>
          <a:xfrm>
            <a:off x="3078107" y="1411069"/>
            <a:ext cx="8596105" cy="3578662"/>
          </a:xfrm>
          <a:prstGeom prst="rect">
            <a:avLst/>
          </a:prstGeom>
        </p:spPr>
      </p:pic>
      <p:sp>
        <p:nvSpPr>
          <p:cNvPr id="4" name="Ορθογώνιο 3"/>
          <p:cNvSpPr/>
          <p:nvPr/>
        </p:nvSpPr>
        <p:spPr>
          <a:xfrm>
            <a:off x="1661160" y="5180999"/>
            <a:ext cx="10179544" cy="1569660"/>
          </a:xfrm>
          <a:prstGeom prst="rect">
            <a:avLst/>
          </a:prstGeom>
        </p:spPr>
        <p:txBody>
          <a:bodyPr wrap="square">
            <a:spAutoFit/>
          </a:bodyPr>
          <a:lstStyle/>
          <a:p>
            <a:r>
              <a:rPr lang="el-GR" sz="2400" dirty="0">
                <a:solidFill>
                  <a:prstClr val="black"/>
                </a:solidFill>
                <a:latin typeface="Calibri"/>
              </a:rPr>
              <a:t>Οι παιδαγωγικές αρχές κάθε μοντέλου καθορίζουν:</a:t>
            </a:r>
          </a:p>
          <a:p>
            <a:r>
              <a:rPr lang="el-GR" sz="2400" dirty="0">
                <a:solidFill>
                  <a:prstClr val="black"/>
                </a:solidFill>
                <a:latin typeface="Calibri"/>
              </a:rPr>
              <a:t>α) τον τρόπο παρουσίασης του  περιεχομένου της διδασκαλίας, </a:t>
            </a:r>
          </a:p>
          <a:p>
            <a:r>
              <a:rPr lang="el-GR" sz="2400" dirty="0">
                <a:solidFill>
                  <a:prstClr val="black"/>
                </a:solidFill>
                <a:latin typeface="Calibri"/>
              </a:rPr>
              <a:t>β) τις τεχνικές &amp; τα μέσα, </a:t>
            </a:r>
          </a:p>
          <a:p>
            <a:r>
              <a:rPr lang="el-GR" sz="2400" dirty="0">
                <a:solidFill>
                  <a:prstClr val="black"/>
                </a:solidFill>
                <a:latin typeface="Calibri"/>
              </a:rPr>
              <a:t>γ) τον ρόλο του εκπαιδευτικού και των μαθητών στην τάξη</a:t>
            </a:r>
          </a:p>
        </p:txBody>
      </p:sp>
    </p:spTree>
    <p:extLst>
      <p:ext uri="{BB962C8B-B14F-4D97-AF65-F5344CB8AC3E}">
        <p14:creationId xmlns:p14="http://schemas.microsoft.com/office/powerpoint/2010/main" val="234679664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Εικόνα 1"/>
          <p:cNvPicPr>
            <a:picLocks noChangeAspect="1"/>
          </p:cNvPicPr>
          <p:nvPr/>
        </p:nvPicPr>
        <p:blipFill rotWithShape="1">
          <a:blip r:embed="rId2"/>
          <a:srcRect t="11060" b="59602"/>
          <a:stretch/>
        </p:blipFill>
        <p:spPr>
          <a:xfrm>
            <a:off x="1598510" y="18128"/>
            <a:ext cx="10414814" cy="675046"/>
          </a:xfrm>
          <a:prstGeom prst="rect">
            <a:avLst/>
          </a:prstGeom>
          <a:ln>
            <a:solidFill>
              <a:schemeClr val="tx1"/>
            </a:solidFill>
          </a:ln>
        </p:spPr>
      </p:pic>
      <p:pic>
        <p:nvPicPr>
          <p:cNvPr id="3" name="Εικόνα 2"/>
          <p:cNvPicPr>
            <a:picLocks noChangeAspect="1"/>
          </p:cNvPicPr>
          <p:nvPr/>
        </p:nvPicPr>
        <p:blipFill rotWithShape="1">
          <a:blip r:embed="rId2"/>
          <a:srcRect t="36698" b="43433"/>
          <a:stretch/>
        </p:blipFill>
        <p:spPr>
          <a:xfrm>
            <a:off x="1613258" y="870166"/>
            <a:ext cx="10400066" cy="448841"/>
          </a:xfrm>
          <a:prstGeom prst="rect">
            <a:avLst/>
          </a:prstGeom>
          <a:ln>
            <a:solidFill>
              <a:schemeClr val="tx1"/>
            </a:solidFill>
          </a:ln>
        </p:spPr>
      </p:pic>
      <p:sp>
        <p:nvSpPr>
          <p:cNvPr id="4" name="TextBox 3"/>
          <p:cNvSpPr txBox="1"/>
          <p:nvPr/>
        </p:nvSpPr>
        <p:spPr>
          <a:xfrm>
            <a:off x="1685431" y="1508823"/>
            <a:ext cx="4077541" cy="369332"/>
          </a:xfrm>
          <a:prstGeom prst="rect">
            <a:avLst/>
          </a:prstGeom>
          <a:solidFill>
            <a:schemeClr val="accent6">
              <a:lumMod val="40000"/>
              <a:lumOff val="60000"/>
            </a:schemeClr>
          </a:solidFill>
          <a:ln w="28575">
            <a:solidFill>
              <a:srgbClr val="002060"/>
            </a:solidFill>
          </a:ln>
        </p:spPr>
        <p:txBody>
          <a:bodyPr wrap="square" rtlCol="0">
            <a:spAutoFit/>
          </a:bodyPr>
          <a:lstStyle/>
          <a:p>
            <a:pPr algn="ctr"/>
            <a:r>
              <a:rPr lang="el-GR" b="1" dirty="0">
                <a:solidFill>
                  <a:prstClr val="black"/>
                </a:solidFill>
              </a:rPr>
              <a:t>Φάσεις διδασκαλίας</a:t>
            </a:r>
          </a:p>
        </p:txBody>
      </p:sp>
      <p:sp>
        <p:nvSpPr>
          <p:cNvPr id="5" name="TextBox 4"/>
          <p:cNvSpPr txBox="1"/>
          <p:nvPr/>
        </p:nvSpPr>
        <p:spPr>
          <a:xfrm>
            <a:off x="4734232" y="796426"/>
            <a:ext cx="6445045" cy="461665"/>
          </a:xfrm>
          <a:prstGeom prst="rect">
            <a:avLst/>
          </a:prstGeom>
          <a:noFill/>
        </p:spPr>
        <p:txBody>
          <a:bodyPr wrap="square" rtlCol="0">
            <a:spAutoFit/>
          </a:bodyPr>
          <a:lstStyle/>
          <a:p>
            <a:r>
              <a:rPr lang="el-GR" sz="2400" b="1" dirty="0">
                <a:solidFill>
                  <a:srgbClr val="002060"/>
                </a:solidFill>
                <a:latin typeface="Cavolini" panose="03000502040302020204" pitchFamily="66" charset="0"/>
                <a:cs typeface="Cavolini" panose="03000502040302020204" pitchFamily="66" charset="0"/>
              </a:rPr>
              <a:t>Διερευνητική μέθοδος</a:t>
            </a:r>
          </a:p>
        </p:txBody>
      </p:sp>
      <p:sp>
        <p:nvSpPr>
          <p:cNvPr id="7" name="Ορθογώνιο 6"/>
          <p:cNvSpPr/>
          <p:nvPr/>
        </p:nvSpPr>
        <p:spPr>
          <a:xfrm>
            <a:off x="6085490" y="1460440"/>
            <a:ext cx="5927834" cy="5191131"/>
          </a:xfrm>
          <a:prstGeom prst="rect">
            <a:avLst/>
          </a:prstGeom>
          <a:solidFill>
            <a:schemeClr val="accent6">
              <a:lumMod val="40000"/>
              <a:lumOff val="60000"/>
            </a:schemeClr>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Aft>
                <a:spcPts val="600"/>
              </a:spcAft>
            </a:pPr>
            <a:r>
              <a:rPr lang="el-GR" sz="2200" b="1" dirty="0">
                <a:solidFill>
                  <a:schemeClr val="tx1"/>
                </a:solidFill>
              </a:rPr>
              <a:t>Γ.  Οι εκπαιδευόμενοι καλούνται:</a:t>
            </a:r>
          </a:p>
          <a:p>
            <a:pPr marL="342900" indent="-342900">
              <a:spcAft>
                <a:spcPts val="600"/>
              </a:spcAft>
              <a:buFont typeface="Arial" pitchFamily="34" charset="0"/>
              <a:buChar char="•"/>
            </a:pPr>
            <a:r>
              <a:rPr lang="el-GR" sz="2200" b="1" dirty="0">
                <a:solidFill>
                  <a:schemeClr val="tx1"/>
                </a:solidFill>
              </a:rPr>
              <a:t>να οργανώσουν τα δεδομένα </a:t>
            </a:r>
          </a:p>
          <a:p>
            <a:pPr marL="342900" indent="-342900">
              <a:spcAft>
                <a:spcPts val="600"/>
              </a:spcAft>
              <a:buFont typeface="Arial" pitchFamily="34" charset="0"/>
              <a:buChar char="•"/>
            </a:pPr>
            <a:r>
              <a:rPr lang="el-GR" sz="2200" b="1" dirty="0">
                <a:solidFill>
                  <a:schemeClr val="tx1"/>
                </a:solidFill>
              </a:rPr>
              <a:t>να ελέγξουν τις υποθέσεις που είχαν θέσει </a:t>
            </a:r>
          </a:p>
          <a:p>
            <a:pPr marL="342900" indent="-342900">
              <a:spcAft>
                <a:spcPts val="600"/>
              </a:spcAft>
              <a:buFont typeface="Arial" pitchFamily="34" charset="0"/>
              <a:buChar char="•"/>
            </a:pPr>
            <a:r>
              <a:rPr lang="el-GR" sz="2200" b="1" dirty="0">
                <a:solidFill>
                  <a:schemeClr val="tx1"/>
                </a:solidFill>
              </a:rPr>
              <a:t>αναφέρουν τις δικές τους ερμηνείες και επεξηγήσεις και </a:t>
            </a:r>
          </a:p>
          <a:p>
            <a:pPr marL="342900" indent="-342900">
              <a:spcAft>
                <a:spcPts val="600"/>
              </a:spcAft>
              <a:buFont typeface="Arial" pitchFamily="34" charset="0"/>
              <a:buChar char="•"/>
            </a:pPr>
            <a:r>
              <a:rPr lang="el-GR" sz="2200" b="1" dirty="0">
                <a:solidFill>
                  <a:schemeClr val="tx1"/>
                </a:solidFill>
              </a:rPr>
              <a:t>στη συνέχεια, σε συνεργασία με τον εκπαιδευτικό, διατυπώνονται συμπεράσματα και κανόνες</a:t>
            </a:r>
          </a:p>
        </p:txBody>
      </p:sp>
      <p:sp>
        <p:nvSpPr>
          <p:cNvPr id="9" name="TextBox 8"/>
          <p:cNvSpPr txBox="1"/>
          <p:nvPr/>
        </p:nvSpPr>
        <p:spPr>
          <a:xfrm>
            <a:off x="1685430" y="2664302"/>
            <a:ext cx="4077541" cy="923330"/>
          </a:xfrm>
          <a:prstGeom prst="rect">
            <a:avLst/>
          </a:prstGeom>
          <a:solidFill>
            <a:schemeClr val="bg1"/>
          </a:solidFill>
          <a:ln>
            <a:solidFill>
              <a:srgbClr val="0070C0"/>
            </a:solidFill>
          </a:ln>
        </p:spPr>
        <p:txBody>
          <a:bodyPr wrap="square" rtlCol="0">
            <a:spAutoFit/>
          </a:bodyPr>
          <a:lstStyle/>
          <a:p>
            <a:pPr algn="ctr"/>
            <a:r>
              <a:rPr lang="el-GR" b="1" dirty="0"/>
              <a:t>Γ’ φάση: Οργάνωση – Έλεγχος υποθέσεων – Διατύπωση συμπερασμάτων</a:t>
            </a:r>
          </a:p>
        </p:txBody>
      </p:sp>
      <p:pic>
        <p:nvPicPr>
          <p:cNvPr id="2050" name="Picture 2" descr="Κορονοϊός: Έρευνα σχετικά με τα επιστημονικά «αντανακλαστικά» των πολιτικά  υπεύθυνων | ΑΘΗΝΑ 9,8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85431" y="4057999"/>
            <a:ext cx="4149714" cy="259357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924456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9"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Εικόνα 1"/>
          <p:cNvPicPr>
            <a:picLocks noChangeAspect="1"/>
          </p:cNvPicPr>
          <p:nvPr/>
        </p:nvPicPr>
        <p:blipFill rotWithShape="1">
          <a:blip r:embed="rId2"/>
          <a:srcRect t="11060" b="59602"/>
          <a:stretch/>
        </p:blipFill>
        <p:spPr>
          <a:xfrm>
            <a:off x="1598510" y="18128"/>
            <a:ext cx="10414814" cy="675046"/>
          </a:xfrm>
          <a:prstGeom prst="rect">
            <a:avLst/>
          </a:prstGeom>
          <a:ln>
            <a:solidFill>
              <a:schemeClr val="tx1"/>
            </a:solidFill>
          </a:ln>
        </p:spPr>
      </p:pic>
      <p:pic>
        <p:nvPicPr>
          <p:cNvPr id="3" name="Εικόνα 2"/>
          <p:cNvPicPr>
            <a:picLocks noChangeAspect="1"/>
          </p:cNvPicPr>
          <p:nvPr/>
        </p:nvPicPr>
        <p:blipFill rotWithShape="1">
          <a:blip r:embed="rId2"/>
          <a:srcRect t="36698" b="43433"/>
          <a:stretch/>
        </p:blipFill>
        <p:spPr>
          <a:xfrm>
            <a:off x="1613258" y="870166"/>
            <a:ext cx="10400066" cy="448841"/>
          </a:xfrm>
          <a:prstGeom prst="rect">
            <a:avLst/>
          </a:prstGeom>
          <a:ln>
            <a:solidFill>
              <a:schemeClr val="tx1"/>
            </a:solidFill>
          </a:ln>
        </p:spPr>
      </p:pic>
      <p:sp>
        <p:nvSpPr>
          <p:cNvPr id="4" name="TextBox 3"/>
          <p:cNvSpPr txBox="1"/>
          <p:nvPr/>
        </p:nvSpPr>
        <p:spPr>
          <a:xfrm>
            <a:off x="1685431" y="1508823"/>
            <a:ext cx="4077541" cy="369332"/>
          </a:xfrm>
          <a:prstGeom prst="rect">
            <a:avLst/>
          </a:prstGeom>
          <a:solidFill>
            <a:schemeClr val="accent6">
              <a:lumMod val="40000"/>
              <a:lumOff val="60000"/>
            </a:schemeClr>
          </a:solidFill>
          <a:ln w="28575">
            <a:solidFill>
              <a:srgbClr val="002060"/>
            </a:solidFill>
          </a:ln>
        </p:spPr>
        <p:txBody>
          <a:bodyPr wrap="square" rtlCol="0">
            <a:spAutoFit/>
          </a:bodyPr>
          <a:lstStyle/>
          <a:p>
            <a:pPr algn="ctr"/>
            <a:r>
              <a:rPr lang="el-GR" b="1" dirty="0">
                <a:solidFill>
                  <a:prstClr val="black"/>
                </a:solidFill>
              </a:rPr>
              <a:t>Φάσεις διδασκαλίας</a:t>
            </a:r>
          </a:p>
        </p:txBody>
      </p:sp>
      <p:sp>
        <p:nvSpPr>
          <p:cNvPr id="5" name="TextBox 4"/>
          <p:cNvSpPr txBox="1"/>
          <p:nvPr/>
        </p:nvSpPr>
        <p:spPr>
          <a:xfrm>
            <a:off x="4734232" y="796426"/>
            <a:ext cx="6445045" cy="461665"/>
          </a:xfrm>
          <a:prstGeom prst="rect">
            <a:avLst/>
          </a:prstGeom>
          <a:noFill/>
        </p:spPr>
        <p:txBody>
          <a:bodyPr wrap="square" rtlCol="0">
            <a:spAutoFit/>
          </a:bodyPr>
          <a:lstStyle/>
          <a:p>
            <a:r>
              <a:rPr lang="el-GR" sz="2400" b="1" dirty="0">
                <a:solidFill>
                  <a:srgbClr val="002060"/>
                </a:solidFill>
                <a:latin typeface="Cavolini" panose="03000502040302020204" pitchFamily="66" charset="0"/>
                <a:cs typeface="Cavolini" panose="03000502040302020204" pitchFamily="66" charset="0"/>
              </a:rPr>
              <a:t>Διερευνητική μέθοδος</a:t>
            </a:r>
          </a:p>
        </p:txBody>
      </p:sp>
      <p:sp>
        <p:nvSpPr>
          <p:cNvPr id="7" name="Ορθογώνιο 6"/>
          <p:cNvSpPr/>
          <p:nvPr/>
        </p:nvSpPr>
        <p:spPr>
          <a:xfrm>
            <a:off x="6085490" y="1460440"/>
            <a:ext cx="5927834" cy="5191131"/>
          </a:xfrm>
          <a:prstGeom prst="rect">
            <a:avLst/>
          </a:prstGeom>
          <a:solidFill>
            <a:schemeClr val="accent6">
              <a:lumMod val="40000"/>
              <a:lumOff val="60000"/>
            </a:schemeClr>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spcAft>
                <a:spcPts val="600"/>
              </a:spcAft>
            </a:pPr>
            <a:r>
              <a:rPr lang="el-GR" sz="2200" b="1" dirty="0">
                <a:solidFill>
                  <a:schemeClr val="tx1"/>
                </a:solidFill>
              </a:rPr>
              <a:t>Δ.  Αναλύεται η ερευνητική στρατηγική που ακολούθησαν οι εκπαιδευόμενοι, γίνεται προσπάθεια για ανάπτυξη αποτελεσματικότερων ερευνητικών στρατηγικών και υλοποιείται αντίστοιχη εφαρμογή</a:t>
            </a:r>
          </a:p>
        </p:txBody>
      </p:sp>
      <p:sp>
        <p:nvSpPr>
          <p:cNvPr id="8" name="TextBox 7"/>
          <p:cNvSpPr txBox="1"/>
          <p:nvPr/>
        </p:nvSpPr>
        <p:spPr>
          <a:xfrm>
            <a:off x="1685431" y="2482780"/>
            <a:ext cx="4077541" cy="646331"/>
          </a:xfrm>
          <a:prstGeom prst="rect">
            <a:avLst/>
          </a:prstGeom>
          <a:solidFill>
            <a:schemeClr val="bg1"/>
          </a:solidFill>
          <a:ln>
            <a:solidFill>
              <a:srgbClr val="0070C0"/>
            </a:solidFill>
          </a:ln>
        </p:spPr>
        <p:txBody>
          <a:bodyPr wrap="square" rtlCol="0">
            <a:spAutoFit/>
          </a:bodyPr>
          <a:lstStyle/>
          <a:p>
            <a:pPr algn="ctr"/>
            <a:r>
              <a:rPr lang="el-GR" b="1" dirty="0"/>
              <a:t>Δ’ φάση: Ανάλυση Ερευνητικής Διαδικασίας / Εφαρμογή</a:t>
            </a:r>
          </a:p>
        </p:txBody>
      </p:sp>
      <p:pic>
        <p:nvPicPr>
          <p:cNvPr id="3074" name="Picture 2" descr="FutureB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85431" y="3684432"/>
            <a:ext cx="4077541" cy="296713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470581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Εικόνα 1"/>
          <p:cNvPicPr>
            <a:picLocks noChangeAspect="1"/>
          </p:cNvPicPr>
          <p:nvPr/>
        </p:nvPicPr>
        <p:blipFill rotWithShape="1">
          <a:blip r:embed="rId2"/>
          <a:srcRect t="11060" b="59602"/>
          <a:stretch/>
        </p:blipFill>
        <p:spPr>
          <a:xfrm>
            <a:off x="1598510" y="18128"/>
            <a:ext cx="10414814" cy="675046"/>
          </a:xfrm>
          <a:prstGeom prst="rect">
            <a:avLst/>
          </a:prstGeom>
          <a:ln>
            <a:solidFill>
              <a:schemeClr val="tx1"/>
            </a:solidFill>
          </a:ln>
        </p:spPr>
      </p:pic>
      <p:pic>
        <p:nvPicPr>
          <p:cNvPr id="3" name="Εικόνα 2"/>
          <p:cNvPicPr>
            <a:picLocks noChangeAspect="1"/>
          </p:cNvPicPr>
          <p:nvPr/>
        </p:nvPicPr>
        <p:blipFill rotWithShape="1">
          <a:blip r:embed="rId2"/>
          <a:srcRect t="36698" b="43433"/>
          <a:stretch/>
        </p:blipFill>
        <p:spPr>
          <a:xfrm>
            <a:off x="1613258" y="870166"/>
            <a:ext cx="10400066" cy="448841"/>
          </a:xfrm>
          <a:prstGeom prst="rect">
            <a:avLst/>
          </a:prstGeom>
          <a:ln>
            <a:solidFill>
              <a:schemeClr val="tx1"/>
            </a:solidFill>
          </a:ln>
        </p:spPr>
      </p:pic>
      <p:sp>
        <p:nvSpPr>
          <p:cNvPr id="4" name="TextBox 3"/>
          <p:cNvSpPr txBox="1"/>
          <p:nvPr/>
        </p:nvSpPr>
        <p:spPr>
          <a:xfrm>
            <a:off x="1685431" y="1508823"/>
            <a:ext cx="4077541" cy="369332"/>
          </a:xfrm>
          <a:prstGeom prst="rect">
            <a:avLst/>
          </a:prstGeom>
          <a:solidFill>
            <a:schemeClr val="accent6">
              <a:lumMod val="40000"/>
              <a:lumOff val="60000"/>
            </a:schemeClr>
          </a:solidFill>
          <a:ln w="28575">
            <a:solidFill>
              <a:srgbClr val="002060"/>
            </a:solidFill>
          </a:ln>
        </p:spPr>
        <p:txBody>
          <a:bodyPr wrap="square" rtlCol="0">
            <a:spAutoFit/>
          </a:bodyPr>
          <a:lstStyle/>
          <a:p>
            <a:pPr algn="ctr"/>
            <a:r>
              <a:rPr lang="el-GR" b="1" dirty="0">
                <a:solidFill>
                  <a:prstClr val="black"/>
                </a:solidFill>
              </a:rPr>
              <a:t>Φάσεις διδασκαλίας</a:t>
            </a:r>
          </a:p>
        </p:txBody>
      </p:sp>
      <p:sp>
        <p:nvSpPr>
          <p:cNvPr id="5" name="TextBox 4"/>
          <p:cNvSpPr txBox="1"/>
          <p:nvPr/>
        </p:nvSpPr>
        <p:spPr>
          <a:xfrm>
            <a:off x="4734232" y="796426"/>
            <a:ext cx="6445045" cy="461665"/>
          </a:xfrm>
          <a:prstGeom prst="rect">
            <a:avLst/>
          </a:prstGeom>
          <a:noFill/>
        </p:spPr>
        <p:txBody>
          <a:bodyPr wrap="square" rtlCol="0">
            <a:spAutoFit/>
          </a:bodyPr>
          <a:lstStyle/>
          <a:p>
            <a:r>
              <a:rPr lang="el-GR" sz="2400" b="1" dirty="0">
                <a:solidFill>
                  <a:srgbClr val="002060"/>
                </a:solidFill>
                <a:latin typeface="Cavolini" panose="03000502040302020204" pitchFamily="66" charset="0"/>
                <a:cs typeface="Cavolini" panose="03000502040302020204" pitchFamily="66" charset="0"/>
              </a:rPr>
              <a:t>Διερευνητική μέθοδος</a:t>
            </a:r>
          </a:p>
        </p:txBody>
      </p:sp>
      <p:sp>
        <p:nvSpPr>
          <p:cNvPr id="7" name="Ορθογώνιο 6"/>
          <p:cNvSpPr/>
          <p:nvPr/>
        </p:nvSpPr>
        <p:spPr>
          <a:xfrm>
            <a:off x="6085490" y="1460440"/>
            <a:ext cx="5927834" cy="5191131"/>
          </a:xfrm>
          <a:prstGeom prst="rect">
            <a:avLst/>
          </a:prstGeom>
          <a:solidFill>
            <a:schemeClr val="accent6">
              <a:lumMod val="40000"/>
              <a:lumOff val="60000"/>
            </a:schemeClr>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spcAft>
                <a:spcPts val="600"/>
              </a:spcAft>
            </a:pPr>
            <a:r>
              <a:rPr lang="el-GR" sz="2200" b="1" dirty="0">
                <a:solidFill>
                  <a:schemeClr val="tx1"/>
                </a:solidFill>
              </a:rPr>
              <a:t>Ε.  Μέσα από τεχνικές </a:t>
            </a:r>
            <a:r>
              <a:rPr lang="el-GR" sz="2200" b="1" dirty="0" err="1">
                <a:solidFill>
                  <a:schemeClr val="tx1"/>
                </a:solidFill>
              </a:rPr>
              <a:t>αυτοαξιολόγησης</a:t>
            </a:r>
            <a:r>
              <a:rPr lang="el-GR" sz="2200" b="1" dirty="0">
                <a:solidFill>
                  <a:schemeClr val="tx1"/>
                </a:solidFill>
              </a:rPr>
              <a:t> και </a:t>
            </a:r>
            <a:r>
              <a:rPr lang="el-GR" sz="2200" b="1" dirty="0" err="1">
                <a:solidFill>
                  <a:schemeClr val="tx1"/>
                </a:solidFill>
              </a:rPr>
              <a:t>ετεροαξιολόγησης</a:t>
            </a:r>
            <a:r>
              <a:rPr lang="el-GR" sz="2200" b="1" dirty="0">
                <a:solidFill>
                  <a:schemeClr val="tx1"/>
                </a:solidFill>
              </a:rPr>
              <a:t>, οι εκπαιδευόμενοι:</a:t>
            </a:r>
          </a:p>
          <a:p>
            <a:pPr marL="342900" indent="-342900">
              <a:lnSpc>
                <a:spcPct val="150000"/>
              </a:lnSpc>
              <a:spcAft>
                <a:spcPts val="600"/>
              </a:spcAft>
              <a:buFont typeface="Arial" pitchFamily="34" charset="0"/>
              <a:buChar char="•"/>
            </a:pPr>
            <a:r>
              <a:rPr lang="el-GR" sz="2200" b="1" dirty="0" err="1">
                <a:solidFill>
                  <a:schemeClr val="tx1"/>
                </a:solidFill>
              </a:rPr>
              <a:t>αναστοχάζονται</a:t>
            </a:r>
            <a:r>
              <a:rPr lang="el-GR" sz="2200" b="1" dirty="0">
                <a:solidFill>
                  <a:schemeClr val="tx1"/>
                </a:solidFill>
              </a:rPr>
              <a:t> και </a:t>
            </a:r>
            <a:r>
              <a:rPr lang="el-GR" sz="2200" b="1" dirty="0" err="1">
                <a:solidFill>
                  <a:schemeClr val="tx1"/>
                </a:solidFill>
              </a:rPr>
              <a:t>επανατροφοδοτούνται</a:t>
            </a:r>
            <a:r>
              <a:rPr lang="el-GR" sz="2200" b="1" dirty="0">
                <a:solidFill>
                  <a:schemeClr val="tx1"/>
                </a:solidFill>
              </a:rPr>
              <a:t> στην όλη διαδικασία. </a:t>
            </a:r>
          </a:p>
          <a:p>
            <a:pPr>
              <a:lnSpc>
                <a:spcPct val="150000"/>
              </a:lnSpc>
              <a:spcAft>
                <a:spcPts val="600"/>
              </a:spcAft>
            </a:pPr>
            <a:r>
              <a:rPr lang="el-GR" sz="2200" b="1" dirty="0">
                <a:solidFill>
                  <a:schemeClr val="tx1"/>
                </a:solidFill>
              </a:rPr>
              <a:t>Παράλληλα, αξιοποιούνται και όποιες τεχνικές αξιολόγησης κρίνονται κατάλληλες για την επίτευξη των στόχων που έχουν τεθεί.</a:t>
            </a:r>
          </a:p>
        </p:txBody>
      </p:sp>
      <p:sp>
        <p:nvSpPr>
          <p:cNvPr id="9" name="TextBox 8"/>
          <p:cNvSpPr txBox="1"/>
          <p:nvPr/>
        </p:nvSpPr>
        <p:spPr>
          <a:xfrm>
            <a:off x="1613258" y="5164511"/>
            <a:ext cx="4077541" cy="369332"/>
          </a:xfrm>
          <a:prstGeom prst="rect">
            <a:avLst/>
          </a:prstGeom>
          <a:solidFill>
            <a:schemeClr val="bg1"/>
          </a:solidFill>
          <a:ln>
            <a:solidFill>
              <a:srgbClr val="0070C0"/>
            </a:solidFill>
          </a:ln>
        </p:spPr>
        <p:txBody>
          <a:bodyPr wrap="square" rtlCol="0">
            <a:spAutoFit/>
          </a:bodyPr>
          <a:lstStyle/>
          <a:p>
            <a:pPr algn="ctr"/>
            <a:r>
              <a:rPr lang="el-GR" b="1" dirty="0"/>
              <a:t>Ε’ φάση: Αξιολόγηση</a:t>
            </a:r>
          </a:p>
        </p:txBody>
      </p:sp>
      <p:pic>
        <p:nvPicPr>
          <p:cNvPr id="6146" name="Picture 2" descr="Πλατφόρμες αξιολόγησης των εκπαιδευτικών και κατηγοριοποίηση των σχολικών  μονάδων - e-Πρόλογος"/>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685430" y="2410040"/>
            <a:ext cx="4072985" cy="232685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911899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9"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Βέλος προς τα κάτω 44"/>
          <p:cNvSpPr/>
          <p:nvPr/>
        </p:nvSpPr>
        <p:spPr>
          <a:xfrm>
            <a:off x="3627714" y="6263399"/>
            <a:ext cx="133981" cy="16006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solidFill>
                <a:prstClr val="white"/>
              </a:solidFill>
            </a:endParaRPr>
          </a:p>
        </p:txBody>
      </p:sp>
      <p:sp>
        <p:nvSpPr>
          <p:cNvPr id="44" name="Βέλος προς τα κάτω 43"/>
          <p:cNvSpPr/>
          <p:nvPr/>
        </p:nvSpPr>
        <p:spPr>
          <a:xfrm>
            <a:off x="3627714" y="5728105"/>
            <a:ext cx="133981" cy="16006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solidFill>
                <a:prstClr val="white"/>
              </a:solidFill>
            </a:endParaRPr>
          </a:p>
        </p:txBody>
      </p:sp>
      <p:sp>
        <p:nvSpPr>
          <p:cNvPr id="43" name="Βέλος προς τα κάτω 42"/>
          <p:cNvSpPr/>
          <p:nvPr/>
        </p:nvSpPr>
        <p:spPr>
          <a:xfrm>
            <a:off x="3627715" y="4918789"/>
            <a:ext cx="133981" cy="16006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solidFill>
                <a:prstClr val="white"/>
              </a:solidFill>
            </a:endParaRPr>
          </a:p>
        </p:txBody>
      </p:sp>
      <p:sp>
        <p:nvSpPr>
          <p:cNvPr id="42" name="Βέλος προς τα κάτω 41"/>
          <p:cNvSpPr/>
          <p:nvPr/>
        </p:nvSpPr>
        <p:spPr>
          <a:xfrm>
            <a:off x="3627715" y="3802122"/>
            <a:ext cx="133981" cy="16006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solidFill>
                <a:prstClr val="white"/>
              </a:solidFill>
            </a:endParaRPr>
          </a:p>
        </p:txBody>
      </p:sp>
      <p:sp>
        <p:nvSpPr>
          <p:cNvPr id="9" name="Βέλος προς τα κάτω 8"/>
          <p:cNvSpPr/>
          <p:nvPr/>
        </p:nvSpPr>
        <p:spPr>
          <a:xfrm>
            <a:off x="3627716" y="2622099"/>
            <a:ext cx="133981" cy="16006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solidFill>
                <a:prstClr val="white"/>
              </a:solidFill>
            </a:endParaRPr>
          </a:p>
        </p:txBody>
      </p:sp>
      <p:pic>
        <p:nvPicPr>
          <p:cNvPr id="4" name="Εικόνα 3"/>
          <p:cNvPicPr>
            <a:picLocks noChangeAspect="1"/>
          </p:cNvPicPr>
          <p:nvPr/>
        </p:nvPicPr>
        <p:blipFill rotWithShape="1">
          <a:blip r:embed="rId2"/>
          <a:srcRect t="11060" b="59602"/>
          <a:stretch/>
        </p:blipFill>
        <p:spPr>
          <a:xfrm>
            <a:off x="1598509" y="18128"/>
            <a:ext cx="10593491" cy="675046"/>
          </a:xfrm>
          <a:prstGeom prst="rect">
            <a:avLst/>
          </a:prstGeom>
        </p:spPr>
      </p:pic>
      <p:pic>
        <p:nvPicPr>
          <p:cNvPr id="5" name="Εικόνα 4"/>
          <p:cNvPicPr>
            <a:picLocks noChangeAspect="1"/>
          </p:cNvPicPr>
          <p:nvPr/>
        </p:nvPicPr>
        <p:blipFill rotWithShape="1">
          <a:blip r:embed="rId2"/>
          <a:srcRect t="36698" b="43433"/>
          <a:stretch/>
        </p:blipFill>
        <p:spPr>
          <a:xfrm>
            <a:off x="1613257" y="870166"/>
            <a:ext cx="10593491" cy="457189"/>
          </a:xfrm>
          <a:prstGeom prst="rect">
            <a:avLst/>
          </a:prstGeom>
        </p:spPr>
      </p:pic>
      <p:sp>
        <p:nvSpPr>
          <p:cNvPr id="6" name="TextBox 5"/>
          <p:cNvSpPr txBox="1"/>
          <p:nvPr/>
        </p:nvSpPr>
        <p:spPr>
          <a:xfrm>
            <a:off x="4734232" y="796426"/>
            <a:ext cx="6445045" cy="461665"/>
          </a:xfrm>
          <a:prstGeom prst="rect">
            <a:avLst/>
          </a:prstGeom>
          <a:noFill/>
        </p:spPr>
        <p:txBody>
          <a:bodyPr wrap="square" rtlCol="0">
            <a:spAutoFit/>
          </a:bodyPr>
          <a:lstStyle/>
          <a:p>
            <a:r>
              <a:rPr lang="el-GR" sz="2400" b="1" dirty="0">
                <a:solidFill>
                  <a:srgbClr val="002060"/>
                </a:solidFill>
                <a:latin typeface="Cavolini" panose="03000502040302020204" pitchFamily="66" charset="0"/>
                <a:cs typeface="Cavolini" panose="03000502040302020204" pitchFamily="66" charset="0"/>
              </a:rPr>
              <a:t>Διερευνητική μέθοδος</a:t>
            </a:r>
          </a:p>
        </p:txBody>
      </p:sp>
      <p:sp>
        <p:nvSpPr>
          <p:cNvPr id="7" name="TextBox 6"/>
          <p:cNvSpPr txBox="1"/>
          <p:nvPr/>
        </p:nvSpPr>
        <p:spPr>
          <a:xfrm>
            <a:off x="1672249" y="1982805"/>
            <a:ext cx="4077541" cy="646331"/>
          </a:xfrm>
          <a:prstGeom prst="rect">
            <a:avLst/>
          </a:prstGeom>
          <a:solidFill>
            <a:schemeClr val="bg1"/>
          </a:solidFill>
          <a:ln>
            <a:solidFill>
              <a:srgbClr val="0070C0"/>
            </a:solidFill>
          </a:ln>
        </p:spPr>
        <p:txBody>
          <a:bodyPr wrap="square" rtlCol="0">
            <a:spAutoFit/>
          </a:bodyPr>
          <a:lstStyle/>
          <a:p>
            <a:pPr algn="ctr"/>
            <a:r>
              <a:rPr lang="el-GR" b="1" dirty="0"/>
              <a:t>Α’ φάση: Έκθεση προβληματισμού – Κινητοποίηση Εκπαιδευόμενων</a:t>
            </a:r>
          </a:p>
        </p:txBody>
      </p:sp>
      <p:sp>
        <p:nvSpPr>
          <p:cNvPr id="8" name="TextBox 7"/>
          <p:cNvSpPr txBox="1"/>
          <p:nvPr/>
        </p:nvSpPr>
        <p:spPr>
          <a:xfrm>
            <a:off x="1672249" y="2804994"/>
            <a:ext cx="4077541" cy="1015663"/>
          </a:xfrm>
          <a:prstGeom prst="rect">
            <a:avLst/>
          </a:prstGeom>
          <a:solidFill>
            <a:schemeClr val="bg1"/>
          </a:solidFill>
          <a:ln>
            <a:solidFill>
              <a:srgbClr val="0070C0"/>
            </a:solidFill>
          </a:ln>
        </p:spPr>
        <p:txBody>
          <a:bodyPr wrap="square" rtlCol="0">
            <a:spAutoFit/>
          </a:bodyPr>
          <a:lstStyle/>
          <a:p>
            <a:pPr algn="ctr"/>
            <a:r>
              <a:rPr lang="el-GR" sz="2000" b="1" dirty="0">
                <a:latin typeface="Calibri" panose="020F0502020204030204" pitchFamily="34" charset="0"/>
                <a:cs typeface="Calibri" panose="020F0502020204030204" pitchFamily="34" charset="0"/>
              </a:rPr>
              <a:t>Β’ φάση: Διατύπωση υποθέσεων – Συγκέντρωση δεδομένων – Επεξεργασία υλικού</a:t>
            </a:r>
          </a:p>
        </p:txBody>
      </p:sp>
      <p:sp>
        <p:nvSpPr>
          <p:cNvPr id="10" name="TextBox 9"/>
          <p:cNvSpPr txBox="1"/>
          <p:nvPr/>
        </p:nvSpPr>
        <p:spPr>
          <a:xfrm>
            <a:off x="1685431" y="3994927"/>
            <a:ext cx="4077541" cy="923330"/>
          </a:xfrm>
          <a:prstGeom prst="rect">
            <a:avLst/>
          </a:prstGeom>
          <a:solidFill>
            <a:schemeClr val="bg1"/>
          </a:solidFill>
          <a:ln>
            <a:solidFill>
              <a:srgbClr val="0070C0"/>
            </a:solidFill>
          </a:ln>
        </p:spPr>
        <p:txBody>
          <a:bodyPr wrap="square" rtlCol="0">
            <a:spAutoFit/>
          </a:bodyPr>
          <a:lstStyle/>
          <a:p>
            <a:pPr algn="ctr"/>
            <a:r>
              <a:rPr lang="el-GR" b="1" dirty="0"/>
              <a:t>Γ’ φάση: Οργάνωση – Έλεγχος υποθέσεων – Διατύπωση συμπερασμάτων</a:t>
            </a:r>
          </a:p>
        </p:txBody>
      </p:sp>
      <p:sp>
        <p:nvSpPr>
          <p:cNvPr id="11" name="TextBox 10"/>
          <p:cNvSpPr txBox="1"/>
          <p:nvPr/>
        </p:nvSpPr>
        <p:spPr>
          <a:xfrm>
            <a:off x="1672249" y="5098866"/>
            <a:ext cx="4077541" cy="646331"/>
          </a:xfrm>
          <a:prstGeom prst="rect">
            <a:avLst/>
          </a:prstGeom>
          <a:solidFill>
            <a:schemeClr val="bg1"/>
          </a:solidFill>
          <a:ln>
            <a:solidFill>
              <a:srgbClr val="0070C0"/>
            </a:solidFill>
          </a:ln>
        </p:spPr>
        <p:txBody>
          <a:bodyPr wrap="square" rtlCol="0">
            <a:spAutoFit/>
          </a:bodyPr>
          <a:lstStyle/>
          <a:p>
            <a:pPr algn="ctr"/>
            <a:r>
              <a:rPr lang="el-GR" b="1" dirty="0"/>
              <a:t>Δ’ φάση: Ανάλυση Ερευνητικής Διαδικασίας / Εφαρμογή</a:t>
            </a:r>
          </a:p>
        </p:txBody>
      </p:sp>
      <p:sp>
        <p:nvSpPr>
          <p:cNvPr id="12" name="TextBox 11"/>
          <p:cNvSpPr txBox="1"/>
          <p:nvPr/>
        </p:nvSpPr>
        <p:spPr>
          <a:xfrm>
            <a:off x="1672249" y="5921857"/>
            <a:ext cx="4077541" cy="369332"/>
          </a:xfrm>
          <a:prstGeom prst="rect">
            <a:avLst/>
          </a:prstGeom>
          <a:solidFill>
            <a:schemeClr val="bg1"/>
          </a:solidFill>
          <a:ln>
            <a:solidFill>
              <a:srgbClr val="0070C0"/>
            </a:solidFill>
          </a:ln>
        </p:spPr>
        <p:txBody>
          <a:bodyPr wrap="square" rtlCol="0">
            <a:spAutoFit/>
          </a:bodyPr>
          <a:lstStyle/>
          <a:p>
            <a:pPr algn="ctr"/>
            <a:r>
              <a:rPr lang="el-GR" b="1" dirty="0"/>
              <a:t>Ε’ φάση: Αξιολόγηση</a:t>
            </a:r>
          </a:p>
        </p:txBody>
      </p:sp>
      <p:sp>
        <p:nvSpPr>
          <p:cNvPr id="16" name="TextBox 15"/>
          <p:cNvSpPr txBox="1"/>
          <p:nvPr/>
        </p:nvSpPr>
        <p:spPr>
          <a:xfrm>
            <a:off x="1685431" y="1508823"/>
            <a:ext cx="4077541" cy="369332"/>
          </a:xfrm>
          <a:prstGeom prst="rect">
            <a:avLst/>
          </a:prstGeom>
          <a:solidFill>
            <a:schemeClr val="accent6">
              <a:lumMod val="40000"/>
              <a:lumOff val="60000"/>
            </a:schemeClr>
          </a:solidFill>
          <a:ln w="28575">
            <a:solidFill>
              <a:srgbClr val="002060"/>
            </a:solidFill>
          </a:ln>
        </p:spPr>
        <p:txBody>
          <a:bodyPr wrap="square" rtlCol="0">
            <a:spAutoFit/>
          </a:bodyPr>
          <a:lstStyle/>
          <a:p>
            <a:pPr algn="ctr"/>
            <a:r>
              <a:rPr lang="el-GR" b="1" dirty="0">
                <a:solidFill>
                  <a:prstClr val="black"/>
                </a:solidFill>
              </a:rPr>
              <a:t>Φάσεις διδασκαλίας</a:t>
            </a:r>
          </a:p>
        </p:txBody>
      </p:sp>
      <p:sp>
        <p:nvSpPr>
          <p:cNvPr id="17" name="TextBox 16"/>
          <p:cNvSpPr txBox="1"/>
          <p:nvPr/>
        </p:nvSpPr>
        <p:spPr>
          <a:xfrm>
            <a:off x="5911485" y="2042627"/>
            <a:ext cx="3203017" cy="430887"/>
          </a:xfrm>
          <a:prstGeom prst="rect">
            <a:avLst/>
          </a:prstGeom>
          <a:solidFill>
            <a:sysClr val="window" lastClr="FFFFFF">
              <a:lumMod val="95000"/>
            </a:sysClr>
          </a:solidFill>
          <a:ln>
            <a:solidFill>
              <a:srgbClr val="0070C0"/>
            </a:solidFill>
          </a:ln>
        </p:spPr>
        <p:txBody>
          <a:bodyPr wrap="square" rtlCol="0">
            <a:spAutoFit/>
          </a:bodyPr>
          <a:lstStyle/>
          <a:p>
            <a:pPr algn="ctr">
              <a:defRPr/>
            </a:pPr>
            <a:r>
              <a:rPr lang="el-GR" sz="2200" b="1" kern="0" dirty="0">
                <a:solidFill>
                  <a:prstClr val="black"/>
                </a:solidFill>
                <a:latin typeface="Calibri"/>
              </a:rPr>
              <a:t>Εισήγηση/Διάλεξη</a:t>
            </a:r>
          </a:p>
        </p:txBody>
      </p:sp>
      <p:sp>
        <p:nvSpPr>
          <p:cNvPr id="18" name="TextBox 17"/>
          <p:cNvSpPr txBox="1"/>
          <p:nvPr/>
        </p:nvSpPr>
        <p:spPr>
          <a:xfrm>
            <a:off x="5911485" y="2474675"/>
            <a:ext cx="3203017" cy="430887"/>
          </a:xfrm>
          <a:prstGeom prst="rect">
            <a:avLst/>
          </a:prstGeom>
          <a:solidFill>
            <a:sysClr val="window" lastClr="FFFFFF">
              <a:lumMod val="95000"/>
            </a:sysClr>
          </a:solidFill>
          <a:ln>
            <a:solidFill>
              <a:srgbClr val="0070C0"/>
            </a:solidFill>
          </a:ln>
        </p:spPr>
        <p:txBody>
          <a:bodyPr wrap="square" rtlCol="0">
            <a:spAutoFit/>
          </a:bodyPr>
          <a:lstStyle/>
          <a:p>
            <a:pPr algn="ctr">
              <a:defRPr/>
            </a:pPr>
            <a:r>
              <a:rPr lang="el-GR" sz="2200" b="1" kern="0" dirty="0">
                <a:solidFill>
                  <a:prstClr val="black"/>
                </a:solidFill>
                <a:latin typeface="Calibri"/>
              </a:rPr>
              <a:t>Συζήτηση/Διάλογος</a:t>
            </a:r>
          </a:p>
        </p:txBody>
      </p:sp>
      <p:sp>
        <p:nvSpPr>
          <p:cNvPr id="19" name="TextBox 18"/>
          <p:cNvSpPr txBox="1"/>
          <p:nvPr/>
        </p:nvSpPr>
        <p:spPr>
          <a:xfrm>
            <a:off x="5911485" y="2906723"/>
            <a:ext cx="3203017" cy="430887"/>
          </a:xfrm>
          <a:prstGeom prst="rect">
            <a:avLst/>
          </a:prstGeom>
          <a:solidFill>
            <a:sysClr val="window" lastClr="FFFFFF">
              <a:lumMod val="95000"/>
            </a:sysClr>
          </a:solidFill>
          <a:ln>
            <a:solidFill>
              <a:srgbClr val="0070C0"/>
            </a:solidFill>
          </a:ln>
        </p:spPr>
        <p:txBody>
          <a:bodyPr wrap="square" rtlCol="0">
            <a:spAutoFit/>
          </a:bodyPr>
          <a:lstStyle/>
          <a:p>
            <a:pPr algn="ctr">
              <a:defRPr/>
            </a:pPr>
            <a:r>
              <a:rPr lang="el-GR" sz="2200" b="1" kern="0" dirty="0">
                <a:solidFill>
                  <a:prstClr val="black"/>
                </a:solidFill>
                <a:latin typeface="Calibri"/>
              </a:rPr>
              <a:t>Ερωταποκρίσεις</a:t>
            </a:r>
          </a:p>
        </p:txBody>
      </p:sp>
      <p:sp>
        <p:nvSpPr>
          <p:cNvPr id="20" name="TextBox 19"/>
          <p:cNvSpPr txBox="1"/>
          <p:nvPr/>
        </p:nvSpPr>
        <p:spPr>
          <a:xfrm>
            <a:off x="5911485" y="3338771"/>
            <a:ext cx="3203017" cy="430887"/>
          </a:xfrm>
          <a:prstGeom prst="rect">
            <a:avLst/>
          </a:prstGeom>
          <a:solidFill>
            <a:sysClr val="window" lastClr="FFFFFF">
              <a:lumMod val="95000"/>
            </a:sysClr>
          </a:solidFill>
          <a:ln>
            <a:solidFill>
              <a:srgbClr val="0070C0"/>
            </a:solidFill>
          </a:ln>
        </p:spPr>
        <p:txBody>
          <a:bodyPr wrap="square" rtlCol="0">
            <a:spAutoFit/>
          </a:bodyPr>
          <a:lstStyle/>
          <a:p>
            <a:pPr algn="ctr">
              <a:defRPr/>
            </a:pPr>
            <a:r>
              <a:rPr lang="el-GR" sz="2200" b="1" kern="0" dirty="0">
                <a:solidFill>
                  <a:prstClr val="black"/>
                </a:solidFill>
                <a:latin typeface="Calibri"/>
              </a:rPr>
              <a:t>Χιονοστιβάδα</a:t>
            </a:r>
          </a:p>
        </p:txBody>
      </p:sp>
      <p:sp>
        <p:nvSpPr>
          <p:cNvPr id="21" name="TextBox 20"/>
          <p:cNvSpPr txBox="1"/>
          <p:nvPr/>
        </p:nvSpPr>
        <p:spPr>
          <a:xfrm>
            <a:off x="5911485" y="3770819"/>
            <a:ext cx="3203017" cy="430887"/>
          </a:xfrm>
          <a:prstGeom prst="rect">
            <a:avLst/>
          </a:prstGeom>
          <a:solidFill>
            <a:sysClr val="window" lastClr="FFFFFF">
              <a:lumMod val="95000"/>
            </a:sysClr>
          </a:solidFill>
          <a:ln>
            <a:solidFill>
              <a:srgbClr val="0070C0"/>
            </a:solidFill>
          </a:ln>
        </p:spPr>
        <p:txBody>
          <a:bodyPr wrap="square" rtlCol="0">
            <a:spAutoFit/>
          </a:bodyPr>
          <a:lstStyle/>
          <a:p>
            <a:pPr algn="ctr">
              <a:defRPr/>
            </a:pPr>
            <a:r>
              <a:rPr lang="el-GR" sz="2200" b="1" kern="0" dirty="0">
                <a:solidFill>
                  <a:prstClr val="black"/>
                </a:solidFill>
                <a:latin typeface="Calibri"/>
              </a:rPr>
              <a:t>Καταιγισμός ιδεών</a:t>
            </a:r>
          </a:p>
        </p:txBody>
      </p:sp>
      <p:sp>
        <p:nvSpPr>
          <p:cNvPr id="22" name="TextBox 21"/>
          <p:cNvSpPr txBox="1"/>
          <p:nvPr/>
        </p:nvSpPr>
        <p:spPr>
          <a:xfrm>
            <a:off x="5911485" y="4202867"/>
            <a:ext cx="3203017" cy="430887"/>
          </a:xfrm>
          <a:prstGeom prst="rect">
            <a:avLst/>
          </a:prstGeom>
          <a:solidFill>
            <a:sysClr val="window" lastClr="FFFFFF">
              <a:lumMod val="95000"/>
            </a:sysClr>
          </a:solidFill>
          <a:ln>
            <a:solidFill>
              <a:srgbClr val="0070C0"/>
            </a:solidFill>
          </a:ln>
        </p:spPr>
        <p:txBody>
          <a:bodyPr wrap="square" rtlCol="0">
            <a:spAutoFit/>
          </a:bodyPr>
          <a:lstStyle/>
          <a:p>
            <a:pPr algn="ctr">
              <a:defRPr/>
            </a:pPr>
            <a:r>
              <a:rPr lang="el-GR" sz="2200" b="1" kern="0" dirty="0">
                <a:solidFill>
                  <a:prstClr val="black"/>
                </a:solidFill>
                <a:latin typeface="Calibri"/>
              </a:rPr>
              <a:t>Επίδειξη</a:t>
            </a:r>
          </a:p>
        </p:txBody>
      </p:sp>
      <p:sp>
        <p:nvSpPr>
          <p:cNvPr id="23" name="TextBox 22"/>
          <p:cNvSpPr txBox="1"/>
          <p:nvPr/>
        </p:nvSpPr>
        <p:spPr>
          <a:xfrm>
            <a:off x="5911486" y="4634915"/>
            <a:ext cx="3203020" cy="430887"/>
          </a:xfrm>
          <a:prstGeom prst="rect">
            <a:avLst/>
          </a:prstGeom>
          <a:solidFill>
            <a:sysClr val="window" lastClr="FFFFFF">
              <a:lumMod val="95000"/>
            </a:sysClr>
          </a:solidFill>
          <a:ln>
            <a:solidFill>
              <a:srgbClr val="0070C0"/>
            </a:solidFill>
          </a:ln>
        </p:spPr>
        <p:txBody>
          <a:bodyPr wrap="square" rtlCol="0">
            <a:spAutoFit/>
          </a:bodyPr>
          <a:lstStyle/>
          <a:p>
            <a:pPr algn="ctr">
              <a:defRPr/>
            </a:pPr>
            <a:r>
              <a:rPr lang="el-GR" sz="2200" b="1" kern="0" dirty="0">
                <a:solidFill>
                  <a:prstClr val="black"/>
                </a:solidFill>
                <a:latin typeface="Calibri"/>
              </a:rPr>
              <a:t>Πρακτική Άσκηση</a:t>
            </a:r>
          </a:p>
        </p:txBody>
      </p:sp>
      <p:sp>
        <p:nvSpPr>
          <p:cNvPr id="24" name="TextBox 23"/>
          <p:cNvSpPr txBox="1"/>
          <p:nvPr/>
        </p:nvSpPr>
        <p:spPr>
          <a:xfrm>
            <a:off x="5911485" y="5066963"/>
            <a:ext cx="3203017" cy="430887"/>
          </a:xfrm>
          <a:prstGeom prst="rect">
            <a:avLst/>
          </a:prstGeom>
          <a:solidFill>
            <a:sysClr val="window" lastClr="FFFFFF">
              <a:lumMod val="95000"/>
            </a:sysClr>
          </a:solidFill>
          <a:ln>
            <a:solidFill>
              <a:srgbClr val="0070C0"/>
            </a:solidFill>
          </a:ln>
        </p:spPr>
        <p:txBody>
          <a:bodyPr wrap="square" rtlCol="0">
            <a:spAutoFit/>
          </a:bodyPr>
          <a:lstStyle/>
          <a:p>
            <a:pPr algn="ctr">
              <a:defRPr/>
            </a:pPr>
            <a:r>
              <a:rPr lang="el-GR" sz="2200" b="1" kern="0" dirty="0">
                <a:solidFill>
                  <a:prstClr val="black"/>
                </a:solidFill>
                <a:latin typeface="Calibri"/>
              </a:rPr>
              <a:t>Ομάδες εργασίας</a:t>
            </a:r>
          </a:p>
        </p:txBody>
      </p:sp>
      <p:sp>
        <p:nvSpPr>
          <p:cNvPr id="25" name="TextBox 24"/>
          <p:cNvSpPr txBox="1"/>
          <p:nvPr/>
        </p:nvSpPr>
        <p:spPr>
          <a:xfrm>
            <a:off x="5911485" y="5499011"/>
            <a:ext cx="3203018" cy="430887"/>
          </a:xfrm>
          <a:prstGeom prst="rect">
            <a:avLst/>
          </a:prstGeom>
          <a:solidFill>
            <a:sysClr val="window" lastClr="FFFFFF">
              <a:lumMod val="95000"/>
            </a:sysClr>
          </a:solidFill>
          <a:ln>
            <a:solidFill>
              <a:srgbClr val="0070C0"/>
            </a:solidFill>
          </a:ln>
        </p:spPr>
        <p:txBody>
          <a:bodyPr wrap="square" rtlCol="0">
            <a:spAutoFit/>
          </a:bodyPr>
          <a:lstStyle/>
          <a:p>
            <a:pPr algn="ctr">
              <a:defRPr/>
            </a:pPr>
            <a:r>
              <a:rPr lang="el-GR" sz="2200" b="1" kern="0" dirty="0">
                <a:solidFill>
                  <a:prstClr val="black"/>
                </a:solidFill>
                <a:latin typeface="Calibri"/>
              </a:rPr>
              <a:t>Παιχνίδι ρόλων</a:t>
            </a:r>
          </a:p>
        </p:txBody>
      </p:sp>
      <p:sp>
        <p:nvSpPr>
          <p:cNvPr id="26" name="TextBox 25"/>
          <p:cNvSpPr txBox="1"/>
          <p:nvPr/>
        </p:nvSpPr>
        <p:spPr>
          <a:xfrm>
            <a:off x="5912452" y="5917044"/>
            <a:ext cx="3195924" cy="430887"/>
          </a:xfrm>
          <a:prstGeom prst="rect">
            <a:avLst/>
          </a:prstGeom>
          <a:solidFill>
            <a:sysClr val="window" lastClr="FFFFFF">
              <a:lumMod val="95000"/>
            </a:sysClr>
          </a:solidFill>
          <a:ln>
            <a:solidFill>
              <a:srgbClr val="0070C0"/>
            </a:solidFill>
          </a:ln>
        </p:spPr>
        <p:txBody>
          <a:bodyPr wrap="square" rtlCol="0">
            <a:spAutoFit/>
          </a:bodyPr>
          <a:lstStyle/>
          <a:p>
            <a:pPr algn="ctr">
              <a:defRPr/>
            </a:pPr>
            <a:r>
              <a:rPr lang="el-GR" sz="2200" b="1" kern="0" dirty="0">
                <a:solidFill>
                  <a:prstClr val="black"/>
                </a:solidFill>
                <a:latin typeface="Calibri"/>
              </a:rPr>
              <a:t>Μελέτη περίπτωσης</a:t>
            </a:r>
          </a:p>
        </p:txBody>
      </p:sp>
      <p:sp>
        <p:nvSpPr>
          <p:cNvPr id="27" name="TextBox 26"/>
          <p:cNvSpPr txBox="1"/>
          <p:nvPr/>
        </p:nvSpPr>
        <p:spPr>
          <a:xfrm>
            <a:off x="5911486" y="6339799"/>
            <a:ext cx="3203020" cy="430887"/>
          </a:xfrm>
          <a:prstGeom prst="rect">
            <a:avLst/>
          </a:prstGeom>
          <a:solidFill>
            <a:sysClr val="window" lastClr="FFFFFF">
              <a:lumMod val="95000"/>
            </a:sysClr>
          </a:solidFill>
          <a:ln>
            <a:solidFill>
              <a:srgbClr val="0070C0"/>
            </a:solidFill>
          </a:ln>
        </p:spPr>
        <p:txBody>
          <a:bodyPr wrap="square" rtlCol="0">
            <a:spAutoFit/>
          </a:bodyPr>
          <a:lstStyle/>
          <a:p>
            <a:pPr algn="ctr">
              <a:defRPr/>
            </a:pPr>
            <a:r>
              <a:rPr lang="el-GR" sz="2200" b="1" kern="0" dirty="0">
                <a:solidFill>
                  <a:prstClr val="black"/>
                </a:solidFill>
                <a:latin typeface="Calibri"/>
              </a:rPr>
              <a:t>Εννοιολογικός χάρτης</a:t>
            </a:r>
          </a:p>
        </p:txBody>
      </p:sp>
      <p:sp>
        <p:nvSpPr>
          <p:cNvPr id="28" name="TextBox 27"/>
          <p:cNvSpPr txBox="1"/>
          <p:nvPr/>
        </p:nvSpPr>
        <p:spPr>
          <a:xfrm>
            <a:off x="5911486" y="1499057"/>
            <a:ext cx="3196890" cy="369332"/>
          </a:xfrm>
          <a:prstGeom prst="rect">
            <a:avLst/>
          </a:prstGeom>
          <a:solidFill>
            <a:schemeClr val="accent6">
              <a:lumMod val="40000"/>
              <a:lumOff val="60000"/>
            </a:schemeClr>
          </a:solidFill>
          <a:ln w="28575">
            <a:solidFill>
              <a:srgbClr val="002060"/>
            </a:solidFill>
          </a:ln>
        </p:spPr>
        <p:txBody>
          <a:bodyPr wrap="square" rtlCol="0">
            <a:spAutoFit/>
          </a:bodyPr>
          <a:lstStyle/>
          <a:p>
            <a:pPr algn="ctr"/>
            <a:r>
              <a:rPr lang="el-GR" b="1" dirty="0">
                <a:solidFill>
                  <a:prstClr val="black"/>
                </a:solidFill>
              </a:rPr>
              <a:t>Τεχνικές</a:t>
            </a:r>
          </a:p>
        </p:txBody>
      </p:sp>
      <p:sp>
        <p:nvSpPr>
          <p:cNvPr id="35" name="TextBox 34"/>
          <p:cNvSpPr txBox="1"/>
          <p:nvPr/>
        </p:nvSpPr>
        <p:spPr>
          <a:xfrm>
            <a:off x="9347907" y="2072131"/>
            <a:ext cx="2657280" cy="430887"/>
          </a:xfrm>
          <a:prstGeom prst="rect">
            <a:avLst/>
          </a:prstGeom>
          <a:solidFill>
            <a:schemeClr val="bg1"/>
          </a:solidFill>
          <a:ln>
            <a:solidFill>
              <a:srgbClr val="0070C0"/>
            </a:solidFill>
          </a:ln>
        </p:spPr>
        <p:txBody>
          <a:bodyPr wrap="square" rtlCol="0">
            <a:spAutoFit/>
          </a:bodyPr>
          <a:lstStyle/>
          <a:p>
            <a:pPr algn="ctr"/>
            <a:r>
              <a:rPr lang="el-GR" sz="2200" b="1" dirty="0">
                <a:solidFill>
                  <a:prstClr val="black"/>
                </a:solidFill>
                <a:latin typeface="Calibri"/>
              </a:rPr>
              <a:t>Πίνακας</a:t>
            </a:r>
          </a:p>
        </p:txBody>
      </p:sp>
      <p:sp>
        <p:nvSpPr>
          <p:cNvPr id="36" name="TextBox 35"/>
          <p:cNvSpPr txBox="1"/>
          <p:nvPr/>
        </p:nvSpPr>
        <p:spPr>
          <a:xfrm>
            <a:off x="9347907" y="2625888"/>
            <a:ext cx="2657280" cy="769441"/>
          </a:xfrm>
          <a:prstGeom prst="rect">
            <a:avLst/>
          </a:prstGeom>
          <a:solidFill>
            <a:schemeClr val="bg1"/>
          </a:solidFill>
          <a:ln>
            <a:solidFill>
              <a:srgbClr val="0070C0"/>
            </a:solidFill>
          </a:ln>
        </p:spPr>
        <p:txBody>
          <a:bodyPr wrap="square" rtlCol="0">
            <a:spAutoFit/>
          </a:bodyPr>
          <a:lstStyle/>
          <a:p>
            <a:pPr algn="ctr"/>
            <a:r>
              <a:rPr lang="el-GR" sz="2200" b="1" dirty="0">
                <a:solidFill>
                  <a:prstClr val="black"/>
                </a:solidFill>
                <a:latin typeface="Calibri"/>
              </a:rPr>
              <a:t>Πίνακας μαρκαδόρου</a:t>
            </a:r>
          </a:p>
        </p:txBody>
      </p:sp>
      <p:sp>
        <p:nvSpPr>
          <p:cNvPr id="37" name="TextBox 36"/>
          <p:cNvSpPr txBox="1"/>
          <p:nvPr/>
        </p:nvSpPr>
        <p:spPr>
          <a:xfrm>
            <a:off x="9347907" y="4353829"/>
            <a:ext cx="2657280" cy="769441"/>
          </a:xfrm>
          <a:prstGeom prst="rect">
            <a:avLst/>
          </a:prstGeom>
          <a:solidFill>
            <a:sysClr val="window" lastClr="FFFFFF"/>
          </a:solidFill>
          <a:ln>
            <a:solidFill>
              <a:srgbClr val="0070C0"/>
            </a:solidFill>
          </a:ln>
        </p:spPr>
        <p:txBody>
          <a:bodyPr wrap="square" rtlCol="0">
            <a:spAutoFit/>
          </a:bodyPr>
          <a:lstStyle/>
          <a:p>
            <a:pPr algn="ctr">
              <a:defRPr/>
            </a:pPr>
            <a:r>
              <a:rPr lang="el-GR" sz="2200" b="1" kern="0" dirty="0">
                <a:solidFill>
                  <a:prstClr val="black"/>
                </a:solidFill>
                <a:latin typeface="Calibri"/>
              </a:rPr>
              <a:t>Προβολή παρουσίασης</a:t>
            </a:r>
          </a:p>
        </p:txBody>
      </p:sp>
      <p:sp>
        <p:nvSpPr>
          <p:cNvPr id="38" name="TextBox 37"/>
          <p:cNvSpPr txBox="1"/>
          <p:nvPr/>
        </p:nvSpPr>
        <p:spPr>
          <a:xfrm>
            <a:off x="9347907" y="5203167"/>
            <a:ext cx="2657280" cy="430887"/>
          </a:xfrm>
          <a:prstGeom prst="rect">
            <a:avLst/>
          </a:prstGeom>
          <a:solidFill>
            <a:sysClr val="window" lastClr="FFFFFF"/>
          </a:solidFill>
          <a:ln>
            <a:solidFill>
              <a:srgbClr val="0070C0"/>
            </a:solidFill>
          </a:ln>
        </p:spPr>
        <p:txBody>
          <a:bodyPr wrap="square" rtlCol="0">
            <a:spAutoFit/>
          </a:bodyPr>
          <a:lstStyle/>
          <a:p>
            <a:pPr algn="ctr">
              <a:defRPr/>
            </a:pPr>
            <a:r>
              <a:rPr lang="el-GR" sz="2200" b="1" kern="0" dirty="0" err="1">
                <a:solidFill>
                  <a:prstClr val="black"/>
                </a:solidFill>
                <a:latin typeface="Calibri"/>
              </a:rPr>
              <a:t>Επιδιασκόπιο</a:t>
            </a:r>
            <a:endParaRPr lang="el-GR" sz="2200" b="1" kern="0" dirty="0">
              <a:solidFill>
                <a:prstClr val="black"/>
              </a:solidFill>
              <a:latin typeface="Calibri"/>
            </a:endParaRPr>
          </a:p>
        </p:txBody>
      </p:sp>
      <p:sp>
        <p:nvSpPr>
          <p:cNvPr id="39" name="TextBox 38"/>
          <p:cNvSpPr txBox="1"/>
          <p:nvPr/>
        </p:nvSpPr>
        <p:spPr>
          <a:xfrm>
            <a:off x="9347907" y="5736719"/>
            <a:ext cx="2657280" cy="430887"/>
          </a:xfrm>
          <a:prstGeom prst="rect">
            <a:avLst/>
          </a:prstGeom>
          <a:solidFill>
            <a:schemeClr val="bg1"/>
          </a:solidFill>
          <a:ln>
            <a:solidFill>
              <a:srgbClr val="0070C0"/>
            </a:solidFill>
          </a:ln>
        </p:spPr>
        <p:txBody>
          <a:bodyPr wrap="square" rtlCol="0">
            <a:spAutoFit/>
          </a:bodyPr>
          <a:lstStyle/>
          <a:p>
            <a:pPr algn="ctr">
              <a:defRPr/>
            </a:pPr>
            <a:r>
              <a:rPr lang="el-GR" sz="2200" b="1" kern="0" dirty="0" err="1">
                <a:solidFill>
                  <a:prstClr val="black"/>
                </a:solidFill>
                <a:latin typeface="Calibri"/>
              </a:rPr>
              <a:t>Ηλ</a:t>
            </a:r>
            <a:r>
              <a:rPr lang="el-GR" sz="2200" b="1" kern="0" dirty="0">
                <a:solidFill>
                  <a:prstClr val="black"/>
                </a:solidFill>
                <a:latin typeface="Calibri"/>
              </a:rPr>
              <a:t>. Υπολογιστής</a:t>
            </a:r>
          </a:p>
        </p:txBody>
      </p:sp>
      <p:sp>
        <p:nvSpPr>
          <p:cNvPr id="40" name="TextBox 39"/>
          <p:cNvSpPr txBox="1"/>
          <p:nvPr/>
        </p:nvSpPr>
        <p:spPr>
          <a:xfrm>
            <a:off x="9347907" y="3488001"/>
            <a:ext cx="2657280" cy="769441"/>
          </a:xfrm>
          <a:prstGeom prst="rect">
            <a:avLst/>
          </a:prstGeom>
          <a:solidFill>
            <a:schemeClr val="bg1"/>
          </a:solidFill>
          <a:ln>
            <a:solidFill>
              <a:srgbClr val="0070C0"/>
            </a:solidFill>
          </a:ln>
        </p:spPr>
        <p:txBody>
          <a:bodyPr wrap="square" rtlCol="0">
            <a:spAutoFit/>
          </a:bodyPr>
          <a:lstStyle/>
          <a:p>
            <a:pPr algn="ctr"/>
            <a:r>
              <a:rPr lang="el-GR" sz="2200" b="1" dirty="0" err="1">
                <a:solidFill>
                  <a:prstClr val="black"/>
                </a:solidFill>
                <a:latin typeface="Calibri"/>
              </a:rPr>
              <a:t>Διαδραστικός</a:t>
            </a:r>
            <a:r>
              <a:rPr lang="el-GR" sz="2200" b="1" dirty="0">
                <a:solidFill>
                  <a:prstClr val="black"/>
                </a:solidFill>
                <a:latin typeface="Calibri"/>
              </a:rPr>
              <a:t> πίνακας</a:t>
            </a:r>
          </a:p>
        </p:txBody>
      </p:sp>
      <p:sp>
        <p:nvSpPr>
          <p:cNvPr id="41" name="TextBox 40"/>
          <p:cNvSpPr txBox="1"/>
          <p:nvPr/>
        </p:nvSpPr>
        <p:spPr>
          <a:xfrm>
            <a:off x="9347907" y="1519055"/>
            <a:ext cx="2657280" cy="369332"/>
          </a:xfrm>
          <a:prstGeom prst="rect">
            <a:avLst/>
          </a:prstGeom>
          <a:solidFill>
            <a:schemeClr val="accent6">
              <a:lumMod val="40000"/>
              <a:lumOff val="60000"/>
            </a:schemeClr>
          </a:solidFill>
          <a:ln w="28575">
            <a:solidFill>
              <a:srgbClr val="002060"/>
            </a:solidFill>
          </a:ln>
        </p:spPr>
        <p:txBody>
          <a:bodyPr wrap="square" rtlCol="0">
            <a:spAutoFit/>
          </a:bodyPr>
          <a:lstStyle/>
          <a:p>
            <a:pPr algn="ctr"/>
            <a:r>
              <a:rPr lang="el-GR" b="1" dirty="0">
                <a:solidFill>
                  <a:prstClr val="black"/>
                </a:solidFill>
              </a:rPr>
              <a:t>Μέσα</a:t>
            </a:r>
          </a:p>
        </p:txBody>
      </p:sp>
      <p:sp>
        <p:nvSpPr>
          <p:cNvPr id="34" name="TextBox 33"/>
          <p:cNvSpPr txBox="1"/>
          <p:nvPr/>
        </p:nvSpPr>
        <p:spPr>
          <a:xfrm>
            <a:off x="1685430" y="6410782"/>
            <a:ext cx="4064359" cy="369332"/>
          </a:xfrm>
          <a:prstGeom prst="rect">
            <a:avLst/>
          </a:prstGeom>
          <a:solidFill>
            <a:schemeClr val="bg1"/>
          </a:solidFill>
          <a:ln>
            <a:solidFill>
              <a:srgbClr val="0070C0"/>
            </a:solidFill>
          </a:ln>
        </p:spPr>
        <p:txBody>
          <a:bodyPr wrap="square" rtlCol="0">
            <a:spAutoFit/>
          </a:bodyPr>
          <a:lstStyle/>
          <a:p>
            <a:pPr algn="ctr"/>
            <a:r>
              <a:rPr lang="el-GR" b="1" dirty="0"/>
              <a:t>ΣΤ’ φάση: Ανακεφαλαίωση</a:t>
            </a:r>
          </a:p>
        </p:txBody>
      </p:sp>
    </p:spTree>
    <p:extLst>
      <p:ext uri="{BB962C8B-B14F-4D97-AF65-F5344CB8AC3E}">
        <p14:creationId xmlns:p14="http://schemas.microsoft.com/office/powerpoint/2010/main" val="15820592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Ορθογώνιο 1"/>
          <p:cNvSpPr/>
          <p:nvPr/>
        </p:nvSpPr>
        <p:spPr>
          <a:xfrm>
            <a:off x="1790509" y="1324951"/>
            <a:ext cx="9991759" cy="5262979"/>
          </a:xfrm>
          <a:prstGeom prst="rect">
            <a:avLst/>
          </a:prstGeom>
        </p:spPr>
        <p:txBody>
          <a:bodyPr wrap="square">
            <a:spAutoFit/>
          </a:bodyPr>
          <a:lstStyle/>
          <a:p>
            <a:pPr algn="just">
              <a:lnSpc>
                <a:spcPct val="150000"/>
              </a:lnSpc>
            </a:pPr>
            <a:r>
              <a:rPr lang="el-GR" sz="2400" b="1" dirty="0"/>
              <a:t>«</a:t>
            </a:r>
            <a:r>
              <a:rPr lang="el-GR" sz="2400" b="1" i="1" dirty="0"/>
              <a:t>Ένας ερευνητής ενδιαφέρεται για τις συνθήκες κάτω από τις οποίες οι σπόροι φυτρώνουν με τον καλύτερο τρόπο. Τοποθετεί σπόρους καλαμποκιού σε υγρό στυπόχαρτο σε δύο γυάλινα πιάτα. Τοποθετεί το ένα πιάτο σε δωμάτιο με πολύ φως και το άλλο σε δωμάτιο χωρίς φως. Η θερμοκρασία είναι σταθερή. Μετά από 4 ημέρες παρατηρεί πως όλοι οι σπόροι έχουν φυτρώσει</a:t>
            </a:r>
            <a:r>
              <a:rPr lang="el-GR" sz="2400" b="1" dirty="0"/>
              <a:t>» </a:t>
            </a:r>
            <a:endParaRPr lang="en-US" sz="2400" dirty="0"/>
          </a:p>
          <a:p>
            <a:endParaRPr lang="en-US" sz="2400" dirty="0"/>
          </a:p>
          <a:p>
            <a:r>
              <a:rPr lang="el-GR" sz="2400" dirty="0"/>
              <a:t>Ποια θα ήταν η ερμηνεία σου για τα δεδομένα του συγκεκριμένου Πειράματος; </a:t>
            </a:r>
            <a:endParaRPr lang="en-US" sz="2400" dirty="0"/>
          </a:p>
          <a:p>
            <a:endParaRPr lang="en-US" sz="2400" dirty="0"/>
          </a:p>
          <a:p>
            <a:r>
              <a:rPr lang="en-US" sz="2400" dirty="0"/>
              <a:t>X</a:t>
            </a:r>
            <a:r>
              <a:rPr lang="el-GR" sz="2400" dirty="0" err="1"/>
              <a:t>ρησιμοποίησε</a:t>
            </a:r>
            <a:r>
              <a:rPr lang="el-GR" sz="2400" dirty="0"/>
              <a:t> στοιχεία  μόνο από το συγκεκριμένο πείραμα. </a:t>
            </a:r>
          </a:p>
        </p:txBody>
      </p:sp>
      <p:sp>
        <p:nvSpPr>
          <p:cNvPr id="3" name="TextBox 2"/>
          <p:cNvSpPr txBox="1"/>
          <p:nvPr/>
        </p:nvSpPr>
        <p:spPr>
          <a:xfrm>
            <a:off x="1775520" y="671267"/>
            <a:ext cx="5131632" cy="523220"/>
          </a:xfrm>
          <a:prstGeom prst="rect">
            <a:avLst/>
          </a:prstGeom>
          <a:noFill/>
        </p:spPr>
        <p:txBody>
          <a:bodyPr wrap="square" rtlCol="0">
            <a:spAutoFit/>
          </a:bodyPr>
          <a:lstStyle/>
          <a:p>
            <a:pPr algn="ctr">
              <a:defRPr/>
            </a:pPr>
            <a:r>
              <a:rPr lang="el-GR" sz="2800" b="1" kern="0" dirty="0">
                <a:solidFill>
                  <a:srgbClr val="0070C0"/>
                </a:solidFill>
                <a:latin typeface="Cavolini" panose="03000502040302020204" pitchFamily="66" charset="0"/>
                <a:cs typeface="Cavolini" panose="03000502040302020204" pitchFamily="66" charset="0"/>
              </a:rPr>
              <a:t>Παράδειγμα…</a:t>
            </a:r>
          </a:p>
        </p:txBody>
      </p:sp>
    </p:spTree>
    <p:extLst>
      <p:ext uri="{BB962C8B-B14F-4D97-AF65-F5344CB8AC3E}">
        <p14:creationId xmlns:p14="http://schemas.microsoft.com/office/powerpoint/2010/main" val="268159204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Ορθογώνιο 1"/>
          <p:cNvSpPr/>
          <p:nvPr/>
        </p:nvSpPr>
        <p:spPr>
          <a:xfrm>
            <a:off x="1847528" y="188640"/>
            <a:ext cx="9889770" cy="2308324"/>
          </a:xfrm>
          <a:prstGeom prst="rect">
            <a:avLst/>
          </a:prstGeom>
        </p:spPr>
        <p:txBody>
          <a:bodyPr wrap="square">
            <a:spAutoFit/>
          </a:bodyPr>
          <a:lstStyle/>
          <a:p>
            <a:pPr algn="just">
              <a:lnSpc>
                <a:spcPct val="150000"/>
              </a:lnSpc>
            </a:pPr>
            <a:r>
              <a:rPr lang="el-GR" sz="2400" b="1" dirty="0"/>
              <a:t>«</a:t>
            </a:r>
            <a:r>
              <a:rPr lang="el-GR" sz="2400" b="1" i="1" dirty="0"/>
              <a:t>Ποιος παράγοντας ήταν σαφώς διαφορετικός στο περιβάλλον των δύο πιάτων; Λαμβάνοντας υπόψιν την απάντησή σου, να αναφέρεις με όση μεγαλύτερη ακρίβεια μπορείς το συγκεκριμένο πρόβλημα που οδήγησε στο σχεδιασμό του πειράματος</a:t>
            </a:r>
            <a:r>
              <a:rPr lang="el-GR" sz="2400" b="1" dirty="0"/>
              <a:t>» </a:t>
            </a:r>
          </a:p>
        </p:txBody>
      </p:sp>
      <p:sp>
        <p:nvSpPr>
          <p:cNvPr id="3" name="Ορθογώνιο 2"/>
          <p:cNvSpPr/>
          <p:nvPr/>
        </p:nvSpPr>
        <p:spPr>
          <a:xfrm>
            <a:off x="1847528" y="2850269"/>
            <a:ext cx="9889770" cy="1200329"/>
          </a:xfrm>
          <a:prstGeom prst="rect">
            <a:avLst/>
          </a:prstGeom>
        </p:spPr>
        <p:txBody>
          <a:bodyPr wrap="square">
            <a:spAutoFit/>
          </a:bodyPr>
          <a:lstStyle/>
          <a:p>
            <a:pPr algn="just"/>
            <a:r>
              <a:rPr lang="el-GR" sz="2400" dirty="0"/>
              <a:t>Μετατροπή μίας γενικής απορίας σε επαρκώς συγκεκριμένο πρόβλημα ώστε να γίνει κατανοητό τι πείραμα πρέπει να γίνει η ποια δεδομένα να συγκεντρωθούν. </a:t>
            </a:r>
          </a:p>
        </p:txBody>
      </p:sp>
      <p:sp>
        <p:nvSpPr>
          <p:cNvPr id="4" name="Ορθογώνιο 3"/>
          <p:cNvSpPr/>
          <p:nvPr/>
        </p:nvSpPr>
        <p:spPr>
          <a:xfrm>
            <a:off x="1847528" y="4403903"/>
            <a:ext cx="9889770" cy="1846659"/>
          </a:xfrm>
          <a:prstGeom prst="rect">
            <a:avLst/>
          </a:prstGeom>
        </p:spPr>
        <p:txBody>
          <a:bodyPr wrap="square">
            <a:spAutoFit/>
          </a:bodyPr>
          <a:lstStyle/>
          <a:p>
            <a:pPr>
              <a:lnSpc>
                <a:spcPct val="150000"/>
              </a:lnSpc>
            </a:pPr>
            <a:r>
              <a:rPr lang="el-GR" sz="2400" b="1" i="1" dirty="0"/>
              <a:t>«Έχοντας </a:t>
            </a:r>
            <a:r>
              <a:rPr lang="el-GR" sz="2400" b="1" i="1" dirty="0" err="1"/>
              <a:t>υπόψιν</a:t>
            </a:r>
            <a:r>
              <a:rPr lang="el-GR" sz="2400" b="1" i="1" dirty="0"/>
              <a:t> το πρόβλημα που διατύπωσες εξέτασε πάλι τα δεδομένα. Σε ποια ερμηνεία οδηγούμαστε;» </a:t>
            </a:r>
          </a:p>
          <a:p>
            <a:r>
              <a:rPr lang="el-GR" dirty="0"/>
              <a:t> </a:t>
            </a:r>
          </a:p>
          <a:p>
            <a:r>
              <a:rPr lang="el-GR" dirty="0"/>
              <a:t>  </a:t>
            </a:r>
            <a:r>
              <a:rPr lang="el-GR" sz="2400" dirty="0"/>
              <a:t>Δεν είναι απαραίτητο το φως για το φύτρωμα των σπόρων </a:t>
            </a:r>
          </a:p>
        </p:txBody>
      </p:sp>
    </p:spTree>
    <p:extLst>
      <p:ext uri="{BB962C8B-B14F-4D97-AF65-F5344CB8AC3E}">
        <p14:creationId xmlns:p14="http://schemas.microsoft.com/office/powerpoint/2010/main" val="173611019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141864" y="2593299"/>
            <a:ext cx="10070780" cy="1015663"/>
          </a:xfrm>
          <a:prstGeom prst="rect">
            <a:avLst/>
          </a:prstGeom>
          <a:noFill/>
        </p:spPr>
        <p:txBody>
          <a:bodyPr wrap="square" rtlCol="0">
            <a:spAutoFit/>
          </a:bodyPr>
          <a:lstStyle/>
          <a:p>
            <a:r>
              <a:rPr lang="el-GR" sz="6000" dirty="0">
                <a:solidFill>
                  <a:srgbClr val="00B050"/>
                </a:solidFill>
                <a:latin typeface="Cavolini" panose="03000502040302020204" pitchFamily="66" charset="0"/>
                <a:cs typeface="Cavolini" panose="03000502040302020204" pitchFamily="66" charset="0"/>
              </a:rPr>
              <a:t>Καλή Χρονιά με υγεία!</a:t>
            </a:r>
          </a:p>
        </p:txBody>
      </p:sp>
      <p:sp>
        <p:nvSpPr>
          <p:cNvPr id="3" name="TextBox 5"/>
          <p:cNvSpPr txBox="1">
            <a:spLocks noChangeArrowheads="1"/>
          </p:cNvSpPr>
          <p:nvPr/>
        </p:nvSpPr>
        <p:spPr bwMode="auto">
          <a:xfrm>
            <a:off x="2518348" y="6014324"/>
            <a:ext cx="411797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Rockwell" panose="02060603020205020403" pitchFamily="18" charset="0"/>
              </a:defRPr>
            </a:lvl1pPr>
            <a:lvl2pPr marL="742950" indent="-285750">
              <a:defRPr>
                <a:solidFill>
                  <a:schemeClr val="tx1"/>
                </a:solidFill>
                <a:latin typeface="Rockwell" panose="02060603020205020403" pitchFamily="18" charset="0"/>
              </a:defRPr>
            </a:lvl2pPr>
            <a:lvl3pPr marL="1143000" indent="-228600">
              <a:defRPr>
                <a:solidFill>
                  <a:schemeClr val="tx1"/>
                </a:solidFill>
                <a:latin typeface="Rockwell" panose="02060603020205020403" pitchFamily="18" charset="0"/>
              </a:defRPr>
            </a:lvl3pPr>
            <a:lvl4pPr marL="1600200" indent="-228600">
              <a:defRPr>
                <a:solidFill>
                  <a:schemeClr val="tx1"/>
                </a:solidFill>
                <a:latin typeface="Rockwell" panose="02060603020205020403" pitchFamily="18" charset="0"/>
              </a:defRPr>
            </a:lvl4pPr>
            <a:lvl5pPr marL="2057400" indent="-228600">
              <a:defRPr>
                <a:solidFill>
                  <a:schemeClr val="tx1"/>
                </a:solidFill>
                <a:latin typeface="Rockwell" panose="02060603020205020403" pitchFamily="18" charset="0"/>
              </a:defRPr>
            </a:lvl5pPr>
            <a:lvl6pPr marL="2514600" indent="-228600" eaLnBrk="0" fontAlgn="base" hangingPunct="0">
              <a:spcBef>
                <a:spcPct val="0"/>
              </a:spcBef>
              <a:spcAft>
                <a:spcPct val="0"/>
              </a:spcAft>
              <a:defRPr>
                <a:solidFill>
                  <a:schemeClr val="tx1"/>
                </a:solidFill>
                <a:latin typeface="Rockwell" panose="02060603020205020403" pitchFamily="18" charset="0"/>
              </a:defRPr>
            </a:lvl6pPr>
            <a:lvl7pPr marL="2971800" indent="-228600" eaLnBrk="0" fontAlgn="base" hangingPunct="0">
              <a:spcBef>
                <a:spcPct val="0"/>
              </a:spcBef>
              <a:spcAft>
                <a:spcPct val="0"/>
              </a:spcAft>
              <a:defRPr>
                <a:solidFill>
                  <a:schemeClr val="tx1"/>
                </a:solidFill>
                <a:latin typeface="Rockwell" panose="02060603020205020403" pitchFamily="18" charset="0"/>
              </a:defRPr>
            </a:lvl7pPr>
            <a:lvl8pPr marL="3429000" indent="-228600" eaLnBrk="0" fontAlgn="base" hangingPunct="0">
              <a:spcBef>
                <a:spcPct val="0"/>
              </a:spcBef>
              <a:spcAft>
                <a:spcPct val="0"/>
              </a:spcAft>
              <a:defRPr>
                <a:solidFill>
                  <a:schemeClr val="tx1"/>
                </a:solidFill>
                <a:latin typeface="Rockwell" panose="02060603020205020403" pitchFamily="18" charset="0"/>
              </a:defRPr>
            </a:lvl8pPr>
            <a:lvl9pPr marL="3886200" indent="-228600" eaLnBrk="0" fontAlgn="base" hangingPunct="0">
              <a:spcBef>
                <a:spcPct val="0"/>
              </a:spcBef>
              <a:spcAft>
                <a:spcPct val="0"/>
              </a:spcAft>
              <a:defRPr>
                <a:solidFill>
                  <a:schemeClr val="tx1"/>
                </a:solidFill>
                <a:latin typeface="Rockwell" panose="02060603020205020403" pitchFamily="18" charset="0"/>
              </a:defRPr>
            </a:lvl9pPr>
          </a:lstStyle>
          <a:p>
            <a:pPr algn="ctr"/>
            <a:r>
              <a:rPr lang="en-US" sz="2400" b="1" dirty="0">
                <a:solidFill>
                  <a:srgbClr val="002060"/>
                </a:solidFill>
                <a:latin typeface="Calibri" panose="020F0502020204030204" pitchFamily="34" charset="0"/>
              </a:rPr>
              <a:t>zkrokou@eppaik.aspete.gr</a:t>
            </a:r>
            <a:endParaRPr lang="el-GR" sz="2400" b="1" dirty="0">
              <a:solidFill>
                <a:srgbClr val="002060"/>
              </a:solidFill>
              <a:latin typeface="Calibri" panose="020F0502020204030204" pitchFamily="34" charset="0"/>
            </a:endParaRPr>
          </a:p>
        </p:txBody>
      </p:sp>
      <p:pic>
        <p:nvPicPr>
          <p:cNvPr id="5" name="Picture 4" descr="ÎÏÎ¿ÏÎ­Î»ÎµÏÎ¼Î± ÎµÎ¹ÎºÏÎ½Î±Ï Î³Î¹Î± Î¼ÎµÎ¹Î»"/>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10323" y="5985301"/>
            <a:ext cx="708025" cy="706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122168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919982" y="619933"/>
            <a:ext cx="10027403" cy="584775"/>
          </a:xfrm>
          <a:prstGeom prst="rect">
            <a:avLst/>
          </a:prstGeom>
          <a:noFill/>
        </p:spPr>
        <p:txBody>
          <a:bodyPr wrap="square" rtlCol="0">
            <a:spAutoFit/>
          </a:bodyPr>
          <a:lstStyle/>
          <a:p>
            <a:r>
              <a:rPr lang="el-GR" sz="3200" b="1" dirty="0">
                <a:latin typeface="Calibri" panose="020F0502020204030204" pitchFamily="34" charset="0"/>
                <a:cs typeface="Calibri" panose="020F0502020204030204" pitchFamily="34" charset="0"/>
              </a:rPr>
              <a:t>Περιορισμοί του διδακτικού σχεδιασμού</a:t>
            </a:r>
          </a:p>
        </p:txBody>
      </p:sp>
      <p:graphicFrame>
        <p:nvGraphicFramePr>
          <p:cNvPr id="3" name="Διάγραμμα 2"/>
          <p:cNvGraphicFramePr/>
          <p:nvPr>
            <p:extLst>
              <p:ext uri="{D42A27DB-BD31-4B8C-83A1-F6EECF244321}">
                <p14:modId xmlns:p14="http://schemas.microsoft.com/office/powerpoint/2010/main" val="2853440621"/>
              </p:ext>
            </p:extLst>
          </p:nvPr>
        </p:nvGraphicFramePr>
        <p:xfrm>
          <a:off x="1919982" y="1455832"/>
          <a:ext cx="9124332" cy="505633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461096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bg>
      <p:bgPr>
        <a:gradFill>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79" y="0"/>
            <a:ext cx="12128215"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9293905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813302" y="619933"/>
            <a:ext cx="10027403" cy="584775"/>
          </a:xfrm>
          <a:prstGeom prst="rect">
            <a:avLst/>
          </a:prstGeom>
          <a:noFill/>
        </p:spPr>
        <p:txBody>
          <a:bodyPr wrap="square" rtlCol="0">
            <a:spAutoFit/>
          </a:bodyPr>
          <a:lstStyle/>
          <a:p>
            <a:r>
              <a:rPr lang="el-GR" sz="3200" b="1" dirty="0">
                <a:latin typeface="Calibri" panose="020F0502020204030204" pitchFamily="34" charset="0"/>
                <a:cs typeface="Calibri" panose="020F0502020204030204" pitchFamily="34" charset="0"/>
              </a:rPr>
              <a:t>Μοντέλο ομαδικής έρευνας</a:t>
            </a:r>
          </a:p>
        </p:txBody>
      </p:sp>
      <p:sp>
        <p:nvSpPr>
          <p:cNvPr id="4" name="Ορθογώνιο 3"/>
          <p:cNvSpPr/>
          <p:nvPr/>
        </p:nvSpPr>
        <p:spPr>
          <a:xfrm>
            <a:off x="1813302" y="1431072"/>
            <a:ext cx="10149322" cy="4708981"/>
          </a:xfrm>
          <a:prstGeom prst="rect">
            <a:avLst/>
          </a:prstGeom>
        </p:spPr>
        <p:txBody>
          <a:bodyPr wrap="square">
            <a:spAutoFit/>
          </a:bodyPr>
          <a:lstStyle/>
          <a:p>
            <a:pPr marL="342900" indent="-342900">
              <a:spcAft>
                <a:spcPts val="1200"/>
              </a:spcAft>
              <a:buFont typeface="Arial" pitchFamily="34" charset="0"/>
              <a:buChar char="•"/>
            </a:pPr>
            <a:r>
              <a:rPr lang="el-GR" sz="2400" dirty="0">
                <a:solidFill>
                  <a:prstClr val="black"/>
                </a:solidFill>
                <a:latin typeface="Calibri"/>
              </a:rPr>
              <a:t>Ανήκει στα κοινωνικά μοντέλα (</a:t>
            </a:r>
            <a:r>
              <a:rPr lang="el-GR" sz="2400" dirty="0" err="1">
                <a:solidFill>
                  <a:prstClr val="black"/>
                </a:solidFill>
                <a:latin typeface="Calibri"/>
              </a:rPr>
              <a:t>Joyce</a:t>
            </a:r>
            <a:r>
              <a:rPr lang="el-GR" sz="2400" dirty="0">
                <a:solidFill>
                  <a:prstClr val="black"/>
                </a:solidFill>
                <a:latin typeface="Calibri"/>
              </a:rPr>
              <a:t>, </a:t>
            </a:r>
            <a:r>
              <a:rPr lang="el-GR" sz="2400" dirty="0" err="1">
                <a:solidFill>
                  <a:prstClr val="black"/>
                </a:solidFill>
                <a:latin typeface="Calibri"/>
              </a:rPr>
              <a:t>Weil</a:t>
            </a:r>
            <a:r>
              <a:rPr lang="el-GR" sz="2400" dirty="0">
                <a:solidFill>
                  <a:prstClr val="black"/>
                </a:solidFill>
                <a:latin typeface="Calibri"/>
              </a:rPr>
              <a:t> &amp; </a:t>
            </a:r>
            <a:r>
              <a:rPr lang="el-GR" sz="2400" dirty="0" err="1">
                <a:solidFill>
                  <a:prstClr val="black"/>
                </a:solidFill>
                <a:latin typeface="Calibri"/>
              </a:rPr>
              <a:t>Calhoun</a:t>
            </a:r>
            <a:r>
              <a:rPr lang="el-GR" sz="2400" dirty="0">
                <a:solidFill>
                  <a:prstClr val="black"/>
                </a:solidFill>
                <a:latin typeface="Calibri"/>
              </a:rPr>
              <a:t> (2000). </a:t>
            </a:r>
          </a:p>
          <a:p>
            <a:pPr marL="342900" indent="-342900">
              <a:spcAft>
                <a:spcPts val="1200"/>
              </a:spcAft>
              <a:buFont typeface="Arial" pitchFamily="34" charset="0"/>
              <a:buChar char="•"/>
            </a:pPr>
            <a:r>
              <a:rPr lang="el-GR" sz="2400" dirty="0">
                <a:solidFill>
                  <a:prstClr val="black"/>
                </a:solidFill>
                <a:latin typeface="Calibri"/>
              </a:rPr>
              <a:t>Μπορεί να χρησιμοποιηθεί σε όλα τα γνωστικά αντικείμενα και σε όλα τα επίπεδα εκπαίδευσης. </a:t>
            </a:r>
          </a:p>
          <a:p>
            <a:pPr marL="342900" indent="-342900">
              <a:spcAft>
                <a:spcPts val="1200"/>
              </a:spcAft>
              <a:buFont typeface="Arial" pitchFamily="34" charset="0"/>
              <a:buChar char="•"/>
            </a:pPr>
            <a:r>
              <a:rPr lang="el-GR" sz="2400" dirty="0">
                <a:solidFill>
                  <a:prstClr val="black"/>
                </a:solidFill>
                <a:latin typeface="Calibri"/>
              </a:rPr>
              <a:t>Συνδυάζει την ακαδημαϊκή αναζήτηση πληροφοριών με την κοινωνική αλληλεπίδραση. </a:t>
            </a:r>
            <a:r>
              <a:rPr lang="el-GR" i="1" dirty="0">
                <a:solidFill>
                  <a:srgbClr val="0070C0"/>
                </a:solidFill>
                <a:latin typeface="Cavolini" panose="03000502040302020204" pitchFamily="66" charset="0"/>
                <a:cs typeface="Cavolini" panose="03000502040302020204" pitchFamily="66" charset="0"/>
              </a:rPr>
              <a:t>Αναδεικνύει τον κοινωνικό χαρακτήρα της μάθησης</a:t>
            </a:r>
            <a:r>
              <a:rPr lang="el-GR" sz="2400" dirty="0">
                <a:solidFill>
                  <a:prstClr val="black"/>
                </a:solidFill>
                <a:latin typeface="Calibri"/>
              </a:rPr>
              <a:t>. </a:t>
            </a:r>
          </a:p>
          <a:p>
            <a:pPr marL="342900" indent="-342900">
              <a:spcAft>
                <a:spcPts val="1200"/>
              </a:spcAft>
              <a:buFont typeface="Arial" pitchFamily="34" charset="0"/>
              <a:buChar char="•"/>
            </a:pPr>
            <a:r>
              <a:rPr lang="el-GR" sz="2400" dirty="0">
                <a:solidFill>
                  <a:prstClr val="black"/>
                </a:solidFill>
                <a:latin typeface="Calibri"/>
              </a:rPr>
              <a:t>Είναι αρκετά σύνθετο και δύσκολο στην υλοποίηση. </a:t>
            </a:r>
          </a:p>
          <a:p>
            <a:pPr marL="342900" indent="-342900">
              <a:spcAft>
                <a:spcPts val="1200"/>
              </a:spcAft>
              <a:buFont typeface="Arial" pitchFamily="34" charset="0"/>
              <a:buChar char="•"/>
            </a:pPr>
            <a:r>
              <a:rPr lang="el-GR" sz="2400" dirty="0">
                <a:solidFill>
                  <a:prstClr val="black"/>
                </a:solidFill>
                <a:latin typeface="Calibri"/>
              </a:rPr>
              <a:t>Η τάξη υποδιαιρείται σε ανομοιογενείς ομάδες των 5 – 6 μαθητών. </a:t>
            </a:r>
          </a:p>
          <a:p>
            <a:pPr marL="342900" indent="-342900">
              <a:spcAft>
                <a:spcPts val="1200"/>
              </a:spcAft>
              <a:buFont typeface="Arial" pitchFamily="34" charset="0"/>
              <a:buChar char="•"/>
            </a:pPr>
            <a:r>
              <a:rPr lang="el-GR" sz="2400" dirty="0">
                <a:solidFill>
                  <a:prstClr val="black"/>
                </a:solidFill>
                <a:latin typeface="Calibri"/>
              </a:rPr>
              <a:t>Οι δραστηριότητες επιλέγονται και οργανώνονται από τους μαθητές. </a:t>
            </a:r>
          </a:p>
          <a:p>
            <a:pPr marL="342900" indent="-342900">
              <a:buFont typeface="Arial" pitchFamily="34" charset="0"/>
              <a:buChar char="•"/>
            </a:pPr>
            <a:r>
              <a:rPr lang="el-GR" sz="2400" dirty="0">
                <a:solidFill>
                  <a:prstClr val="black"/>
                </a:solidFill>
                <a:latin typeface="Calibri"/>
              </a:rPr>
              <a:t>Ο ρόλος του εκπαιδευτικού είναι συμβουλευτικός, καθοδηγητικός και </a:t>
            </a:r>
            <a:r>
              <a:rPr lang="el-GR" sz="2400" dirty="0" err="1">
                <a:solidFill>
                  <a:prstClr val="black"/>
                </a:solidFill>
                <a:latin typeface="Calibri"/>
              </a:rPr>
              <a:t>διευκολυντικός</a:t>
            </a:r>
            <a:r>
              <a:rPr lang="el-GR" sz="2400" dirty="0">
                <a:solidFill>
                  <a:prstClr val="black"/>
                </a:solidFill>
                <a:latin typeface="Calibri"/>
              </a:rPr>
              <a:t>. </a:t>
            </a:r>
          </a:p>
        </p:txBody>
      </p:sp>
    </p:spTree>
    <p:extLst>
      <p:ext uri="{BB962C8B-B14F-4D97-AF65-F5344CB8AC3E}">
        <p14:creationId xmlns:p14="http://schemas.microsoft.com/office/powerpoint/2010/main" val="25316602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813302" y="619933"/>
            <a:ext cx="10027403" cy="584775"/>
          </a:xfrm>
          <a:prstGeom prst="rect">
            <a:avLst/>
          </a:prstGeom>
          <a:noFill/>
        </p:spPr>
        <p:txBody>
          <a:bodyPr wrap="square" rtlCol="0">
            <a:spAutoFit/>
          </a:bodyPr>
          <a:lstStyle/>
          <a:p>
            <a:r>
              <a:rPr lang="el-GR" sz="3200" b="1" dirty="0">
                <a:latin typeface="Calibri" panose="020F0502020204030204" pitchFamily="34" charset="0"/>
                <a:cs typeface="Calibri" panose="020F0502020204030204" pitchFamily="34" charset="0"/>
              </a:rPr>
              <a:t>Μοντέλο ομαδικής έρευνας - Φάσεις</a:t>
            </a:r>
          </a:p>
        </p:txBody>
      </p:sp>
      <p:sp>
        <p:nvSpPr>
          <p:cNvPr id="4" name="Ορθογώνιο 3"/>
          <p:cNvSpPr/>
          <p:nvPr/>
        </p:nvSpPr>
        <p:spPr>
          <a:xfrm>
            <a:off x="1295399" y="1311388"/>
            <a:ext cx="10545305" cy="5216813"/>
          </a:xfrm>
          <a:prstGeom prst="rect">
            <a:avLst/>
          </a:prstGeom>
        </p:spPr>
        <p:txBody>
          <a:bodyPr wrap="square">
            <a:spAutoFit/>
          </a:bodyPr>
          <a:lstStyle/>
          <a:p>
            <a:pPr marL="342900" indent="-342900">
              <a:spcAft>
                <a:spcPts val="600"/>
              </a:spcAft>
              <a:buFont typeface="Arial" panose="020B0604020202020204" pitchFamily="34" charset="0"/>
              <a:buChar char="•"/>
            </a:pPr>
            <a:r>
              <a:rPr lang="el-GR" sz="2200" b="1" dirty="0">
                <a:solidFill>
                  <a:prstClr val="black"/>
                </a:solidFill>
                <a:latin typeface="Calibri"/>
              </a:rPr>
              <a:t>Παρουσίαση του θέματος:</a:t>
            </a:r>
            <a:r>
              <a:rPr lang="el-GR" sz="2200" dirty="0">
                <a:solidFill>
                  <a:prstClr val="black"/>
                </a:solidFill>
                <a:latin typeface="Calibri"/>
              </a:rPr>
              <a:t> Οι μαθητές έρχονται αντιμέτωποι με ένα πρόβλημα (πρόκληση περιέργειας) </a:t>
            </a:r>
          </a:p>
          <a:p>
            <a:pPr marL="342900" indent="-342900">
              <a:spcAft>
                <a:spcPts val="600"/>
              </a:spcAft>
              <a:buFont typeface="Arial" panose="020B0604020202020204" pitchFamily="34" charset="0"/>
              <a:buChar char="•"/>
            </a:pPr>
            <a:r>
              <a:rPr lang="el-GR" sz="2200" b="1" dirty="0">
                <a:solidFill>
                  <a:prstClr val="black"/>
                </a:solidFill>
                <a:latin typeface="Calibri"/>
              </a:rPr>
              <a:t>Αντιδράσεις μαθητών: </a:t>
            </a:r>
            <a:r>
              <a:rPr lang="el-GR" sz="2200" dirty="0">
                <a:solidFill>
                  <a:prstClr val="black"/>
                </a:solidFill>
                <a:latin typeface="Calibri"/>
              </a:rPr>
              <a:t>Διερεύνηση των αντιδράσεων από τους μαθητές (Τι στάση κράτησαν; Πώς αισθάνθηκαν; Τι παρατήρησαν;) - Καταγραφή. </a:t>
            </a:r>
          </a:p>
          <a:p>
            <a:pPr marL="342900" indent="-342900">
              <a:spcAft>
                <a:spcPts val="600"/>
              </a:spcAft>
              <a:buFont typeface="Arial" panose="020B0604020202020204" pitchFamily="34" charset="0"/>
              <a:buChar char="•"/>
            </a:pPr>
            <a:r>
              <a:rPr lang="el-GR" sz="2200" b="1" dirty="0">
                <a:solidFill>
                  <a:prstClr val="black"/>
                </a:solidFill>
                <a:latin typeface="Calibri"/>
              </a:rPr>
              <a:t>Προσδιορισμός και Οργάνωση του θέματος: </a:t>
            </a:r>
            <a:r>
              <a:rPr lang="el-GR" sz="2200" dirty="0">
                <a:solidFill>
                  <a:prstClr val="black"/>
                </a:solidFill>
                <a:latin typeface="Calibri"/>
              </a:rPr>
              <a:t>Προσδιορισμός </a:t>
            </a:r>
            <a:r>
              <a:rPr lang="el-GR" sz="2200" dirty="0" err="1">
                <a:solidFill>
                  <a:prstClr val="black"/>
                </a:solidFill>
                <a:latin typeface="Calibri"/>
              </a:rPr>
              <a:t>υπο</a:t>
            </a:r>
            <a:r>
              <a:rPr lang="el-GR" sz="2200" dirty="0">
                <a:solidFill>
                  <a:prstClr val="black"/>
                </a:solidFill>
                <a:latin typeface="Calibri"/>
              </a:rPr>
              <a:t>-θεμάτων – Καθορισμός στόχων –Ανάληψη ρόλων - Προγραμματισμός ενεργειών -  Ανάθεση αρμοδιοτήτων στα μέλη της ομάδας</a:t>
            </a:r>
          </a:p>
          <a:p>
            <a:pPr marL="342900" indent="-342900">
              <a:spcAft>
                <a:spcPts val="600"/>
              </a:spcAft>
              <a:buFont typeface="Arial" panose="020B0604020202020204" pitchFamily="34" charset="0"/>
              <a:buChar char="•"/>
            </a:pPr>
            <a:r>
              <a:rPr lang="el-GR" sz="2200" b="1" dirty="0">
                <a:solidFill>
                  <a:prstClr val="black"/>
                </a:solidFill>
                <a:latin typeface="Calibri"/>
              </a:rPr>
              <a:t>Ατομική και Ομαδική Εκτέλεση</a:t>
            </a:r>
            <a:r>
              <a:rPr lang="el-GR" sz="2200" dirty="0">
                <a:solidFill>
                  <a:prstClr val="black"/>
                </a:solidFill>
                <a:latin typeface="Calibri"/>
              </a:rPr>
              <a:t>: Συλλογή δεδομένων, παροχή συμβουλών από ειδικούς, εκτέλεση των δραστηριοτήτων </a:t>
            </a:r>
          </a:p>
          <a:p>
            <a:pPr marL="342900" indent="-342900">
              <a:spcAft>
                <a:spcPts val="600"/>
              </a:spcAft>
              <a:buFont typeface="Arial" panose="020B0604020202020204" pitchFamily="34" charset="0"/>
              <a:buChar char="•"/>
            </a:pPr>
            <a:r>
              <a:rPr lang="el-GR" sz="2200" b="1" dirty="0">
                <a:solidFill>
                  <a:prstClr val="black"/>
                </a:solidFill>
                <a:latin typeface="Calibri"/>
              </a:rPr>
              <a:t>Ανάλυση της προόδου της έρευνας και των διαδικασιών</a:t>
            </a:r>
            <a:r>
              <a:rPr lang="el-GR" sz="2200" dirty="0">
                <a:solidFill>
                  <a:prstClr val="black"/>
                </a:solidFill>
                <a:latin typeface="Calibri"/>
              </a:rPr>
              <a:t>: Ανάλυση και αξιολόγηση των πληροφοριών που συγκέντρωσαν - Έλεγχος της προόδου της έρευνας - Συμπεράσματα </a:t>
            </a:r>
          </a:p>
          <a:p>
            <a:pPr marL="342900" indent="-342900">
              <a:spcAft>
                <a:spcPts val="600"/>
              </a:spcAft>
              <a:buFont typeface="Arial" panose="020B0604020202020204" pitchFamily="34" charset="0"/>
              <a:buChar char="•"/>
            </a:pPr>
            <a:r>
              <a:rPr lang="el-GR" sz="2200" b="1" dirty="0">
                <a:solidFill>
                  <a:prstClr val="black"/>
                </a:solidFill>
                <a:latin typeface="Calibri"/>
              </a:rPr>
              <a:t>Αξιολόγηση της δραστηριότητας και διάχυση των αποτελεσμάτων: </a:t>
            </a:r>
            <a:r>
              <a:rPr lang="el-GR" sz="2200" dirty="0">
                <a:solidFill>
                  <a:prstClr val="black"/>
                </a:solidFill>
                <a:latin typeface="Calibri"/>
              </a:rPr>
              <a:t>Παρουσίαση των θεμάτων που διερευνήθηκαν από τις ομάδες στην ολομέλεια της τάξης. </a:t>
            </a:r>
          </a:p>
        </p:txBody>
      </p:sp>
    </p:spTree>
    <p:extLst>
      <p:ext uri="{BB962C8B-B14F-4D97-AF65-F5344CB8AC3E}">
        <p14:creationId xmlns:p14="http://schemas.microsoft.com/office/powerpoint/2010/main" val="32449037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69720" y="619933"/>
            <a:ext cx="10485120" cy="1077218"/>
          </a:xfrm>
          <a:prstGeom prst="rect">
            <a:avLst/>
          </a:prstGeom>
          <a:noFill/>
        </p:spPr>
        <p:txBody>
          <a:bodyPr wrap="square" rtlCol="0">
            <a:spAutoFit/>
          </a:bodyPr>
          <a:lstStyle/>
          <a:p>
            <a:r>
              <a:rPr lang="el-GR" sz="3200" b="1" dirty="0">
                <a:latin typeface="Calibri" panose="020F0502020204030204" pitchFamily="34" charset="0"/>
                <a:cs typeface="Calibri" panose="020F0502020204030204" pitchFamily="34" charset="0"/>
              </a:rPr>
              <a:t>Μοντέλο </a:t>
            </a:r>
            <a:r>
              <a:rPr lang="el-GR" sz="3200" b="1" dirty="0" err="1">
                <a:latin typeface="Calibri" panose="020F0502020204030204" pitchFamily="34" charset="0"/>
                <a:cs typeface="Calibri" panose="020F0502020204030204" pitchFamily="34" charset="0"/>
              </a:rPr>
              <a:t>Εμπεδωτικής</a:t>
            </a:r>
            <a:r>
              <a:rPr lang="el-GR" sz="3200" b="1" dirty="0">
                <a:latin typeface="Calibri" panose="020F0502020204030204" pitchFamily="34" charset="0"/>
                <a:cs typeface="Calibri" panose="020F0502020204030204" pitchFamily="34" charset="0"/>
              </a:rPr>
              <a:t> και Προγραμματισμένης διδασκαλίας</a:t>
            </a:r>
          </a:p>
        </p:txBody>
      </p:sp>
      <p:sp>
        <p:nvSpPr>
          <p:cNvPr id="4" name="Ορθογώνιο 3"/>
          <p:cNvSpPr/>
          <p:nvPr/>
        </p:nvSpPr>
        <p:spPr>
          <a:xfrm>
            <a:off x="1569720" y="1586136"/>
            <a:ext cx="10485120" cy="4401205"/>
          </a:xfrm>
          <a:prstGeom prst="rect">
            <a:avLst/>
          </a:prstGeom>
        </p:spPr>
        <p:txBody>
          <a:bodyPr wrap="square">
            <a:spAutoFit/>
          </a:bodyPr>
          <a:lstStyle/>
          <a:p>
            <a:pPr>
              <a:spcAft>
                <a:spcPts val="1200"/>
              </a:spcAft>
            </a:pPr>
            <a:r>
              <a:rPr lang="el-GR" sz="2400" dirty="0">
                <a:solidFill>
                  <a:prstClr val="black"/>
                </a:solidFill>
                <a:latin typeface="Calibri"/>
              </a:rPr>
              <a:t>Ανήκει στα μοντέλα που στηρίζονται σε συμπεριφοριστικές θεωρίες </a:t>
            </a:r>
          </a:p>
          <a:p>
            <a:pPr marL="342900" indent="-342900">
              <a:spcAft>
                <a:spcPts val="1200"/>
              </a:spcAft>
              <a:buFont typeface="Arial" pitchFamily="34" charset="0"/>
              <a:buChar char="•"/>
            </a:pPr>
            <a:r>
              <a:rPr lang="el-GR" sz="2400" dirty="0">
                <a:solidFill>
                  <a:prstClr val="black"/>
                </a:solidFill>
                <a:latin typeface="Calibri"/>
              </a:rPr>
              <a:t>Η διδασκαλία προσαρμόζεται στις ατομικές διαφορές των μαθητών. </a:t>
            </a:r>
          </a:p>
          <a:p>
            <a:pPr marL="342900" indent="-342900">
              <a:spcAft>
                <a:spcPts val="1200"/>
              </a:spcAft>
              <a:buFont typeface="Arial" pitchFamily="34" charset="0"/>
              <a:buChar char="•"/>
            </a:pPr>
            <a:r>
              <a:rPr lang="el-GR" sz="2400" dirty="0">
                <a:solidFill>
                  <a:prstClr val="black"/>
                </a:solidFill>
                <a:latin typeface="Calibri"/>
              </a:rPr>
              <a:t>Στόχος είναι οι μαθητές να φτάσουν σε ένα επίπεδο μάθησης που έχει προκαθοριστεί από τον εκπαιδευτικό. </a:t>
            </a:r>
          </a:p>
          <a:p>
            <a:pPr marL="342900" indent="-342900">
              <a:spcAft>
                <a:spcPts val="1200"/>
              </a:spcAft>
              <a:buFont typeface="Arial" pitchFamily="34" charset="0"/>
              <a:buChar char="•"/>
            </a:pPr>
            <a:r>
              <a:rPr lang="el-GR" sz="2400" dirty="0">
                <a:solidFill>
                  <a:prstClr val="black"/>
                </a:solidFill>
                <a:latin typeface="Calibri"/>
              </a:rPr>
              <a:t>Όλοι οι μαθητές μπορούν να φτάσουν στο αποδεκτό επίπεδο μάθησης, εφόσον τους παρασχεθεί κατάλληλη ενισχυτική διδασκαλία και ο απαραίτητος χρόνος μελέτης. </a:t>
            </a:r>
          </a:p>
          <a:p>
            <a:pPr marL="342900" indent="-342900">
              <a:spcAft>
                <a:spcPts val="1200"/>
              </a:spcAft>
              <a:buFont typeface="Arial" pitchFamily="34" charset="0"/>
              <a:buChar char="•"/>
            </a:pPr>
            <a:r>
              <a:rPr lang="el-GR" sz="2400" dirty="0">
                <a:solidFill>
                  <a:prstClr val="black"/>
                </a:solidFill>
                <a:latin typeface="Calibri"/>
              </a:rPr>
              <a:t>Στην περίπτωση που τα ¾ των μαθητών, δε φτάσουν στο αποδεκτό επίπεδο μάθησης, η διαδικασία επαναλαμβάνεται μέχρι η πλειονότητα των μαθητών να κατέχει επαρκώς τη νέα γνώση. </a:t>
            </a:r>
          </a:p>
        </p:txBody>
      </p:sp>
    </p:spTree>
    <p:extLst>
      <p:ext uri="{BB962C8B-B14F-4D97-AF65-F5344CB8AC3E}">
        <p14:creationId xmlns:p14="http://schemas.microsoft.com/office/powerpoint/2010/main" val="31285991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760788" y="169556"/>
            <a:ext cx="10485120" cy="954107"/>
          </a:xfrm>
          <a:prstGeom prst="rect">
            <a:avLst/>
          </a:prstGeom>
          <a:noFill/>
        </p:spPr>
        <p:txBody>
          <a:bodyPr wrap="square" rtlCol="0">
            <a:spAutoFit/>
          </a:bodyPr>
          <a:lstStyle/>
          <a:p>
            <a:r>
              <a:rPr lang="el-GR" sz="2800" b="1" dirty="0">
                <a:solidFill>
                  <a:srgbClr val="0070C0"/>
                </a:solidFill>
                <a:latin typeface="Calibri" panose="020F0502020204030204" pitchFamily="34" charset="0"/>
                <a:cs typeface="Calibri" panose="020F0502020204030204" pitchFamily="34" charset="0"/>
              </a:rPr>
              <a:t>Μοντέλο </a:t>
            </a:r>
            <a:r>
              <a:rPr lang="el-GR" sz="2800" b="1" dirty="0" err="1">
                <a:solidFill>
                  <a:srgbClr val="0070C0"/>
                </a:solidFill>
                <a:latin typeface="Calibri" panose="020F0502020204030204" pitchFamily="34" charset="0"/>
                <a:cs typeface="Calibri" panose="020F0502020204030204" pitchFamily="34" charset="0"/>
              </a:rPr>
              <a:t>Εμπεδωτικής</a:t>
            </a:r>
            <a:r>
              <a:rPr lang="el-GR" sz="2800" b="1" dirty="0">
                <a:solidFill>
                  <a:srgbClr val="0070C0"/>
                </a:solidFill>
                <a:latin typeface="Calibri" panose="020F0502020204030204" pitchFamily="34" charset="0"/>
                <a:cs typeface="Calibri" panose="020F0502020204030204" pitchFamily="34" charset="0"/>
              </a:rPr>
              <a:t> και Προγραμματισμένης διδασκαλίας - Φάσεις</a:t>
            </a:r>
          </a:p>
        </p:txBody>
      </p:sp>
      <p:sp>
        <p:nvSpPr>
          <p:cNvPr id="3" name="Ορθογώνιο 2"/>
          <p:cNvSpPr/>
          <p:nvPr/>
        </p:nvSpPr>
        <p:spPr>
          <a:xfrm>
            <a:off x="1569720" y="1411640"/>
            <a:ext cx="10088880" cy="5139869"/>
          </a:xfrm>
          <a:prstGeom prst="rect">
            <a:avLst/>
          </a:prstGeom>
        </p:spPr>
        <p:txBody>
          <a:bodyPr wrap="square">
            <a:spAutoFit/>
          </a:bodyPr>
          <a:lstStyle/>
          <a:p>
            <a:pPr marL="342900" indent="-342900">
              <a:spcAft>
                <a:spcPts val="1200"/>
              </a:spcAft>
              <a:buFont typeface="Arial" panose="020B0604020202020204" pitchFamily="34" charset="0"/>
              <a:buChar char="•"/>
            </a:pPr>
            <a:r>
              <a:rPr lang="el-GR" sz="2400" b="1" dirty="0">
                <a:solidFill>
                  <a:prstClr val="black"/>
                </a:solidFill>
                <a:latin typeface="Calibri"/>
              </a:rPr>
              <a:t>Προσανατολισμός</a:t>
            </a:r>
            <a:r>
              <a:rPr lang="el-GR" sz="2400" dirty="0">
                <a:solidFill>
                  <a:prstClr val="black"/>
                </a:solidFill>
                <a:latin typeface="Calibri"/>
              </a:rPr>
              <a:t>: Γνωστοποίηση των διδακτικών στόχων από τον εκπαιδευτικό, του βαθμού του αποδεκτού επιπέδου μάθησης </a:t>
            </a:r>
          </a:p>
          <a:p>
            <a:pPr marL="342900" indent="-342900">
              <a:spcAft>
                <a:spcPts val="1200"/>
              </a:spcAft>
              <a:buFont typeface="Arial" panose="020B0604020202020204" pitchFamily="34" charset="0"/>
              <a:buChar char="•"/>
            </a:pPr>
            <a:r>
              <a:rPr lang="el-GR" sz="2400" b="1" dirty="0">
                <a:solidFill>
                  <a:prstClr val="black"/>
                </a:solidFill>
                <a:latin typeface="Calibri"/>
              </a:rPr>
              <a:t>Παρουσίαση του νέου μαθήματος</a:t>
            </a:r>
            <a:r>
              <a:rPr lang="el-GR" sz="2400" dirty="0">
                <a:solidFill>
                  <a:prstClr val="black"/>
                </a:solidFill>
                <a:latin typeface="Calibri"/>
              </a:rPr>
              <a:t>: Παρουσίαση του νέου θέματος/έννοιας αξιοποιώντας ποικίλες διδακτικές τεχνικές. </a:t>
            </a:r>
          </a:p>
          <a:p>
            <a:pPr marL="342900" indent="-342900">
              <a:spcAft>
                <a:spcPts val="1200"/>
              </a:spcAft>
              <a:buFont typeface="Arial" panose="020B0604020202020204" pitchFamily="34" charset="0"/>
              <a:buChar char="•"/>
            </a:pPr>
            <a:r>
              <a:rPr lang="el-GR" sz="2400" b="1" dirty="0">
                <a:solidFill>
                  <a:prstClr val="black"/>
                </a:solidFill>
                <a:latin typeface="Calibri"/>
              </a:rPr>
              <a:t>Διαμορφωτική αξιολόγηση των μαθητών</a:t>
            </a:r>
            <a:r>
              <a:rPr lang="el-GR" sz="2400" dirty="0">
                <a:solidFill>
                  <a:prstClr val="black"/>
                </a:solidFill>
                <a:latin typeface="Calibri"/>
              </a:rPr>
              <a:t>: Οι μαθητές που πέτυχαν, αναλαμβάνουν επιπλέον δραστηριότητες  ή βοηθούν τους συμμαθητές τους που δεν τα καταφέρνουν</a:t>
            </a:r>
          </a:p>
          <a:p>
            <a:pPr marL="342900" indent="-342900">
              <a:spcAft>
                <a:spcPts val="1200"/>
              </a:spcAft>
              <a:buFont typeface="Arial" panose="020B0604020202020204" pitchFamily="34" charset="0"/>
              <a:buChar char="•"/>
            </a:pPr>
            <a:r>
              <a:rPr lang="el-GR" sz="2400" b="1" dirty="0">
                <a:solidFill>
                  <a:prstClr val="black"/>
                </a:solidFill>
                <a:latin typeface="Calibri"/>
              </a:rPr>
              <a:t>Ενισχυτική Διδασκαλία</a:t>
            </a:r>
            <a:r>
              <a:rPr lang="el-GR" sz="2400" dirty="0">
                <a:solidFill>
                  <a:prstClr val="black"/>
                </a:solidFill>
                <a:latin typeface="Calibri"/>
              </a:rPr>
              <a:t>: Για τους μαθητές με επίδοση κάτω από 80%, χρησιμοποιείται η ενισχυτική διδασκαλία, ακολουθώντας διαφορετικές τεχνικές. </a:t>
            </a:r>
          </a:p>
          <a:p>
            <a:pPr marL="342900" indent="-342900">
              <a:spcAft>
                <a:spcPts val="1200"/>
              </a:spcAft>
              <a:buFont typeface="Arial" panose="020B0604020202020204" pitchFamily="34" charset="0"/>
              <a:buChar char="•"/>
            </a:pPr>
            <a:r>
              <a:rPr lang="el-GR" sz="2400" b="1" dirty="0">
                <a:solidFill>
                  <a:prstClr val="black"/>
                </a:solidFill>
                <a:latin typeface="Calibri"/>
              </a:rPr>
              <a:t>Τελική αξιολόγηση</a:t>
            </a:r>
            <a:r>
              <a:rPr lang="el-GR" sz="2400" dirty="0">
                <a:solidFill>
                  <a:prstClr val="black"/>
                </a:solidFill>
                <a:latin typeface="Calibri"/>
              </a:rPr>
              <a:t>: Συμμετέχουν οι μαθητές που παρακολούθησαν την ενισχυτική διδασκαλία.</a:t>
            </a:r>
          </a:p>
        </p:txBody>
      </p:sp>
    </p:spTree>
    <p:extLst>
      <p:ext uri="{BB962C8B-B14F-4D97-AF65-F5344CB8AC3E}">
        <p14:creationId xmlns:p14="http://schemas.microsoft.com/office/powerpoint/2010/main" val="741165688"/>
      </p:ext>
    </p:extLst>
  </p:cSld>
  <p:clrMapOvr>
    <a:masterClrMapping/>
  </p:clrMapOvr>
</p:sld>
</file>

<file path=ppt/theme/theme1.xml><?xml version="1.0" encoding="utf-8"?>
<a:theme xmlns:a="http://schemas.openxmlformats.org/drawingml/2006/main" name="Κάρτα">
  <a:themeElements>
    <a:clrScheme name="Κάρτα">
      <a:dk1>
        <a:sysClr val="windowText" lastClr="000000"/>
      </a:dk1>
      <a:lt1>
        <a:sysClr val="window" lastClr="FFFFFF"/>
      </a:lt1>
      <a:dk2>
        <a:srgbClr val="2A1A00"/>
      </a:dk2>
      <a:lt2>
        <a:srgbClr val="F3F3F2"/>
      </a:lt2>
      <a:accent1>
        <a:srgbClr val="F8B323"/>
      </a:accent1>
      <a:accent2>
        <a:srgbClr val="656A59"/>
      </a:accent2>
      <a:accent3>
        <a:srgbClr val="46B2B5"/>
      </a:accent3>
      <a:accent4>
        <a:srgbClr val="8CAA7E"/>
      </a:accent4>
      <a:accent5>
        <a:srgbClr val="D36F68"/>
      </a:accent5>
      <a:accent6>
        <a:srgbClr val="826276"/>
      </a:accent6>
      <a:hlink>
        <a:srgbClr val="46B2B5"/>
      </a:hlink>
      <a:folHlink>
        <a:srgbClr val="A46694"/>
      </a:folHlink>
    </a:clrScheme>
    <a:fontScheme name="Κάρτα">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Κάρτα">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adge" id="{71A07785-5930-41D4-9A83-E23602B48E98}" vid="{771EA782-DFA6-45B1-AEA3-661F1715B310}"/>
    </a:ext>
  </a:ext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Κάρτα</Template>
  <TotalTime>456</TotalTime>
  <Words>2058</Words>
  <Application>Microsoft Office PowerPoint</Application>
  <PresentationFormat>Ευρεία οθόνη</PresentationFormat>
  <Paragraphs>280</Paragraphs>
  <Slides>36</Slides>
  <Notes>0</Notes>
  <HiddenSlides>0</HiddenSlides>
  <MMClips>0</MMClips>
  <ScaleCrop>false</ScaleCrop>
  <HeadingPairs>
    <vt:vector size="6" baseType="variant">
      <vt:variant>
        <vt:lpstr>Γραμματοσειρές που χρησιμοποιούνται</vt:lpstr>
      </vt:variant>
      <vt:variant>
        <vt:i4>7</vt:i4>
      </vt:variant>
      <vt:variant>
        <vt:lpstr>Θέμα</vt:lpstr>
      </vt:variant>
      <vt:variant>
        <vt:i4>1</vt:i4>
      </vt:variant>
      <vt:variant>
        <vt:lpstr>Τίτλοι διαφανειών</vt:lpstr>
      </vt:variant>
      <vt:variant>
        <vt:i4>36</vt:i4>
      </vt:variant>
    </vt:vector>
  </HeadingPairs>
  <TitlesOfParts>
    <vt:vector size="44" baseType="lpstr">
      <vt:lpstr>Arial</vt:lpstr>
      <vt:lpstr>Calibri</vt:lpstr>
      <vt:lpstr>Cavolini</vt:lpstr>
      <vt:lpstr>Corbel</vt:lpstr>
      <vt:lpstr>Gill Sans MT</vt:lpstr>
      <vt:lpstr>Impact</vt:lpstr>
      <vt:lpstr>Wingdings</vt:lpstr>
      <vt:lpstr>Κάρτα</vt:lpstr>
      <vt:lpstr>ΔΙΔΑΚΤΙΚΗ ΜΕΘΟΔΟΛΟΓΙΑ Διδακτικά Μοντέλα</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ΔΙΕΡΕΥΝΗΤΙΚΗ ΜΕΘΟΔΟΣ </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ΔΙΔΑΚΤΙΚΗ ΜΕΘΟΔΟΛΟΓΙΑ Διδακτικά Μοντέλα</dc:title>
  <dc:creator>Windows User</dc:creator>
  <cp:lastModifiedBy>ZOE KROKOU</cp:lastModifiedBy>
  <cp:revision>26</cp:revision>
  <dcterms:created xsi:type="dcterms:W3CDTF">2020-10-10T14:34:49Z</dcterms:created>
  <dcterms:modified xsi:type="dcterms:W3CDTF">2021-01-15T14:53:00Z</dcterms:modified>
</cp:coreProperties>
</file>