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78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83F727-EB86-4FA7-A811-D6EC7671591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0210014-4869-4AF0-9B31-823E32720984}">
      <dgm:prSet/>
      <dgm:spPr/>
      <dgm:t>
        <a:bodyPr/>
        <a:lstStyle/>
        <a:p>
          <a:r>
            <a:rPr lang="el-GR" b="1" dirty="0"/>
            <a:t>η διερευνητική μάθηση είναι μια πιο οργανωμένη μορφή της </a:t>
          </a:r>
          <a:r>
            <a:rPr lang="el-GR" b="1" dirty="0" err="1"/>
            <a:t>ανακαλυπτικής</a:t>
          </a:r>
          <a:r>
            <a:rPr lang="el-GR" b="1" dirty="0"/>
            <a:t> μάθησης</a:t>
          </a:r>
          <a:r>
            <a:rPr lang="el-GR" dirty="0"/>
            <a:t>, με έμφαση στην ερευνητική διαδικασία και στην επίλυση προβλημάτων μέσω εξερεύνησης</a:t>
          </a:r>
          <a:endParaRPr lang="en-US" dirty="0"/>
        </a:p>
      </dgm:t>
    </dgm:pt>
    <dgm:pt modelId="{B7ABE0DE-53CB-4F47-ADD7-892852E29840}" type="parTrans" cxnId="{4AE895B4-A270-4451-B3B8-0F570253B033}">
      <dgm:prSet/>
      <dgm:spPr/>
      <dgm:t>
        <a:bodyPr/>
        <a:lstStyle/>
        <a:p>
          <a:endParaRPr lang="en-US"/>
        </a:p>
      </dgm:t>
    </dgm:pt>
    <dgm:pt modelId="{B34A03C4-FA5A-4BE9-8AFC-6C1AE062F01B}" type="sibTrans" cxnId="{4AE895B4-A270-4451-B3B8-0F570253B033}">
      <dgm:prSet/>
      <dgm:spPr/>
      <dgm:t>
        <a:bodyPr/>
        <a:lstStyle/>
        <a:p>
          <a:endParaRPr lang="en-US"/>
        </a:p>
      </dgm:t>
    </dgm:pt>
    <dgm:pt modelId="{B5DE8A9A-2E06-436A-95C9-D097ED98960C}">
      <dgm:prSet/>
      <dgm:spPr/>
      <dgm:t>
        <a:bodyPr/>
        <a:lstStyle/>
        <a:p>
          <a:r>
            <a:rPr lang="el-GR" dirty="0"/>
            <a:t>ενώ η </a:t>
          </a:r>
          <a:r>
            <a:rPr lang="el-GR" b="1" dirty="0" err="1"/>
            <a:t>ανακαλυπτική</a:t>
          </a:r>
          <a:r>
            <a:rPr lang="el-GR" b="1" dirty="0"/>
            <a:t> μάθηση </a:t>
          </a:r>
          <a:r>
            <a:rPr lang="el-GR" dirty="0"/>
            <a:t>μπορεί να αναφέρεται πιο γενικά στη διαδικασία απόκτησης νέας γνώσης μέσω ενεργής ανακάλυψης.</a:t>
          </a:r>
          <a:endParaRPr lang="en-US" dirty="0"/>
        </a:p>
      </dgm:t>
    </dgm:pt>
    <dgm:pt modelId="{C0C88FC6-1FE9-4F33-8D78-58413AAE50AC}" type="parTrans" cxnId="{A73E4CDD-59DC-4DB1-9C6D-BC6FBE8AE954}">
      <dgm:prSet/>
      <dgm:spPr/>
      <dgm:t>
        <a:bodyPr/>
        <a:lstStyle/>
        <a:p>
          <a:endParaRPr lang="en-US"/>
        </a:p>
      </dgm:t>
    </dgm:pt>
    <dgm:pt modelId="{4950DF38-2D91-4E9F-AECA-429A37D44746}" type="sibTrans" cxnId="{A73E4CDD-59DC-4DB1-9C6D-BC6FBE8AE954}">
      <dgm:prSet/>
      <dgm:spPr/>
      <dgm:t>
        <a:bodyPr/>
        <a:lstStyle/>
        <a:p>
          <a:endParaRPr lang="en-US"/>
        </a:p>
      </dgm:t>
    </dgm:pt>
    <dgm:pt modelId="{92FC955B-C0F9-41A8-94BD-5EED508E5678}" type="pres">
      <dgm:prSet presAssocID="{FB83F727-EB86-4FA7-A811-D6EC7671591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C17C0CB2-2F30-44E0-A1CB-83004031E3F2}" type="pres">
      <dgm:prSet presAssocID="{D0210014-4869-4AF0-9B31-823E32720984}" presName="hierRoot1" presStyleCnt="0"/>
      <dgm:spPr/>
    </dgm:pt>
    <dgm:pt modelId="{E9097150-391F-473C-8FBA-74F14645E986}" type="pres">
      <dgm:prSet presAssocID="{D0210014-4869-4AF0-9B31-823E32720984}" presName="composite" presStyleCnt="0"/>
      <dgm:spPr/>
    </dgm:pt>
    <dgm:pt modelId="{93F403C9-2C5B-4D02-84CD-38EA1C7BF33E}" type="pres">
      <dgm:prSet presAssocID="{D0210014-4869-4AF0-9B31-823E32720984}" presName="background" presStyleLbl="node0" presStyleIdx="0" presStyleCnt="2"/>
      <dgm:spPr>
        <a:solidFill>
          <a:schemeClr val="accent2"/>
        </a:solidFill>
      </dgm:spPr>
    </dgm:pt>
    <dgm:pt modelId="{8563EA58-FC7D-47A4-B845-6B709E350875}" type="pres">
      <dgm:prSet presAssocID="{D0210014-4869-4AF0-9B31-823E32720984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31B6CAB-6E5A-48E1-B25F-30C03910D9D8}" type="pres">
      <dgm:prSet presAssocID="{D0210014-4869-4AF0-9B31-823E32720984}" presName="hierChild2" presStyleCnt="0"/>
      <dgm:spPr/>
    </dgm:pt>
    <dgm:pt modelId="{45883463-4B0D-44F4-BA96-E577EA22B8C0}" type="pres">
      <dgm:prSet presAssocID="{B5DE8A9A-2E06-436A-95C9-D097ED98960C}" presName="hierRoot1" presStyleCnt="0"/>
      <dgm:spPr/>
    </dgm:pt>
    <dgm:pt modelId="{77B0CA9E-88B1-482D-BFBF-CB35A421D7AB}" type="pres">
      <dgm:prSet presAssocID="{B5DE8A9A-2E06-436A-95C9-D097ED98960C}" presName="composite" presStyleCnt="0"/>
      <dgm:spPr/>
    </dgm:pt>
    <dgm:pt modelId="{8B120FBF-BA40-44D1-BF97-641F8996BD35}" type="pres">
      <dgm:prSet presAssocID="{B5DE8A9A-2E06-436A-95C9-D097ED98960C}" presName="background" presStyleLbl="node0" presStyleIdx="1" presStyleCnt="2"/>
      <dgm:spPr>
        <a:solidFill>
          <a:schemeClr val="accent2"/>
        </a:solidFill>
        <a:ln>
          <a:solidFill>
            <a:schemeClr val="accent2">
              <a:lumMod val="20000"/>
              <a:lumOff val="80000"/>
            </a:schemeClr>
          </a:solidFill>
        </a:ln>
      </dgm:spPr>
    </dgm:pt>
    <dgm:pt modelId="{828169E6-BEBE-4135-B94F-488DED3098D2}" type="pres">
      <dgm:prSet presAssocID="{B5DE8A9A-2E06-436A-95C9-D097ED98960C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A2551621-4195-4BB3-83BA-E911F427274C}" type="pres">
      <dgm:prSet presAssocID="{B5DE8A9A-2E06-436A-95C9-D097ED98960C}" presName="hierChild2" presStyleCnt="0"/>
      <dgm:spPr/>
    </dgm:pt>
  </dgm:ptLst>
  <dgm:cxnLst>
    <dgm:cxn modelId="{F8F062D8-F6A7-4675-8211-2D471CAD89A2}" type="presOf" srcId="{FB83F727-EB86-4FA7-A811-D6EC7671591B}" destId="{92FC955B-C0F9-41A8-94BD-5EED508E5678}" srcOrd="0" destOrd="0" presId="urn:microsoft.com/office/officeart/2005/8/layout/hierarchy1"/>
    <dgm:cxn modelId="{9B9756BB-1DEE-4EC4-A62C-F6544C9BBD91}" type="presOf" srcId="{B5DE8A9A-2E06-436A-95C9-D097ED98960C}" destId="{828169E6-BEBE-4135-B94F-488DED3098D2}" srcOrd="0" destOrd="0" presId="urn:microsoft.com/office/officeart/2005/8/layout/hierarchy1"/>
    <dgm:cxn modelId="{ED138DF5-BFB2-48FB-B0DE-8C2F7868950B}" type="presOf" srcId="{D0210014-4869-4AF0-9B31-823E32720984}" destId="{8563EA58-FC7D-47A4-B845-6B709E350875}" srcOrd="0" destOrd="0" presId="urn:microsoft.com/office/officeart/2005/8/layout/hierarchy1"/>
    <dgm:cxn modelId="{A73E4CDD-59DC-4DB1-9C6D-BC6FBE8AE954}" srcId="{FB83F727-EB86-4FA7-A811-D6EC7671591B}" destId="{B5DE8A9A-2E06-436A-95C9-D097ED98960C}" srcOrd="1" destOrd="0" parTransId="{C0C88FC6-1FE9-4F33-8D78-58413AAE50AC}" sibTransId="{4950DF38-2D91-4E9F-AECA-429A37D44746}"/>
    <dgm:cxn modelId="{4AE895B4-A270-4451-B3B8-0F570253B033}" srcId="{FB83F727-EB86-4FA7-A811-D6EC7671591B}" destId="{D0210014-4869-4AF0-9B31-823E32720984}" srcOrd="0" destOrd="0" parTransId="{B7ABE0DE-53CB-4F47-ADD7-892852E29840}" sibTransId="{B34A03C4-FA5A-4BE9-8AFC-6C1AE062F01B}"/>
    <dgm:cxn modelId="{8CDDEDD5-7412-4F9B-A4EA-3AC76AAF849A}" type="presParOf" srcId="{92FC955B-C0F9-41A8-94BD-5EED508E5678}" destId="{C17C0CB2-2F30-44E0-A1CB-83004031E3F2}" srcOrd="0" destOrd="0" presId="urn:microsoft.com/office/officeart/2005/8/layout/hierarchy1"/>
    <dgm:cxn modelId="{FC11CFF9-DADD-403D-BB09-A43DCB726971}" type="presParOf" srcId="{C17C0CB2-2F30-44E0-A1CB-83004031E3F2}" destId="{E9097150-391F-473C-8FBA-74F14645E986}" srcOrd="0" destOrd="0" presId="urn:microsoft.com/office/officeart/2005/8/layout/hierarchy1"/>
    <dgm:cxn modelId="{E63D60A9-50DF-4D5A-86E9-23DE6D5EB04F}" type="presParOf" srcId="{E9097150-391F-473C-8FBA-74F14645E986}" destId="{93F403C9-2C5B-4D02-84CD-38EA1C7BF33E}" srcOrd="0" destOrd="0" presId="urn:microsoft.com/office/officeart/2005/8/layout/hierarchy1"/>
    <dgm:cxn modelId="{F0D022E5-7E05-4411-85AF-B271A7BE80DB}" type="presParOf" srcId="{E9097150-391F-473C-8FBA-74F14645E986}" destId="{8563EA58-FC7D-47A4-B845-6B709E350875}" srcOrd="1" destOrd="0" presId="urn:microsoft.com/office/officeart/2005/8/layout/hierarchy1"/>
    <dgm:cxn modelId="{9689BF8A-6166-42C1-BCAA-E52450414DC2}" type="presParOf" srcId="{C17C0CB2-2F30-44E0-A1CB-83004031E3F2}" destId="{C31B6CAB-6E5A-48E1-B25F-30C03910D9D8}" srcOrd="1" destOrd="0" presId="urn:microsoft.com/office/officeart/2005/8/layout/hierarchy1"/>
    <dgm:cxn modelId="{2FB203D2-A95E-45A5-BBED-7CB43A94AC72}" type="presParOf" srcId="{92FC955B-C0F9-41A8-94BD-5EED508E5678}" destId="{45883463-4B0D-44F4-BA96-E577EA22B8C0}" srcOrd="1" destOrd="0" presId="urn:microsoft.com/office/officeart/2005/8/layout/hierarchy1"/>
    <dgm:cxn modelId="{633E1BBE-3616-4618-BA8E-740A4D27D5A8}" type="presParOf" srcId="{45883463-4B0D-44F4-BA96-E577EA22B8C0}" destId="{77B0CA9E-88B1-482D-BFBF-CB35A421D7AB}" srcOrd="0" destOrd="0" presId="urn:microsoft.com/office/officeart/2005/8/layout/hierarchy1"/>
    <dgm:cxn modelId="{D2CBE290-2ED7-4DED-B73F-D860E6389B6F}" type="presParOf" srcId="{77B0CA9E-88B1-482D-BFBF-CB35A421D7AB}" destId="{8B120FBF-BA40-44D1-BF97-641F8996BD35}" srcOrd="0" destOrd="0" presId="urn:microsoft.com/office/officeart/2005/8/layout/hierarchy1"/>
    <dgm:cxn modelId="{34BCF681-B8A5-4E34-9AEB-E5206FBF3AFD}" type="presParOf" srcId="{77B0CA9E-88B1-482D-BFBF-CB35A421D7AB}" destId="{828169E6-BEBE-4135-B94F-488DED3098D2}" srcOrd="1" destOrd="0" presId="urn:microsoft.com/office/officeart/2005/8/layout/hierarchy1"/>
    <dgm:cxn modelId="{898323C6-46D0-48BD-9421-BD42075CBC26}" type="presParOf" srcId="{45883463-4B0D-44F4-BA96-E577EA22B8C0}" destId="{A2551621-4195-4BB3-83BA-E911F427274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9A1F59-C450-48EB-956F-A14D0002BDA4}" type="doc">
      <dgm:prSet loTypeId="urn:microsoft.com/office/officeart/2005/8/layout/vProcess5" loCatId="process" qsTypeId="urn:microsoft.com/office/officeart/2005/8/quickstyle/simple1" qsCatId="simple" csTypeId="urn:microsoft.com/office/officeart/2005/8/colors/colorful1#1" csCatId="colorful"/>
      <dgm:spPr/>
      <dgm:t>
        <a:bodyPr/>
        <a:lstStyle/>
        <a:p>
          <a:endParaRPr lang="en-US"/>
        </a:p>
      </dgm:t>
    </dgm:pt>
    <dgm:pt modelId="{29DF9FCA-80D1-412B-8F59-23EEDA4A0224}">
      <dgm:prSet/>
      <dgm:spPr/>
      <dgm:t>
        <a:bodyPr/>
        <a:lstStyle/>
        <a:p>
          <a:r>
            <a:rPr lang="el-GR" dirty="0"/>
            <a:t>Το σύστημα της </a:t>
          </a:r>
          <a:r>
            <a:rPr lang="el-GR" b="1" i="1" dirty="0" err="1"/>
            <a:t>πραξιακής</a:t>
          </a:r>
          <a:r>
            <a:rPr lang="el-GR" b="1" i="1" dirty="0"/>
            <a:t> αναπαράστασης </a:t>
          </a:r>
          <a:r>
            <a:rPr lang="el-GR" dirty="0"/>
            <a:t>(</a:t>
          </a:r>
          <a:r>
            <a:rPr lang="el-GR" dirty="0" err="1"/>
            <a:t>enactive</a:t>
          </a:r>
          <a:r>
            <a:rPr lang="el-GR" dirty="0"/>
            <a:t> </a:t>
          </a:r>
          <a:r>
            <a:rPr lang="el-GR" dirty="0" err="1"/>
            <a:t>representation</a:t>
          </a:r>
          <a:r>
            <a:rPr lang="el-GR" dirty="0"/>
            <a:t>), στο οποίο η γνώση σχετίζεται με την κίνηση και τη δεξιότητα που προέρχεται από την άμεση επαφή του ατόμου με τα πράγματα</a:t>
          </a:r>
          <a:endParaRPr lang="en-US" dirty="0"/>
        </a:p>
      </dgm:t>
    </dgm:pt>
    <dgm:pt modelId="{E6F280E0-125A-4B3B-9180-CA3466B772B4}" type="parTrans" cxnId="{A842F7F4-FBA9-4B9D-8055-AF9BFBC96563}">
      <dgm:prSet/>
      <dgm:spPr/>
      <dgm:t>
        <a:bodyPr/>
        <a:lstStyle/>
        <a:p>
          <a:endParaRPr lang="en-US"/>
        </a:p>
      </dgm:t>
    </dgm:pt>
    <dgm:pt modelId="{1649E5AA-9CF8-4029-9E2F-77DA4D5D9CD7}" type="sibTrans" cxnId="{A842F7F4-FBA9-4B9D-8055-AF9BFBC96563}">
      <dgm:prSet/>
      <dgm:spPr/>
      <dgm:t>
        <a:bodyPr/>
        <a:lstStyle/>
        <a:p>
          <a:endParaRPr lang="en-US"/>
        </a:p>
      </dgm:t>
    </dgm:pt>
    <dgm:pt modelId="{9271E665-BA3A-4EB8-B335-B9EDC61892AB}">
      <dgm:prSet/>
      <dgm:spPr/>
      <dgm:t>
        <a:bodyPr/>
        <a:lstStyle/>
        <a:p>
          <a:r>
            <a:rPr lang="el-GR" dirty="0"/>
            <a:t>Το σύστημα της </a:t>
          </a:r>
          <a:r>
            <a:rPr lang="el-GR" b="1" i="1" dirty="0"/>
            <a:t>εικονικής αναπαράστασης </a:t>
          </a:r>
          <a:r>
            <a:rPr lang="el-GR" dirty="0"/>
            <a:t>στο οποίο οι γνώσεις </a:t>
          </a:r>
          <a:r>
            <a:rPr lang="el-GR" dirty="0" err="1"/>
            <a:t>αναπαριστώνται</a:t>
          </a:r>
          <a:r>
            <a:rPr lang="el-GR" dirty="0"/>
            <a:t> μέσω εσωτερικών «πνευματικών» εικόνων, χωρίς όμως το στοιχείο του αφηρημένου συσχετισμού</a:t>
          </a:r>
          <a:endParaRPr lang="en-US" dirty="0"/>
        </a:p>
      </dgm:t>
    </dgm:pt>
    <dgm:pt modelId="{D6885843-70D4-4FBB-90B8-F655A780ADC6}" type="parTrans" cxnId="{DBDBDFB1-2D5A-43FE-A9EC-E1D484A19C8F}">
      <dgm:prSet/>
      <dgm:spPr/>
      <dgm:t>
        <a:bodyPr/>
        <a:lstStyle/>
        <a:p>
          <a:endParaRPr lang="en-US"/>
        </a:p>
      </dgm:t>
    </dgm:pt>
    <dgm:pt modelId="{FB5E94E5-54A6-46FD-B409-401A466062AC}" type="sibTrans" cxnId="{DBDBDFB1-2D5A-43FE-A9EC-E1D484A19C8F}">
      <dgm:prSet/>
      <dgm:spPr/>
      <dgm:t>
        <a:bodyPr/>
        <a:lstStyle/>
        <a:p>
          <a:endParaRPr lang="en-US"/>
        </a:p>
      </dgm:t>
    </dgm:pt>
    <dgm:pt modelId="{CBEE9574-6E5C-47B0-AFD5-0AEF7838EB59}">
      <dgm:prSet/>
      <dgm:spPr/>
      <dgm:t>
        <a:bodyPr/>
        <a:lstStyle/>
        <a:p>
          <a:r>
            <a:rPr lang="el-GR" dirty="0"/>
            <a:t>Το σύστημα της </a:t>
          </a:r>
          <a:r>
            <a:rPr lang="el-GR" b="1" i="1" dirty="0"/>
            <a:t>συμβολικής αναπαράστασης</a:t>
          </a:r>
          <a:r>
            <a:rPr lang="el-GR" i="1" dirty="0"/>
            <a:t>, </a:t>
          </a:r>
          <a:r>
            <a:rPr lang="el-GR" dirty="0"/>
            <a:t>που είναι και το ανώτερο, στο οποίο οι γνώσεις παρουσιάζονται με σύμβολα</a:t>
          </a:r>
          <a:endParaRPr lang="en-US" dirty="0"/>
        </a:p>
      </dgm:t>
    </dgm:pt>
    <dgm:pt modelId="{12F2972A-6612-4628-B932-1BD934A1B49D}" type="parTrans" cxnId="{7F1B5B8E-CF03-4C46-889E-663E0DE9DF9B}">
      <dgm:prSet/>
      <dgm:spPr/>
      <dgm:t>
        <a:bodyPr/>
        <a:lstStyle/>
        <a:p>
          <a:endParaRPr lang="en-US"/>
        </a:p>
      </dgm:t>
    </dgm:pt>
    <dgm:pt modelId="{0429868F-56CC-4FC2-827C-36907C348F02}" type="sibTrans" cxnId="{7F1B5B8E-CF03-4C46-889E-663E0DE9DF9B}">
      <dgm:prSet/>
      <dgm:spPr/>
      <dgm:t>
        <a:bodyPr/>
        <a:lstStyle/>
        <a:p>
          <a:endParaRPr lang="en-US"/>
        </a:p>
      </dgm:t>
    </dgm:pt>
    <dgm:pt modelId="{66AF7393-853F-41F5-8E8C-8EFBC8541EE7}" type="pres">
      <dgm:prSet presAssocID="{C19A1F59-C450-48EB-956F-A14D0002BDA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4588D0FF-D558-4643-A18C-2138CB0D985B}" type="pres">
      <dgm:prSet presAssocID="{C19A1F59-C450-48EB-956F-A14D0002BDA4}" presName="dummyMaxCanvas" presStyleCnt="0">
        <dgm:presLayoutVars/>
      </dgm:prSet>
      <dgm:spPr/>
    </dgm:pt>
    <dgm:pt modelId="{95DBB57F-CF9D-4887-B5D4-265094803AF4}" type="pres">
      <dgm:prSet presAssocID="{C19A1F59-C450-48EB-956F-A14D0002BDA4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4FDC803-A509-4BB0-91AE-B51105665F38}" type="pres">
      <dgm:prSet presAssocID="{C19A1F59-C450-48EB-956F-A14D0002BDA4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2B6FAE7-DCFE-4F52-953E-3291694CFB2E}" type="pres">
      <dgm:prSet presAssocID="{C19A1F59-C450-48EB-956F-A14D0002BDA4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B8327FA-7795-490A-BB3D-86B5B272CFE4}" type="pres">
      <dgm:prSet presAssocID="{C19A1F59-C450-48EB-956F-A14D0002BDA4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183332F-D925-4D74-8157-386E797B5A0F}" type="pres">
      <dgm:prSet presAssocID="{C19A1F59-C450-48EB-956F-A14D0002BDA4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3235EBB-7A4A-41F4-AC91-D987F81DAFF4}" type="pres">
      <dgm:prSet presAssocID="{C19A1F59-C450-48EB-956F-A14D0002BDA4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251D6B6-C10E-49B3-8B35-1EC758D1D580}" type="pres">
      <dgm:prSet presAssocID="{C19A1F59-C450-48EB-956F-A14D0002BDA4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38790DE-5CC6-49BC-8288-17768EF489B7}" type="pres">
      <dgm:prSet presAssocID="{C19A1F59-C450-48EB-956F-A14D0002BDA4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9E9B0B-BB5F-4745-AA95-8C84B893FFB6}" type="presOf" srcId="{CBEE9574-6E5C-47B0-AFD5-0AEF7838EB59}" destId="{238790DE-5CC6-49BC-8288-17768EF489B7}" srcOrd="1" destOrd="0" presId="urn:microsoft.com/office/officeart/2005/8/layout/vProcess5"/>
    <dgm:cxn modelId="{FE2C8E60-2532-426D-8FE9-5CCCCDE1713E}" type="presOf" srcId="{FB5E94E5-54A6-46FD-B409-401A466062AC}" destId="{2183332F-D925-4D74-8157-386E797B5A0F}" srcOrd="0" destOrd="0" presId="urn:microsoft.com/office/officeart/2005/8/layout/vProcess5"/>
    <dgm:cxn modelId="{82B0B616-2FA1-42D0-9DF5-680024428869}" type="presOf" srcId="{29DF9FCA-80D1-412B-8F59-23EEDA4A0224}" destId="{D3235EBB-7A4A-41F4-AC91-D987F81DAFF4}" srcOrd="1" destOrd="0" presId="urn:microsoft.com/office/officeart/2005/8/layout/vProcess5"/>
    <dgm:cxn modelId="{E574CADD-A676-4D6F-9895-0F9B267AF89C}" type="presOf" srcId="{9271E665-BA3A-4EB8-B335-B9EDC61892AB}" destId="{A4FDC803-A509-4BB0-91AE-B51105665F38}" srcOrd="0" destOrd="0" presId="urn:microsoft.com/office/officeart/2005/8/layout/vProcess5"/>
    <dgm:cxn modelId="{73B68C9A-7DF7-45D3-9B75-E8E37733ACF3}" type="presOf" srcId="{29DF9FCA-80D1-412B-8F59-23EEDA4A0224}" destId="{95DBB57F-CF9D-4887-B5D4-265094803AF4}" srcOrd="0" destOrd="0" presId="urn:microsoft.com/office/officeart/2005/8/layout/vProcess5"/>
    <dgm:cxn modelId="{E939349F-50FB-4021-91F4-61D551CB61F1}" type="presOf" srcId="{C19A1F59-C450-48EB-956F-A14D0002BDA4}" destId="{66AF7393-853F-41F5-8E8C-8EFBC8541EE7}" srcOrd="0" destOrd="0" presId="urn:microsoft.com/office/officeart/2005/8/layout/vProcess5"/>
    <dgm:cxn modelId="{DBDBDFB1-2D5A-43FE-A9EC-E1D484A19C8F}" srcId="{C19A1F59-C450-48EB-956F-A14D0002BDA4}" destId="{9271E665-BA3A-4EB8-B335-B9EDC61892AB}" srcOrd="1" destOrd="0" parTransId="{D6885843-70D4-4FBB-90B8-F655A780ADC6}" sibTransId="{FB5E94E5-54A6-46FD-B409-401A466062AC}"/>
    <dgm:cxn modelId="{7F1B5B8E-CF03-4C46-889E-663E0DE9DF9B}" srcId="{C19A1F59-C450-48EB-956F-A14D0002BDA4}" destId="{CBEE9574-6E5C-47B0-AFD5-0AEF7838EB59}" srcOrd="2" destOrd="0" parTransId="{12F2972A-6612-4628-B932-1BD934A1B49D}" sibTransId="{0429868F-56CC-4FC2-827C-36907C348F02}"/>
    <dgm:cxn modelId="{50C28E0A-3743-4655-9392-0D2EBD56930C}" type="presOf" srcId="{1649E5AA-9CF8-4029-9E2F-77DA4D5D9CD7}" destId="{9B8327FA-7795-490A-BB3D-86B5B272CFE4}" srcOrd="0" destOrd="0" presId="urn:microsoft.com/office/officeart/2005/8/layout/vProcess5"/>
    <dgm:cxn modelId="{367F110C-1668-4FB8-93CC-4A0D6CB407FF}" type="presOf" srcId="{9271E665-BA3A-4EB8-B335-B9EDC61892AB}" destId="{0251D6B6-C10E-49B3-8B35-1EC758D1D580}" srcOrd="1" destOrd="0" presId="urn:microsoft.com/office/officeart/2005/8/layout/vProcess5"/>
    <dgm:cxn modelId="{A842F7F4-FBA9-4B9D-8055-AF9BFBC96563}" srcId="{C19A1F59-C450-48EB-956F-A14D0002BDA4}" destId="{29DF9FCA-80D1-412B-8F59-23EEDA4A0224}" srcOrd="0" destOrd="0" parTransId="{E6F280E0-125A-4B3B-9180-CA3466B772B4}" sibTransId="{1649E5AA-9CF8-4029-9E2F-77DA4D5D9CD7}"/>
    <dgm:cxn modelId="{6DAECD32-4740-420C-BBCD-1F87FF2C3A15}" type="presOf" srcId="{CBEE9574-6E5C-47B0-AFD5-0AEF7838EB59}" destId="{32B6FAE7-DCFE-4F52-953E-3291694CFB2E}" srcOrd="0" destOrd="0" presId="urn:microsoft.com/office/officeart/2005/8/layout/vProcess5"/>
    <dgm:cxn modelId="{4C6B6066-BC0E-4596-9F28-5E22E3C3EDC5}" type="presParOf" srcId="{66AF7393-853F-41F5-8E8C-8EFBC8541EE7}" destId="{4588D0FF-D558-4643-A18C-2138CB0D985B}" srcOrd="0" destOrd="0" presId="urn:microsoft.com/office/officeart/2005/8/layout/vProcess5"/>
    <dgm:cxn modelId="{5E76EADB-E70F-46D0-98CC-DD91975D6B31}" type="presParOf" srcId="{66AF7393-853F-41F5-8E8C-8EFBC8541EE7}" destId="{95DBB57F-CF9D-4887-B5D4-265094803AF4}" srcOrd="1" destOrd="0" presId="urn:microsoft.com/office/officeart/2005/8/layout/vProcess5"/>
    <dgm:cxn modelId="{1F664D55-CC0D-4DF7-ACC8-AD8424FBDDE3}" type="presParOf" srcId="{66AF7393-853F-41F5-8E8C-8EFBC8541EE7}" destId="{A4FDC803-A509-4BB0-91AE-B51105665F38}" srcOrd="2" destOrd="0" presId="urn:microsoft.com/office/officeart/2005/8/layout/vProcess5"/>
    <dgm:cxn modelId="{1F059633-1178-4D18-A1C2-844B8A3D5B93}" type="presParOf" srcId="{66AF7393-853F-41F5-8E8C-8EFBC8541EE7}" destId="{32B6FAE7-DCFE-4F52-953E-3291694CFB2E}" srcOrd="3" destOrd="0" presId="urn:microsoft.com/office/officeart/2005/8/layout/vProcess5"/>
    <dgm:cxn modelId="{C8DD9C95-9CFD-4543-91DC-FE054523BC7E}" type="presParOf" srcId="{66AF7393-853F-41F5-8E8C-8EFBC8541EE7}" destId="{9B8327FA-7795-490A-BB3D-86B5B272CFE4}" srcOrd="4" destOrd="0" presId="urn:microsoft.com/office/officeart/2005/8/layout/vProcess5"/>
    <dgm:cxn modelId="{CE0BF95F-E495-46B4-911B-67C5C81CB418}" type="presParOf" srcId="{66AF7393-853F-41F5-8E8C-8EFBC8541EE7}" destId="{2183332F-D925-4D74-8157-386E797B5A0F}" srcOrd="5" destOrd="0" presId="urn:microsoft.com/office/officeart/2005/8/layout/vProcess5"/>
    <dgm:cxn modelId="{B5AE59BE-8A55-499F-9F42-C253245C1D81}" type="presParOf" srcId="{66AF7393-853F-41F5-8E8C-8EFBC8541EE7}" destId="{D3235EBB-7A4A-41F4-AC91-D987F81DAFF4}" srcOrd="6" destOrd="0" presId="urn:microsoft.com/office/officeart/2005/8/layout/vProcess5"/>
    <dgm:cxn modelId="{4A93F4AE-88F7-4EF9-AD70-79A1DEE9154D}" type="presParOf" srcId="{66AF7393-853F-41F5-8E8C-8EFBC8541EE7}" destId="{0251D6B6-C10E-49B3-8B35-1EC758D1D580}" srcOrd="7" destOrd="0" presId="urn:microsoft.com/office/officeart/2005/8/layout/vProcess5"/>
    <dgm:cxn modelId="{CBCD6C0C-8FAC-4944-ADC0-E18D41D46BC8}" type="presParOf" srcId="{66AF7393-853F-41F5-8E8C-8EFBC8541EE7}" destId="{238790DE-5CC6-49BC-8288-17768EF489B7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F403C9-2C5B-4D02-84CD-38EA1C7BF33E}">
      <dsp:nvSpPr>
        <dsp:cNvPr id="0" name=""/>
        <dsp:cNvSpPr/>
      </dsp:nvSpPr>
      <dsp:spPr>
        <a:xfrm>
          <a:off x="238000" y="992"/>
          <a:ext cx="4193827" cy="2663080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63EA58-FC7D-47A4-B845-6B709E350875}">
      <dsp:nvSpPr>
        <dsp:cNvPr id="0" name=""/>
        <dsp:cNvSpPr/>
      </dsp:nvSpPr>
      <dsp:spPr>
        <a:xfrm>
          <a:off x="703981" y="443674"/>
          <a:ext cx="4193827" cy="2663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b="1" kern="1200" dirty="0"/>
            <a:t>η διερευνητική μάθηση είναι μια πιο οργανωμένη μορφή της </a:t>
          </a:r>
          <a:r>
            <a:rPr lang="el-GR" sz="2300" b="1" kern="1200" dirty="0" err="1"/>
            <a:t>ανακαλυπτικής</a:t>
          </a:r>
          <a:r>
            <a:rPr lang="el-GR" sz="2300" b="1" kern="1200" dirty="0"/>
            <a:t> μάθησης</a:t>
          </a:r>
          <a:r>
            <a:rPr lang="el-GR" sz="2300" kern="1200" dirty="0"/>
            <a:t>, με έμφαση στην ερευνητική διαδικασία και στην επίλυση προβλημάτων μέσω εξερεύνησης</a:t>
          </a:r>
          <a:endParaRPr lang="en-US" sz="2300" kern="1200" dirty="0"/>
        </a:p>
      </dsp:txBody>
      <dsp:txXfrm>
        <a:off x="703981" y="443674"/>
        <a:ext cx="4193827" cy="2663080"/>
      </dsp:txXfrm>
    </dsp:sp>
    <dsp:sp modelId="{8B120FBF-BA40-44D1-BF97-641F8996BD35}">
      <dsp:nvSpPr>
        <dsp:cNvPr id="0" name=""/>
        <dsp:cNvSpPr/>
      </dsp:nvSpPr>
      <dsp:spPr>
        <a:xfrm>
          <a:off x="5363790" y="992"/>
          <a:ext cx="4193827" cy="2663080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8169E6-BEBE-4135-B94F-488DED3098D2}">
      <dsp:nvSpPr>
        <dsp:cNvPr id="0" name=""/>
        <dsp:cNvSpPr/>
      </dsp:nvSpPr>
      <dsp:spPr>
        <a:xfrm>
          <a:off x="5829771" y="443674"/>
          <a:ext cx="4193827" cy="2663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kern="1200" dirty="0"/>
            <a:t>ενώ η </a:t>
          </a:r>
          <a:r>
            <a:rPr lang="el-GR" sz="2300" b="1" kern="1200" dirty="0" err="1"/>
            <a:t>ανακαλυπτική</a:t>
          </a:r>
          <a:r>
            <a:rPr lang="el-GR" sz="2300" b="1" kern="1200" dirty="0"/>
            <a:t> μάθηση </a:t>
          </a:r>
          <a:r>
            <a:rPr lang="el-GR" sz="2300" kern="1200" dirty="0"/>
            <a:t>μπορεί να αναφέρεται πιο γενικά στη διαδικασία απόκτησης νέας γνώσης μέσω ενεργής ανακάλυψης.</a:t>
          </a:r>
          <a:endParaRPr lang="en-US" sz="2300" kern="1200" dirty="0"/>
        </a:p>
      </dsp:txBody>
      <dsp:txXfrm>
        <a:off x="5829771" y="443674"/>
        <a:ext cx="4193827" cy="26630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pPr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6CB24CB7-D9C8-249D-E313-8F2B1FDE5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171" y="2004926"/>
            <a:ext cx="3066937" cy="3664354"/>
          </a:xfrm>
        </p:spPr>
        <p:txBody>
          <a:bodyPr>
            <a:normAutofit fontScale="90000"/>
          </a:bodyPr>
          <a:lstStyle/>
          <a:p>
            <a:r>
              <a:rPr lang="el-GR" sz="270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ΟραματιστηΣ</a:t>
            </a:r>
            <a:r>
              <a:rPr lang="el-GR" sz="2700" spc="-45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70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τησ</a:t>
            </a:r>
            <a:r>
              <a:rPr lang="el-GR" sz="2700" spc="-45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70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συγχρονηΣ</a:t>
            </a:r>
            <a:r>
              <a:rPr lang="el-GR" sz="2700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7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μαθησηΣ</a:t>
            </a:r>
            <a:r>
              <a:rPr lang="el-GR" sz="27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l-GR" sz="2700" spc="-1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7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l-GR" sz="2700" spc="-1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0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Αγγουρα</a:t>
            </a: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μαρια</a:t>
            </a: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0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γκουντενουδη</a:t>
            </a: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βασιλικη</a:t>
            </a: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0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δημου</a:t>
            </a: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l-GR" sz="20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δημακη</a:t>
            </a: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0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στυλιανη</a:t>
            </a: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0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κουκου</a:t>
            </a:r>
            <a:r>
              <a:rPr lang="el-GR" sz="2000" spc="-10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spc="-1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σταυρουλα</a:t>
            </a:r>
            <a:r>
              <a:rPr lang="en-US" sz="2000" dirty="0"/>
              <a:t/>
            </a:r>
            <a:br>
              <a:rPr lang="en-US" sz="2000" dirty="0"/>
            </a:br>
            <a:endParaRPr lang="el-GR" sz="2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515FC82-3453-4CBE-8895-4CCFF33952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94182" y="964692"/>
            <a:ext cx="6885432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C5FD847B-65C0-4027-8DFC-70CB42451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57802" y="1128683"/>
            <a:ext cx="6558192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Θέση περιεχομένου 9" descr="Εικόνα που περιέχει κείμενο, ανθρώπινο πρόσωπο, σκίτσο/σχέδιο, γυαλιά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3FA8BC4C-550D-5997-4458-2D5C5E61C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366" y="1409175"/>
            <a:ext cx="6227064" cy="404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8405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33976D1-3430-450C-A978-87A9A6E8E7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D6AAC78-7D86-415A-ADC1-2B47480796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2A658D9-F185-44F1-BA33-D50320D1D0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3B0E324A-DE03-3B93-2262-82368326E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marL="194945" marR="145415" indent="-182880">
              <a:spcBef>
                <a:spcPts val="445"/>
              </a:spcBef>
            </a:pP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Η</a:t>
            </a:r>
            <a:r>
              <a:rPr lang="el-GR" spc="-4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 err="1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ανακαλυπτική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-διερευνητική</a:t>
            </a:r>
            <a:r>
              <a:rPr lang="el-GR" spc="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μάθηση</a:t>
            </a:r>
            <a:r>
              <a:rPr lang="el-GR" spc="-6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προτείνει</a:t>
            </a:r>
            <a:r>
              <a:rPr lang="el-GR" spc="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τους</a:t>
            </a:r>
            <a:r>
              <a:rPr lang="el-GR" spc="-6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εξής</a:t>
            </a:r>
            <a:r>
              <a:rPr lang="el-GR" spc="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τρόπους σκέψης:</a:t>
            </a:r>
            <a:endParaRPr lang="el-GR" dirty="0">
              <a:solidFill>
                <a:srgbClr val="404040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94945" marR="422910" indent="-127635" algn="just">
              <a:spcBef>
                <a:spcPts val="1185"/>
              </a:spcBef>
              <a:buChar char="•"/>
              <a:tabLst>
                <a:tab pos="194945" algn="l"/>
                <a:tab pos="236220" algn="l"/>
              </a:tabLst>
            </a:pP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	τον</a:t>
            </a:r>
            <a:r>
              <a:rPr lang="el-GR" spc="-8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διαισθητικό</a:t>
            </a:r>
            <a:r>
              <a:rPr lang="el-GR" spc="-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σύμφωνα</a:t>
            </a:r>
            <a:r>
              <a:rPr lang="el-GR" spc="-4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με</a:t>
            </a:r>
            <a:r>
              <a:rPr lang="el-GR" spc="-7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τον οποίο</a:t>
            </a:r>
            <a:r>
              <a:rPr lang="el-GR" spc="-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το</a:t>
            </a:r>
            <a:r>
              <a:rPr lang="el-GR" spc="-3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άτομο</a:t>
            </a:r>
            <a:r>
              <a:rPr lang="el-GR" spc="-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προχωρεί</a:t>
            </a:r>
            <a:r>
              <a:rPr lang="el-GR" spc="2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με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άλματα,</a:t>
            </a:r>
            <a:r>
              <a:rPr lang="el-GR" spc="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εικασίες</a:t>
            </a:r>
            <a:r>
              <a:rPr lang="el-GR" spc="-6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pc="-7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υποθέσεις.</a:t>
            </a:r>
            <a:r>
              <a:rPr lang="el-GR" spc="-5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Η</a:t>
            </a:r>
            <a:r>
              <a:rPr lang="el-GR" spc="1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διαισθητική</a:t>
            </a:r>
            <a:r>
              <a:rPr lang="el-GR" spc="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σκέψη</a:t>
            </a:r>
            <a:r>
              <a:rPr lang="el-GR" spc="-6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οδηγεί</a:t>
            </a:r>
            <a:r>
              <a:rPr lang="el-GR" spc="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σε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εικασίες</a:t>
            </a:r>
            <a:r>
              <a:rPr lang="el-GR" spc="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άξιες</a:t>
            </a:r>
            <a:r>
              <a:rPr lang="el-GR" spc="-4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ελέγχου</a:t>
            </a:r>
            <a:r>
              <a:rPr lang="el-GR" spc="-4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pc="-4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διερεύνησης</a:t>
            </a:r>
            <a:r>
              <a:rPr lang="el-GR" spc="-4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αν</a:t>
            </a:r>
            <a:r>
              <a:rPr lang="el-GR" spc="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pc="-4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η</a:t>
            </a:r>
            <a:r>
              <a:rPr lang="el-GR" spc="-4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φύση</a:t>
            </a:r>
            <a:r>
              <a:rPr lang="el-GR" spc="-4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της</a:t>
            </a:r>
            <a:r>
              <a:rPr lang="el-GR" spc="3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είναι συμπληρωματική.</a:t>
            </a:r>
          </a:p>
          <a:p>
            <a:pPr marL="194945" marR="422910" indent="-127635" algn="just">
              <a:spcBef>
                <a:spcPts val="1185"/>
              </a:spcBef>
              <a:buChar char="•"/>
              <a:tabLst>
                <a:tab pos="194945" algn="l"/>
                <a:tab pos="236220" algn="l"/>
              </a:tabLst>
            </a:pPr>
            <a:r>
              <a:rPr lang="el-GR" spc="-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τον αναλυτικό</a:t>
            </a:r>
            <a:r>
              <a:rPr lang="el-GR" spc="-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με</a:t>
            </a:r>
            <a:r>
              <a:rPr lang="el-GR" spc="-7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τον οποίο</a:t>
            </a:r>
            <a:r>
              <a:rPr lang="el-GR" spc="-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το</a:t>
            </a:r>
            <a:r>
              <a:rPr lang="el-GR" spc="-3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άτομο</a:t>
            </a:r>
            <a:r>
              <a:rPr lang="el-GR" spc="-3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προχωρεί</a:t>
            </a:r>
            <a:r>
              <a:rPr lang="el-GR" spc="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σταδιακά,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επαγωγικά,</a:t>
            </a:r>
            <a:r>
              <a:rPr lang="el-GR" spc="-5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επιβεβαιώνει</a:t>
            </a:r>
            <a:r>
              <a:rPr lang="el-GR" spc="-6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pc="-6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απορρίπτει</a:t>
            </a:r>
            <a:r>
              <a:rPr lang="el-GR" spc="-6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έχοντας</a:t>
            </a:r>
            <a:r>
              <a:rPr lang="el-GR" spc="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πλήρη</a:t>
            </a:r>
            <a:r>
              <a:rPr lang="el-GR" spc="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1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συνείδηση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των</a:t>
            </a:r>
            <a:r>
              <a:rPr lang="el-GR" spc="-7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στοιχείων</a:t>
            </a:r>
            <a:r>
              <a:rPr lang="el-GR" spc="-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pc="-50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των λειτουργιών</a:t>
            </a:r>
            <a:r>
              <a:rPr lang="el-GR" spc="-7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pc="-25" dirty="0">
                <a:solidFill>
                  <a:srgbClr val="404040"/>
                </a:solidFill>
                <a:latin typeface="Corbel" panose="020B0503020204020204" pitchFamily="34" charset="0"/>
                <a:cs typeface="Cambria" panose="02040503050406030204"/>
              </a:rPr>
              <a:t>της.</a:t>
            </a:r>
            <a:endParaRPr lang="el-GR" dirty="0">
              <a:solidFill>
                <a:srgbClr val="404040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endParaRPr lang="el-GR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6477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1">
            <a:extLst>
              <a:ext uri="{FF2B5EF4-FFF2-40B4-BE49-F238E27FC236}">
                <a16:creationId xmlns:a16="http://schemas.microsoft.com/office/drawing/2014/main" xmlns="" id="{C966A4D4-049A-4389-B407-0E7091A07C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C5DBA38C-20DF-979D-37D4-72E7CB82D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511" y="451126"/>
            <a:ext cx="4475892" cy="930634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l-GR" sz="2400" dirty="0" err="1"/>
              <a:t>Ρολοσ</a:t>
            </a:r>
            <a:r>
              <a:rPr lang="el-GR" sz="2400" dirty="0"/>
              <a:t> </a:t>
            </a:r>
            <a:r>
              <a:rPr lang="el-GR" sz="2400" dirty="0" err="1"/>
              <a:t>μαθητη</a:t>
            </a:r>
            <a:endParaRPr lang="el-GR" sz="2400" dirty="0"/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xmlns="" id="{6C69F65F-C5FE-F6A4-0183-745159C3F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1910081"/>
            <a:ext cx="4475892" cy="3991170"/>
          </a:xfrm>
        </p:spPr>
        <p:txBody>
          <a:bodyPr>
            <a:normAutofit fontScale="85000" lnSpcReduction="10000"/>
          </a:bodyPr>
          <a:lstStyle/>
          <a:p>
            <a:pPr marL="194945" indent="-182245" algn="just">
              <a:lnSpc>
                <a:spcPct val="100000"/>
              </a:lnSpc>
              <a:spcBef>
                <a:spcPts val="935"/>
              </a:spcBef>
              <a:buClr>
                <a:srgbClr val="9E3611"/>
              </a:buClr>
              <a:buSzPct val="86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b="1" dirty="0"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800" b="1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dirty="0">
                <a:latin typeface="Corbel" panose="020B0503020204020204" pitchFamily="34" charset="0"/>
                <a:cs typeface="Cambria" panose="02040503050406030204"/>
              </a:rPr>
              <a:t>Μαθητής</a:t>
            </a:r>
            <a:r>
              <a:rPr lang="el-GR" sz="1800" b="1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dirty="0">
                <a:latin typeface="Corbel" panose="020B0503020204020204" pitchFamily="34" charset="0"/>
                <a:cs typeface="Cambria" panose="02040503050406030204"/>
              </a:rPr>
              <a:t>ως</a:t>
            </a:r>
            <a:r>
              <a:rPr lang="el-GR" sz="1800" b="1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spc="-10" dirty="0">
                <a:latin typeface="Corbel" panose="020B0503020204020204" pitchFamily="34" charset="0"/>
                <a:cs typeface="Cambria" panose="02040503050406030204"/>
              </a:rPr>
              <a:t>Δημιουργός</a:t>
            </a:r>
            <a:r>
              <a:rPr lang="el-GR" sz="1800" b="1" spc="-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dirty="0">
                <a:latin typeface="Corbel" panose="020B0503020204020204" pitchFamily="34" charset="0"/>
                <a:cs typeface="Cambria" panose="02040503050406030204"/>
              </a:rPr>
              <a:t>της</a:t>
            </a:r>
            <a:r>
              <a:rPr lang="el-GR" sz="1800" b="1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spc="-10" dirty="0">
                <a:latin typeface="Corbel" panose="020B0503020204020204" pitchFamily="34" charset="0"/>
                <a:cs typeface="Cambria" panose="02040503050406030204"/>
              </a:rPr>
              <a:t>Γνώσης:</a:t>
            </a:r>
            <a:endParaRPr lang="el-GR" sz="1800" dirty="0">
              <a:latin typeface="Corbel" panose="020B0503020204020204" pitchFamily="34" charset="0"/>
              <a:cs typeface="Cambria" panose="02040503050406030204"/>
            </a:endParaRPr>
          </a:p>
          <a:p>
            <a:pPr marL="0" indent="0" algn="just">
              <a:lnSpc>
                <a:spcPct val="110000"/>
              </a:lnSpc>
              <a:spcBef>
                <a:spcPts val="935"/>
              </a:spcBef>
              <a:buNone/>
            </a:pP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Οι</a:t>
            </a:r>
            <a:r>
              <a:rPr lang="el-GR" sz="1800" spc="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μαθητές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είναι</a:t>
            </a:r>
            <a:r>
              <a:rPr lang="el-GR" sz="18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ενεργοί</a:t>
            </a:r>
            <a:r>
              <a:rPr lang="el-GR" sz="18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συμμετέχοντες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στην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 μαθησιακή</a:t>
            </a:r>
            <a:r>
              <a:rPr lang="el-GR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διαδικασία,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κατασκευάζοντας</a:t>
            </a:r>
            <a:r>
              <a:rPr lang="el-GR" sz="18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</a:t>
            </a:r>
            <a:r>
              <a:rPr lang="el-GR" sz="18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γνώση</a:t>
            </a:r>
            <a:r>
              <a:rPr lang="el-GR" sz="18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μέσα</a:t>
            </a:r>
            <a:r>
              <a:rPr lang="el-GR" sz="18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από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εμπειρία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 συνεργασία.</a:t>
            </a:r>
            <a:endParaRPr lang="el-GR" sz="1800" dirty="0">
              <a:latin typeface="Corbel" panose="020B0503020204020204" pitchFamily="34" charset="0"/>
              <a:cs typeface="Cambria" panose="02040503050406030204"/>
            </a:endParaRPr>
          </a:p>
          <a:p>
            <a:pPr marL="194945" marR="5080" indent="-182880" algn="just">
              <a:lnSpc>
                <a:spcPct val="110000"/>
              </a:lnSpc>
              <a:spcBef>
                <a:spcPts val="38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endParaRPr lang="el-GR" sz="1800" spc="-55" dirty="0">
              <a:latin typeface="Corbel" panose="020B0503020204020204" pitchFamily="34" charset="0"/>
              <a:cs typeface="Cambria" panose="02040503050406030204"/>
            </a:endParaRPr>
          </a:p>
          <a:p>
            <a:pPr marL="194945" marR="5080" indent="-182880" algn="just">
              <a:lnSpc>
                <a:spcPct val="90000"/>
              </a:lnSpc>
              <a:spcBef>
                <a:spcPts val="38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800" spc="-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 err="1">
                <a:latin typeface="Corbel" panose="020B0503020204020204" pitchFamily="34" charset="0"/>
                <a:cs typeface="Cambria" panose="02040503050406030204"/>
              </a:rPr>
              <a:t>Bruner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πιστεύει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ότι</a:t>
            </a:r>
            <a:r>
              <a:rPr lang="el-GR" sz="1800" spc="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η</a:t>
            </a:r>
            <a:r>
              <a:rPr lang="el-GR" sz="18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μάθηση</a:t>
            </a:r>
            <a:r>
              <a:rPr lang="el-GR" sz="18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είναι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μια</a:t>
            </a:r>
            <a:r>
              <a:rPr lang="el-GR" sz="18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ενεργή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διαδικασία,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κατά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οποία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8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μαθητής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δεν</a:t>
            </a:r>
            <a:r>
              <a:rPr lang="el-GR" sz="18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είναι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απλώς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αποδέκτης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γνώσεων,</a:t>
            </a:r>
            <a:r>
              <a:rPr lang="el-GR" sz="1800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αλλά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dirty="0">
                <a:latin typeface="Corbel" panose="020B0503020204020204" pitchFamily="34" charset="0"/>
                <a:cs typeface="Cambria" panose="02040503050406030204"/>
              </a:rPr>
              <a:t>δημιουργός</a:t>
            </a:r>
            <a:r>
              <a:rPr lang="el-GR" sz="1800" b="1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latin typeface="Corbel" panose="020B0503020204020204" pitchFamily="34" charset="0"/>
                <a:cs typeface="Cambria" panose="02040503050406030204"/>
              </a:rPr>
              <a:t>και </a:t>
            </a:r>
            <a:r>
              <a:rPr lang="el-GR" sz="1800" b="1" dirty="0">
                <a:latin typeface="Corbel" panose="020B0503020204020204" pitchFamily="34" charset="0"/>
                <a:cs typeface="Cambria" panose="02040503050406030204"/>
              </a:rPr>
              <a:t>κατασκευαστής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 της</a:t>
            </a:r>
            <a:r>
              <a:rPr lang="el-GR" sz="1800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δικής</a:t>
            </a:r>
            <a:r>
              <a:rPr lang="el-GR" sz="1800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8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κατανόησης</a:t>
            </a:r>
            <a:endParaRPr lang="el-GR" sz="1800" dirty="0">
              <a:latin typeface="Corbel" panose="020B0503020204020204" pitchFamily="34" charset="0"/>
              <a:cs typeface="Cambria" panose="02040503050406030204"/>
            </a:endParaRPr>
          </a:p>
          <a:p>
            <a:pPr marL="194945" marR="102235" indent="-182880" algn="just">
              <a:lnSpc>
                <a:spcPct val="90000"/>
              </a:lnSpc>
              <a:spcBef>
                <a:spcPts val="125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Συνολικά,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800" spc="-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μαθητής</a:t>
            </a:r>
            <a:r>
              <a:rPr lang="el-GR" sz="1800" spc="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στην</a:t>
            </a:r>
            <a:r>
              <a:rPr lang="el-GR" sz="18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θεωρία</a:t>
            </a:r>
            <a:r>
              <a:rPr lang="el-GR" sz="18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800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 err="1">
                <a:latin typeface="Corbel" panose="020B0503020204020204" pitchFamily="34" charset="0"/>
                <a:cs typeface="Cambria" panose="02040503050406030204"/>
              </a:rPr>
              <a:t>Bruner</a:t>
            </a:r>
            <a:r>
              <a:rPr lang="el-GR" sz="18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είναι</a:t>
            </a:r>
            <a:r>
              <a:rPr lang="el-GR" sz="18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latin typeface="Corbel" panose="020B0503020204020204" pitchFamily="34" charset="0"/>
                <a:cs typeface="Cambria" panose="02040503050406030204"/>
              </a:rPr>
              <a:t>ένα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ενεργό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δημιουργικό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υποκείμενο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που</a:t>
            </a:r>
            <a:r>
              <a:rPr lang="el-GR" sz="18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εμπλέκεται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ενεργά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στη</a:t>
            </a:r>
            <a:r>
              <a:rPr lang="el-GR" sz="1800" spc="-8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διαδικασία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μάθησης,</a:t>
            </a:r>
            <a:r>
              <a:rPr lang="el-GR" sz="1800" spc="-9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ανακαλύπτοντας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latin typeface="Corbel" panose="020B0503020204020204" pitchFamily="34" charset="0"/>
                <a:cs typeface="Cambria" panose="02040503050406030204"/>
              </a:rPr>
              <a:t>και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κατασκευάζοντας</a:t>
            </a:r>
            <a:r>
              <a:rPr lang="el-GR" sz="18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γνώση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με</a:t>
            </a:r>
            <a:r>
              <a:rPr lang="el-GR" sz="18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</a:t>
            </a:r>
            <a:r>
              <a:rPr lang="el-GR" sz="1800" spc="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βοήθεια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latin typeface="Corbel" panose="020B0503020204020204" pitchFamily="34" charset="0"/>
                <a:cs typeface="Cambria" panose="02040503050406030204"/>
              </a:rPr>
              <a:t>της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καθοδήγησης</a:t>
            </a:r>
            <a:r>
              <a:rPr lang="el-GR" sz="18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της</a:t>
            </a:r>
            <a:r>
              <a:rPr lang="el-GR" sz="18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αλληλεπίδρασης</a:t>
            </a:r>
            <a:r>
              <a:rPr lang="el-GR" sz="18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με</a:t>
            </a:r>
            <a:r>
              <a:rPr lang="el-GR" sz="1800" spc="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το</a:t>
            </a:r>
            <a:r>
              <a:rPr lang="el-GR" sz="18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περιβάλλον 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του.</a:t>
            </a:r>
            <a:endParaRPr lang="el-GR" sz="1800" dirty="0">
              <a:latin typeface="Corbel" panose="020B0503020204020204" pitchFamily="34" charset="0"/>
              <a:cs typeface="Cambria" panose="02040503050406030204"/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xmlns="" id="{B5899359-8523-4D4D-B568-3FDFAF9821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xmlns="" id="{2E9C9585-DA89-4D7E-BCDF-576461A1A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Θέση περιεχομένου 4" descr="Εικόνα που περιέχει άτομο, κείμενο, τάξη, ρουχισμός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E98D0578-0A57-866B-5742-849CF9C19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4692" y="1716026"/>
            <a:ext cx="4159568" cy="310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5108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8C9874C3-7435-090B-1862-6FA087E2A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9787" y="964692"/>
            <a:ext cx="4476806" cy="789157"/>
          </a:xfrm>
        </p:spPr>
        <p:txBody>
          <a:bodyPr>
            <a:normAutofit/>
          </a:bodyPr>
          <a:lstStyle/>
          <a:p>
            <a:r>
              <a:rPr lang="el-GR" sz="2400" dirty="0"/>
              <a:t>ΡΟΛΟΣ ΔΑΣΚΑΛΟΥ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E6656AB-B8B3-4895-AD32-B928A43C4B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24760" y="964692"/>
            <a:ext cx="5440680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88BDAE2-5EE0-4B2F-9C9B-7E86A0B4C2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91853" y="1128683"/>
            <a:ext cx="5106493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Εικόνα 6" descr="Εικόνα που περιέχει καρτούν, clipart, κείμενο, εικονογράφηση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A776526E-2CD0-A105-455F-CB28DBA59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944" y="1896653"/>
            <a:ext cx="4782312" cy="307263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3F9DE26A-B601-30A5-F14F-341843528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8358" y="1896653"/>
            <a:ext cx="4785321" cy="4004597"/>
          </a:xfrm>
        </p:spPr>
        <p:txBody>
          <a:bodyPr>
            <a:normAutofit lnSpcReduction="10000"/>
          </a:bodyPr>
          <a:lstStyle/>
          <a:p>
            <a:pPr marL="194945" indent="-182245" algn="just">
              <a:lnSpc>
                <a:spcPct val="100000"/>
              </a:lnSpc>
              <a:spcBef>
                <a:spcPts val="1035"/>
              </a:spcBef>
              <a:buClr>
                <a:srgbClr val="9E3611"/>
              </a:buClr>
              <a:buSzPct val="86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b="1" dirty="0">
                <a:latin typeface="Corbel" panose="020B0503020204020204" pitchFamily="34" charset="0"/>
                <a:cs typeface="Cambria" panose="02040503050406030204"/>
              </a:rPr>
              <a:t>Δάσκαλος</a:t>
            </a:r>
            <a:r>
              <a:rPr lang="el-GR" sz="1400" b="1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b="1" dirty="0">
                <a:latin typeface="Corbel" panose="020B0503020204020204" pitchFamily="34" charset="0"/>
                <a:cs typeface="Cambria" panose="02040503050406030204"/>
              </a:rPr>
              <a:t>ως</a:t>
            </a:r>
            <a:r>
              <a:rPr lang="el-GR" sz="1400" b="1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b="1" spc="-10" dirty="0">
                <a:latin typeface="Corbel" panose="020B0503020204020204" pitchFamily="34" charset="0"/>
                <a:cs typeface="Cambria" panose="02040503050406030204"/>
              </a:rPr>
              <a:t>Καθοδηγητής </a:t>
            </a:r>
            <a:r>
              <a:rPr lang="el-GR" sz="1400" b="1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400" b="1" spc="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b="1" spc="-10" dirty="0">
                <a:latin typeface="Corbel" panose="020B0503020204020204" pitchFamily="34" charset="0"/>
                <a:cs typeface="Cambria" panose="02040503050406030204"/>
              </a:rPr>
              <a:t>Υποστηρικτής: </a:t>
            </a:r>
          </a:p>
          <a:p>
            <a:pPr marL="12700" indent="0" algn="just">
              <a:lnSpc>
                <a:spcPct val="100000"/>
              </a:lnSpc>
              <a:spcBef>
                <a:spcPts val="1035"/>
              </a:spcBef>
              <a:buClr>
                <a:srgbClr val="9E3611"/>
              </a:buClr>
              <a:buSzPct val="86000"/>
              <a:buNone/>
              <a:tabLst>
                <a:tab pos="194945" algn="l"/>
              </a:tabLst>
            </a:pP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Ο δάσκαλος</a:t>
            </a:r>
            <a:r>
              <a:rPr lang="el-GR" sz="14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απομακρύνεται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από</a:t>
            </a:r>
            <a:r>
              <a:rPr lang="el-GR" sz="14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τον</a:t>
            </a:r>
            <a:r>
              <a:rPr lang="el-GR" sz="1400" spc="-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ρόλο</a:t>
            </a:r>
            <a:r>
              <a:rPr lang="el-GR" sz="14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400" spc="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"μεταδότη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γνώσεων"</a:t>
            </a:r>
            <a:r>
              <a:rPr lang="el-GR" sz="1400" spc="-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400" spc="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αναλαμβάνει</a:t>
            </a:r>
            <a:r>
              <a:rPr lang="el-GR" sz="14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το</a:t>
            </a:r>
            <a:r>
              <a:rPr lang="el-GR" sz="14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ρόλο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4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καθοδηγητή</a:t>
            </a:r>
            <a:r>
              <a:rPr lang="el-GR" sz="14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25" dirty="0">
                <a:latin typeface="Corbel" panose="020B0503020204020204" pitchFamily="34" charset="0"/>
                <a:cs typeface="Cambria" panose="02040503050406030204"/>
              </a:rPr>
              <a:t>που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ενισχύει</a:t>
            </a:r>
            <a:r>
              <a:rPr lang="el-GR" sz="14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400" spc="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αυτονομία</a:t>
            </a:r>
            <a:r>
              <a:rPr lang="el-GR" sz="14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400" spc="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μαθητή.</a:t>
            </a:r>
            <a:endParaRPr lang="el-GR" sz="1400" spc="-45" dirty="0">
              <a:latin typeface="Corbel" panose="020B0503020204020204" pitchFamily="34" charset="0"/>
              <a:cs typeface="Cambria" panose="02040503050406030204"/>
            </a:endParaRPr>
          </a:p>
          <a:p>
            <a:pPr marL="12700" indent="0" algn="just">
              <a:lnSpc>
                <a:spcPct val="100000"/>
              </a:lnSpc>
              <a:spcBef>
                <a:spcPts val="1035"/>
              </a:spcBef>
              <a:buClr>
                <a:srgbClr val="9E3611"/>
              </a:buClr>
              <a:buSzPct val="86000"/>
              <a:buNone/>
              <a:tabLst>
                <a:tab pos="194945" algn="l"/>
              </a:tabLst>
            </a:pPr>
            <a:endParaRPr lang="el-GR" sz="1400" dirty="0">
              <a:latin typeface="Corbel" panose="020B0503020204020204" pitchFamily="34" charset="0"/>
              <a:cs typeface="Cambria" panose="02040503050406030204"/>
            </a:endParaRPr>
          </a:p>
          <a:p>
            <a:pPr marL="194310" marR="559435" indent="-182245">
              <a:lnSpc>
                <a:spcPct val="90000"/>
              </a:lnSpc>
              <a:spcBef>
                <a:spcPts val="37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Δημιουργεί</a:t>
            </a:r>
            <a:r>
              <a:rPr lang="el-GR" sz="14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b="1" spc="-10" dirty="0">
                <a:latin typeface="Corbel" panose="020B0503020204020204" pitchFamily="34" charset="0"/>
                <a:cs typeface="Cambria" panose="02040503050406030204"/>
              </a:rPr>
              <a:t>καταστάσεις  προβληματισμού,</a:t>
            </a:r>
            <a:r>
              <a:rPr lang="el-GR" sz="1400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ώστε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οι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μαθητές</a:t>
            </a:r>
            <a:r>
              <a:rPr lang="el-GR" sz="14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να</a:t>
            </a:r>
            <a:r>
              <a:rPr lang="el-GR" sz="14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ωθούνται</a:t>
            </a:r>
            <a:r>
              <a:rPr lang="el-GR" sz="1400" spc="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20" dirty="0">
                <a:latin typeface="Corbel" panose="020B0503020204020204" pitchFamily="34" charset="0"/>
                <a:cs typeface="Cambria" panose="02040503050406030204"/>
              </a:rPr>
              <a:t>στην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ανακάλυψη</a:t>
            </a:r>
            <a:r>
              <a:rPr lang="el-GR" sz="14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της</a:t>
            </a:r>
            <a:r>
              <a:rPr lang="el-GR" sz="14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γνώσης.</a:t>
            </a:r>
            <a:endParaRPr lang="el-GR" sz="1400" dirty="0">
              <a:latin typeface="Corbel" panose="020B0503020204020204" pitchFamily="34" charset="0"/>
              <a:cs typeface="Cambria" panose="02040503050406030204"/>
            </a:endParaRPr>
          </a:p>
          <a:p>
            <a:pPr marL="194310" marR="5080" indent="-182245">
              <a:lnSpc>
                <a:spcPct val="90000"/>
              </a:lnSpc>
              <a:spcBef>
                <a:spcPts val="124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4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πιο</a:t>
            </a:r>
            <a:r>
              <a:rPr lang="el-GR" sz="14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«έμπειρος»</a:t>
            </a:r>
            <a:r>
              <a:rPr lang="el-GR" sz="14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παρέχει</a:t>
            </a:r>
            <a:r>
              <a:rPr lang="el-GR" sz="14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βοήθεια</a:t>
            </a:r>
            <a:r>
              <a:rPr lang="el-GR" sz="14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4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οδηγεί</a:t>
            </a:r>
            <a:r>
              <a:rPr lang="el-GR" sz="14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τον</a:t>
            </a:r>
            <a:r>
              <a:rPr lang="el-GR" sz="14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νεότερο 	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από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400" spc="-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εξάρτηση</a:t>
            </a:r>
            <a:r>
              <a:rPr lang="el-GR" sz="1400" spc="-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στην</a:t>
            </a:r>
            <a:r>
              <a:rPr lang="el-GR" sz="1400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ανεξαρτησία.</a:t>
            </a:r>
          </a:p>
          <a:p>
            <a:pPr marL="194310" marR="5080" indent="-182245">
              <a:lnSpc>
                <a:spcPct val="90000"/>
              </a:lnSpc>
              <a:spcBef>
                <a:spcPts val="124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4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400" spc="-1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ενήλικας</a:t>
            </a:r>
            <a:r>
              <a:rPr lang="el-GR" sz="1400" spc="-10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λειτουργεί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ως</a:t>
            </a:r>
            <a:r>
              <a:rPr lang="el-GR" sz="14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μέντορας</a:t>
            </a:r>
            <a:r>
              <a:rPr lang="el-GR" sz="14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στη</a:t>
            </a:r>
            <a:r>
              <a:rPr lang="el-GR" sz="14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διαδικασία</a:t>
            </a:r>
            <a:r>
              <a:rPr lang="el-GR" sz="1400" spc="-8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μάθησης.</a:t>
            </a:r>
            <a:endParaRPr lang="el-GR" sz="1400" dirty="0">
              <a:latin typeface="Corbel" panose="020B0503020204020204" pitchFamily="34" charset="0"/>
              <a:cs typeface="Cambria" panose="02040503050406030204"/>
            </a:endParaRPr>
          </a:p>
          <a:p>
            <a:pPr marL="194310" marR="86360" indent="-182245">
              <a:lnSpc>
                <a:spcPct val="90000"/>
              </a:lnSpc>
              <a:spcBef>
                <a:spcPts val="116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4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 err="1">
                <a:latin typeface="Corbel" panose="020B0503020204020204" pitchFamily="34" charset="0"/>
                <a:cs typeface="Cambria" panose="02040503050406030204"/>
              </a:rPr>
              <a:t>Bruner</a:t>
            </a:r>
            <a:r>
              <a:rPr lang="el-GR" sz="14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ανέπτυξε</a:t>
            </a:r>
            <a:r>
              <a:rPr lang="el-GR" sz="1400" spc="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400" spc="-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έννοια</a:t>
            </a:r>
            <a:r>
              <a:rPr lang="el-GR" sz="1400" spc="-7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400" spc="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b="1" spc="-10" dirty="0">
                <a:latin typeface="Corbel" panose="020B0503020204020204" pitchFamily="34" charset="0"/>
                <a:cs typeface="Cambria" panose="02040503050406030204"/>
              </a:rPr>
              <a:t>"</a:t>
            </a:r>
            <a:r>
              <a:rPr lang="el-GR" sz="1400" b="1" spc="-10" dirty="0" err="1">
                <a:latin typeface="Corbel" panose="020B0503020204020204" pitchFamily="34" charset="0"/>
                <a:cs typeface="Cambria" panose="02040503050406030204"/>
              </a:rPr>
              <a:t>scaffolding</a:t>
            </a:r>
            <a:r>
              <a:rPr lang="el-GR" sz="1400" b="1" spc="-10" dirty="0">
                <a:latin typeface="Corbel" panose="020B0503020204020204" pitchFamily="34" charset="0"/>
                <a:cs typeface="Cambria" panose="02040503050406030204"/>
              </a:rPr>
              <a:t>" 	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(στηρίγματα),</a:t>
            </a:r>
            <a:r>
              <a:rPr lang="el-GR" sz="14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η</a:t>
            </a:r>
            <a:r>
              <a:rPr lang="el-GR" sz="1400" spc="-9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οποία</a:t>
            </a:r>
            <a:r>
              <a:rPr lang="el-GR" sz="1400" spc="-9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αναφέρεται</a:t>
            </a:r>
            <a:r>
              <a:rPr lang="el-GR" sz="1400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στην</a:t>
            </a:r>
            <a:r>
              <a:rPr lang="el-GR" sz="14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υποστήριξη</a:t>
            </a:r>
            <a:r>
              <a:rPr lang="el-GR" sz="1400" spc="-9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25" dirty="0">
                <a:latin typeface="Corbel" panose="020B0503020204020204" pitchFamily="34" charset="0"/>
                <a:cs typeface="Cambria" panose="02040503050406030204"/>
              </a:rPr>
              <a:t>που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παρέχεται</a:t>
            </a:r>
            <a:r>
              <a:rPr lang="el-GR" sz="14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από</a:t>
            </a:r>
            <a:r>
              <a:rPr lang="el-GR" sz="14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πιο</a:t>
            </a:r>
            <a:r>
              <a:rPr lang="el-GR" sz="14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έμπειρους</a:t>
            </a:r>
            <a:r>
              <a:rPr lang="el-GR" sz="14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ενήλικες</a:t>
            </a:r>
            <a:r>
              <a:rPr lang="el-GR" sz="1400" spc="-10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ή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συνομηλίκους,</a:t>
            </a:r>
            <a:r>
              <a:rPr lang="el-GR" sz="1400" spc="-8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25" dirty="0">
                <a:latin typeface="Corbel" panose="020B0503020204020204" pitchFamily="34" charset="0"/>
                <a:cs typeface="Cambria" panose="02040503050406030204"/>
              </a:rPr>
              <a:t>για 	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να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βοηθήσουν</a:t>
            </a:r>
            <a:r>
              <a:rPr lang="el-GR" sz="14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τα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παιδιά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να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φτάσουν</a:t>
            </a:r>
            <a:r>
              <a:rPr lang="el-GR" sz="14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σε</a:t>
            </a:r>
            <a:r>
              <a:rPr lang="el-GR" sz="1400" spc="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ανώτερα</a:t>
            </a:r>
            <a:r>
              <a:rPr lang="el-GR" sz="14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επίπεδα 	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μάθησης</a:t>
            </a:r>
            <a:r>
              <a:rPr lang="el-GR" sz="14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4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400" spc="-10" dirty="0">
                <a:latin typeface="Corbel" panose="020B0503020204020204" pitchFamily="34" charset="0"/>
                <a:cs typeface="Cambria" panose="02040503050406030204"/>
              </a:rPr>
              <a:t>κατανόησης</a:t>
            </a:r>
            <a:r>
              <a:rPr lang="el-GR" sz="1200" spc="-10" dirty="0">
                <a:latin typeface="Corbel" panose="020B0503020204020204" pitchFamily="34" charset="0"/>
                <a:cs typeface="Cambria" panose="02040503050406030204"/>
              </a:rPr>
              <a:t>.</a:t>
            </a:r>
            <a:endParaRPr lang="en-US" sz="12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4046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33976D1-3430-450C-A978-87A9A6E8E7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D6AAC78-7D86-415A-ADC1-2B47480796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2A658D9-F185-44F1-BA33-D50320D1D0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8B2A93C-7849-BD9D-994A-F180C72B7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968192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l-GR" sz="2400" dirty="0" smtClean="0"/>
              <a:t>ΣΠΕΙΡΟΕΙΔΕΣ </a:t>
            </a:r>
            <a:r>
              <a:rPr lang="el-GR" sz="2400" dirty="0"/>
              <a:t>ΑΝΑΛΥΤΙΚΟ ΠΡΟΓΡΑΜΜΑ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861AAC98-4555-B1D1-AE8E-25766414B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1651333"/>
            <a:ext cx="8779512" cy="3742788"/>
          </a:xfrm>
        </p:spPr>
        <p:txBody>
          <a:bodyPr>
            <a:normAutofit fontScale="62500" lnSpcReduction="20000"/>
          </a:bodyPr>
          <a:lstStyle/>
          <a:p>
            <a:pPr marL="194945" indent="-182245" algn="just">
              <a:lnSpc>
                <a:spcPct val="120000"/>
              </a:lnSpc>
              <a:spcBef>
                <a:spcPts val="10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2400" dirty="0">
                <a:latin typeface="Cambria" panose="02040503050406030204"/>
                <a:cs typeface="Cambria" panose="02040503050406030204"/>
              </a:rPr>
              <a:t>Βασική</a:t>
            </a:r>
            <a:r>
              <a:rPr lang="el-GR" sz="2400" spc="-7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αρχή</a:t>
            </a:r>
            <a:r>
              <a:rPr lang="el-GR" sz="2400" spc="-7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του</a:t>
            </a:r>
            <a:r>
              <a:rPr lang="el-GR" sz="24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σπειροειδούς</a:t>
            </a:r>
            <a:r>
              <a:rPr lang="el-GR" sz="24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αναλυτικού προγράμματος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είναι</a:t>
            </a:r>
            <a:r>
              <a:rPr lang="el-GR" sz="24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b="1" dirty="0">
                <a:latin typeface="Cambria" panose="02040503050406030204"/>
                <a:cs typeface="Cambria" panose="02040503050406030204"/>
              </a:rPr>
              <a:t>έννοια</a:t>
            </a:r>
            <a:r>
              <a:rPr lang="el-GR" sz="2400" b="1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b="1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2400" b="1" spc="-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b="1" dirty="0">
                <a:latin typeface="Cambria" panose="02040503050406030204"/>
                <a:cs typeface="Cambria" panose="02040503050406030204"/>
              </a:rPr>
              <a:t>επανάληψης</a:t>
            </a:r>
            <a:r>
              <a:rPr lang="el-GR" sz="2400" b="1" spc="-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b="1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2400" b="1" spc="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b="1" spc="-25" dirty="0">
                <a:latin typeface="Cambria" panose="02040503050406030204"/>
                <a:cs typeface="Cambria" panose="02040503050406030204"/>
              </a:rPr>
              <a:t>της </a:t>
            </a:r>
            <a:r>
              <a:rPr lang="el-GR" sz="2400" b="1" dirty="0">
                <a:latin typeface="Cambria" panose="02040503050406030204"/>
                <a:cs typeface="Cambria" panose="02040503050406030204"/>
              </a:rPr>
              <a:t>σταδιακής</a:t>
            </a:r>
            <a:r>
              <a:rPr lang="el-GR" sz="2400" b="1" spc="-10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b="1" spc="-10" dirty="0">
                <a:latin typeface="Cambria" panose="02040503050406030204"/>
                <a:cs typeface="Cambria" panose="02040503050406030204"/>
              </a:rPr>
              <a:t>ανάπτυξης</a:t>
            </a:r>
            <a:endParaRPr lang="el-GR" sz="2400" b="1" dirty="0">
              <a:latin typeface="Cambria" panose="02040503050406030204"/>
              <a:cs typeface="Cambria" panose="02040503050406030204"/>
            </a:endParaRPr>
          </a:p>
          <a:p>
            <a:pPr marL="194945" marR="194310" indent="-182880" algn="just">
              <a:lnSpc>
                <a:spcPct val="120000"/>
              </a:lnSpc>
              <a:spcBef>
                <a:spcPts val="122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2400" dirty="0">
                <a:latin typeface="Cambria" panose="02040503050406030204"/>
                <a:cs typeface="Cambria" panose="02040503050406030204"/>
              </a:rPr>
              <a:t>Ιδέα</a:t>
            </a:r>
            <a:r>
              <a:rPr lang="el-GR" sz="2400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ότι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οι</a:t>
            </a:r>
            <a:r>
              <a:rPr lang="el-GR" sz="24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μαθητές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θα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πρέπει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να</a:t>
            </a:r>
            <a:r>
              <a:rPr lang="el-GR" sz="2400" spc="-6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επανέρχονται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σε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έννοιες</a:t>
            </a:r>
            <a:r>
              <a:rPr lang="el-GR" sz="24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24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γνώσεις</a:t>
            </a:r>
            <a:r>
              <a:rPr lang="el-GR" sz="24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σε</a:t>
            </a:r>
            <a:r>
              <a:rPr lang="el-GR" sz="24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διάφορα</a:t>
            </a:r>
            <a:r>
              <a:rPr lang="el-GR" sz="24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επίπεδα</a:t>
            </a:r>
            <a:r>
              <a:rPr lang="el-GR" sz="2400" spc="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της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εκπαίδευσής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τους,</a:t>
            </a:r>
            <a:r>
              <a:rPr lang="el-GR" sz="24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προσεγγίζοντας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τις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με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αυξανόμενη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πολυπλοκότητα</a:t>
            </a:r>
            <a:r>
              <a:rPr lang="el-GR" sz="24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24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βάθος.</a:t>
            </a:r>
            <a:endParaRPr lang="el-GR" sz="2400" dirty="0">
              <a:latin typeface="Cambria" panose="02040503050406030204"/>
              <a:cs typeface="Cambria" panose="02040503050406030204"/>
            </a:endParaRPr>
          </a:p>
          <a:p>
            <a:pPr marL="194945" marR="5080" indent="-182880" algn="just">
              <a:lnSpc>
                <a:spcPct val="120000"/>
              </a:lnSpc>
              <a:spcBef>
                <a:spcPts val="114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2400" dirty="0">
                <a:latin typeface="Cambria" panose="02040503050406030204"/>
                <a:cs typeface="Cambria" panose="02040503050406030204"/>
              </a:rPr>
              <a:t>Επιτρέπει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στους</a:t>
            </a:r>
            <a:r>
              <a:rPr lang="el-GR" sz="24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μαθητές</a:t>
            </a:r>
            <a:r>
              <a:rPr lang="el-GR" sz="24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να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επανεξετάζουν</a:t>
            </a:r>
            <a:r>
              <a:rPr lang="el-GR" sz="24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να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εμβαθύνουν</a:t>
            </a:r>
            <a:r>
              <a:rPr lang="el-GR" sz="24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σε</a:t>
            </a:r>
            <a:r>
              <a:rPr lang="el-GR" sz="24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ήδη</a:t>
            </a:r>
            <a:r>
              <a:rPr lang="el-GR" sz="2400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γνωστές</a:t>
            </a:r>
            <a:r>
              <a:rPr lang="el-GR" sz="24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έννοιες,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σε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μια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διαδικασία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που</a:t>
            </a:r>
            <a:r>
              <a:rPr lang="el-GR" sz="24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συνεχώς</a:t>
            </a:r>
            <a:r>
              <a:rPr lang="el-GR" sz="24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εξελίσσεται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τους</a:t>
            </a:r>
            <a:r>
              <a:rPr lang="el-GR" sz="24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βοηθά</a:t>
            </a:r>
            <a:r>
              <a:rPr lang="el-GR" sz="2400" spc="-7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να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αναπτύξουν</a:t>
            </a:r>
            <a:r>
              <a:rPr lang="el-GR" sz="24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μια</a:t>
            </a:r>
            <a:r>
              <a:rPr lang="el-GR" sz="24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πιο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σύνθετη</a:t>
            </a:r>
            <a:r>
              <a:rPr lang="el-GR" sz="24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ολοκληρωμένη κατανόηση.</a:t>
            </a:r>
          </a:p>
          <a:p>
            <a:pPr marL="194945" marR="131445" indent="-182880" algn="just">
              <a:lnSpc>
                <a:spcPct val="120000"/>
              </a:lnSpc>
              <a:spcBef>
                <a:spcPts val="39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2400" dirty="0">
                <a:latin typeface="Cambria" panose="02040503050406030204"/>
                <a:cs typeface="Cambria" panose="02040503050406030204"/>
              </a:rPr>
              <a:t>Κάθε</a:t>
            </a:r>
            <a:r>
              <a:rPr lang="el-GR" sz="2400" spc="-7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φορά</a:t>
            </a:r>
            <a:r>
              <a:rPr lang="el-GR" sz="2400" spc="-8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που</a:t>
            </a:r>
            <a:r>
              <a:rPr lang="el-GR" sz="24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οι</a:t>
            </a:r>
            <a:r>
              <a:rPr lang="el-GR" sz="2400" spc="-7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μαθητές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επανέρχονται</a:t>
            </a:r>
            <a:r>
              <a:rPr lang="el-GR" sz="24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σε</a:t>
            </a:r>
            <a:r>
              <a:rPr lang="el-GR" sz="2400" spc="-7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αυτές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τις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έννοιες,</a:t>
            </a:r>
            <a:r>
              <a:rPr lang="el-GR" sz="2400" spc="-7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2400" spc="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παρουσίασή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τους</a:t>
            </a:r>
            <a:r>
              <a:rPr lang="el-GR" sz="24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είναι</a:t>
            </a:r>
            <a:r>
              <a:rPr lang="el-GR" sz="24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πιο</a:t>
            </a:r>
            <a:r>
              <a:rPr lang="el-GR" sz="24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σύνθετη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και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εμβαθύνει,</a:t>
            </a:r>
            <a:r>
              <a:rPr lang="el-GR" sz="2400" spc="-8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ενώ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οι</a:t>
            </a:r>
            <a:r>
              <a:rPr lang="el-GR" sz="2400" spc="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μαθητές</a:t>
            </a:r>
            <a:r>
              <a:rPr lang="el-GR" sz="24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προχωρούν</a:t>
            </a:r>
            <a:r>
              <a:rPr lang="el-GR" sz="24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σε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πιο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προχωρημένα</a:t>
            </a:r>
            <a:r>
              <a:rPr lang="el-GR" sz="24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στάδια</a:t>
            </a:r>
            <a:r>
              <a:rPr lang="el-GR" sz="2400" spc="-9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κατανόησης.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Αυτό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επιτρέπει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στους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μαθητές</a:t>
            </a:r>
            <a:r>
              <a:rPr lang="el-GR" sz="24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να</a:t>
            </a:r>
            <a:r>
              <a:rPr lang="el-GR" sz="2400" spc="-6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επαναλαμβάνουν</a:t>
            </a:r>
            <a:r>
              <a:rPr lang="el-GR" sz="2400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24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να</a:t>
            </a:r>
            <a:r>
              <a:rPr lang="el-GR" sz="24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αναδομούν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τις</a:t>
            </a:r>
            <a:r>
              <a:rPr lang="el-GR" sz="2400" spc="-8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γνώσεις</a:t>
            </a:r>
            <a:r>
              <a:rPr lang="el-GR" sz="24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τους</a:t>
            </a:r>
            <a:r>
              <a:rPr lang="el-GR" sz="24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σε</a:t>
            </a:r>
            <a:r>
              <a:rPr lang="el-GR" sz="24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κάθε</a:t>
            </a:r>
            <a:r>
              <a:rPr lang="el-GR" sz="24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στάδιο, προσαρμόζοντας</a:t>
            </a:r>
            <a:r>
              <a:rPr lang="el-GR" sz="24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την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κατανόησή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τους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στα</a:t>
            </a:r>
            <a:r>
              <a:rPr lang="el-GR" sz="2400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νέα</a:t>
            </a:r>
            <a:r>
              <a:rPr lang="el-GR" sz="2400" spc="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δεδομένα</a:t>
            </a:r>
            <a:r>
              <a:rPr lang="el-GR" sz="24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στο</a:t>
            </a:r>
            <a:r>
              <a:rPr lang="el-GR" sz="24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υψηλότερο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επίπεδο</a:t>
            </a:r>
            <a:r>
              <a:rPr lang="el-GR" sz="24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σκέψης</a:t>
            </a:r>
            <a:r>
              <a:rPr lang="el-GR" sz="2400" spc="-20" dirty="0">
                <a:latin typeface="Cambria" panose="02040503050406030204"/>
                <a:cs typeface="Cambria" panose="02040503050406030204"/>
              </a:rPr>
              <a:t> τους.</a:t>
            </a:r>
            <a:endParaRPr lang="el-GR" sz="2400" dirty="0">
              <a:latin typeface="Cambria" panose="02040503050406030204"/>
              <a:cs typeface="Cambria" panose="02040503050406030204"/>
            </a:endParaRPr>
          </a:p>
          <a:p>
            <a:pPr marL="194945" marR="843280" indent="-182880" algn="just">
              <a:lnSpc>
                <a:spcPct val="120000"/>
              </a:lnSpc>
              <a:spcBef>
                <a:spcPts val="123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2400" dirty="0">
                <a:latin typeface="Cambria" panose="02040503050406030204"/>
                <a:cs typeface="Cambria" panose="02040503050406030204"/>
              </a:rPr>
              <a:t>Αντανακλά</a:t>
            </a:r>
            <a:r>
              <a:rPr lang="el-GR" sz="2400" spc="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τον</a:t>
            </a:r>
            <a:r>
              <a:rPr lang="el-GR" sz="2400" spc="-6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τρόπο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με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τον</a:t>
            </a:r>
            <a:r>
              <a:rPr lang="el-GR" sz="2400" spc="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οποίο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οι</a:t>
            </a:r>
            <a:r>
              <a:rPr lang="el-GR" sz="24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10" dirty="0">
                <a:latin typeface="Cambria" panose="02040503050406030204"/>
                <a:cs typeface="Cambria" panose="02040503050406030204"/>
              </a:rPr>
              <a:t>άνθρωποι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κατανοούν</a:t>
            </a:r>
            <a:r>
              <a:rPr lang="el-GR" sz="2400" spc="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24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αφομοιώνουν</a:t>
            </a:r>
            <a:r>
              <a:rPr lang="el-GR" sz="2400" spc="-6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τη</a:t>
            </a:r>
            <a:r>
              <a:rPr lang="el-GR" sz="2400" spc="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γνώση</a:t>
            </a:r>
            <a:r>
              <a:rPr lang="el-GR" sz="2400" spc="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0" dirty="0">
                <a:latin typeface="Cambria" panose="02040503050406030204"/>
                <a:cs typeface="Cambria" panose="02040503050406030204"/>
              </a:rPr>
              <a:t>στην </a:t>
            </a:r>
            <a:r>
              <a:rPr lang="el-GR" sz="2400" dirty="0">
                <a:latin typeface="Cambria" panose="02040503050406030204"/>
                <a:cs typeface="Cambria" panose="02040503050406030204"/>
              </a:rPr>
              <a:t>πραγματική</a:t>
            </a:r>
            <a:r>
              <a:rPr lang="el-GR" sz="2400" spc="-9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2400" spc="-25" dirty="0">
                <a:latin typeface="Cambria" panose="02040503050406030204"/>
                <a:cs typeface="Cambria" panose="02040503050406030204"/>
              </a:rPr>
              <a:t>ζωή</a:t>
            </a:r>
            <a:endParaRPr lang="el-GR" sz="2400" dirty="0">
              <a:latin typeface="Cambria" panose="02040503050406030204"/>
              <a:cs typeface="Cambria" panose="02040503050406030204"/>
            </a:endParaRPr>
          </a:p>
          <a:p>
            <a:pPr marL="194945" marR="5080" indent="-182880">
              <a:lnSpc>
                <a:spcPct val="120000"/>
              </a:lnSpc>
              <a:spcBef>
                <a:spcPts val="114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endParaRPr lang="el-GR" sz="2000" dirty="0">
              <a:latin typeface="Cambria" panose="02040503050406030204"/>
              <a:cs typeface="Cambria" panose="02040503050406030204"/>
            </a:endParaRPr>
          </a:p>
          <a:p>
            <a:endParaRPr lang="el-GR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0366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4B0C00BD-2C1A-90C2-6A7A-388183919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64692"/>
            <a:ext cx="4476806" cy="947998"/>
          </a:xfrm>
        </p:spPr>
        <p:txBody>
          <a:bodyPr>
            <a:noAutofit/>
          </a:bodyPr>
          <a:lstStyle/>
          <a:p>
            <a:r>
              <a:rPr lang="el-GR" sz="2000" dirty="0"/>
              <a:t>Η ΕΠΙΔΡΑΣΗ ΤΩΝ ΘΕΩΡΙΩΝ ΤΟΥ ΣΤΗΝ ΠΑΙΔΑΓΩΓΙΚΗ ΔΙΑΔΙΚΑΣΙΑ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650172DB-3502-ABE0-A95E-BB944F9B8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44" y="2323750"/>
            <a:ext cx="4476806" cy="3577500"/>
          </a:xfrm>
        </p:spPr>
        <p:txBody>
          <a:bodyPr>
            <a:normAutofit lnSpcReduction="10000"/>
          </a:bodyPr>
          <a:lstStyle/>
          <a:p>
            <a:pPr marL="194945" marR="5080" indent="-182880" algn="just">
              <a:lnSpc>
                <a:spcPct val="89000"/>
              </a:lnSpc>
              <a:spcBef>
                <a:spcPts val="370"/>
              </a:spcBef>
              <a:buClr>
                <a:srgbClr val="9E3611"/>
              </a:buClr>
              <a:buSzPct val="86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1800" spc="13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πρόταση</a:t>
            </a:r>
            <a:r>
              <a:rPr lang="el-GR" sz="1800" spc="12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του</a:t>
            </a:r>
            <a:r>
              <a:rPr lang="el-GR" sz="1800" spc="135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 err="1">
                <a:latin typeface="Cambria" panose="02040503050406030204"/>
                <a:cs typeface="Cambria" panose="02040503050406030204"/>
              </a:rPr>
              <a:t>Bruner</a:t>
            </a:r>
            <a:r>
              <a:rPr lang="el-GR" sz="1800" spc="12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για</a:t>
            </a:r>
            <a:r>
              <a:rPr lang="el-GR" sz="1800" spc="135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την</a:t>
            </a:r>
            <a:r>
              <a:rPr lang="el-GR" sz="1800" spc="12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ενεργητική</a:t>
            </a:r>
            <a:r>
              <a:rPr lang="el-GR" sz="1800" spc="13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συμμετοχή</a:t>
            </a:r>
            <a:r>
              <a:rPr lang="el-GR" sz="1800" spc="145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των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μαθητών</a:t>
            </a:r>
            <a:r>
              <a:rPr lang="el-GR" sz="1800" spc="47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στην</a:t>
            </a:r>
            <a:r>
              <a:rPr lang="el-GR" sz="1800" spc="4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εκπαιδευτική</a:t>
            </a:r>
            <a:r>
              <a:rPr lang="el-GR" sz="1800" spc="4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διαδικασία</a:t>
            </a:r>
            <a:r>
              <a:rPr lang="el-GR" sz="1800" spc="47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ενίσχυσε</a:t>
            </a:r>
            <a:r>
              <a:rPr lang="el-GR" sz="1800" spc="4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</a:t>
            </a:r>
            <a:r>
              <a:rPr lang="el-GR" sz="1800" spc="484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σημασία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1800" spc="-8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βιωματικής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μάθησης.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94945" marR="10795" indent="-182880" algn="just">
              <a:lnSpc>
                <a:spcPct val="89000"/>
              </a:lnSpc>
              <a:spcBef>
                <a:spcPts val="1270"/>
              </a:spcBef>
              <a:buClr>
                <a:srgbClr val="9E3611"/>
              </a:buClr>
              <a:buSzPct val="86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Οι</a:t>
            </a:r>
            <a:r>
              <a:rPr lang="el-GR" sz="1800" spc="18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μαθητές</a:t>
            </a:r>
            <a:r>
              <a:rPr lang="el-GR" sz="1800" spc="16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δεν</a:t>
            </a:r>
            <a:r>
              <a:rPr lang="el-GR" sz="1800" spc="175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είναι</a:t>
            </a:r>
            <a:r>
              <a:rPr lang="el-GR" sz="1800" spc="185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πια</a:t>
            </a:r>
            <a:r>
              <a:rPr lang="el-GR" sz="1800" spc="16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παθητικοί</a:t>
            </a:r>
            <a:r>
              <a:rPr lang="el-GR" sz="1800" spc="165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δέκτες</a:t>
            </a:r>
            <a:r>
              <a:rPr lang="el-GR" sz="1800" spc="16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γνώσεων</a:t>
            </a:r>
            <a:r>
              <a:rPr lang="el-GR" sz="1800" spc="165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αλλά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ενεργοί</a:t>
            </a:r>
            <a:r>
              <a:rPr lang="el-GR" sz="1800" spc="254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συμμετέχοντες</a:t>
            </a:r>
            <a:r>
              <a:rPr lang="el-GR" sz="1800" spc="2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που</a:t>
            </a:r>
            <a:r>
              <a:rPr lang="el-GR" sz="1800" spc="2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ανακαλύπτουν</a:t>
            </a:r>
            <a:r>
              <a:rPr lang="el-GR" sz="1800" spc="2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2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εφαρμόζουν</a:t>
            </a:r>
            <a:r>
              <a:rPr lang="el-GR" sz="1800" spc="28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τις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γνώσεις.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94945" marR="10795" indent="-182880" algn="just">
              <a:lnSpc>
                <a:spcPct val="91000"/>
              </a:lnSpc>
              <a:spcBef>
                <a:spcPts val="1165"/>
              </a:spcBef>
              <a:buClr>
                <a:srgbClr val="9E3611"/>
              </a:buClr>
              <a:buSzPct val="86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1800" spc="29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ανακάλυψη</a:t>
            </a:r>
            <a:r>
              <a:rPr lang="el-GR" sz="1800" spc="29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1800" spc="26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γνώσης</a:t>
            </a:r>
            <a:r>
              <a:rPr lang="el-GR" sz="1800" spc="3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μέσω</a:t>
            </a:r>
            <a:r>
              <a:rPr lang="el-GR" sz="1800" spc="28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δραστηριοτήτων,</a:t>
            </a:r>
            <a:r>
              <a:rPr lang="el-GR" sz="1800" spc="3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πειραμάτων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4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εξερεύνησης</a:t>
            </a:r>
            <a:r>
              <a:rPr lang="el-GR" sz="1800" spc="4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προσφέρει</a:t>
            </a:r>
            <a:r>
              <a:rPr lang="el-GR" sz="1800" spc="6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καλύτερη</a:t>
            </a:r>
            <a:r>
              <a:rPr lang="el-GR" sz="1800" spc="3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κατανόηση</a:t>
            </a:r>
            <a:r>
              <a:rPr lang="el-GR" sz="1800" spc="5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50" dirty="0">
                <a:latin typeface="Cambria" panose="02040503050406030204"/>
                <a:cs typeface="Cambria" panose="02040503050406030204"/>
              </a:rPr>
              <a:t> 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διαρκή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αποθήκευση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18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πληροφορίας.</a:t>
            </a:r>
            <a:endParaRPr lang="en-US" dirty="0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xmlns="" id="{56533F40-045E-4E3D-9243-864CD4E586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43605" y="964692"/>
            <a:ext cx="5440680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0402EC6-D845-41B3-BEBE-CB34D9BFEA6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110699" y="1128683"/>
            <a:ext cx="5106493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ject 6" descr="Εικόνα που περιέχει σκίτσο/σχέδιο, καρτούν, ζωγραφιά, άτομο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5A7923B4-F1C9-8E0B-49C1-AB890501C9F0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72789" y="1998277"/>
            <a:ext cx="4782312" cy="286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7617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08BC1F8F-85DC-A608-301A-1EA1F809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/>
              <a:t>ΠΡΟΩΘΗΣΗ ΤΗΣ ΚΟΙΝΩΝΙΚΗΣ ΚΑΙ ΣΥΝΕΡΓΑΤΙΚΗΣ ΜΑΘΗΣΗΣ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E3B989A8-61E7-C251-D5EF-57F90F22B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94945" indent="-182245">
              <a:lnSpc>
                <a:spcPct val="100000"/>
              </a:lnSpc>
              <a:spcBef>
                <a:spcPts val="1035"/>
              </a:spcBef>
              <a:buClr>
                <a:srgbClr val="9E3611"/>
              </a:buClr>
              <a:buSzPct val="86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b="1" spc="-10" dirty="0">
                <a:latin typeface="Cambria" panose="02040503050406030204"/>
                <a:cs typeface="Cambria" panose="02040503050406030204"/>
              </a:rPr>
              <a:t>Συνεργατική</a:t>
            </a:r>
            <a:r>
              <a:rPr lang="el-GR" sz="1800" b="1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b="1" spc="-10" dirty="0">
                <a:latin typeface="Cambria" panose="02040503050406030204"/>
                <a:cs typeface="Cambria" panose="02040503050406030204"/>
              </a:rPr>
              <a:t>Μάθηση: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2700">
              <a:lnSpc>
                <a:spcPts val="2385"/>
              </a:lnSpc>
              <a:spcBef>
                <a:spcPts val="935"/>
              </a:spcBef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Ο</a:t>
            </a:r>
            <a:r>
              <a:rPr lang="el-GR" sz="1800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 err="1">
                <a:latin typeface="Cambria" panose="02040503050406030204"/>
                <a:cs typeface="Cambria" panose="02040503050406030204"/>
              </a:rPr>
              <a:t>Bruner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τόνισε</a:t>
            </a:r>
            <a:r>
              <a:rPr lang="el-GR" sz="18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σημασία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18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κοινωνικής</a:t>
            </a:r>
            <a:r>
              <a:rPr lang="el-GR" sz="18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διάστασης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της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2700">
              <a:lnSpc>
                <a:spcPts val="2290"/>
              </a:lnSpc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μάθησης,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υπογραμμίζοντας</a:t>
            </a:r>
            <a:r>
              <a:rPr lang="el-GR" sz="18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</a:t>
            </a:r>
            <a:r>
              <a:rPr lang="el-GR" sz="1800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συνεργασία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την</a:t>
            </a:r>
            <a:r>
              <a:rPr lang="el-GR" sz="1800" spc="-8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αλληλεπίδραση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2700">
              <a:lnSpc>
                <a:spcPts val="2425"/>
              </a:lnSpc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με</a:t>
            </a:r>
            <a:r>
              <a:rPr lang="el-GR" sz="1800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άλλους</a:t>
            </a:r>
            <a:r>
              <a:rPr lang="el-GR" sz="18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μαθητές.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94945" indent="-182245">
              <a:lnSpc>
                <a:spcPct val="100000"/>
              </a:lnSpc>
              <a:spcBef>
                <a:spcPts val="935"/>
              </a:spcBef>
              <a:buClr>
                <a:srgbClr val="9E3611"/>
              </a:buClr>
              <a:buSzPct val="86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b="1" spc="-10" dirty="0">
                <a:latin typeface="Cambria" panose="02040503050406030204"/>
                <a:cs typeface="Cambria" panose="02040503050406030204"/>
              </a:rPr>
              <a:t>Αναβάθμιση</a:t>
            </a:r>
            <a:r>
              <a:rPr lang="el-GR" sz="1800" b="1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b="1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1800" b="1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b="1" spc="-10" dirty="0">
                <a:latin typeface="Cambria" panose="02040503050406030204"/>
                <a:cs typeface="Cambria" panose="02040503050406030204"/>
              </a:rPr>
              <a:t>Κοινωνικής</a:t>
            </a:r>
            <a:r>
              <a:rPr lang="el-GR" sz="1800" b="1" spc="-7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b="1" spc="-10" dirty="0">
                <a:latin typeface="Cambria" panose="02040503050406030204"/>
                <a:cs typeface="Cambria" panose="02040503050406030204"/>
              </a:rPr>
              <a:t>Διάστασης: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2700" marR="958215">
              <a:lnSpc>
                <a:spcPct val="91000"/>
              </a:lnSpc>
              <a:spcBef>
                <a:spcPts val="1160"/>
              </a:spcBef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18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μάθηση</a:t>
            </a:r>
            <a:r>
              <a:rPr lang="el-GR" sz="1800" spc="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ενισχύεται</a:t>
            </a:r>
            <a:r>
              <a:rPr lang="el-GR" sz="18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μέσω</a:t>
            </a:r>
            <a:r>
              <a:rPr lang="el-GR" sz="18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ομαδικής</a:t>
            </a:r>
            <a:r>
              <a:rPr lang="el-GR" sz="18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εργασίας</a:t>
            </a:r>
            <a:r>
              <a:rPr lang="el-GR" sz="1800" spc="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της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κοινωνικής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επικοινωνίας, όπου</a:t>
            </a:r>
            <a:r>
              <a:rPr lang="el-GR" sz="18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οι</a:t>
            </a:r>
            <a:r>
              <a:rPr lang="el-GR" sz="18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μαθητές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αναπτύσσουν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κοινωνικές</a:t>
            </a:r>
            <a:r>
              <a:rPr lang="el-GR" sz="18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επικοινωνιακές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δεξιότητες.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312191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1660E788-AFA9-4A1B-9991-6AA74632A1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67D4867-5BA7-4462-B2F6-A23F4A622A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754465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750E0AAD-380E-8E8D-C82E-2EB314626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3467"/>
            <a:ext cx="6242719" cy="1650028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l-GR" sz="2400" dirty="0" err="1">
                <a:solidFill>
                  <a:schemeClr val="bg1"/>
                </a:solidFill>
              </a:rPr>
              <a:t>ΜακροχρΟνια</a:t>
            </a:r>
            <a:r>
              <a:rPr lang="el-GR" sz="2400" dirty="0">
                <a:solidFill>
                  <a:schemeClr val="bg1"/>
                </a:solidFill>
              </a:rPr>
              <a:t> </a:t>
            </a:r>
            <a:r>
              <a:rPr lang="el-GR" sz="2400" dirty="0" err="1">
                <a:solidFill>
                  <a:schemeClr val="bg1"/>
                </a:solidFill>
              </a:rPr>
              <a:t>επΙδραση</a:t>
            </a:r>
            <a:r>
              <a:rPr lang="el-GR" sz="2400" dirty="0">
                <a:solidFill>
                  <a:schemeClr val="bg1"/>
                </a:solidFill>
              </a:rPr>
              <a:t> στην </a:t>
            </a:r>
            <a:r>
              <a:rPr lang="el-GR" sz="2400" dirty="0" err="1">
                <a:solidFill>
                  <a:schemeClr val="bg1"/>
                </a:solidFill>
              </a:rPr>
              <a:t>εκπαιδευτικΗ</a:t>
            </a:r>
            <a:r>
              <a:rPr lang="el-GR" sz="2400" dirty="0">
                <a:solidFill>
                  <a:schemeClr val="bg1"/>
                </a:solidFill>
              </a:rPr>
              <a:t> και </a:t>
            </a:r>
            <a:r>
              <a:rPr lang="el-GR" sz="2400" dirty="0" err="1">
                <a:solidFill>
                  <a:schemeClr val="bg1"/>
                </a:solidFill>
              </a:rPr>
              <a:t>κοινωνικΗ</a:t>
            </a:r>
            <a:r>
              <a:rPr lang="el-GR" sz="2400" dirty="0">
                <a:solidFill>
                  <a:schemeClr val="bg1"/>
                </a:solidFill>
              </a:rPr>
              <a:t> </a:t>
            </a:r>
            <a:r>
              <a:rPr lang="el-GR" sz="2400" dirty="0" err="1">
                <a:solidFill>
                  <a:schemeClr val="bg1"/>
                </a:solidFill>
              </a:rPr>
              <a:t>πολιτικΗ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D6EDA770-5DF0-7AE2-3A1D-751EAAAAC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398426"/>
            <a:ext cx="6242715" cy="3655240"/>
          </a:xfrm>
        </p:spPr>
        <p:txBody>
          <a:bodyPr>
            <a:normAutofit/>
          </a:bodyPr>
          <a:lstStyle/>
          <a:p>
            <a:pPr marL="194945" indent="-182245">
              <a:lnSpc>
                <a:spcPct val="100000"/>
              </a:lnSpc>
              <a:spcBef>
                <a:spcPts val="109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b="1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Εκπαιδευτική</a:t>
            </a:r>
            <a:r>
              <a:rPr lang="el-GR" sz="1800" b="1" spc="-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b="1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Πολιτική:</a:t>
            </a:r>
            <a:endParaRPr lang="el-GR" sz="1800" dirty="0">
              <a:solidFill>
                <a:schemeClr val="accent4">
                  <a:lumMod val="20000"/>
                  <a:lumOff val="80000"/>
                </a:schemeClr>
              </a:solidFill>
              <a:latin typeface="Cambria" panose="02040503050406030204"/>
              <a:cs typeface="Cambria" panose="02040503050406030204"/>
            </a:endParaRPr>
          </a:p>
          <a:p>
            <a:pPr marL="12700" marR="5080" algn="just">
              <a:lnSpc>
                <a:spcPts val="1950"/>
              </a:lnSpc>
              <a:spcBef>
                <a:spcPts val="1235"/>
              </a:spcBef>
            </a:pP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Η</a:t>
            </a:r>
            <a:r>
              <a:rPr lang="el-GR" sz="1800" spc="-2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επιρροή</a:t>
            </a:r>
            <a:r>
              <a:rPr lang="el-GR" sz="1800" spc="1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του</a:t>
            </a:r>
            <a:r>
              <a:rPr lang="el-GR" sz="1800" spc="-2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Bruner</a:t>
            </a:r>
            <a:r>
              <a:rPr lang="el-GR" sz="1800" spc="-2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συνέβαλε</a:t>
            </a:r>
            <a:r>
              <a:rPr lang="el-GR" sz="1800" spc="-2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στη</a:t>
            </a:r>
            <a:r>
              <a:rPr lang="el-GR" sz="1800" spc="-5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διαμόρφωση</a:t>
            </a:r>
            <a:r>
              <a:rPr lang="el-GR" sz="1800" spc="-5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πολιτικών</a:t>
            </a:r>
            <a:r>
              <a:rPr lang="el-GR" sz="1800" spc="-9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που</a:t>
            </a:r>
            <a:r>
              <a:rPr lang="el-GR" sz="1800" spc="-4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προάγουν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την</a:t>
            </a:r>
            <a:r>
              <a:rPr lang="el-GR" sz="1800" spc="-1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ανεξαρτησία</a:t>
            </a:r>
            <a:r>
              <a:rPr lang="el-GR" sz="1800" spc="-6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τη</a:t>
            </a:r>
            <a:r>
              <a:rPr lang="el-GR" sz="1800" spc="-6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δημιουργικότητα</a:t>
            </a:r>
            <a:r>
              <a:rPr lang="el-GR" sz="1800" spc="1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των</a:t>
            </a:r>
            <a:r>
              <a:rPr lang="el-GR" sz="1800" spc="-4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μαθητών,</a:t>
            </a:r>
            <a:r>
              <a:rPr lang="el-GR" sz="1800" spc="-6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ενισχύοντας</a:t>
            </a:r>
            <a:r>
              <a:rPr lang="el-GR" sz="1800" spc="-2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2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την 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εφαρμογή</a:t>
            </a:r>
            <a:r>
              <a:rPr lang="el-GR" sz="1800" spc="-5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προγραμμάτων</a:t>
            </a:r>
            <a:r>
              <a:rPr lang="el-GR" sz="1800" spc="-3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που</a:t>
            </a:r>
            <a:r>
              <a:rPr lang="el-GR" sz="1800" spc="-5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επικεντρώνονται</a:t>
            </a:r>
            <a:r>
              <a:rPr lang="el-GR" sz="1800" spc="-4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στην</a:t>
            </a:r>
            <a:r>
              <a:rPr lang="el-GR" sz="1800" spc="-3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ενεργή</a:t>
            </a:r>
            <a:r>
              <a:rPr lang="el-GR" sz="1800" spc="-5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μάθηση.</a:t>
            </a:r>
            <a:endParaRPr lang="el-GR" sz="1800" dirty="0">
              <a:solidFill>
                <a:schemeClr val="accent4">
                  <a:lumMod val="20000"/>
                  <a:lumOff val="80000"/>
                </a:schemeClr>
              </a:solidFill>
              <a:latin typeface="Cambria" panose="02040503050406030204"/>
              <a:cs typeface="Cambria" panose="02040503050406030204"/>
            </a:endParaRPr>
          </a:p>
          <a:p>
            <a:pPr marL="194945" indent="-182245" algn="just">
              <a:lnSpc>
                <a:spcPct val="100000"/>
              </a:lnSpc>
              <a:spcBef>
                <a:spcPts val="97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b="1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Συνεχιζόμενη</a:t>
            </a:r>
            <a:r>
              <a:rPr lang="el-GR" sz="1800" b="1" spc="-1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b="1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Κληρονομιά:</a:t>
            </a:r>
            <a:endParaRPr lang="el-GR" sz="1800" dirty="0">
              <a:solidFill>
                <a:schemeClr val="accent4">
                  <a:lumMod val="20000"/>
                  <a:lumOff val="80000"/>
                </a:schemeClr>
              </a:solidFill>
              <a:latin typeface="Cambria" panose="02040503050406030204"/>
              <a:cs typeface="Cambria" panose="02040503050406030204"/>
            </a:endParaRPr>
          </a:p>
          <a:p>
            <a:pPr marL="12700" marR="200660" algn="just">
              <a:lnSpc>
                <a:spcPts val="1950"/>
              </a:lnSpc>
              <a:spcBef>
                <a:spcPts val="1230"/>
              </a:spcBef>
            </a:pP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Οι</a:t>
            </a:r>
            <a:r>
              <a:rPr lang="el-GR" sz="1800" spc="-4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προσεγγίσεις</a:t>
            </a:r>
            <a:r>
              <a:rPr lang="el-GR" sz="1800" spc="-7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του</a:t>
            </a:r>
            <a:r>
              <a:rPr lang="el-GR" sz="1800" spc="3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Bruner</a:t>
            </a:r>
            <a:r>
              <a:rPr lang="el-GR" sz="1800" spc="-2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συνεχίζουν</a:t>
            </a:r>
            <a:r>
              <a:rPr lang="el-GR" sz="1800" spc="-2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να</a:t>
            </a:r>
            <a:r>
              <a:rPr lang="el-GR" sz="1800" spc="-3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επηρεάζουν</a:t>
            </a:r>
            <a:r>
              <a:rPr lang="el-GR" sz="1800" spc="-2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τα</a:t>
            </a:r>
            <a:r>
              <a:rPr lang="el-GR" sz="1800" spc="-3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εκπαιδευτικά προγράμματα</a:t>
            </a:r>
            <a:r>
              <a:rPr lang="el-GR" sz="1800" spc="-4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2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τις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μεθόδους</a:t>
            </a:r>
            <a:r>
              <a:rPr lang="el-GR" sz="1800" spc="-7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διδασκαλίας</a:t>
            </a:r>
            <a:r>
              <a:rPr lang="el-GR" sz="1800" spc="-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σε</a:t>
            </a:r>
            <a:r>
              <a:rPr lang="el-GR" sz="1800" spc="-3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σχολεία</a:t>
            </a:r>
            <a:r>
              <a:rPr lang="el-GR" sz="1800" spc="-4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σε</a:t>
            </a:r>
            <a:r>
              <a:rPr lang="el-GR" sz="1800" spc="-3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όλο</a:t>
            </a:r>
            <a:r>
              <a:rPr lang="el-GR" sz="1800" spc="-3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τον</a:t>
            </a:r>
            <a:r>
              <a:rPr lang="el-GR" sz="1800" spc="-2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κόσμο,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δημιουργώντας</a:t>
            </a:r>
            <a:r>
              <a:rPr lang="el-GR" sz="1800" spc="-55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πιο</a:t>
            </a:r>
            <a:r>
              <a:rPr lang="el-GR" sz="1800" spc="-8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αποτελεσματικά</a:t>
            </a:r>
            <a:r>
              <a:rPr lang="el-GR" sz="1800" spc="-2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μαθησιακά</a:t>
            </a:r>
            <a:r>
              <a:rPr lang="el-GR" sz="1800" spc="-8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/>
                <a:cs typeface="Cambria" panose="02040503050406030204"/>
              </a:rPr>
              <a:t>περιβάλλοντα.</a:t>
            </a:r>
            <a:endParaRPr lang="el-GR" sz="1800" dirty="0">
              <a:solidFill>
                <a:schemeClr val="accent4">
                  <a:lumMod val="20000"/>
                  <a:lumOff val="80000"/>
                </a:schemeClr>
              </a:solidFill>
              <a:latin typeface="Cambria" panose="02040503050406030204"/>
              <a:cs typeface="Cambria" panose="02040503050406030204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4791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F5E6BD9C-9541-22B3-601A-D08451A2C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814790"/>
            <a:ext cx="7729728" cy="939059"/>
          </a:xfrm>
        </p:spPr>
        <p:txBody>
          <a:bodyPr>
            <a:normAutofit/>
          </a:bodyPr>
          <a:lstStyle/>
          <a:p>
            <a:r>
              <a:rPr lang="el-GR" sz="2400" dirty="0"/>
              <a:t>ΣΥΜΠΕΡΑΣΜΑΤΑ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B350E81C-FF14-338F-527C-04AB807C9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173574"/>
            <a:ext cx="7729728" cy="3566453"/>
          </a:xfrm>
        </p:spPr>
        <p:txBody>
          <a:bodyPr>
            <a:normAutofit/>
          </a:bodyPr>
          <a:lstStyle/>
          <a:p>
            <a:pPr marL="195580" marR="140970" indent="-183515">
              <a:lnSpc>
                <a:spcPts val="1950"/>
              </a:lnSpc>
              <a:spcBef>
                <a:spcPts val="34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18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κληρονομιά</a:t>
            </a:r>
            <a:r>
              <a:rPr lang="el-GR" sz="18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του</a:t>
            </a:r>
            <a:r>
              <a:rPr lang="el-GR" sz="1800" spc="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 err="1">
                <a:latin typeface="Cambria" panose="02040503050406030204"/>
                <a:cs typeface="Cambria" panose="02040503050406030204"/>
              </a:rPr>
              <a:t>Jerome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 err="1">
                <a:latin typeface="Cambria" panose="02040503050406030204"/>
                <a:cs typeface="Cambria" panose="02040503050406030204"/>
              </a:rPr>
              <a:t>Bruner</a:t>
            </a:r>
            <a:r>
              <a:rPr lang="el-GR" sz="18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στην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εκπαίδευση</a:t>
            </a:r>
            <a:r>
              <a:rPr lang="el-GR" sz="1800" spc="-6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παραμένει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διαρκής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 err="1">
                <a:latin typeface="Cambria" panose="02040503050406030204"/>
                <a:cs typeface="Cambria" panose="02040503050406030204"/>
              </a:rPr>
              <a:t>επιδραστική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.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95580" marR="5080" indent="-183515">
              <a:lnSpc>
                <a:spcPts val="1950"/>
              </a:lnSpc>
              <a:spcBef>
                <a:spcPts val="121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18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έννοια</a:t>
            </a:r>
            <a:r>
              <a:rPr lang="el-GR" sz="1800" spc="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18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"</a:t>
            </a:r>
            <a:r>
              <a:rPr lang="el-GR" sz="1800" dirty="0" err="1">
                <a:latin typeface="Cambria" panose="02040503050406030204"/>
                <a:cs typeface="Cambria" panose="02040503050406030204"/>
              </a:rPr>
              <a:t>ανακαλυπτικής</a:t>
            </a:r>
            <a:r>
              <a:rPr lang="el-GR" sz="18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μάθησης",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ενίσχυση</a:t>
            </a:r>
            <a:r>
              <a:rPr lang="el-GR" sz="18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18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συμμετοχής</a:t>
            </a:r>
            <a:r>
              <a:rPr lang="el-GR" sz="18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και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της</a:t>
            </a:r>
            <a:r>
              <a:rPr lang="el-GR" sz="1800" spc="-7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αυτονομίας</a:t>
            </a:r>
            <a:r>
              <a:rPr lang="el-GR" sz="18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των</a:t>
            </a:r>
            <a:r>
              <a:rPr lang="el-GR" sz="18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μαθητών,</a:t>
            </a:r>
            <a:r>
              <a:rPr lang="el-GR" sz="18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καθώς και</a:t>
            </a:r>
            <a:r>
              <a:rPr lang="el-GR" sz="18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1800" spc="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ανάπτυξη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της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κριτικής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σκέψης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συνεχίζουν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να</a:t>
            </a:r>
            <a:r>
              <a:rPr lang="el-GR" sz="1800" spc="-6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καθοδηγούν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τις</a:t>
            </a:r>
            <a:r>
              <a:rPr lang="el-GR" sz="1800" spc="-3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σύγχρονες</a:t>
            </a:r>
            <a:r>
              <a:rPr lang="el-GR" sz="1800" spc="-3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εκπαιδευτικές προσεγγίσεις.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95580" indent="-182880">
              <a:lnSpc>
                <a:spcPts val="2055"/>
              </a:lnSpc>
              <a:spcBef>
                <a:spcPts val="97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800" dirty="0">
                <a:latin typeface="Cambria" panose="02040503050406030204"/>
                <a:cs typeface="Cambria" panose="02040503050406030204"/>
              </a:rPr>
              <a:t>Οι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εκπαιδευτικοί</a:t>
            </a:r>
            <a:r>
              <a:rPr lang="el-GR" sz="1800" spc="-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εφαρμόζουν</a:t>
            </a:r>
            <a:r>
              <a:rPr lang="el-GR" sz="1800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τις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αρχές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του</a:t>
            </a:r>
            <a:r>
              <a:rPr lang="el-GR" sz="1800" spc="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 err="1">
                <a:latin typeface="Cambria" panose="02040503050406030204"/>
                <a:cs typeface="Cambria" panose="02040503050406030204"/>
              </a:rPr>
              <a:t>Bruner</a:t>
            </a:r>
            <a:r>
              <a:rPr lang="el-GR" sz="1800" spc="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για</a:t>
            </a:r>
            <a:r>
              <a:rPr lang="el-GR" sz="1800" spc="-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να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δημιουργήσουν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μαθησιακά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περιβάλλοντα</a:t>
            </a:r>
            <a:r>
              <a:rPr lang="el-GR" sz="1800" spc="-4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που</a:t>
            </a:r>
            <a:r>
              <a:rPr lang="el-GR" sz="18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ενθαρρύνουν</a:t>
            </a:r>
            <a:r>
              <a:rPr lang="el-GR" sz="1800" spc="-8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την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ενεργητική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συμμετοχή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τη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συνεχιζόμενη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μάθηση.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95580" marR="198120" indent="-183515">
              <a:lnSpc>
                <a:spcPts val="1950"/>
              </a:lnSpc>
              <a:spcBef>
                <a:spcPts val="121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800" spc="-10" dirty="0">
                <a:latin typeface="Cambria" panose="02040503050406030204"/>
                <a:cs typeface="Cambria" panose="02040503050406030204"/>
              </a:rPr>
              <a:t>Μακροχρόνια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κληρονομιά:</a:t>
            </a:r>
            <a:r>
              <a:rPr lang="el-GR" sz="1800" spc="1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Η</a:t>
            </a:r>
            <a:r>
              <a:rPr lang="el-GR" sz="1800" spc="-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φιλοσοφία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του</a:t>
            </a:r>
            <a:r>
              <a:rPr lang="el-GR" sz="1800" spc="6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 err="1">
                <a:latin typeface="Cambria" panose="02040503050406030204"/>
                <a:cs typeface="Cambria" panose="02040503050406030204"/>
              </a:rPr>
              <a:t>Bruner</a:t>
            </a:r>
            <a:r>
              <a:rPr lang="el-GR" sz="1800" spc="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συνεχίζει</a:t>
            </a:r>
            <a:r>
              <a:rPr lang="el-GR" sz="1800" spc="-2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να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επηρεάζει</a:t>
            </a:r>
            <a:r>
              <a:rPr lang="el-GR" sz="1800" spc="-5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σύγχρονα</a:t>
            </a:r>
            <a:r>
              <a:rPr lang="el-GR" sz="18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εκπαιδευτικά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προγράμματα</a:t>
            </a:r>
            <a:r>
              <a:rPr lang="el-GR" sz="1800" spc="-4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και</a:t>
            </a:r>
            <a:r>
              <a:rPr lang="el-GR" sz="1800" spc="1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να</a:t>
            </a:r>
            <a:r>
              <a:rPr lang="el-GR" sz="1800" spc="25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καθοδηγεί</a:t>
            </a:r>
            <a:r>
              <a:rPr lang="el-GR" sz="1800" spc="-5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25" dirty="0">
                <a:latin typeface="Cambria" panose="02040503050406030204"/>
                <a:cs typeface="Cambria" panose="02040503050406030204"/>
              </a:rPr>
              <a:t>τις </a:t>
            </a:r>
            <a:r>
              <a:rPr lang="el-GR" sz="1800" dirty="0">
                <a:latin typeface="Cambria" panose="02040503050406030204"/>
                <a:cs typeface="Cambria" panose="02040503050406030204"/>
              </a:rPr>
              <a:t>παιδαγωγικές</a:t>
            </a:r>
            <a:r>
              <a:rPr lang="el-GR" sz="1800" spc="-80" dirty="0">
                <a:latin typeface="Cambria" panose="02040503050406030204"/>
                <a:cs typeface="Cambria" panose="02040503050406030204"/>
              </a:rPr>
              <a:t> </a:t>
            </a:r>
            <a:r>
              <a:rPr lang="el-GR" sz="1800" spc="-10" dirty="0">
                <a:latin typeface="Cambria" panose="02040503050406030204"/>
                <a:cs typeface="Cambria" panose="02040503050406030204"/>
              </a:rPr>
              <a:t>πρακτικές.</a:t>
            </a: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4004829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C3210AA3-F6D7-9D1A-B38D-23E25295E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/>
              <a:t>Η ΚΛΗΡΟΝΟΜΙΑ ΤΟΥ </a:t>
            </a:r>
            <a:r>
              <a:rPr lang="en-AU" sz="2400" dirty="0" err="1"/>
              <a:t>jerome</a:t>
            </a:r>
            <a:endParaRPr lang="el-GR" sz="2400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CEDDA6B8-9F06-5990-AEC0-3E3274820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pPr marL="12700" marR="5080" algn="just">
              <a:spcBef>
                <a:spcPts val="395"/>
              </a:spcBef>
            </a:pP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"Η</a:t>
            </a:r>
            <a:r>
              <a:rPr lang="el-GR" sz="2000" spc="5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μάθηση</a:t>
            </a:r>
            <a:r>
              <a:rPr lang="el-GR" sz="2000" spc="55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δεν</a:t>
            </a:r>
            <a:r>
              <a:rPr lang="el-GR" sz="2000" spc="6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είναι</a:t>
            </a:r>
            <a:r>
              <a:rPr lang="el-GR" sz="2000" spc="3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κάτι</a:t>
            </a:r>
            <a:r>
              <a:rPr lang="el-GR" sz="2000" spc="4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που</a:t>
            </a:r>
            <a:r>
              <a:rPr lang="el-GR" sz="2000" spc="75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γίνεται</a:t>
            </a:r>
            <a:r>
              <a:rPr lang="el-GR" sz="2000" spc="3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σε</a:t>
            </a:r>
            <a:r>
              <a:rPr lang="el-GR" sz="2000" spc="75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μια</a:t>
            </a:r>
            <a:r>
              <a:rPr lang="el-GR" sz="2000" spc="25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στιγμή.</a:t>
            </a:r>
            <a:r>
              <a:rPr lang="el-GR" sz="2000" spc="45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spc="-10" dirty="0">
                <a:ea typeface="Calibri" panose="020F0502020204030204" pitchFamily="34" charset="0"/>
                <a:cs typeface="Calibri" panose="020F0502020204030204" pitchFamily="34" charset="0"/>
              </a:rPr>
              <a:t>Είναι</a:t>
            </a:r>
            <a:r>
              <a:rPr lang="en-AU" sz="2000" spc="-1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μια</a:t>
            </a:r>
            <a:r>
              <a:rPr lang="el-GR" sz="2000" spc="490" dirty="0"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διαδικασία</a:t>
            </a:r>
            <a:r>
              <a:rPr lang="el-GR" sz="2000" spc="515" dirty="0"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ανακάλυψης,</a:t>
            </a:r>
            <a:r>
              <a:rPr lang="el-GR" sz="2000" spc="509" dirty="0"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όπου</a:t>
            </a:r>
            <a:r>
              <a:rPr lang="en-AU" sz="2000" spc="495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ο</a:t>
            </a:r>
            <a:r>
              <a:rPr lang="en-AU" sz="2000" spc="5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spc="-10" dirty="0">
                <a:ea typeface="Calibri" panose="020F0502020204030204" pitchFamily="34" charset="0"/>
                <a:cs typeface="Calibri" panose="020F0502020204030204" pitchFamily="34" charset="0"/>
              </a:rPr>
              <a:t>καθένας,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ανεξαρτήτως</a:t>
            </a:r>
            <a:r>
              <a:rPr lang="el-GR" sz="2000" spc="315" dirty="0"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ηλικίας,</a:t>
            </a:r>
            <a:r>
              <a:rPr lang="el-GR" sz="2000" spc="305" dirty="0"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μπορεί</a:t>
            </a:r>
            <a:r>
              <a:rPr lang="el-GR" sz="2000" spc="300" dirty="0"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να</a:t>
            </a:r>
            <a:r>
              <a:rPr lang="el-GR" sz="2000" spc="295" dirty="0"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εξερευνήσει</a:t>
            </a:r>
            <a:r>
              <a:rPr lang="el-GR" sz="2000" spc="310" dirty="0"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και</a:t>
            </a:r>
            <a:r>
              <a:rPr lang="el-GR" sz="2000" spc="315" dirty="0"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l-GR" sz="2000" spc="-25" dirty="0">
                <a:ea typeface="Calibri" panose="020F0502020204030204" pitchFamily="34" charset="0"/>
                <a:cs typeface="Calibri" panose="020F0502020204030204" pitchFamily="34" charset="0"/>
              </a:rPr>
              <a:t>να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κατανοήσει</a:t>
            </a:r>
            <a:r>
              <a:rPr lang="el-GR" sz="2000" spc="-1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τον κόσμο</a:t>
            </a:r>
            <a:r>
              <a:rPr lang="el-GR" sz="2000" spc="-5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γύρω</a:t>
            </a:r>
            <a:r>
              <a:rPr lang="el-GR" sz="2000" spc="-65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spc="-10" dirty="0">
                <a:ea typeface="Calibri" panose="020F0502020204030204" pitchFamily="34" charset="0"/>
                <a:cs typeface="Calibri" panose="020F0502020204030204" pitchFamily="34" charset="0"/>
              </a:rPr>
              <a:t>του’’.</a:t>
            </a:r>
            <a:endParaRPr lang="el-GR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2700" algn="just"/>
            <a:r>
              <a:rPr lang="el-GR" sz="2000" dirty="0"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l-GR" sz="2000" spc="-6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 err="1">
                <a:ea typeface="Calibri" panose="020F0502020204030204" pitchFamily="34" charset="0"/>
                <a:cs typeface="Calibri" panose="020F0502020204030204" pitchFamily="34" charset="0"/>
              </a:rPr>
              <a:t>Jerome</a:t>
            </a:r>
            <a:r>
              <a:rPr lang="el-GR" sz="2000" spc="-6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spc="-10" dirty="0" err="1">
                <a:ea typeface="Calibri" panose="020F0502020204030204" pitchFamily="34" charset="0"/>
                <a:cs typeface="Calibri" panose="020F0502020204030204" pitchFamily="34" charset="0"/>
              </a:rPr>
              <a:t>Bruner</a:t>
            </a:r>
            <a:endParaRPr lang="el-GR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AU" sz="2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l-GR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ΔΙΔΑΣΚΩ ΚΑΠΟΙΟΝ ΔΕΝ ΣΗΜΑΙΝΕΙ ΤΟΥ ΒΑΖΩ ΤΗ</a:t>
            </a:r>
            <a:r>
              <a:rPr lang="en-AU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ΓΝΩΣΗ ΣΤΟ ΜΥΑΛΟ ΤΟΥ.ΠΕΡΙΣΣΟΤΕΡΟ ΣΗΜΑΙΝΕΙ ΤΟΥ ΔΙΔΑΣΚΩ ΝΑ ΣΥΜΜΕΤΕΧΕΙ ΣΤΗ ΔΙΑΔΙΚΑΣΙΑ ΟΙΚΟΔΟΜΗΣΗΣ ΤΗΣ ΓΝΩΣΗΣ.Η ΜΑΘΗΣΗ ΕΊΝΑΙ ΜΙΑ ΔΙΑΔΙΚΑΣΙΑ ΟΧΙ ΈΝΑ ΑΠΟΤΕΛΕΣΜΑ</a:t>
            </a:r>
            <a:r>
              <a:rPr lang="en-AU" sz="20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el-GR" sz="20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0052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AEFFFF2-9EB4-4B6C-B9F8-2BA3EF89A2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0"/>
            <a:ext cx="307017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0D65299F-028F-4AFC-B46A-8DB33E20FE4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70172" y="0"/>
            <a:ext cx="912182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BAC87F6E-526A-49B5-995D-42DB656594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17423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F6925FF4-3602-4A56-7C46-558E03C22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l-GR" dirty="0" err="1">
                <a:solidFill>
                  <a:srgbClr val="FFFFFF"/>
                </a:solidFill>
              </a:rPr>
              <a:t>Βιογραφικα</a:t>
            </a:r>
            <a:r>
              <a:rPr lang="el-GR" dirty="0">
                <a:solidFill>
                  <a:srgbClr val="FFFFFF"/>
                </a:solidFill>
              </a:rPr>
              <a:t> </a:t>
            </a:r>
            <a:r>
              <a:rPr lang="el-GR" dirty="0" err="1">
                <a:solidFill>
                  <a:srgbClr val="FFFFFF"/>
                </a:solidFill>
              </a:rPr>
              <a:t>στοιχεια</a:t>
            </a:r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65DC359B-5929-B9AD-AB9C-F6972C401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1695" y="1402080"/>
            <a:ext cx="5320696" cy="4053840"/>
          </a:xfrm>
        </p:spPr>
        <p:txBody>
          <a:bodyPr anchor="ctr">
            <a:normAutofit/>
          </a:bodyPr>
          <a:lstStyle/>
          <a:p>
            <a:r>
              <a:rPr lang="el-GR" dirty="0"/>
              <a:t>Ημερομηνία γέννησης: 1 Οκτωβρίου 1915</a:t>
            </a:r>
          </a:p>
          <a:p>
            <a:r>
              <a:rPr lang="el-GR" dirty="0"/>
              <a:t>Ημερομηνία θανάτου: 5 Ιουνίου 2016</a:t>
            </a:r>
          </a:p>
          <a:p>
            <a:r>
              <a:rPr lang="el-GR" dirty="0"/>
              <a:t>Τόπος γέννησης: Νέα Υόρκη, ΗΠΑ</a:t>
            </a:r>
          </a:p>
          <a:p>
            <a:endParaRPr lang="el-GR" dirty="0"/>
          </a:p>
          <a:p>
            <a:r>
              <a:rPr lang="el-GR" dirty="0"/>
              <a:t>Εκπαίδευση: Πανεπιστήμιο του Νιου Γιορκ (προπτυχιακό)</a:t>
            </a:r>
          </a:p>
          <a:p>
            <a:r>
              <a:rPr lang="el-GR" dirty="0"/>
              <a:t>Πανεπιστήμιο Χάρβαρντ,(διδακτορικό)</a:t>
            </a:r>
          </a:p>
        </p:txBody>
      </p:sp>
    </p:spTree>
    <p:extLst>
      <p:ext uri="{BB962C8B-B14F-4D97-AF65-F5344CB8AC3E}">
        <p14:creationId xmlns:p14="http://schemas.microsoft.com/office/powerpoint/2010/main" xmlns="" val="1558728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B3A02104-DAD5-F2AF-5FB6-C52D52744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l-GR" sz="2400" dirty="0" err="1">
                <a:solidFill>
                  <a:schemeClr val="tx1"/>
                </a:solidFill>
              </a:rPr>
              <a:t>Καριερα</a:t>
            </a:r>
            <a:r>
              <a:rPr lang="el-GR" sz="2400" dirty="0">
                <a:solidFill>
                  <a:schemeClr val="tx1"/>
                </a:solidFill>
              </a:rPr>
              <a:t> και </a:t>
            </a:r>
            <a:r>
              <a:rPr lang="el-GR" sz="2400" dirty="0" err="1">
                <a:solidFill>
                  <a:schemeClr val="tx1"/>
                </a:solidFill>
              </a:rPr>
              <a:t>κληρονομια</a:t>
            </a:r>
            <a:endParaRPr lang="el-GR" sz="24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B403EBD-907E-4D59-98D4-A72CD1063C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4E44BC0F-A155-B686-01D8-8A687DBC1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marL="194945" indent="-182245" algn="just">
              <a:lnSpc>
                <a:spcPct val="100000"/>
              </a:lnSpc>
              <a:spcBef>
                <a:spcPts val="1075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Δίδαξε</a:t>
            </a:r>
            <a:r>
              <a:rPr lang="el-GR" sz="1800" spc="-7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στο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Πανεπιστήμιο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Χάρβαρντ</a:t>
            </a:r>
            <a:endParaRPr lang="el-GR" sz="18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94945" indent="-182245" algn="just">
              <a:lnSpc>
                <a:spcPct val="100000"/>
              </a:lnSpc>
              <a:spcBef>
                <a:spcPts val="980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Γνωστικός</a:t>
            </a:r>
            <a:r>
              <a:rPr lang="el-GR" sz="1800" spc="-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ψυχολόγος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και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παιδαγωγός</a:t>
            </a:r>
            <a:endParaRPr lang="el-GR" sz="18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94945" marR="5080" indent="-182880" algn="just">
              <a:lnSpc>
                <a:spcPts val="2180"/>
              </a:lnSpc>
              <a:spcBef>
                <a:spcPts val="1160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800" spc="-2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 err="1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Bruner</a:t>
            </a:r>
            <a:r>
              <a:rPr lang="el-GR" sz="1800" spc="-3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υπήρξε</a:t>
            </a:r>
            <a:r>
              <a:rPr lang="el-GR" sz="1800" spc="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ένας</a:t>
            </a:r>
            <a:r>
              <a:rPr lang="el-GR" sz="1800" spc="-5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από</a:t>
            </a:r>
            <a:r>
              <a:rPr lang="el-GR" sz="1800" spc="-3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τους</a:t>
            </a:r>
            <a:r>
              <a:rPr lang="el-GR" sz="1800" spc="-4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θεμελιωτές</a:t>
            </a:r>
            <a:r>
              <a:rPr lang="el-GR" sz="1800" spc="-5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της</a:t>
            </a:r>
            <a:r>
              <a:rPr lang="el-GR" sz="1800" spc="-5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γνωστικής ψυχολογίας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,</a:t>
            </a:r>
            <a:r>
              <a:rPr lang="el-GR" sz="1800" spc="-8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συνεισφέροντας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σημαντικά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στη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στροφή</a:t>
            </a:r>
            <a:r>
              <a:rPr lang="el-GR" sz="1800" spc="-8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της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ψυχολογίας</a:t>
            </a:r>
            <a:r>
              <a:rPr lang="el-GR" sz="1800" spc="-7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από</a:t>
            </a:r>
            <a:r>
              <a:rPr lang="el-GR" sz="1800" spc="-4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τις</a:t>
            </a:r>
            <a:r>
              <a:rPr lang="el-GR" sz="1800" spc="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συμπεριφοριστικές</a:t>
            </a:r>
            <a:r>
              <a:rPr lang="el-GR" sz="1800" spc="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θεωρίες</a:t>
            </a:r>
            <a:r>
              <a:rPr lang="el-GR" sz="1800" spc="-6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προς</a:t>
            </a:r>
            <a:r>
              <a:rPr lang="el-GR" sz="1800" spc="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τις</a:t>
            </a:r>
            <a:r>
              <a:rPr lang="el-GR" sz="1800" spc="-6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γνωστικές προσεγγίσεις.</a:t>
            </a:r>
            <a:endParaRPr lang="el-GR" sz="18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94945" marR="362585" indent="-182880" algn="just">
              <a:lnSpc>
                <a:spcPts val="2100"/>
              </a:lnSpc>
              <a:spcBef>
                <a:spcPts val="1255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Επηρέασε</a:t>
            </a:r>
            <a:r>
              <a:rPr lang="el-GR" sz="1800" spc="-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-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παιδαγωγική</a:t>
            </a:r>
            <a:r>
              <a:rPr lang="el-GR" sz="1800" spc="-5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-8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ψυχολογία</a:t>
            </a:r>
            <a:r>
              <a:rPr lang="el-GR" sz="1800" spc="-4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για</a:t>
            </a:r>
            <a:r>
              <a:rPr lang="el-GR" sz="1800" spc="-4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πάνω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από</a:t>
            </a:r>
            <a:r>
              <a:rPr lang="el-GR" sz="1800" spc="-3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50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χρόνια</a:t>
            </a:r>
            <a:endParaRPr lang="el-GR" sz="18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94945" marR="198120" indent="-182880" algn="just">
              <a:lnSpc>
                <a:spcPct val="91000"/>
              </a:lnSpc>
              <a:spcBef>
                <a:spcPts val="1185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Εργάστηκε</a:t>
            </a:r>
            <a:r>
              <a:rPr lang="el-GR" sz="1800" spc="-7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ως</a:t>
            </a:r>
            <a:r>
              <a:rPr lang="el-GR" sz="1800" spc="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σύμβουλος</a:t>
            </a:r>
            <a:r>
              <a:rPr lang="el-GR" sz="1800" spc="-5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για</a:t>
            </a:r>
            <a:r>
              <a:rPr lang="el-GR" sz="1800" spc="-4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 ανάπτυξη</a:t>
            </a:r>
            <a:r>
              <a:rPr lang="el-GR" sz="1800" spc="-4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εκπαιδευτικών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πολιτικών</a:t>
            </a:r>
            <a:r>
              <a:rPr lang="el-GR" sz="1800" spc="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-4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στρατηγικών</a:t>
            </a:r>
            <a:r>
              <a:rPr lang="el-GR" sz="1800" spc="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σε</a:t>
            </a:r>
            <a:r>
              <a:rPr lang="el-GR" sz="1800" spc="-6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εθνικό</a:t>
            </a:r>
            <a:r>
              <a:rPr lang="el-GR" sz="1800" spc="-2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επίπεδο,</a:t>
            </a:r>
            <a:r>
              <a:rPr lang="el-GR" sz="1800" spc="3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επηρεάζοντας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σημαντικά</a:t>
            </a:r>
            <a:r>
              <a:rPr lang="el-GR" sz="1800" spc="-5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-1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εκπαίδευση</a:t>
            </a:r>
            <a:r>
              <a:rPr lang="el-GR" sz="1800" spc="-6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στις</a:t>
            </a:r>
            <a:r>
              <a:rPr lang="el-GR" sz="1800" spc="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Ηνωμένες</a:t>
            </a:r>
            <a:r>
              <a:rPr lang="el-GR" sz="1800" spc="-5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Πολιτείες</a:t>
            </a:r>
            <a:r>
              <a:rPr lang="el-GR" sz="1800" spc="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πέρα</a:t>
            </a:r>
            <a:r>
              <a:rPr lang="el-GR" sz="1800" spc="-5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από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αυτές</a:t>
            </a:r>
            <a:endParaRPr lang="el-GR" sz="18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369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1DD174D8-FD77-2ADB-41EF-2F15EE615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9B942DE-2288-9767-03BF-F15B762BF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l-GR" sz="2400" dirty="0" err="1">
                <a:solidFill>
                  <a:schemeClr val="tx1"/>
                </a:solidFill>
              </a:rPr>
              <a:t>Καριερα</a:t>
            </a:r>
            <a:r>
              <a:rPr lang="el-GR" sz="2400" dirty="0">
                <a:solidFill>
                  <a:schemeClr val="tx1"/>
                </a:solidFill>
              </a:rPr>
              <a:t> και </a:t>
            </a:r>
            <a:r>
              <a:rPr lang="el-GR" sz="2400" dirty="0" err="1">
                <a:solidFill>
                  <a:schemeClr val="tx1"/>
                </a:solidFill>
              </a:rPr>
              <a:t>κληρονομια</a:t>
            </a:r>
            <a:endParaRPr lang="el-GR" sz="24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04A3C9F-9AA2-A139-0761-2B43E779A2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CF841B7F-795F-067C-8F74-9AA8747E8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marL="194945" marR="5080" indent="-182880" algn="just">
              <a:lnSpc>
                <a:spcPct val="90000"/>
              </a:lnSpc>
              <a:spcBef>
                <a:spcPts val="38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endParaRPr lang="en-AU" sz="1800" dirty="0">
              <a:solidFill>
                <a:schemeClr val="bg1"/>
              </a:solidFill>
              <a:latin typeface="Cambria" panose="02040503050406030204"/>
              <a:cs typeface="Cambria" panose="02040503050406030204"/>
            </a:endParaRPr>
          </a:p>
          <a:p>
            <a:pPr marL="194945" marR="5080" indent="-182880" algn="just">
              <a:lnSpc>
                <a:spcPct val="90000"/>
              </a:lnSpc>
              <a:spcBef>
                <a:spcPts val="385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Σημαντική</a:t>
            </a:r>
            <a:r>
              <a:rPr lang="el-GR" sz="1800" spc="-6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η</a:t>
            </a:r>
            <a:r>
              <a:rPr lang="el-GR" sz="1800" spc="-7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εμπλοκή</a:t>
            </a:r>
            <a:r>
              <a:rPr lang="el-GR" sz="1800" spc="-6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του με</a:t>
            </a:r>
            <a:r>
              <a:rPr lang="el-GR" sz="1800" spc="-5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τις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πολιτικές</a:t>
            </a:r>
            <a:r>
              <a:rPr lang="el-GR" sz="1800" spc="-3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της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εκπαίδευσης.</a:t>
            </a:r>
            <a:r>
              <a:rPr lang="el-GR" sz="1800" spc="-9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Κατά</a:t>
            </a:r>
            <a:r>
              <a:rPr lang="el-GR" sz="1800" spc="-7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διάρκεια</a:t>
            </a:r>
            <a:r>
              <a:rPr lang="el-GR" sz="1800" spc="-7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της</a:t>
            </a:r>
            <a:r>
              <a:rPr lang="el-GR" sz="1800" spc="-4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δεκαετίας</a:t>
            </a:r>
            <a:r>
              <a:rPr lang="el-GR" sz="1800" spc="-3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800" spc="-1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1960,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συνεργάστηκε</a:t>
            </a:r>
            <a:r>
              <a:rPr lang="el-GR" sz="1800" spc="-8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με</a:t>
            </a:r>
            <a:r>
              <a:rPr lang="el-GR" sz="1800" spc="-2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-3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αμερικανική</a:t>
            </a:r>
            <a:r>
              <a:rPr lang="el-GR" sz="1800" spc="-9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κυβέρνηση</a:t>
            </a:r>
            <a:r>
              <a:rPr lang="el-GR" sz="1800" spc="-3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και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διεθνείς</a:t>
            </a:r>
            <a:r>
              <a:rPr lang="el-GR" sz="1800" spc="-7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οργανισμούς για</a:t>
            </a:r>
            <a:r>
              <a:rPr lang="el-GR" sz="1800" spc="-4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-5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ανάπτυξη</a:t>
            </a:r>
            <a:r>
              <a:rPr lang="el-GR" sz="1800" spc="3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εκπαιδευτικών προγραμμάτων</a:t>
            </a:r>
            <a:r>
              <a:rPr lang="el-GR" sz="1800" spc="-4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που</a:t>
            </a:r>
            <a:r>
              <a:rPr lang="el-GR" sz="1800" spc="-10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στόχευαν</a:t>
            </a:r>
            <a:r>
              <a:rPr lang="el-GR" sz="1800" spc="-4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στην</a:t>
            </a:r>
            <a:r>
              <a:rPr lang="el-GR" sz="1800" spc="-1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εκπαίδευσης</a:t>
            </a:r>
            <a:r>
              <a:rPr lang="el-GR" sz="1800" spc="-6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-8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ευρύτερη</a:t>
            </a:r>
            <a:r>
              <a:rPr lang="el-GR" sz="1800" spc="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πρόσβαση</a:t>
            </a:r>
            <a:r>
              <a:rPr lang="el-GR" sz="1800" spc="-6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στη</a:t>
            </a:r>
            <a:r>
              <a:rPr lang="el-GR" sz="1800" spc="-6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μάθηση.</a:t>
            </a:r>
            <a:endParaRPr lang="en-AU" sz="1800" spc="-1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2065" marR="5080" indent="0" algn="just">
              <a:lnSpc>
                <a:spcPct val="90000"/>
              </a:lnSpc>
              <a:spcBef>
                <a:spcPts val="385"/>
              </a:spcBef>
              <a:buClr>
                <a:srgbClr val="9E3611"/>
              </a:buClr>
              <a:buSzPct val="83000"/>
              <a:buNone/>
              <a:tabLst>
                <a:tab pos="194945" algn="l"/>
              </a:tabLst>
            </a:pPr>
            <a:endParaRPr lang="el-GR" sz="18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94945" indent="-182245" algn="just">
              <a:lnSpc>
                <a:spcPct val="100000"/>
              </a:lnSpc>
              <a:spcBef>
                <a:spcPts val="95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Συγγραφέας</a:t>
            </a:r>
            <a:r>
              <a:rPr lang="el-GR" sz="1800" spc="-7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-8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μελετητής:</a:t>
            </a:r>
          </a:p>
          <a:p>
            <a:pPr marL="194945" marR="5080" indent="-182880" algn="just">
              <a:lnSpc>
                <a:spcPts val="3010"/>
              </a:lnSpc>
              <a:spcBef>
                <a:spcPts val="470"/>
              </a:spcBef>
              <a:buClr>
                <a:srgbClr val="9E3611"/>
              </a:buClr>
              <a:buSzPct val="87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spc="6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’The</a:t>
            </a:r>
            <a:r>
              <a:rPr lang="el-GR" sz="1800" spc="13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105" dirty="0" err="1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Process</a:t>
            </a:r>
            <a:r>
              <a:rPr lang="el-GR" sz="1800" spc="8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of</a:t>
            </a:r>
            <a:r>
              <a:rPr lang="el-GR" sz="1800" spc="17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100" dirty="0" err="1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Education</a:t>
            </a:r>
            <a:r>
              <a:rPr lang="el-GR" sz="1800" spc="1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’’</a:t>
            </a:r>
            <a:r>
              <a:rPr lang="el-GR" sz="1800" spc="-6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(1960):</a:t>
            </a:r>
            <a:r>
              <a:rPr lang="el-GR" sz="1800" spc="-4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σημαντικό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έργο</a:t>
            </a:r>
            <a:r>
              <a:rPr lang="el-GR" sz="1800" spc="6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για</a:t>
            </a:r>
            <a:r>
              <a:rPr lang="el-GR" sz="1800" spc="10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6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μάθηση</a:t>
            </a:r>
            <a:r>
              <a:rPr lang="el-GR" sz="1800" spc="12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8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6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διδασκαλία</a:t>
            </a:r>
            <a:endParaRPr lang="el-GR" sz="18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94945" marR="239395" indent="-182880" algn="just">
              <a:lnSpc>
                <a:spcPts val="3080"/>
              </a:lnSpc>
              <a:spcBef>
                <a:spcPts val="1135"/>
              </a:spcBef>
              <a:buClr>
                <a:srgbClr val="9E3611"/>
              </a:buClr>
              <a:buSzPct val="87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spc="8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‘’</a:t>
            </a:r>
            <a:r>
              <a:rPr lang="el-GR" sz="1800" spc="80" dirty="0" err="1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Acts</a:t>
            </a:r>
            <a:r>
              <a:rPr lang="el-GR" sz="1800" spc="1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6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of</a:t>
            </a:r>
            <a:r>
              <a:rPr lang="el-GR" sz="1800" spc="1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140" dirty="0" err="1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Meaning</a:t>
            </a:r>
            <a:r>
              <a:rPr lang="el-GR" sz="1800" spc="14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’’:</a:t>
            </a:r>
            <a:r>
              <a:rPr lang="el-GR" sz="1800" spc="114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εξετάζει</a:t>
            </a:r>
            <a:r>
              <a:rPr lang="el-GR" sz="1800" spc="7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4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αφήγηση</a:t>
            </a:r>
            <a:r>
              <a:rPr lang="el-GR" sz="1800" spc="1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2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και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10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κουλτούρα</a:t>
            </a:r>
            <a:r>
              <a:rPr lang="el-GR" sz="1800" spc="16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της</a:t>
            </a:r>
            <a:r>
              <a:rPr lang="el-GR" sz="1800" spc="9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μάθησης</a:t>
            </a:r>
            <a:r>
              <a:rPr lang="el-GR" sz="1800" spc="114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(1990)</a:t>
            </a:r>
            <a:endParaRPr lang="el-GR" sz="18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94945" indent="-182245" algn="just">
              <a:lnSpc>
                <a:spcPct val="100000"/>
              </a:lnSpc>
              <a:spcBef>
                <a:spcPts val="840"/>
              </a:spcBef>
              <a:buClr>
                <a:srgbClr val="9E3611"/>
              </a:buClr>
              <a:buSzPct val="87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‘’</a:t>
            </a:r>
            <a:r>
              <a:rPr lang="el-GR" sz="1800" spc="-10" dirty="0" err="1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Towards</a:t>
            </a:r>
            <a:r>
              <a:rPr lang="el-GR" sz="1800" spc="2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a</a:t>
            </a:r>
            <a:r>
              <a:rPr lang="el-GR" sz="1800" spc="4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 err="1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Theory</a:t>
            </a:r>
            <a:r>
              <a:rPr lang="el-GR" sz="1800" spc="9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of</a:t>
            </a:r>
            <a:r>
              <a:rPr lang="el-GR" sz="1800" spc="3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 err="1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Instruction</a:t>
            </a:r>
            <a:r>
              <a:rPr lang="el-GR" sz="180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‘’</a:t>
            </a:r>
            <a:r>
              <a:rPr lang="el-GR" sz="1800" spc="65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solidFill>
                  <a:schemeClr val="bg1"/>
                </a:solidFill>
                <a:latin typeface="Corbel" panose="020B0503020204020204" pitchFamily="34" charset="0"/>
                <a:cs typeface="Cambria" panose="02040503050406030204"/>
              </a:rPr>
              <a:t>(1966)</a:t>
            </a:r>
            <a:endParaRPr lang="el-GR" sz="18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pPr marL="194945" indent="-182245">
              <a:lnSpc>
                <a:spcPct val="100000"/>
              </a:lnSpc>
              <a:spcBef>
                <a:spcPts val="950"/>
              </a:spcBef>
              <a:buClr>
                <a:srgbClr val="9E3611"/>
              </a:buClr>
              <a:buSzPct val="83000"/>
              <a:buFont typeface="Wingdings" panose="05000000000000000000"/>
              <a:buChar char=""/>
              <a:tabLst>
                <a:tab pos="194945" algn="l"/>
              </a:tabLst>
            </a:pPr>
            <a:endParaRPr lang="el-GR" sz="2000" dirty="0">
              <a:solidFill>
                <a:schemeClr val="bg1"/>
              </a:solidFill>
              <a:latin typeface="Corbel" panose="020B0503020204020204" pitchFamily="34" charset="0"/>
              <a:cs typeface="Cambria" panose="02040503050406030204"/>
            </a:endParaRPr>
          </a:p>
          <a:p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904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6AD85578-1E4B-4014-9D52-E7689475030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48550B3F-9390-4CA1-B3C8-91529289DC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438656" y="0"/>
            <a:ext cx="465377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35CCEBA-E304-DB08-A79C-F1F24EC24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18" y="1059838"/>
            <a:ext cx="3632052" cy="4738324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l-GR" dirty="0" err="1">
                <a:solidFill>
                  <a:schemeClr val="bg1"/>
                </a:solidFill>
              </a:rPr>
              <a:t>Βασικα</a:t>
            </a:r>
            <a:r>
              <a:rPr lang="el-GR" dirty="0">
                <a:solidFill>
                  <a:schemeClr val="bg1"/>
                </a:solidFill>
              </a:rPr>
              <a:t> </a:t>
            </a:r>
            <a:r>
              <a:rPr lang="el-GR" dirty="0" err="1">
                <a:solidFill>
                  <a:schemeClr val="bg1"/>
                </a:solidFill>
              </a:rPr>
              <a:t>σημεια</a:t>
            </a:r>
            <a:r>
              <a:rPr lang="el-GR" dirty="0">
                <a:solidFill>
                  <a:schemeClr val="bg1"/>
                </a:solidFill>
              </a:rPr>
              <a:t> </a:t>
            </a:r>
            <a:r>
              <a:rPr lang="el-GR" dirty="0" err="1">
                <a:solidFill>
                  <a:schemeClr val="bg1"/>
                </a:solidFill>
              </a:rPr>
              <a:t>θεωριασ</a:t>
            </a:r>
            <a:r>
              <a:rPr lang="el-GR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53346AAA-35D2-193E-C245-F26D0A5C5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9109" y="796954"/>
            <a:ext cx="4665397" cy="5394121"/>
          </a:xfrm>
        </p:spPr>
        <p:txBody>
          <a:bodyPr anchor="ctr">
            <a:normAutofit/>
          </a:bodyPr>
          <a:lstStyle/>
          <a:p>
            <a:pPr marL="194945" indent="-182245" algn="just">
              <a:lnSpc>
                <a:spcPct val="100000"/>
              </a:lnSpc>
              <a:spcBef>
                <a:spcPts val="1065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4945" algn="l"/>
              </a:tabLst>
            </a:pPr>
            <a:endParaRPr lang="el-GR" sz="1800" dirty="0">
              <a:latin typeface="Cambria" panose="02040503050406030204"/>
              <a:cs typeface="Cambria" panose="02040503050406030204"/>
            </a:endParaRPr>
          </a:p>
          <a:p>
            <a:pPr marL="194945" indent="-182245" algn="just">
              <a:lnSpc>
                <a:spcPct val="100000"/>
              </a:lnSpc>
              <a:spcBef>
                <a:spcPts val="1065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Ανήκει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στις</a:t>
            </a:r>
            <a:r>
              <a:rPr lang="el-GR" sz="1800" spc="-7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γνωστικές</a:t>
            </a:r>
            <a:r>
              <a:rPr lang="el-GR" sz="1800" spc="-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θεωρίες</a:t>
            </a:r>
            <a:r>
              <a:rPr lang="el-GR" sz="1800" spc="-7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μάθησης.</a:t>
            </a:r>
            <a:endParaRPr lang="el-GR" sz="1800" dirty="0">
              <a:latin typeface="Corbel" panose="020B0503020204020204" pitchFamily="34" charset="0"/>
              <a:cs typeface="Cambria" panose="02040503050406030204"/>
            </a:endParaRPr>
          </a:p>
          <a:p>
            <a:pPr marL="194945" marR="566420" indent="-182880" algn="just">
              <a:lnSpc>
                <a:spcPct val="89000"/>
              </a:lnSpc>
              <a:spcBef>
                <a:spcPts val="1240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Θα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μπορούσε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να</a:t>
            </a:r>
            <a:r>
              <a:rPr lang="el-GR" sz="18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θεωρηθεί</a:t>
            </a:r>
            <a:r>
              <a:rPr lang="el-GR" sz="18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uFill>
                  <a:solidFill>
                    <a:srgbClr val="000000"/>
                  </a:solidFill>
                </a:uFill>
                <a:latin typeface="Corbel" panose="020B0503020204020204" pitchFamily="34" charset="0"/>
                <a:cs typeface="Cambria" panose="02040503050406030204"/>
              </a:rPr>
              <a:t>κονστρουκτιβιστής</a:t>
            </a:r>
            <a:r>
              <a:rPr lang="el-GR" spc="-10" dirty="0">
                <a:uFill>
                  <a:solidFill>
                    <a:srgbClr val="000000"/>
                  </a:solidFill>
                </a:uFill>
                <a:latin typeface="Corbel" panose="020B0503020204020204" pitchFamily="34" charset="0"/>
                <a:cs typeface="Cambria" panose="02040503050406030204"/>
              </a:rPr>
              <a:t>-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οι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μαθητές</a:t>
            </a:r>
            <a:r>
              <a:rPr lang="el-GR" sz="1800" spc="-6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ενεργά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οικοδομούν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γνώση</a:t>
            </a:r>
            <a:r>
              <a:rPr lang="el-GR" sz="1800" spc="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τους</a:t>
            </a:r>
            <a:r>
              <a:rPr lang="el-GR" sz="18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βασισμένοι</a:t>
            </a:r>
            <a:r>
              <a:rPr lang="el-GR" sz="18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στα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πράγματα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που</a:t>
            </a:r>
            <a:r>
              <a:rPr lang="el-GR" sz="1800" spc="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ξέρουν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τώρα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-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σε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αυτά</a:t>
            </a:r>
            <a:r>
              <a:rPr lang="el-GR" sz="18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που έχουν</a:t>
            </a:r>
            <a:r>
              <a:rPr lang="el-GR" sz="1800" spc="-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μάθει</a:t>
            </a:r>
            <a:r>
              <a:rPr lang="el-GR" sz="1800" spc="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στο</a:t>
            </a:r>
            <a:r>
              <a:rPr lang="el-GR" sz="18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παρελθόν.</a:t>
            </a:r>
            <a:endParaRPr lang="el-GR" sz="1800" dirty="0">
              <a:latin typeface="Corbel" panose="020B0503020204020204" pitchFamily="34" charset="0"/>
              <a:cs typeface="Cambria" panose="02040503050406030204"/>
            </a:endParaRPr>
          </a:p>
          <a:p>
            <a:pPr marL="194945" indent="-182245" algn="just">
              <a:lnSpc>
                <a:spcPct val="100000"/>
              </a:lnSpc>
              <a:spcBef>
                <a:spcPts val="980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Η</a:t>
            </a:r>
            <a:r>
              <a:rPr lang="el-GR" sz="18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θεωρία</a:t>
            </a:r>
            <a:r>
              <a:rPr lang="el-GR" sz="1800" spc="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800" spc="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επηρεάστηκε:</a:t>
            </a:r>
            <a:endParaRPr lang="el-GR" sz="1800" dirty="0">
              <a:latin typeface="Corbel" panose="020B0503020204020204" pitchFamily="34" charset="0"/>
              <a:cs typeface="Cambria" panose="02040503050406030204"/>
            </a:endParaRPr>
          </a:p>
          <a:p>
            <a:pPr marL="12700" indent="0" algn="just">
              <a:lnSpc>
                <a:spcPct val="100000"/>
              </a:lnSpc>
              <a:spcBef>
                <a:spcPts val="980"/>
              </a:spcBef>
              <a:buNone/>
              <a:tabLst>
                <a:tab pos="469265" algn="l"/>
              </a:tabLst>
            </a:pP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     από</a:t>
            </a:r>
            <a:r>
              <a:rPr lang="el-GR" sz="1800" spc="-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θεωρία</a:t>
            </a:r>
            <a:r>
              <a:rPr lang="el-GR" sz="1800" spc="-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65" dirty="0" err="1">
                <a:latin typeface="Corbel" panose="020B0503020204020204" pitchFamily="34" charset="0"/>
                <a:cs typeface="Cambria" panose="02040503050406030204"/>
              </a:rPr>
              <a:t>Piaget</a:t>
            </a:r>
            <a:endParaRPr lang="el-GR" sz="1800" spc="65" dirty="0">
              <a:latin typeface="Corbel" panose="020B0503020204020204" pitchFamily="34" charset="0"/>
              <a:cs typeface="Cambria" panose="02040503050406030204"/>
            </a:endParaRPr>
          </a:p>
          <a:p>
            <a:pPr marL="12700" indent="0" algn="just">
              <a:lnSpc>
                <a:spcPct val="100000"/>
              </a:lnSpc>
              <a:spcBef>
                <a:spcPts val="980"/>
              </a:spcBef>
              <a:buNone/>
              <a:tabLst>
                <a:tab pos="469265" algn="l"/>
              </a:tabLst>
            </a:pP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     από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θεωρία</a:t>
            </a:r>
            <a:r>
              <a:rPr lang="el-GR" sz="18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75" dirty="0" err="1">
                <a:latin typeface="Corbel" panose="020B0503020204020204" pitchFamily="34" charset="0"/>
                <a:cs typeface="Cambria" panose="02040503050406030204"/>
              </a:rPr>
              <a:t>Vygotsky</a:t>
            </a:r>
            <a:endParaRPr lang="el-GR" spc="75" dirty="0">
              <a:latin typeface="Corbel" panose="020B0503020204020204" pitchFamily="34" charset="0"/>
              <a:cs typeface="Cambria" panose="02040503050406030204"/>
            </a:endParaRPr>
          </a:p>
          <a:p>
            <a:pPr marL="12700" indent="0" algn="just">
              <a:lnSpc>
                <a:spcPct val="100000"/>
              </a:lnSpc>
              <a:spcBef>
                <a:spcPts val="980"/>
              </a:spcBef>
              <a:buNone/>
              <a:tabLst>
                <a:tab pos="469265" algn="l"/>
              </a:tabLst>
            </a:pP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Ο</a:t>
            </a:r>
            <a:r>
              <a:rPr lang="el-GR" sz="18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 err="1">
                <a:latin typeface="Corbel" panose="020B0503020204020204" pitchFamily="34" charset="0"/>
                <a:cs typeface="Cambria" panose="02040503050406030204"/>
              </a:rPr>
              <a:t>Bruner</a:t>
            </a:r>
            <a:r>
              <a:rPr lang="el-GR" sz="18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συνδυάζει</a:t>
            </a:r>
            <a:r>
              <a:rPr lang="el-GR" sz="18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στοιχεία</a:t>
            </a:r>
            <a:r>
              <a:rPr lang="el-GR" sz="18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από</a:t>
            </a:r>
            <a:r>
              <a:rPr lang="el-GR" sz="18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τις</a:t>
            </a:r>
            <a:r>
              <a:rPr lang="el-GR" sz="1800" spc="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θεωρίες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8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 err="1">
                <a:latin typeface="Corbel" panose="020B0503020204020204" pitchFamily="34" charset="0"/>
                <a:cs typeface="Cambria" panose="02040503050406030204"/>
              </a:rPr>
              <a:t>Piaget</a:t>
            </a:r>
            <a:r>
              <a:rPr lang="el-GR" sz="1800" spc="-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του</a:t>
            </a:r>
            <a:r>
              <a:rPr lang="el-GR" sz="1800" spc="-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 err="1">
                <a:latin typeface="Corbel" panose="020B0503020204020204" pitchFamily="34" charset="0"/>
                <a:cs typeface="Cambria" panose="02040503050406030204"/>
              </a:rPr>
              <a:t>Vygotsky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.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Αν</a:t>
            </a:r>
            <a:r>
              <a:rPr lang="el-GR" sz="1800" spc="-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δέχεται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σημασία</a:t>
            </a:r>
            <a:r>
              <a:rPr lang="el-GR" sz="1800" spc="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της</a:t>
            </a:r>
            <a:r>
              <a:rPr lang="el-GR" sz="1800" spc="-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spc="-10" dirty="0">
                <a:latin typeface="Corbel" panose="020B0503020204020204" pitchFamily="34" charset="0"/>
                <a:cs typeface="Cambria" panose="02040503050406030204"/>
              </a:rPr>
              <a:t>ατομικής</a:t>
            </a:r>
            <a:r>
              <a:rPr lang="el-GR" sz="1800" b="1" spc="-8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spc="-10" dirty="0">
                <a:latin typeface="Corbel" panose="020B0503020204020204" pitchFamily="34" charset="0"/>
                <a:cs typeface="Cambria" panose="02040503050406030204"/>
              </a:rPr>
              <a:t>ανακάλυψης</a:t>
            </a:r>
            <a:r>
              <a:rPr lang="el-GR" sz="1800" b="1" spc="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(όπως</a:t>
            </a:r>
            <a:r>
              <a:rPr lang="el-GR" sz="1800" spc="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ο </a:t>
            </a:r>
            <a:r>
              <a:rPr lang="el-GR" sz="1800" dirty="0" err="1">
                <a:latin typeface="Corbel" panose="020B0503020204020204" pitchFamily="34" charset="0"/>
                <a:cs typeface="Cambria" panose="02040503050406030204"/>
              </a:rPr>
              <a:t>Piaget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),</a:t>
            </a:r>
            <a:r>
              <a:rPr lang="el-GR" sz="1800" spc="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θεωρεί</a:t>
            </a:r>
            <a:r>
              <a:rPr lang="el-GR" sz="1800" spc="-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επίσης</a:t>
            </a:r>
            <a:r>
              <a:rPr lang="el-GR" sz="1800" spc="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ότι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η</a:t>
            </a:r>
            <a:r>
              <a:rPr lang="el-GR" sz="1800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spc="-10" dirty="0">
                <a:latin typeface="Corbel" panose="020B0503020204020204" pitchFamily="34" charset="0"/>
                <a:cs typeface="Cambria" panose="02040503050406030204"/>
              </a:rPr>
              <a:t>κοινωνική</a:t>
            </a:r>
            <a:r>
              <a:rPr lang="el-GR" sz="1800" b="1" spc="-9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b="1" dirty="0">
                <a:latin typeface="Corbel" panose="020B0503020204020204" pitchFamily="34" charset="0"/>
                <a:cs typeface="Cambria" panose="02040503050406030204"/>
              </a:rPr>
              <a:t>αλληλεπίδραση</a:t>
            </a:r>
            <a:r>
              <a:rPr lang="el-GR" sz="1800" b="1" spc="-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800" spc="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spc="-50" dirty="0">
                <a:latin typeface="Corbel" panose="020B0503020204020204" pitchFamily="34" charset="0"/>
                <a:cs typeface="Cambria" panose="02040503050406030204"/>
              </a:rPr>
              <a:t>η </a:t>
            </a:r>
            <a:r>
              <a:rPr lang="el-GR" sz="1800" b="1" dirty="0">
                <a:latin typeface="Corbel" panose="020B0503020204020204" pitchFamily="34" charset="0"/>
                <a:cs typeface="Cambria" panose="02040503050406030204"/>
              </a:rPr>
              <a:t>καθοδήγηση</a:t>
            </a:r>
            <a:r>
              <a:rPr lang="el-GR" sz="1800" spc="-5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παίζουν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σημαντικό</a:t>
            </a:r>
            <a:r>
              <a:rPr lang="el-GR" sz="18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ρόλο</a:t>
            </a:r>
            <a:r>
              <a:rPr lang="el-GR" sz="1800" spc="-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στην</a:t>
            </a:r>
            <a:r>
              <a:rPr lang="el-GR" sz="1800" spc="-8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ανάπτυξη</a:t>
            </a:r>
            <a:r>
              <a:rPr lang="el-GR" sz="1800" spc="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800" dirty="0">
                <a:latin typeface="Corbel" panose="020B0503020204020204" pitchFamily="34" charset="0"/>
                <a:cs typeface="Cambria" panose="02040503050406030204"/>
              </a:rPr>
              <a:t>των</a:t>
            </a:r>
            <a:r>
              <a:rPr lang="el-GR" sz="1800" spc="-10" dirty="0">
                <a:latin typeface="Corbel" panose="020B0503020204020204" pitchFamily="34" charset="0"/>
                <a:cs typeface="Cambria" panose="02040503050406030204"/>
              </a:rPr>
              <a:t> παιδιών.</a:t>
            </a:r>
            <a:endParaRPr lang="el-GR" sz="1800" dirty="0">
              <a:latin typeface="Corbel" panose="020B0503020204020204" pitchFamily="34" charset="0"/>
              <a:cs typeface="Cambria" panose="02040503050406030204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6611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0192B86C-5D85-691A-6B55-4DD47B208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err="1"/>
              <a:t>Βασικεσ</a:t>
            </a:r>
            <a:r>
              <a:rPr lang="el-GR" sz="2400" dirty="0"/>
              <a:t> </a:t>
            </a:r>
            <a:r>
              <a:rPr lang="el-GR" sz="2400" dirty="0" err="1"/>
              <a:t>θεωρητικεσ</a:t>
            </a:r>
            <a:r>
              <a:rPr lang="el-GR" sz="2400" dirty="0"/>
              <a:t> </a:t>
            </a:r>
            <a:r>
              <a:rPr lang="el-GR" sz="2400" dirty="0" err="1"/>
              <a:t>σκεψεισ</a:t>
            </a:r>
            <a:endParaRPr lang="el-GR" sz="2400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BF59502D-2386-5720-F5D8-4FA97056E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95580" marR="693420" indent="-183515">
              <a:lnSpc>
                <a:spcPct val="110000"/>
              </a:lnSpc>
              <a:spcBef>
                <a:spcPts val="385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800" dirty="0">
                <a:cs typeface="Cambria" panose="02040503050406030204"/>
              </a:rPr>
              <a:t>Η</a:t>
            </a:r>
            <a:r>
              <a:rPr lang="el-GR" sz="1800" spc="-7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μάθηση</a:t>
            </a:r>
            <a:r>
              <a:rPr lang="el-GR" sz="1800" spc="-1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είναι</a:t>
            </a:r>
            <a:r>
              <a:rPr lang="el-GR" sz="1800" spc="-1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μία</a:t>
            </a:r>
            <a:r>
              <a:rPr lang="el-GR" sz="1800" spc="-6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ενεργός</a:t>
            </a:r>
            <a:r>
              <a:rPr lang="el-GR" sz="1800" spc="-1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διαδικασία, στην</a:t>
            </a:r>
            <a:r>
              <a:rPr lang="el-GR" sz="1800" spc="-3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οποία</a:t>
            </a:r>
            <a:r>
              <a:rPr lang="el-GR" sz="1800" spc="-6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οι</a:t>
            </a:r>
            <a:r>
              <a:rPr lang="el-GR" sz="1800" spc="-80" dirty="0">
                <a:cs typeface="Cambria" panose="02040503050406030204"/>
              </a:rPr>
              <a:t> </a:t>
            </a:r>
            <a:r>
              <a:rPr lang="el-GR" sz="1800" spc="-10" dirty="0">
                <a:cs typeface="Cambria" panose="02040503050406030204"/>
              </a:rPr>
              <a:t>μαθητές κατασκευάζουν</a:t>
            </a:r>
            <a:r>
              <a:rPr lang="el-GR" sz="1800" spc="-1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τις</a:t>
            </a:r>
            <a:r>
              <a:rPr lang="el-GR" sz="1800" spc="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νέες</a:t>
            </a:r>
            <a:r>
              <a:rPr lang="el-GR" sz="1800" spc="-6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ιδέες</a:t>
            </a:r>
            <a:r>
              <a:rPr lang="el-GR" sz="1800" spc="-6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ή</a:t>
            </a:r>
            <a:r>
              <a:rPr lang="el-GR" sz="1800" spc="-6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τις</a:t>
            </a:r>
            <a:r>
              <a:rPr lang="el-GR" sz="1800" spc="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έννοιες</a:t>
            </a:r>
            <a:r>
              <a:rPr lang="el-GR" sz="1800" spc="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που</a:t>
            </a:r>
            <a:r>
              <a:rPr lang="el-GR" sz="1800" spc="-6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βασίζονται</a:t>
            </a:r>
            <a:r>
              <a:rPr lang="el-GR" sz="1800" spc="5" dirty="0">
                <a:cs typeface="Cambria" panose="02040503050406030204"/>
              </a:rPr>
              <a:t> </a:t>
            </a:r>
            <a:r>
              <a:rPr lang="el-GR" sz="1800" spc="-20" dirty="0">
                <a:cs typeface="Cambria" panose="02040503050406030204"/>
              </a:rPr>
              <a:t>στην </a:t>
            </a:r>
            <a:r>
              <a:rPr lang="el-GR" sz="1800" dirty="0">
                <a:cs typeface="Cambria" panose="02040503050406030204"/>
              </a:rPr>
              <a:t>τρέχουσα</a:t>
            </a:r>
            <a:r>
              <a:rPr lang="el-GR" sz="1800" spc="-3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γνώση</a:t>
            </a:r>
            <a:r>
              <a:rPr lang="el-GR" sz="1800" spc="-45" dirty="0">
                <a:cs typeface="Cambria" panose="02040503050406030204"/>
              </a:rPr>
              <a:t> </a:t>
            </a:r>
            <a:r>
              <a:rPr lang="el-GR" sz="1800" spc="-20" dirty="0">
                <a:cs typeface="Cambria" panose="02040503050406030204"/>
              </a:rPr>
              <a:t>τους</a:t>
            </a:r>
            <a:r>
              <a:rPr lang="en-AU" sz="1800" spc="-20" dirty="0">
                <a:cs typeface="Cambria" panose="02040503050406030204"/>
              </a:rPr>
              <a:t>.</a:t>
            </a:r>
            <a:endParaRPr lang="el-GR" sz="1800" dirty="0">
              <a:cs typeface="Cambria" panose="02040503050406030204"/>
            </a:endParaRPr>
          </a:p>
          <a:p>
            <a:pPr>
              <a:lnSpc>
                <a:spcPct val="110000"/>
              </a:lnSpc>
              <a:spcBef>
                <a:spcPts val="2260"/>
              </a:spcBef>
              <a:buClr>
                <a:srgbClr val="9E3611"/>
              </a:buClr>
              <a:buFont typeface="Wingdings" panose="05000000000000000000"/>
              <a:buChar char=""/>
            </a:pPr>
            <a:endParaRPr lang="el-GR" sz="1800" dirty="0">
              <a:cs typeface="Cambria" panose="02040503050406030204"/>
            </a:endParaRPr>
          </a:p>
          <a:p>
            <a:pPr marL="195580" marR="326390" indent="-183515">
              <a:lnSpc>
                <a:spcPct val="110000"/>
              </a:lnSpc>
              <a:spcBef>
                <a:spcPts val="5"/>
              </a:spcBef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800" dirty="0">
                <a:cs typeface="Cambria" panose="02040503050406030204"/>
              </a:rPr>
              <a:t>Ο</a:t>
            </a:r>
            <a:r>
              <a:rPr lang="el-GR" sz="1800" spc="-35" dirty="0">
                <a:cs typeface="Cambria" panose="02040503050406030204"/>
              </a:rPr>
              <a:t> </a:t>
            </a:r>
            <a:r>
              <a:rPr lang="el-GR" sz="1800" dirty="0" err="1">
                <a:cs typeface="Cambria" panose="02040503050406030204"/>
              </a:rPr>
              <a:t>Bruner</a:t>
            </a:r>
            <a:r>
              <a:rPr lang="el-GR" sz="1800" spc="-5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επέμενε</a:t>
            </a:r>
            <a:r>
              <a:rPr lang="el-GR" sz="1800" spc="-1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πολύ</a:t>
            </a:r>
            <a:r>
              <a:rPr lang="el-GR" sz="1800" spc="-5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στο</a:t>
            </a:r>
            <a:r>
              <a:rPr lang="el-GR" sz="1800" spc="-3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ρόλο</a:t>
            </a:r>
            <a:r>
              <a:rPr lang="el-GR" sz="1800" spc="-3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της</a:t>
            </a:r>
            <a:r>
              <a:rPr lang="el-GR" sz="1800" spc="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ενεργητικότητας</a:t>
            </a:r>
            <a:r>
              <a:rPr lang="el-GR" sz="1800" spc="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του</a:t>
            </a:r>
            <a:r>
              <a:rPr lang="el-GR" sz="1800" spc="-55" dirty="0">
                <a:cs typeface="Cambria" panose="02040503050406030204"/>
              </a:rPr>
              <a:t> </a:t>
            </a:r>
            <a:r>
              <a:rPr lang="el-GR" sz="1800" spc="-10" dirty="0">
                <a:cs typeface="Cambria" panose="02040503050406030204"/>
              </a:rPr>
              <a:t>ατόμου. </a:t>
            </a:r>
            <a:r>
              <a:rPr lang="el-GR" sz="1800" dirty="0">
                <a:cs typeface="Cambria" panose="02040503050406030204"/>
              </a:rPr>
              <a:t>Πίστευε</a:t>
            </a:r>
            <a:r>
              <a:rPr lang="el-GR" sz="1800" spc="-7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πως</a:t>
            </a:r>
            <a:r>
              <a:rPr lang="el-GR" sz="1800" spc="2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η</a:t>
            </a:r>
            <a:r>
              <a:rPr lang="el-GR" sz="1800" spc="-5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μάθηση</a:t>
            </a:r>
            <a:r>
              <a:rPr lang="el-GR" sz="1800" spc="2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δε</a:t>
            </a:r>
            <a:r>
              <a:rPr lang="el-GR" sz="1800" spc="-7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μεταδίδεται,</a:t>
            </a:r>
            <a:r>
              <a:rPr lang="el-GR" sz="1800" spc="3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αλλά</a:t>
            </a:r>
            <a:r>
              <a:rPr lang="el-GR" sz="1800" spc="-35" dirty="0">
                <a:cs typeface="Cambria" panose="02040503050406030204"/>
              </a:rPr>
              <a:t> </a:t>
            </a:r>
            <a:r>
              <a:rPr lang="el-GR" sz="1800" spc="-10" dirty="0">
                <a:cs typeface="Cambria" panose="02040503050406030204"/>
              </a:rPr>
              <a:t>κατασκευάζεται</a:t>
            </a:r>
            <a:r>
              <a:rPr lang="el-GR" sz="1800" spc="-50" dirty="0">
                <a:cs typeface="Cambria" panose="02040503050406030204"/>
              </a:rPr>
              <a:t> </a:t>
            </a:r>
            <a:r>
              <a:rPr lang="el-GR" sz="1800" spc="-25" dirty="0">
                <a:cs typeface="Cambria" panose="02040503050406030204"/>
              </a:rPr>
              <a:t>και </a:t>
            </a:r>
            <a:r>
              <a:rPr lang="el-GR" sz="1800" dirty="0" err="1">
                <a:cs typeface="Cambria" panose="02040503050406030204"/>
              </a:rPr>
              <a:t>κατακτάται</a:t>
            </a:r>
            <a:r>
              <a:rPr lang="el-GR" sz="1800" spc="-1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από</a:t>
            </a:r>
            <a:r>
              <a:rPr lang="el-GR" sz="1800" spc="-6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τον</a:t>
            </a:r>
            <a:r>
              <a:rPr lang="el-GR" sz="1800" spc="-3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μαθητή.</a:t>
            </a:r>
            <a:r>
              <a:rPr lang="el-GR" sz="1800" spc="-7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Η</a:t>
            </a:r>
            <a:r>
              <a:rPr lang="el-GR" sz="1800" spc="-7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μάθηση</a:t>
            </a:r>
            <a:r>
              <a:rPr lang="el-GR" sz="1800" spc="-1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απαιτεί</a:t>
            </a:r>
            <a:r>
              <a:rPr lang="el-GR" sz="1800" spc="-15" dirty="0">
                <a:cs typeface="Cambria" panose="02040503050406030204"/>
              </a:rPr>
              <a:t> </a:t>
            </a:r>
            <a:r>
              <a:rPr lang="el-GR" sz="1800" spc="-10" dirty="0">
                <a:cs typeface="Cambria" panose="02040503050406030204"/>
              </a:rPr>
              <a:t>εξερεύνηση, πειραματισμό,</a:t>
            </a:r>
            <a:r>
              <a:rPr lang="el-GR" sz="1800" spc="-4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ανακατασκευή</a:t>
            </a:r>
            <a:r>
              <a:rPr lang="el-GR" sz="1800" spc="-4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της</a:t>
            </a:r>
            <a:r>
              <a:rPr lang="el-GR" sz="1800" spc="3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γνώσης,</a:t>
            </a:r>
            <a:r>
              <a:rPr lang="el-GR" sz="1800" spc="-35" dirty="0">
                <a:cs typeface="Cambria" panose="02040503050406030204"/>
              </a:rPr>
              <a:t> </a:t>
            </a:r>
            <a:r>
              <a:rPr lang="el-GR" sz="1800" spc="-10" dirty="0">
                <a:cs typeface="Cambria" panose="02040503050406030204"/>
              </a:rPr>
              <a:t>ανακάλυψη.</a:t>
            </a:r>
            <a:endParaRPr lang="el-GR" sz="1800" dirty="0">
              <a:cs typeface="Cambria" panose="02040503050406030204"/>
            </a:endParaRPr>
          </a:p>
          <a:p>
            <a:pPr>
              <a:lnSpc>
                <a:spcPct val="110000"/>
              </a:lnSpc>
              <a:spcBef>
                <a:spcPts val="2270"/>
              </a:spcBef>
              <a:buClr>
                <a:srgbClr val="9E3611"/>
              </a:buClr>
              <a:buFont typeface="Wingdings" panose="05000000000000000000"/>
              <a:buChar char=""/>
            </a:pPr>
            <a:endParaRPr lang="el-GR" sz="1800" dirty="0">
              <a:cs typeface="Cambria" panose="02040503050406030204"/>
            </a:endParaRPr>
          </a:p>
          <a:p>
            <a:pPr marL="195580" marR="5080" indent="-183515">
              <a:lnSpc>
                <a:spcPct val="110000"/>
              </a:lnSpc>
              <a:buClr>
                <a:srgbClr val="9E3611"/>
              </a:buClr>
              <a:buSzPct val="85000"/>
              <a:buFont typeface="Wingdings" panose="05000000000000000000"/>
              <a:buChar char=""/>
              <a:tabLst>
                <a:tab pos="195580" algn="l"/>
              </a:tabLst>
            </a:pPr>
            <a:r>
              <a:rPr lang="el-GR" sz="1800" dirty="0">
                <a:cs typeface="Cambria" panose="02040503050406030204"/>
              </a:rPr>
              <a:t>Ο</a:t>
            </a:r>
            <a:r>
              <a:rPr lang="el-GR" sz="1800" spc="-20" dirty="0">
                <a:cs typeface="Cambria" panose="02040503050406030204"/>
              </a:rPr>
              <a:t> </a:t>
            </a:r>
            <a:r>
              <a:rPr lang="el-GR" sz="1800" dirty="0" err="1">
                <a:cs typeface="Cambria" panose="02040503050406030204"/>
              </a:rPr>
              <a:t>Bruner</a:t>
            </a:r>
            <a:r>
              <a:rPr lang="el-GR" sz="1800" spc="-4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επηρέασε</a:t>
            </a:r>
            <a:r>
              <a:rPr lang="el-GR" sz="1800" spc="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και</a:t>
            </a:r>
            <a:r>
              <a:rPr lang="el-GR" sz="1800" spc="-5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τη</a:t>
            </a:r>
            <a:r>
              <a:rPr lang="el-GR" sz="1800" spc="-4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σύγχρονη</a:t>
            </a:r>
            <a:r>
              <a:rPr lang="el-GR" sz="1800" spc="-5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παιδαγωγική</a:t>
            </a:r>
            <a:r>
              <a:rPr lang="el-GR" sz="1800" spc="-50" dirty="0">
                <a:cs typeface="Cambria" panose="02040503050406030204"/>
              </a:rPr>
              <a:t> </a:t>
            </a:r>
            <a:r>
              <a:rPr lang="el-GR" sz="1800" spc="-10" dirty="0">
                <a:cs typeface="Cambria" panose="02040503050406030204"/>
              </a:rPr>
              <a:t>θεωρία, </a:t>
            </a:r>
            <a:r>
              <a:rPr lang="el-GR" sz="1800" dirty="0">
                <a:cs typeface="Cambria" panose="02040503050406030204"/>
              </a:rPr>
              <a:t>προτείνοντας</a:t>
            </a:r>
            <a:r>
              <a:rPr lang="el-GR" sz="1800" spc="-4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ότι</a:t>
            </a:r>
            <a:r>
              <a:rPr lang="el-GR" sz="1800" spc="-4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η</a:t>
            </a:r>
            <a:r>
              <a:rPr lang="el-GR" sz="1800" spc="-4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μάθηση</a:t>
            </a:r>
            <a:r>
              <a:rPr lang="el-GR" sz="1800" spc="-4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είναι</a:t>
            </a:r>
            <a:r>
              <a:rPr lang="el-GR" sz="1800" spc="-5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μία</a:t>
            </a:r>
            <a:r>
              <a:rPr lang="el-GR" sz="1800" spc="-3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διαδικασία</a:t>
            </a:r>
            <a:r>
              <a:rPr lang="el-GR" sz="1800" spc="-3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που</a:t>
            </a:r>
            <a:r>
              <a:rPr lang="el-GR" sz="1800" spc="-4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επηρεάζεται</a:t>
            </a:r>
            <a:r>
              <a:rPr lang="el-GR" sz="1800" spc="-50" dirty="0">
                <a:cs typeface="Cambria" panose="02040503050406030204"/>
              </a:rPr>
              <a:t> </a:t>
            </a:r>
            <a:r>
              <a:rPr lang="el-GR" sz="1800" spc="-25" dirty="0">
                <a:cs typeface="Cambria" panose="02040503050406030204"/>
              </a:rPr>
              <a:t>από </a:t>
            </a:r>
            <a:r>
              <a:rPr lang="el-GR" sz="1800" dirty="0">
                <a:cs typeface="Cambria" panose="02040503050406030204"/>
              </a:rPr>
              <a:t>τον</a:t>
            </a:r>
            <a:r>
              <a:rPr lang="el-GR" sz="1800" spc="5" dirty="0">
                <a:cs typeface="Cambria" panose="02040503050406030204"/>
              </a:rPr>
              <a:t> </a:t>
            </a:r>
            <a:r>
              <a:rPr lang="el-GR" sz="1800" spc="-10" dirty="0">
                <a:cs typeface="Cambria" panose="02040503050406030204"/>
              </a:rPr>
              <a:t>πολιτισμό</a:t>
            </a:r>
            <a:r>
              <a:rPr lang="el-GR" sz="1800" spc="-2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και</a:t>
            </a:r>
            <a:r>
              <a:rPr lang="el-GR" sz="1800" spc="30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το</a:t>
            </a:r>
            <a:r>
              <a:rPr lang="el-GR" sz="1800" spc="-15" dirty="0">
                <a:cs typeface="Cambria" panose="02040503050406030204"/>
              </a:rPr>
              <a:t> </a:t>
            </a:r>
            <a:r>
              <a:rPr lang="el-GR" sz="1800" dirty="0">
                <a:cs typeface="Cambria" panose="02040503050406030204"/>
              </a:rPr>
              <a:t>κοινωνικό</a:t>
            </a:r>
            <a:r>
              <a:rPr lang="el-GR" sz="1800" spc="-25" dirty="0">
                <a:cs typeface="Cambria" panose="02040503050406030204"/>
              </a:rPr>
              <a:t> </a:t>
            </a:r>
            <a:r>
              <a:rPr lang="el-GR" sz="1800" spc="-10" dirty="0">
                <a:cs typeface="Cambria" panose="02040503050406030204"/>
              </a:rPr>
              <a:t>πλαίσιο</a:t>
            </a:r>
            <a:r>
              <a:rPr lang="en-AU" sz="1800" spc="-10" dirty="0">
                <a:cs typeface="Cambria" panose="02040503050406030204"/>
              </a:rPr>
              <a:t>.</a:t>
            </a:r>
            <a:endParaRPr lang="el-GR" sz="1800" dirty="0">
              <a:cs typeface="Cambria" panose="02040503050406030204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175026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6F932B4A-E426-D6CA-05CF-064FDAB01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9787" y="964692"/>
            <a:ext cx="4476806" cy="906053"/>
          </a:xfrm>
        </p:spPr>
        <p:txBody>
          <a:bodyPr>
            <a:normAutofit fontScale="90000"/>
          </a:bodyPr>
          <a:lstStyle/>
          <a:p>
            <a:r>
              <a:rPr lang="el-GR" dirty="0" err="1"/>
              <a:t>Ανακαλυπτικη</a:t>
            </a:r>
            <a:r>
              <a:rPr lang="el-GR" dirty="0"/>
              <a:t> </a:t>
            </a:r>
            <a:r>
              <a:rPr lang="el-GR" dirty="0" err="1"/>
              <a:t>διερευνητικη</a:t>
            </a:r>
            <a:r>
              <a:rPr lang="el-GR" dirty="0"/>
              <a:t> </a:t>
            </a:r>
            <a:r>
              <a:rPr lang="el-GR" dirty="0" err="1"/>
              <a:t>θεωρια</a:t>
            </a:r>
            <a:endParaRPr lang="el-G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E6656AB-B8B3-4895-AD32-B928A43C4B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24760" y="964692"/>
            <a:ext cx="5440680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88BDAE2-5EE0-4B2F-9C9B-7E86A0B4C2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91853" y="1128683"/>
            <a:ext cx="5106493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Θέση περιεχομένου 4" descr="Εικόνα που περιέχει άτομο, γραφικός χαρακτήρας, ρουχισμός, γραφική ύλη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8883D134-7BFD-4F35-F3AC-B1C4F6C41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944" y="1938498"/>
            <a:ext cx="4782312" cy="298894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2884659E-1724-E27E-6A17-F12B32CAF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9787" y="2164361"/>
            <a:ext cx="4491504" cy="4026714"/>
          </a:xfrm>
        </p:spPr>
        <p:txBody>
          <a:bodyPr>
            <a:normAutofit fontScale="85000" lnSpcReduction="10000"/>
          </a:bodyPr>
          <a:lstStyle/>
          <a:p>
            <a:pPr marL="194945" marR="433070" indent="-182880" algn="just">
              <a:lnSpc>
                <a:spcPct val="120000"/>
              </a:lnSpc>
              <a:buClr>
                <a:srgbClr val="9E3611"/>
              </a:buClr>
              <a:buSzPct val="89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Η</a:t>
            </a:r>
            <a:r>
              <a:rPr lang="el-GR" sz="1900" spc="1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 err="1">
                <a:latin typeface="Corbel" panose="020B0503020204020204" pitchFamily="34" charset="0"/>
                <a:cs typeface="Cambria" panose="02040503050406030204"/>
              </a:rPr>
              <a:t>Ανακαλυπτική</a:t>
            </a:r>
            <a:r>
              <a:rPr lang="el-GR" sz="1900" spc="200" dirty="0">
                <a:latin typeface="Corbel" panose="020B0503020204020204" pitchFamily="34" charset="0"/>
                <a:cs typeface="Cambria" panose="02040503050406030204"/>
              </a:rPr>
              <a:t>-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Διερευνητική</a:t>
            </a:r>
            <a:r>
              <a:rPr lang="el-GR" sz="1900" spc="9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μάθηση</a:t>
            </a:r>
            <a:r>
              <a:rPr lang="el-GR" sz="1900" spc="18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(</a:t>
            </a:r>
            <a:r>
              <a:rPr lang="el-GR" sz="1900" dirty="0" err="1">
                <a:latin typeface="Corbel" panose="020B0503020204020204" pitchFamily="34" charset="0"/>
                <a:cs typeface="Cambria" panose="02040503050406030204"/>
              </a:rPr>
              <a:t>inquiry-based</a:t>
            </a:r>
            <a:r>
              <a:rPr lang="el-GR" sz="1900" spc="1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spc="-10" dirty="0" err="1">
                <a:latin typeface="Corbel" panose="020B0503020204020204" pitchFamily="34" charset="0"/>
                <a:cs typeface="Cambria" panose="02040503050406030204"/>
              </a:rPr>
              <a:t>learning</a:t>
            </a:r>
            <a:r>
              <a:rPr lang="el-GR" sz="1900" spc="-10" dirty="0">
                <a:latin typeface="Corbel" panose="020B0503020204020204" pitchFamily="34" charset="0"/>
                <a:cs typeface="Cambria" panose="02040503050406030204"/>
              </a:rPr>
              <a:t>)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στηρίζεται:</a:t>
            </a:r>
            <a:r>
              <a:rPr lang="el-GR" sz="1900" spc="25" dirty="0">
                <a:latin typeface="Corbel" panose="020B0503020204020204" pitchFamily="34" charset="0"/>
                <a:cs typeface="Cambria" panose="02040503050406030204"/>
              </a:rPr>
              <a:t> </a:t>
            </a:r>
          </a:p>
          <a:p>
            <a:pPr marL="12065" marR="433070" indent="0" algn="just">
              <a:lnSpc>
                <a:spcPct val="120000"/>
              </a:lnSpc>
              <a:buClr>
                <a:srgbClr val="9E3611"/>
              </a:buClr>
              <a:buSzPct val="89000"/>
              <a:buNone/>
              <a:tabLst>
                <a:tab pos="194945" algn="l"/>
              </a:tabLst>
            </a:pP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στις</a:t>
            </a:r>
            <a:r>
              <a:rPr lang="el-GR" sz="1900" spc="1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αναζητήσεις,</a:t>
            </a:r>
            <a:r>
              <a:rPr lang="el-GR" sz="1900" spc="8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απορίες</a:t>
            </a:r>
            <a:r>
              <a:rPr lang="el-GR" sz="1900" spc="2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900" spc="18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ερωτήσεις</a:t>
            </a:r>
            <a:r>
              <a:rPr lang="el-GR" sz="1900" spc="21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των</a:t>
            </a:r>
            <a:r>
              <a:rPr lang="el-GR" sz="1900" spc="8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spc="-10" dirty="0">
                <a:latin typeface="Corbel" panose="020B0503020204020204" pitchFamily="34" charset="0"/>
                <a:cs typeface="Cambria" panose="02040503050406030204"/>
              </a:rPr>
              <a:t>µ</a:t>
            </a:r>
            <a:r>
              <a:rPr lang="el-GR" sz="1900" spc="-10" dirty="0" err="1">
                <a:latin typeface="Corbel" panose="020B0503020204020204" pitchFamily="34" charset="0"/>
                <a:cs typeface="Cambria" panose="02040503050406030204"/>
              </a:rPr>
              <a:t>αθητών</a:t>
            </a:r>
            <a:r>
              <a:rPr lang="el-GR" sz="1900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παρά</a:t>
            </a:r>
            <a:r>
              <a:rPr lang="el-GR" sz="1900" spc="114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στην</a:t>
            </a:r>
            <a:r>
              <a:rPr lang="el-GR" sz="1900" spc="9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παρουσίαση</a:t>
            </a:r>
            <a:r>
              <a:rPr lang="el-GR" sz="1900" spc="10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της</a:t>
            </a:r>
            <a:r>
              <a:rPr lang="el-GR" sz="1900" spc="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διδακτέας</a:t>
            </a:r>
            <a:r>
              <a:rPr lang="el-GR" sz="1900" spc="7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ύλης</a:t>
            </a:r>
            <a:r>
              <a:rPr lang="el-GR" sz="1900" spc="16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από</a:t>
            </a:r>
            <a:r>
              <a:rPr lang="el-GR" sz="1900" spc="1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τον</a:t>
            </a:r>
            <a:r>
              <a:rPr lang="el-GR" sz="1900" spc="1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spc="-10" dirty="0">
                <a:latin typeface="Corbel" panose="020B0503020204020204" pitchFamily="34" charset="0"/>
                <a:cs typeface="Cambria" panose="02040503050406030204"/>
              </a:rPr>
              <a:t>εκπαιδευτικό.</a:t>
            </a:r>
          </a:p>
          <a:p>
            <a:pPr marL="194945" marR="5080" indent="-182880">
              <a:lnSpc>
                <a:spcPct val="120000"/>
              </a:lnSpc>
              <a:buClr>
                <a:srgbClr val="9E3611"/>
              </a:buClr>
              <a:buSzPct val="89000"/>
              <a:buFont typeface="Wingdings" panose="05000000000000000000"/>
              <a:buChar char=""/>
              <a:tabLst>
                <a:tab pos="194945" algn="l"/>
              </a:tabLst>
            </a:pP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Στην</a:t>
            </a:r>
            <a:r>
              <a:rPr lang="el-GR" sz="1900" spc="1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Μάθηση</a:t>
            </a:r>
            <a:r>
              <a:rPr lang="el-GR" sz="1900" spc="10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μέσω</a:t>
            </a:r>
            <a:r>
              <a:rPr lang="el-GR" sz="1900" spc="8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Διερεύνησης</a:t>
            </a:r>
            <a:r>
              <a:rPr lang="el-GR" sz="1900" spc="1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(</a:t>
            </a:r>
            <a:r>
              <a:rPr lang="el-GR" sz="1900" dirty="0" err="1">
                <a:latin typeface="Corbel" panose="020B0503020204020204" pitchFamily="34" charset="0"/>
                <a:cs typeface="Cambria" panose="02040503050406030204"/>
              </a:rPr>
              <a:t>Inquiry</a:t>
            </a:r>
            <a:r>
              <a:rPr lang="el-GR" sz="1900" spc="1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 err="1">
                <a:latin typeface="Corbel" panose="020B0503020204020204" pitchFamily="34" charset="0"/>
                <a:cs typeface="Cambria" panose="02040503050406030204"/>
              </a:rPr>
              <a:t>Learning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),</a:t>
            </a:r>
            <a:r>
              <a:rPr lang="el-GR" sz="1900" spc="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οι</a:t>
            </a:r>
            <a:r>
              <a:rPr lang="el-GR" sz="1900" spc="1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μαθητές</a:t>
            </a:r>
            <a:r>
              <a:rPr lang="el-GR" sz="1900" spc="-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καθορίζουν</a:t>
            </a:r>
            <a:r>
              <a:rPr lang="el-GR" sz="1900" spc="13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τα</a:t>
            </a:r>
            <a:r>
              <a:rPr lang="el-GR" sz="1900" spc="1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θέματα</a:t>
            </a:r>
            <a:r>
              <a:rPr lang="el-GR" sz="1900" spc="1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που</a:t>
            </a:r>
            <a:r>
              <a:rPr lang="el-GR" sz="1900" spc="9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είναι</a:t>
            </a:r>
            <a:r>
              <a:rPr lang="el-GR" sz="1900" spc="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σχετικά</a:t>
            </a:r>
            <a:r>
              <a:rPr lang="el-GR" sz="1900" spc="10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με</a:t>
            </a:r>
            <a:r>
              <a:rPr lang="el-GR" sz="1900" spc="1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τα</a:t>
            </a:r>
            <a:r>
              <a:rPr lang="el-GR" sz="1900" spc="11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ενδιαφέροντα</a:t>
            </a:r>
            <a:r>
              <a:rPr lang="el-GR" sz="1900" spc="10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900" spc="1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spc="-25" dirty="0">
                <a:latin typeface="Corbel" panose="020B0503020204020204" pitchFamily="34" charset="0"/>
                <a:cs typeface="Cambria" panose="02040503050406030204"/>
              </a:rPr>
              <a:t>τις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ανάγκες</a:t>
            </a:r>
            <a:r>
              <a:rPr lang="el-GR" sz="1900" spc="7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τους,</a:t>
            </a:r>
            <a:r>
              <a:rPr lang="el-GR" sz="1900" spc="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αποφασίζουν</a:t>
            </a:r>
            <a:r>
              <a:rPr lang="el-GR" sz="1900" spc="1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τη</a:t>
            </a:r>
            <a:r>
              <a:rPr lang="el-GR" sz="1900" spc="10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μεθοδολογία</a:t>
            </a:r>
            <a:r>
              <a:rPr lang="el-GR" sz="1900" spc="1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που</a:t>
            </a:r>
            <a:r>
              <a:rPr lang="el-GR" sz="1900" spc="19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θα</a:t>
            </a:r>
            <a:r>
              <a:rPr lang="el-GR" sz="1900" spc="1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spc="-10" dirty="0">
                <a:latin typeface="Corbel" panose="020B0503020204020204" pitchFamily="34" charset="0"/>
                <a:cs typeface="Cambria" panose="02040503050406030204"/>
              </a:rPr>
              <a:t>ακολουθήσουν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κατά</a:t>
            </a:r>
            <a:r>
              <a:rPr lang="el-GR" sz="1900" spc="10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τη</a:t>
            </a:r>
            <a:r>
              <a:rPr lang="el-GR" sz="1900" spc="17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συλλογή</a:t>
            </a:r>
            <a:r>
              <a:rPr lang="el-GR" sz="1900" spc="8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900" spc="114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ανάλυση</a:t>
            </a:r>
            <a:r>
              <a:rPr lang="el-GR" sz="1900" spc="8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των</a:t>
            </a:r>
            <a:r>
              <a:rPr lang="el-GR" sz="1900" spc="1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δεδομένων</a:t>
            </a:r>
            <a:r>
              <a:rPr lang="el-GR" sz="1900" spc="1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και</a:t>
            </a:r>
            <a:r>
              <a:rPr lang="el-GR" sz="1900" spc="4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είναι</a:t>
            </a:r>
            <a:r>
              <a:rPr lang="el-GR" sz="1900" spc="3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αυτοί</a:t>
            </a:r>
            <a:r>
              <a:rPr lang="el-GR" sz="1900" spc="1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οι</a:t>
            </a:r>
            <a:r>
              <a:rPr lang="el-GR" sz="1900" spc="9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spc="-10" dirty="0">
                <a:latin typeface="Corbel" panose="020B0503020204020204" pitchFamily="34" charset="0"/>
                <a:cs typeface="Cambria" panose="02040503050406030204"/>
              </a:rPr>
              <a:t>οποίοι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καθορίζουν</a:t>
            </a:r>
            <a:r>
              <a:rPr lang="el-GR" sz="1900" spc="14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την</a:t>
            </a:r>
            <a:r>
              <a:rPr lang="el-GR" sz="1900" spc="5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αποδεκτή</a:t>
            </a:r>
            <a:r>
              <a:rPr lang="el-GR" sz="1900" spc="10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λύση</a:t>
            </a:r>
            <a:r>
              <a:rPr lang="el-GR" sz="1900" spc="10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στο</a:t>
            </a:r>
            <a:r>
              <a:rPr lang="el-GR" sz="1900" spc="125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πρόβλημά</a:t>
            </a:r>
            <a:r>
              <a:rPr lang="el-GR" sz="1900" spc="120" dirty="0">
                <a:latin typeface="Corbel" panose="020B0503020204020204" pitchFamily="34" charset="0"/>
                <a:cs typeface="Cambria" panose="02040503050406030204"/>
              </a:rPr>
              <a:t> </a:t>
            </a:r>
            <a:r>
              <a:rPr lang="el-GR" sz="1900" dirty="0">
                <a:latin typeface="Corbel" panose="020B0503020204020204" pitchFamily="34" charset="0"/>
                <a:cs typeface="Cambria" panose="02040503050406030204"/>
              </a:rPr>
              <a:t>τους</a:t>
            </a:r>
            <a:r>
              <a:rPr lang="el-GR" sz="2000" dirty="0">
                <a:latin typeface="Corbel" panose="020B0503020204020204" pitchFamily="34" charset="0"/>
                <a:cs typeface="Cambria" panose="02040503050406030204"/>
              </a:rPr>
              <a:t>.</a:t>
            </a:r>
            <a:r>
              <a:rPr lang="el-GR" sz="2000" spc="140" dirty="0">
                <a:latin typeface="Corbel" panose="020B0503020204020204" pitchFamily="34" charset="0"/>
                <a:cs typeface="Cambria" panose="02040503050406030204"/>
              </a:rPr>
              <a:t> </a:t>
            </a:r>
            <a:endParaRPr lang="el-GR" sz="2000" dirty="0">
              <a:latin typeface="Corbel" panose="020B0503020204020204" pitchFamily="34" charset="0"/>
              <a:cs typeface="Cambria" panose="02040503050406030204"/>
            </a:endParaRPr>
          </a:p>
          <a:p>
            <a:pPr marL="12065" marR="433070" indent="0" algn="just">
              <a:lnSpc>
                <a:spcPct val="110000"/>
              </a:lnSpc>
              <a:buClr>
                <a:srgbClr val="9E3611"/>
              </a:buClr>
              <a:buSzPct val="89000"/>
              <a:buNone/>
              <a:tabLst>
                <a:tab pos="194945" algn="l"/>
              </a:tabLst>
            </a:pPr>
            <a:endParaRPr lang="el-GR" sz="1900" spc="-10" dirty="0">
              <a:latin typeface="Cambria" panose="02040503050406030204"/>
              <a:cs typeface="Cambria" panose="02040503050406030204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5328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5F3E7C6B-F063-EF4E-DA87-86F65CC00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l-GR" dirty="0" err="1"/>
              <a:t>Ανακαλυπτικη-διερευνητικη</a:t>
            </a:r>
            <a:r>
              <a:rPr lang="el-GR" dirty="0"/>
              <a:t> </a:t>
            </a:r>
            <a:r>
              <a:rPr lang="el-GR" dirty="0" err="1"/>
              <a:t>θεωρια</a:t>
            </a:r>
            <a:endParaRPr lang="el-GR" dirty="0"/>
          </a:p>
        </p:txBody>
      </p:sp>
      <p:graphicFrame>
        <p:nvGraphicFramePr>
          <p:cNvPr id="16" name="Θέση περιεχομένου 2">
            <a:extLst>
              <a:ext uri="{FF2B5EF4-FFF2-40B4-BE49-F238E27FC236}">
                <a16:creationId xmlns:a16="http://schemas.microsoft.com/office/drawing/2014/main" xmlns="" id="{E8F38C39-E5A8-90AA-F00A-A23359AC57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35646761"/>
              </p:ext>
            </p:extLst>
          </p:nvPr>
        </p:nvGraphicFramePr>
        <p:xfrm>
          <a:off x="965200" y="2638425"/>
          <a:ext cx="10261600" cy="3107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93130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E866FF9-A729-45F0-A163-10E89E8716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738255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236486-9C84-B388-5E19-A68A8E4F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681105"/>
            <a:ext cx="3401568" cy="1495794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>
            <a:normAutofit/>
          </a:bodyPr>
          <a:lstStyle/>
          <a:p>
            <a:r>
              <a:rPr lang="el-GR" sz="2600" dirty="0" err="1"/>
              <a:t>Μορφεσ</a:t>
            </a:r>
            <a:r>
              <a:rPr lang="el-GR" sz="2600" dirty="0"/>
              <a:t> </a:t>
            </a:r>
            <a:r>
              <a:rPr lang="el-GR" sz="2600" dirty="0" err="1"/>
              <a:t>αναπαραστασησ</a:t>
            </a:r>
            <a:r>
              <a:rPr lang="el-GR" sz="2600" dirty="0"/>
              <a:t> της </a:t>
            </a:r>
            <a:r>
              <a:rPr lang="el-GR" sz="2600" dirty="0" err="1"/>
              <a:t>γνωσησ</a:t>
            </a:r>
            <a:endParaRPr lang="en-GB" sz="2600" dirty="0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A804366F-2366-4688-98E7-B101C7BC61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53278" y="0"/>
            <a:ext cx="7438722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9BFAC0B9-5DF4-CD45-FEDE-77053CFA39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40304897"/>
              </p:ext>
            </p:extLst>
          </p:nvPr>
        </p:nvGraphicFramePr>
        <p:xfrm>
          <a:off x="5397500" y="639763"/>
          <a:ext cx="6151563" cy="527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17990756"/>
      </p:ext>
    </p:extLst>
  </p:cSld>
  <p:clrMapOvr>
    <a:masterClrMapping/>
  </p:clrMapOvr>
</p:sld>
</file>

<file path=ppt/theme/theme1.xml><?xml version="1.0" encoding="utf-8"?>
<a:theme xmlns:a="http://schemas.openxmlformats.org/drawingml/2006/main" name="Δέμα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TM10001115[[fn=Δέμα]]</Template>
  <TotalTime>140</TotalTime>
  <Words>1258</Words>
  <Application>Microsoft Office PowerPoint</Application>
  <PresentationFormat>Προσαρμογή</PresentationFormat>
  <Paragraphs>95</Paragraphs>
  <Slides>18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18</vt:i4>
      </vt:variant>
    </vt:vector>
  </HeadingPairs>
  <TitlesOfParts>
    <vt:vector size="19" baseType="lpstr">
      <vt:lpstr>Δέμα</vt:lpstr>
      <vt:lpstr>ΟραματιστηΣ τησ συγχρονηΣ μαθησηΣ  Αγγουρα μαρια  γκουντενουδη βασιλικη  δημου- δημακη  στυλιανη  κουκου σταυρουλα </vt:lpstr>
      <vt:lpstr>Βιογραφικα στοιχεια</vt:lpstr>
      <vt:lpstr>Καριερα και κληρονομια</vt:lpstr>
      <vt:lpstr>Καριερα και κληρονομια</vt:lpstr>
      <vt:lpstr>Βασικα σημεια θεωριασ </vt:lpstr>
      <vt:lpstr>Βασικεσ θεωρητικεσ σκεψεισ</vt:lpstr>
      <vt:lpstr>Ανακαλυπτικη διερευνητικη θεωρια</vt:lpstr>
      <vt:lpstr>Ανακαλυπτικη-διερευνητικη θεωρια</vt:lpstr>
      <vt:lpstr>Μορφεσ αναπαραστασησ της γνωσησ</vt:lpstr>
      <vt:lpstr>Διαφάνεια 10</vt:lpstr>
      <vt:lpstr>Ρολοσ μαθητη</vt:lpstr>
      <vt:lpstr>ΡΟΛΟΣ ΔΑΣΚΑΛΟΥ</vt:lpstr>
      <vt:lpstr>ΣΠΕΙΡΟΕΙΔΕΣ ΑΝΑΛΥΤΙΚΟ ΠΡΟΓΡΑΜΜΑ</vt:lpstr>
      <vt:lpstr>Η ΕΠΙΔΡΑΣΗ ΤΩΝ ΘΕΩΡΙΩΝ ΤΟΥ ΣΤΗΝ ΠΑΙΔΑΓΩΓΙΚΗ ΔΙΑΔΙΚΑΣΙΑ</vt:lpstr>
      <vt:lpstr>ΠΡΟΩΘΗΣΗ ΤΗΣ ΚΟΙΝΩΝΙΚΗΣ ΚΑΙ ΣΥΝΕΡΓΑΤΙΚΗΣ ΜΑΘΗΣΗΣ</vt:lpstr>
      <vt:lpstr>ΜακροχρΟνια επΙδραση στην εκπαιδευτικΗ και κοινωνικΗ πολιτικΗ</vt:lpstr>
      <vt:lpstr>ΣΥΜΠΕΡΑΣΜΑΤΑ</vt:lpstr>
      <vt:lpstr>Η ΚΛΗΡΟΝΟΜΙΑ ΤΟΥ jerome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ΟραματιστηΣ τηΣ συγχρονηΣμαθησηΣ </dc:title>
  <dc:creator>ΧΡΗΣΤΙΝΑ</dc:creator>
  <cp:lastModifiedBy>christos</cp:lastModifiedBy>
  <cp:revision>21</cp:revision>
  <dcterms:created xsi:type="dcterms:W3CDTF">2024-12-18T20:29:37Z</dcterms:created>
  <dcterms:modified xsi:type="dcterms:W3CDTF">2024-12-23T21:11:44Z</dcterms:modified>
</cp:coreProperties>
</file>