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64E1-84A2-4D27-B8D7-52EA7EA8F877}" type="datetimeFigureOut">
              <a:rPr lang="el-GR" smtClean="0"/>
              <a:t>11/10/2022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2FC0C55-CD23-4B84-B919-CDAA597699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6246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64E1-84A2-4D27-B8D7-52EA7EA8F877}" type="datetimeFigureOut">
              <a:rPr lang="el-GR" smtClean="0"/>
              <a:t>11/10/2022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2FC0C55-CD23-4B84-B919-CDAA597699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3686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64E1-84A2-4D27-B8D7-52EA7EA8F877}" type="datetimeFigureOut">
              <a:rPr lang="el-GR" smtClean="0"/>
              <a:t>11/10/2022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2FC0C55-CD23-4B84-B919-CDAA5976999E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2257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64E1-84A2-4D27-B8D7-52EA7EA8F877}" type="datetimeFigureOut">
              <a:rPr lang="el-GR" smtClean="0"/>
              <a:t>11/10/2022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2FC0C55-CD23-4B84-B919-CDAA597699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9769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64E1-84A2-4D27-B8D7-52EA7EA8F877}" type="datetimeFigureOut">
              <a:rPr lang="el-GR" smtClean="0"/>
              <a:t>11/10/2022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2FC0C55-CD23-4B84-B919-CDAA5976999E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23007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64E1-84A2-4D27-B8D7-52EA7EA8F877}" type="datetimeFigureOut">
              <a:rPr lang="el-GR" smtClean="0"/>
              <a:t>11/10/2022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2FC0C55-CD23-4B84-B919-CDAA597699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97402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64E1-84A2-4D27-B8D7-52EA7EA8F877}" type="datetimeFigureOut">
              <a:rPr lang="el-GR" smtClean="0"/>
              <a:t>11/10/2022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C0C55-CD23-4B84-B919-CDAA597699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3030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64E1-84A2-4D27-B8D7-52EA7EA8F877}" type="datetimeFigureOut">
              <a:rPr lang="el-GR" smtClean="0"/>
              <a:t>11/10/2022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C0C55-CD23-4B84-B919-CDAA597699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7070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64E1-84A2-4D27-B8D7-52EA7EA8F877}" type="datetimeFigureOut">
              <a:rPr lang="el-GR" smtClean="0"/>
              <a:t>11/10/2022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C0C55-CD23-4B84-B919-CDAA597699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6887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64E1-84A2-4D27-B8D7-52EA7EA8F877}" type="datetimeFigureOut">
              <a:rPr lang="el-GR" smtClean="0"/>
              <a:t>11/10/2022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2FC0C55-CD23-4B84-B919-CDAA597699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8130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64E1-84A2-4D27-B8D7-52EA7EA8F877}" type="datetimeFigureOut">
              <a:rPr lang="el-GR" smtClean="0"/>
              <a:t>11/10/2022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2FC0C55-CD23-4B84-B919-CDAA597699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6490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64E1-84A2-4D27-B8D7-52EA7EA8F877}" type="datetimeFigureOut">
              <a:rPr lang="el-GR" smtClean="0"/>
              <a:t>11/10/2022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2FC0C55-CD23-4B84-B919-CDAA597699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8038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64E1-84A2-4D27-B8D7-52EA7EA8F877}" type="datetimeFigureOut">
              <a:rPr lang="el-GR" smtClean="0"/>
              <a:t>11/10/2022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C0C55-CD23-4B84-B919-CDAA597699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6832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64E1-84A2-4D27-B8D7-52EA7EA8F877}" type="datetimeFigureOut">
              <a:rPr lang="el-GR" smtClean="0"/>
              <a:t>11/10/2022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C0C55-CD23-4B84-B919-CDAA597699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7268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64E1-84A2-4D27-B8D7-52EA7EA8F877}" type="datetimeFigureOut">
              <a:rPr lang="el-GR" smtClean="0"/>
              <a:t>11/10/2022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C0C55-CD23-4B84-B919-CDAA597699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761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64E1-84A2-4D27-B8D7-52EA7EA8F877}" type="datetimeFigureOut">
              <a:rPr lang="el-GR" smtClean="0"/>
              <a:t>11/10/2022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2FC0C55-CD23-4B84-B919-CDAA597699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5422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864E1-84A2-4D27-B8D7-52EA7EA8F877}" type="datetimeFigureOut">
              <a:rPr lang="el-GR" smtClean="0"/>
              <a:t>11/10/2022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2FC0C55-CD23-4B84-B919-CDAA597699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5550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589213" y="1613141"/>
            <a:ext cx="8915399" cy="845388"/>
          </a:xfrm>
        </p:spPr>
        <p:txBody>
          <a:bodyPr>
            <a:normAutofit/>
          </a:bodyPr>
          <a:lstStyle/>
          <a:p>
            <a:pPr algn="ctr"/>
            <a:r>
              <a:rPr lang="el-GR" sz="3200" dirty="0" smtClean="0"/>
              <a:t>Μεθοδολογία Εκπαιδευτικής </a:t>
            </a:r>
            <a:r>
              <a:rPr lang="el-GR" sz="3200" dirty="0"/>
              <a:t>Έ</a:t>
            </a:r>
            <a:r>
              <a:rPr lang="el-GR" sz="3200" dirty="0" smtClean="0"/>
              <a:t>ρευνας</a:t>
            </a:r>
            <a:endParaRPr lang="el-GR" sz="32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425312" y="3647319"/>
            <a:ext cx="8915399" cy="1126283"/>
          </a:xfrm>
        </p:spPr>
        <p:txBody>
          <a:bodyPr>
            <a:normAutofit lnSpcReduction="10000"/>
          </a:bodyPr>
          <a:lstStyle/>
          <a:p>
            <a:pPr algn="ctr"/>
            <a:r>
              <a:rPr lang="el-GR" dirty="0" smtClean="0"/>
              <a:t>ΕΠΠΑΙΚ – ΠΑΤΡΑΣ</a:t>
            </a:r>
          </a:p>
          <a:p>
            <a:r>
              <a:rPr lang="el-GR" dirty="0" smtClean="0"/>
              <a:t>ΔΙΔΑΣΚΩΝ: </a:t>
            </a:r>
          </a:p>
          <a:p>
            <a:r>
              <a:rPr lang="el-GR" dirty="0" smtClean="0"/>
              <a:t>ΙΩΣΗΦ ΦΡΑΓΚΟΥΛΗΣ- ΚΑΘΗΓΗΤΗΣ ΠΑΙΔΑΓΩΓΙΚΟΥ ΤΜΗΜΑΤΟΣ- ΑΣΠΑΙΤΕ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3421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589213" y="1052423"/>
            <a:ext cx="8915399" cy="897147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Στόχοι μαθήματος 1/2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89213" y="2467155"/>
            <a:ext cx="8915399" cy="3436507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Οι φοιτητές/μελλοντικοί εκπαιδευτικοί ολοκληρώνοντας το μάθημα αναμένεται</a:t>
            </a:r>
          </a:p>
          <a:p>
            <a:r>
              <a:rPr lang="el-GR" dirty="0"/>
              <a:t>να είναι σε θέση:</a:t>
            </a:r>
          </a:p>
          <a:p>
            <a:pPr algn="just"/>
            <a:r>
              <a:rPr lang="el-GR" dirty="0"/>
              <a:t>• Να προσδιορίζουν/οριοθετούν την έννοια της επιστημονικής έρευνας και</a:t>
            </a:r>
          </a:p>
          <a:p>
            <a:pPr algn="just"/>
            <a:r>
              <a:rPr lang="el-GR" dirty="0"/>
              <a:t>να περιγράφουν τα βασικά χαρακτηριστικά της όταν εφαρμόζεται σε</a:t>
            </a:r>
          </a:p>
          <a:p>
            <a:pPr algn="just"/>
            <a:r>
              <a:rPr lang="el-GR" dirty="0"/>
              <a:t>διάφορα εκπαιδευτικά ζητήματα</a:t>
            </a:r>
          </a:p>
          <a:p>
            <a:r>
              <a:rPr lang="el-GR" dirty="0"/>
              <a:t>• Να αναγνωρίζουν τα βασικά είδη εκπαιδευτικής έρευνας και τα στοιχεία</a:t>
            </a:r>
          </a:p>
          <a:p>
            <a:r>
              <a:rPr lang="el-GR" dirty="0"/>
              <a:t>μιας δημοσιευμένης μελέτης</a:t>
            </a:r>
          </a:p>
          <a:p>
            <a:r>
              <a:rPr lang="el-GR" dirty="0"/>
              <a:t>• Να προσδιορίζουν εκπαιδευτικά </a:t>
            </a:r>
            <a:r>
              <a:rPr lang="el-GR" dirty="0" smtClean="0"/>
              <a:t>θέματα/προβλήματα </a:t>
            </a:r>
            <a:r>
              <a:rPr lang="el-GR" dirty="0"/>
              <a:t>που χρειάζεται να</a:t>
            </a:r>
          </a:p>
          <a:p>
            <a:r>
              <a:rPr lang="el-GR" dirty="0"/>
              <a:t>μελετηθούν/επιλυθούν σε πραγματικά εκπαιδευτικά περιβάλλοντα και στη βάση ευρημάτων της ερευνητικής βιβλιογραφίας. </a:t>
            </a:r>
          </a:p>
        </p:txBody>
      </p:sp>
    </p:spTree>
    <p:extLst>
      <p:ext uri="{BB962C8B-B14F-4D97-AF65-F5344CB8AC3E}">
        <p14:creationId xmlns:p14="http://schemas.microsoft.com/office/powerpoint/2010/main" val="1642879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589213" y="1052423"/>
            <a:ext cx="8915399" cy="897147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Στόχοι μαθήματος 2/2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89213" y="2467155"/>
            <a:ext cx="8915399" cy="3436507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Να σχεδιάζουν και αναπτύσσουν κατάλληλα ερευνητικά εργαλεία για τη</a:t>
            </a:r>
          </a:p>
          <a:p>
            <a:pPr algn="just"/>
            <a:r>
              <a:rPr lang="el-GR" dirty="0"/>
              <a:t>συλλογή δεδομένων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 smtClean="0"/>
              <a:t>Να </a:t>
            </a:r>
            <a:r>
              <a:rPr lang="el-GR" dirty="0"/>
              <a:t>αναζητούν και υιοθετούν κατάλληλες μεθόδους συλλογής, ανάλυσης</a:t>
            </a:r>
          </a:p>
          <a:p>
            <a:pPr algn="just"/>
            <a:r>
              <a:rPr lang="el-GR" dirty="0"/>
              <a:t>και παρουσίασης δεδομένων, τρόπους καταγραφής </a:t>
            </a:r>
            <a:r>
              <a:rPr lang="el-GR" dirty="0" smtClean="0"/>
              <a:t>αναφορών, ερευνητικών δεδομένων </a:t>
            </a:r>
            <a:r>
              <a:rPr lang="el-GR" dirty="0" err="1" smtClean="0"/>
              <a:t>κλπ</a:t>
            </a:r>
            <a:endParaRPr lang="el-GR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 smtClean="0"/>
              <a:t>Να σχεδιάζουν </a:t>
            </a:r>
            <a:r>
              <a:rPr lang="el-GR" dirty="0"/>
              <a:t>και υλοποιούν ένα σχέδιο έρευνας </a:t>
            </a:r>
            <a:r>
              <a:rPr lang="el-GR" dirty="0" smtClean="0"/>
              <a:t>εκπαιδευτικού θέματος/προβλήματος </a:t>
            </a:r>
            <a:r>
              <a:rPr lang="el-GR" dirty="0"/>
              <a:t>του </a:t>
            </a:r>
            <a:r>
              <a:rPr lang="el-GR" dirty="0" err="1"/>
              <a:t>ενδιαφέροντός</a:t>
            </a:r>
            <a:r>
              <a:rPr lang="el-GR" dirty="0"/>
              <a:t> τους ακολουθώντας τα βασικά βήματα της ερευνητικής διαδικασίας. </a:t>
            </a:r>
          </a:p>
        </p:txBody>
      </p:sp>
    </p:spTree>
    <p:extLst>
      <p:ext uri="{BB962C8B-B14F-4D97-AF65-F5344CB8AC3E}">
        <p14:creationId xmlns:p14="http://schemas.microsoft.com/office/powerpoint/2010/main" val="176907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589213" y="577971"/>
            <a:ext cx="8915399" cy="871268"/>
          </a:xfrm>
        </p:spPr>
        <p:txBody>
          <a:bodyPr>
            <a:normAutofit/>
          </a:bodyPr>
          <a:lstStyle/>
          <a:p>
            <a:r>
              <a:rPr lang="el-GR" sz="2400" b="1" dirty="0" smtClean="0"/>
              <a:t>Ενδεικτική Βιβλιογραφία μαθήματος</a:t>
            </a:r>
            <a:endParaRPr lang="el-GR" sz="2400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89213" y="1621767"/>
            <a:ext cx="8915399" cy="4281896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l-GR" sz="8000" dirty="0" err="1"/>
              <a:t>Cohen</a:t>
            </a:r>
            <a:r>
              <a:rPr lang="el-GR" sz="8000" dirty="0"/>
              <a:t>, L., </a:t>
            </a:r>
            <a:r>
              <a:rPr lang="el-GR" sz="8000" dirty="0" err="1"/>
              <a:t>Manion</a:t>
            </a:r>
            <a:r>
              <a:rPr lang="el-GR" sz="8000" dirty="0"/>
              <a:t>, L. &amp; </a:t>
            </a:r>
            <a:r>
              <a:rPr lang="el-GR" sz="8000" dirty="0" err="1"/>
              <a:t>Morisson</a:t>
            </a:r>
            <a:r>
              <a:rPr lang="el-GR" sz="8000" dirty="0"/>
              <a:t>, K. (2008). </a:t>
            </a:r>
            <a:r>
              <a:rPr lang="el-GR" sz="8000" i="1" dirty="0"/>
              <a:t>Μεθοδολογία Εκπαιδευτικής έρευνας</a:t>
            </a:r>
            <a:r>
              <a:rPr lang="el-GR" sz="8000" dirty="0"/>
              <a:t>. Αθήνα: Εκδόσεις Μεταίχμιο. </a:t>
            </a:r>
            <a:endParaRPr lang="el-GR" sz="8000" dirty="0" smtClean="0"/>
          </a:p>
          <a:p>
            <a:pPr algn="just"/>
            <a:r>
              <a:rPr lang="en-US" sz="8000" dirty="0" err="1"/>
              <a:t>Altrichter</a:t>
            </a:r>
            <a:r>
              <a:rPr lang="en-US" sz="8000" dirty="0"/>
              <a:t>, H., </a:t>
            </a:r>
            <a:r>
              <a:rPr lang="en-US" sz="8000" dirty="0" err="1"/>
              <a:t>Posch</a:t>
            </a:r>
            <a:r>
              <a:rPr lang="en-US" sz="8000" dirty="0"/>
              <a:t>, P., </a:t>
            </a:r>
            <a:r>
              <a:rPr lang="en-US" sz="8000" dirty="0" err="1"/>
              <a:t>Somekh</a:t>
            </a:r>
            <a:r>
              <a:rPr lang="en-US" sz="8000" dirty="0"/>
              <a:t>, B. (2001). </a:t>
            </a:r>
            <a:r>
              <a:rPr lang="el-GR" sz="8000" i="1" dirty="0"/>
              <a:t>Οι εκπαιδευτικοί ερευνούν το </a:t>
            </a:r>
            <a:r>
              <a:rPr lang="el-GR" sz="8000" i="1" dirty="0" smtClean="0"/>
              <a:t>έργο τους</a:t>
            </a:r>
            <a:r>
              <a:rPr lang="el-GR" sz="8000" i="1" dirty="0"/>
              <a:t>. Μια εισαγωγή στις μεθόδους της έρευνας δράσης</a:t>
            </a:r>
            <a:r>
              <a:rPr lang="el-GR" sz="8000" dirty="0"/>
              <a:t>. Δεληγιάννη, Μ</a:t>
            </a:r>
            <a:r>
              <a:rPr lang="el-GR" sz="8000" dirty="0" smtClean="0"/>
              <a:t>. (</a:t>
            </a:r>
            <a:r>
              <a:rPr lang="el-GR" sz="8000" dirty="0"/>
              <a:t>μτφ.). Αθήνα: </a:t>
            </a:r>
            <a:r>
              <a:rPr lang="el-GR" sz="8000" dirty="0" err="1"/>
              <a:t>εκδ</a:t>
            </a:r>
            <a:r>
              <a:rPr lang="el-GR" sz="8000" dirty="0"/>
              <a:t>. Μεταίχμιο.</a:t>
            </a:r>
          </a:p>
          <a:p>
            <a:pPr algn="just"/>
            <a:r>
              <a:rPr lang="en-US" sz="8000" dirty="0"/>
              <a:t>Mason, J. (2003). </a:t>
            </a:r>
            <a:r>
              <a:rPr lang="el-GR" sz="8000" i="1" dirty="0"/>
              <a:t>Η διεξαγωγή της ποιοτικής έρευνας</a:t>
            </a:r>
            <a:r>
              <a:rPr lang="el-GR" sz="8000" dirty="0"/>
              <a:t>. Κυριαζή, Ν. (</a:t>
            </a:r>
            <a:r>
              <a:rPr lang="el-GR" sz="8000" dirty="0" smtClean="0"/>
              <a:t>επιστημονική επιμέλεια</a:t>
            </a:r>
            <a:r>
              <a:rPr lang="el-GR" sz="8000" dirty="0"/>
              <a:t>). Δημητριάδου, Ε. (μτφ.). Αθήνα: </a:t>
            </a:r>
            <a:r>
              <a:rPr lang="el-GR" sz="8000" dirty="0" err="1"/>
              <a:t>εκδ</a:t>
            </a:r>
            <a:r>
              <a:rPr lang="el-GR" sz="8000" dirty="0"/>
              <a:t>. Ελληνικά Γράμματα.</a:t>
            </a:r>
          </a:p>
          <a:p>
            <a:pPr algn="just"/>
            <a:r>
              <a:rPr lang="el-GR" sz="8000" dirty="0"/>
              <a:t>Παπαναστασίου, Κ., </a:t>
            </a:r>
            <a:r>
              <a:rPr lang="el-GR" sz="8000" dirty="0" err="1"/>
              <a:t>Παπαναστασίου,Ε</a:t>
            </a:r>
            <a:r>
              <a:rPr lang="el-GR" sz="8000" dirty="0"/>
              <a:t>. Κ. (2005). </a:t>
            </a:r>
            <a:r>
              <a:rPr lang="el-GR" sz="8000" i="1" dirty="0"/>
              <a:t>Μεθοδολογία </a:t>
            </a:r>
            <a:r>
              <a:rPr lang="el-GR" sz="8000" i="1" dirty="0" smtClean="0"/>
              <a:t>Εκπαιδευτικής Έρευνας.</a:t>
            </a:r>
            <a:r>
              <a:rPr lang="el-GR" sz="8000" dirty="0"/>
              <a:t> Αθήνα: </a:t>
            </a:r>
            <a:r>
              <a:rPr lang="el-GR" sz="8000" dirty="0" err="1"/>
              <a:t>εκδ</a:t>
            </a:r>
            <a:r>
              <a:rPr lang="el-GR" sz="8000" dirty="0"/>
              <a:t>. Ελληνικά Γράμματα.</a:t>
            </a:r>
            <a:endParaRPr lang="el-GR" sz="8000" i="1" dirty="0"/>
          </a:p>
          <a:p>
            <a:pPr algn="just"/>
            <a:r>
              <a:rPr lang="en-US" sz="8000" dirty="0" err="1"/>
              <a:t>Javeau</a:t>
            </a:r>
            <a:r>
              <a:rPr lang="en-US" sz="8000" dirty="0"/>
              <a:t>, C. (1996). </a:t>
            </a:r>
            <a:r>
              <a:rPr lang="el-GR" sz="8000" i="1" dirty="0"/>
              <a:t>Η Έρευνα με Ερωτηματολόγιο: Το εγχειρίδιο του </a:t>
            </a:r>
            <a:r>
              <a:rPr lang="el-GR" sz="8000" i="1" dirty="0" smtClean="0"/>
              <a:t>καλού ερευνητή</a:t>
            </a:r>
            <a:r>
              <a:rPr lang="el-GR" sz="8000" dirty="0"/>
              <a:t>. (Κ. </a:t>
            </a:r>
            <a:r>
              <a:rPr lang="el-GR" sz="8000" dirty="0" err="1"/>
              <a:t>Τζαννόνε</a:t>
            </a:r>
            <a:r>
              <a:rPr lang="el-GR" sz="8000" dirty="0"/>
              <a:t> - Τζωρτζή, </a:t>
            </a:r>
            <a:r>
              <a:rPr lang="en-US" sz="8000" dirty="0"/>
              <a:t>E</a:t>
            </a:r>
            <a:r>
              <a:rPr lang="el-GR" sz="8000" dirty="0" err="1"/>
              <a:t>πιμ</a:t>
            </a:r>
            <a:r>
              <a:rPr lang="el-GR" sz="8000" dirty="0"/>
              <a:t>. </a:t>
            </a:r>
            <a:r>
              <a:rPr lang="el-GR" sz="8000" dirty="0" err="1"/>
              <a:t>έκδ</a:t>
            </a:r>
            <a:r>
              <a:rPr lang="el-GR" sz="8000" dirty="0"/>
              <a:t>. και μετάφρασης). </a:t>
            </a:r>
            <a:r>
              <a:rPr lang="el-GR" sz="8000" dirty="0" smtClean="0"/>
              <a:t>Αθήνα: </a:t>
            </a:r>
            <a:r>
              <a:rPr lang="el-GR" sz="8000" dirty="0" err="1" smtClean="0"/>
              <a:t>Τυπωθήτω</a:t>
            </a:r>
            <a:r>
              <a:rPr lang="el-GR" sz="8000" dirty="0" smtClean="0"/>
              <a:t> </a:t>
            </a:r>
            <a:r>
              <a:rPr lang="el-GR" sz="8000" dirty="0"/>
              <a:t>– Γιώργος </a:t>
            </a:r>
            <a:r>
              <a:rPr lang="el-GR" sz="8000" smtClean="0"/>
              <a:t>Δαρδανός</a:t>
            </a:r>
            <a:r>
              <a:rPr lang="el-GR" sz="8000" dirty="0" smtClean="0"/>
              <a:t>.</a:t>
            </a:r>
            <a:endParaRPr lang="el-GR" sz="8000" dirty="0"/>
          </a:p>
        </p:txBody>
      </p:sp>
    </p:spTree>
    <p:extLst>
      <p:ext uri="{BB962C8B-B14F-4D97-AF65-F5344CB8AC3E}">
        <p14:creationId xmlns:p14="http://schemas.microsoft.com/office/powerpoint/2010/main" val="1680537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3048000" y="1166843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dirty="0" err="1" smtClean="0"/>
              <a:t>Cobin</a:t>
            </a:r>
            <a:r>
              <a:rPr lang="en-US" dirty="0"/>
              <a:t>, J. &amp; Strauss, A. (2008). Basics of qualitative research: Techniques </a:t>
            </a:r>
            <a:r>
              <a:rPr lang="en-US" dirty="0" smtClean="0"/>
              <a:t>and</a:t>
            </a:r>
            <a:r>
              <a:rPr lang="el-GR" dirty="0" smtClean="0"/>
              <a:t> </a:t>
            </a:r>
            <a:r>
              <a:rPr lang="en-US" dirty="0" smtClean="0"/>
              <a:t>procedures </a:t>
            </a:r>
            <a:r>
              <a:rPr lang="en-US" dirty="0"/>
              <a:t>for developing grounded research (3rd edition). Thousand </a:t>
            </a:r>
            <a:r>
              <a:rPr lang="en-US" dirty="0" smtClean="0"/>
              <a:t>Oaks,</a:t>
            </a:r>
            <a:r>
              <a:rPr lang="el-GR" dirty="0" smtClean="0"/>
              <a:t> </a:t>
            </a:r>
            <a:r>
              <a:rPr lang="en-US" dirty="0" smtClean="0"/>
              <a:t>CA</a:t>
            </a:r>
            <a:r>
              <a:rPr lang="en-US" dirty="0"/>
              <a:t>: Sage.</a:t>
            </a:r>
          </a:p>
          <a:p>
            <a:pPr algn="just"/>
            <a:r>
              <a:rPr lang="en-US" dirty="0"/>
              <a:t>Creswell, J. W. (2003). Research design: Qualitative, quantitative, and mixed </a:t>
            </a:r>
            <a:r>
              <a:rPr lang="en-US" dirty="0" smtClean="0"/>
              <a:t>method</a:t>
            </a:r>
            <a:r>
              <a:rPr lang="el-GR" dirty="0" smtClean="0"/>
              <a:t>.</a:t>
            </a:r>
            <a:r>
              <a:rPr lang="en-US" dirty="0" smtClean="0"/>
              <a:t> Thousand Oaks, CA: Sage Publications. </a:t>
            </a:r>
            <a:endParaRPr lang="el-GR" dirty="0" smtClean="0"/>
          </a:p>
          <a:p>
            <a:pPr algn="just"/>
            <a:r>
              <a:rPr lang="en-US" dirty="0" smtClean="0"/>
              <a:t>Denzin, N. K., &amp; Lincoln, Y. S. (2011). The SAGE Handbook of qualitative research ( 4th ed.). Los Angeles: Sage Publications. </a:t>
            </a:r>
            <a:endParaRPr lang="el-GR" dirty="0" smtClean="0"/>
          </a:p>
          <a:p>
            <a:pPr algn="just"/>
            <a:r>
              <a:rPr lang="en-US" dirty="0" err="1" smtClean="0"/>
              <a:t>Erlandson</a:t>
            </a:r>
            <a:r>
              <a:rPr lang="en-US" dirty="0" smtClean="0"/>
              <a:t>, D., Harris, E., Skipper, B. &amp; Allen, S. (1993). Doing Naturalistic Inquiry: A Guide to Methods, Newbury Park: Sage Publications. </a:t>
            </a:r>
            <a:endParaRPr lang="el-GR" dirty="0" smtClean="0"/>
          </a:p>
          <a:p>
            <a:pPr algn="just"/>
            <a:r>
              <a:rPr lang="en-US" dirty="0" smtClean="0"/>
              <a:t>Holliday, A. R. (2007). Doing and Writing Qualitative Research, 2nd Edition. London: Sage Publications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097139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Θρόισμα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Θρόισμα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Θρόισμα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</TotalTime>
  <Words>460</Words>
  <Application>Microsoft Office PowerPoint</Application>
  <PresentationFormat>Ευρεία οθόνη</PresentationFormat>
  <Paragraphs>31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Θρόισμα</vt:lpstr>
      <vt:lpstr>Μεθοδολογία Εκπαιδευτικής Έρευνας</vt:lpstr>
      <vt:lpstr>Στόχοι μαθήματος 1/2</vt:lpstr>
      <vt:lpstr>Στόχοι μαθήματος 2/2</vt:lpstr>
      <vt:lpstr>Ενδεικτική Βιβλιογραφία μαθήματος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Μεθοδολογία Εκπαιδευτικής Έρευνας</dc:title>
  <dc:creator>Γεώργιος Φραγκούλης</dc:creator>
  <cp:lastModifiedBy>Γεώργιος Φραγκούλης</cp:lastModifiedBy>
  <cp:revision>3</cp:revision>
  <dcterms:created xsi:type="dcterms:W3CDTF">2022-10-11T10:11:33Z</dcterms:created>
  <dcterms:modified xsi:type="dcterms:W3CDTF">2022-10-11T10:25:01Z</dcterms:modified>
</cp:coreProperties>
</file>