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60" r:id="rId3"/>
    <p:sldId id="261" r:id="rId4"/>
    <p:sldId id="292" r:id="rId5"/>
    <p:sldId id="266" r:id="rId6"/>
    <p:sldId id="265" r:id="rId7"/>
    <p:sldId id="283" r:id="rId8"/>
    <p:sldId id="264" r:id="rId9"/>
    <p:sldId id="262" r:id="rId10"/>
    <p:sldId id="289" r:id="rId11"/>
    <p:sldId id="269" r:id="rId12"/>
    <p:sldId id="297" r:id="rId13"/>
    <p:sldId id="293" r:id="rId14"/>
    <p:sldId id="299" r:id="rId15"/>
    <p:sldId id="302" r:id="rId16"/>
    <p:sldId id="298" r:id="rId17"/>
    <p:sldId id="300" r:id="rId18"/>
    <p:sldId id="277" r:id="rId19"/>
    <p:sldId id="278" r:id="rId20"/>
    <p:sldId id="294" r:id="rId21"/>
    <p:sldId id="280" r:id="rId22"/>
    <p:sldId id="301" r:id="rId23"/>
    <p:sldId id="281" r:id="rId24"/>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CB29"/>
    <a:srgbClr val="EDDD13"/>
    <a:srgbClr val="BCA844"/>
    <a:srgbClr val="DDD3A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74" y="-91"/>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955FAB-3243-4E40-96CF-958112C461FD}" type="datetimeFigureOut">
              <a:rPr lang="el-GR" smtClean="0"/>
              <a:pPr/>
              <a:t>10/1/2025</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DA6769-F996-47AA-8D1A-65C5288AFCD9}"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dirty="0" smtClean="0"/>
              <a:t>(</a:t>
            </a:r>
            <a:r>
              <a:rPr lang="el-GR" dirty="0" err="1" smtClean="0"/>
              <a:t>όπ</a:t>
            </a:r>
            <a:r>
              <a:rPr lang="el-GR" dirty="0" smtClean="0"/>
              <a:t>. αναφ. στο </a:t>
            </a:r>
            <a:r>
              <a:rPr lang="el-GR" dirty="0" err="1" smtClean="0"/>
              <a:t>Moacir</a:t>
            </a:r>
            <a:r>
              <a:rPr lang="el-GR" dirty="0" smtClean="0"/>
              <a:t> </a:t>
            </a:r>
            <a:r>
              <a:rPr lang="el-GR" dirty="0" err="1" smtClean="0"/>
              <a:t>Gadoti</a:t>
            </a:r>
            <a:r>
              <a:rPr lang="el-GR" dirty="0" smtClean="0"/>
              <a:t>, </a:t>
            </a:r>
            <a:r>
              <a:rPr lang="el-GR" dirty="0" err="1" smtClean="0"/>
              <a:t>Reading</a:t>
            </a:r>
            <a:r>
              <a:rPr lang="el-GR" dirty="0" smtClean="0"/>
              <a:t> </a:t>
            </a:r>
            <a:r>
              <a:rPr lang="el-GR" dirty="0" err="1" smtClean="0"/>
              <a:t>Paulo</a:t>
            </a:r>
            <a:r>
              <a:rPr lang="el-GR" dirty="0" smtClean="0"/>
              <a:t> </a:t>
            </a:r>
            <a:r>
              <a:rPr lang="el-GR" dirty="0" err="1" smtClean="0"/>
              <a:t>Freire</a:t>
            </a:r>
            <a:r>
              <a:rPr lang="el-GR" dirty="0" smtClean="0"/>
              <a:t>: </a:t>
            </a:r>
            <a:r>
              <a:rPr lang="el-GR" dirty="0" err="1" smtClean="0"/>
              <a:t>his</a:t>
            </a:r>
            <a:r>
              <a:rPr lang="el-GR" dirty="0" smtClean="0"/>
              <a:t> </a:t>
            </a:r>
            <a:r>
              <a:rPr lang="el-GR" dirty="0" err="1" smtClean="0"/>
              <a:t>life</a:t>
            </a:r>
            <a:r>
              <a:rPr lang="el-GR" dirty="0" smtClean="0"/>
              <a:t> </a:t>
            </a:r>
            <a:r>
              <a:rPr lang="el-GR" dirty="0" err="1" smtClean="0"/>
              <a:t>and</a:t>
            </a:r>
            <a:r>
              <a:rPr lang="el-GR" dirty="0" smtClean="0"/>
              <a:t> </a:t>
            </a:r>
            <a:r>
              <a:rPr lang="el-GR" dirty="0" err="1" smtClean="0"/>
              <a:t>work</a:t>
            </a:r>
            <a:r>
              <a:rPr lang="el-GR" dirty="0" smtClean="0"/>
              <a:t>, 1994), μία φράση του ίδιου, που αποδίδει τον τρόπο που προσέγγιζε σε όλη του τη ζωή την εκπαιδευτική πραγματικότητα.</a:t>
            </a:r>
          </a:p>
          <a:p>
            <a:endParaRPr lang="el-GR" dirty="0"/>
          </a:p>
        </p:txBody>
      </p:sp>
      <p:sp>
        <p:nvSpPr>
          <p:cNvPr id="4" name="3 - Θέση αριθμού διαφάνειας"/>
          <p:cNvSpPr>
            <a:spLocks noGrp="1"/>
          </p:cNvSpPr>
          <p:nvPr>
            <p:ph type="sldNum" sz="quarter" idx="10"/>
          </p:nvPr>
        </p:nvSpPr>
        <p:spPr/>
        <p:txBody>
          <a:bodyPr/>
          <a:lstStyle/>
          <a:p>
            <a:fld id="{A4DA6769-F996-47AA-8D1A-65C5288AFCD9}" type="slidenum">
              <a:rPr lang="el-GR" smtClean="0"/>
              <a:pPr/>
              <a:t>4</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34322EB7-F025-48C1-B6A3-78A52724D9B2}" type="datetimeFigureOut">
              <a:rPr lang="el-GR" smtClean="0"/>
              <a:pPr/>
              <a:t>10/1/2025</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2D8DF802-16C3-4802-BF47-232601D6332C}"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22EB7-F025-48C1-B6A3-78A52724D9B2}" type="datetimeFigureOut">
              <a:rPr lang="el-GR" smtClean="0"/>
              <a:pPr/>
              <a:t>10/1/2025</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8DF802-16C3-4802-BF47-232601D6332C}"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aFWjnkFypFA" TargetMode="External"/><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1714480" y="5500702"/>
            <a:ext cx="4929222" cy="1357298"/>
          </a:xfrm>
        </p:spPr>
        <p:txBody>
          <a:bodyPr>
            <a:noAutofit/>
          </a:bodyPr>
          <a:lstStyle/>
          <a:p>
            <a:pPr algn="l"/>
            <a:r>
              <a:rPr lang="el-GR" sz="1400" b="1" u="sng" dirty="0" smtClean="0">
                <a:latin typeface="Corbel" pitchFamily="34" charset="0"/>
              </a:rPr>
              <a:t>ΟΜΑΔΙΚΗ </a:t>
            </a:r>
            <a:r>
              <a:rPr lang="el-GR" sz="1400" b="1" u="sng" dirty="0">
                <a:latin typeface="Corbel" pitchFamily="34" charset="0"/>
              </a:rPr>
              <a:t>ΕΡΓΑΣΙΑ ΤΩΝ ΣΠΟΥΔΑΣΤΡΙΩΝ:</a:t>
            </a:r>
            <a:r>
              <a:rPr lang="el-GR" sz="1400" dirty="0">
                <a:latin typeface="Corbel" pitchFamily="34" charset="0"/>
              </a:rPr>
              <a:t/>
            </a:r>
            <a:br>
              <a:rPr lang="el-GR" sz="1400" dirty="0">
                <a:latin typeface="Corbel" pitchFamily="34" charset="0"/>
              </a:rPr>
            </a:br>
            <a:r>
              <a:rPr lang="el-GR" sz="1400" dirty="0" smtClean="0">
                <a:latin typeface="Corbel" pitchFamily="34" charset="0"/>
              </a:rPr>
              <a:t>-</a:t>
            </a:r>
            <a:r>
              <a:rPr lang="el-GR" sz="1400" b="1" dirty="0" smtClean="0">
                <a:latin typeface="Corbel" pitchFamily="34" charset="0"/>
              </a:rPr>
              <a:t>ΓΑΡΑΖΙΩΤΗ- </a:t>
            </a:r>
            <a:r>
              <a:rPr lang="el-GR" sz="1400" b="1" dirty="0" smtClean="0"/>
              <a:t>ΞΕΖΩΝΑΤΟΥ </a:t>
            </a:r>
            <a:r>
              <a:rPr lang="el-GR" sz="1400" b="1" dirty="0" smtClean="0">
                <a:latin typeface="Corbel" pitchFamily="34" charset="0"/>
              </a:rPr>
              <a:t> </a:t>
            </a:r>
            <a:r>
              <a:rPr lang="el-GR" sz="1400" b="1" dirty="0">
                <a:latin typeface="Corbel" pitchFamily="34" charset="0"/>
              </a:rPr>
              <a:t>ΣΤΑΥΡΟΥΛΑ</a:t>
            </a:r>
            <a:r>
              <a:rPr lang="el-GR" sz="1400" dirty="0">
                <a:latin typeface="Corbel" pitchFamily="34" charset="0"/>
              </a:rPr>
              <a:t/>
            </a:r>
            <a:br>
              <a:rPr lang="el-GR" sz="1400" dirty="0">
                <a:latin typeface="Corbel" pitchFamily="34" charset="0"/>
              </a:rPr>
            </a:br>
            <a:r>
              <a:rPr lang="el-GR" sz="1400" dirty="0" smtClean="0">
                <a:latin typeface="Corbel" pitchFamily="34" charset="0"/>
              </a:rPr>
              <a:t>-</a:t>
            </a:r>
            <a:r>
              <a:rPr lang="el-GR" sz="1400" b="1" dirty="0" smtClean="0">
                <a:latin typeface="Corbel" pitchFamily="34" charset="0"/>
              </a:rPr>
              <a:t>ΓΙΑΧΑΣΙΔΟΥ </a:t>
            </a:r>
            <a:r>
              <a:rPr lang="el-GR" sz="1400" b="1" dirty="0" smtClean="0">
                <a:latin typeface="Corbel" pitchFamily="34" charset="0"/>
              </a:rPr>
              <a:t>ΕΛΕΝΗ</a:t>
            </a:r>
            <a:endParaRPr lang="el-GR" sz="1400" dirty="0">
              <a:latin typeface="Corbel" pitchFamily="34" charset="0"/>
            </a:endParaRPr>
          </a:p>
        </p:txBody>
      </p:sp>
      <p:sp>
        <p:nvSpPr>
          <p:cNvPr id="3" name="2 - Υπότιτλος"/>
          <p:cNvSpPr>
            <a:spLocks noGrp="1"/>
          </p:cNvSpPr>
          <p:nvPr>
            <p:ph type="subTitle" idx="1"/>
          </p:nvPr>
        </p:nvSpPr>
        <p:spPr>
          <a:xfrm>
            <a:off x="285720" y="500042"/>
            <a:ext cx="8501122" cy="1752600"/>
          </a:xfrm>
        </p:spPr>
        <p:txBody>
          <a:bodyPr/>
          <a:lstStyle/>
          <a:p>
            <a:r>
              <a:rPr lang="el-GR" sz="2800" b="1" dirty="0">
                <a:solidFill>
                  <a:schemeClr val="tx1"/>
                </a:solidFill>
                <a:latin typeface="Corbel" pitchFamily="34" charset="0"/>
              </a:rPr>
              <a:t>Μάθημα Ά Εξάμηνου: </a:t>
            </a:r>
            <a:endParaRPr lang="en-US" sz="2800" b="1" dirty="0" smtClean="0">
              <a:solidFill>
                <a:schemeClr val="tx1"/>
              </a:solidFill>
              <a:latin typeface="Corbel" pitchFamily="34" charset="0"/>
            </a:endParaRPr>
          </a:p>
          <a:p>
            <a:r>
              <a:rPr lang="el-GR" sz="2800" b="1" dirty="0" smtClean="0">
                <a:solidFill>
                  <a:schemeClr val="tx1"/>
                </a:solidFill>
                <a:latin typeface="Corbel" pitchFamily="34" charset="0"/>
              </a:rPr>
              <a:t>Παιδαγωγική </a:t>
            </a:r>
            <a:r>
              <a:rPr lang="el-GR" sz="2800" b="1" dirty="0">
                <a:solidFill>
                  <a:schemeClr val="tx1"/>
                </a:solidFill>
                <a:latin typeface="Corbel" pitchFamily="34" charset="0"/>
              </a:rPr>
              <a:t>και Φιλοσοφία της </a:t>
            </a:r>
            <a:r>
              <a:rPr lang="el-GR" sz="2800" b="1" dirty="0" smtClean="0">
                <a:solidFill>
                  <a:schemeClr val="tx1"/>
                </a:solidFill>
                <a:latin typeface="Corbel" pitchFamily="34" charset="0"/>
              </a:rPr>
              <a:t>Παιδείας</a:t>
            </a:r>
            <a:endParaRPr lang="en-US" sz="2800" b="1" dirty="0" smtClean="0">
              <a:solidFill>
                <a:schemeClr val="tx1"/>
              </a:solidFill>
              <a:latin typeface="Corbel" pitchFamily="34" charset="0"/>
            </a:endParaRPr>
          </a:p>
          <a:p>
            <a:r>
              <a:rPr lang="el-GR" sz="2000" b="1" dirty="0">
                <a:solidFill>
                  <a:schemeClr val="tx1"/>
                </a:solidFill>
                <a:latin typeface="Corbel" pitchFamily="34" charset="0"/>
              </a:rPr>
              <a:t>Καθηγήτρια: </a:t>
            </a:r>
            <a:r>
              <a:rPr lang="el-GR" sz="2000" b="1" dirty="0" err="1">
                <a:solidFill>
                  <a:schemeClr val="tx1"/>
                </a:solidFill>
                <a:latin typeface="Corbel" pitchFamily="34" charset="0"/>
              </a:rPr>
              <a:t>Πλιόγκου</a:t>
            </a:r>
            <a:r>
              <a:rPr lang="el-GR" sz="2000" b="1" dirty="0">
                <a:solidFill>
                  <a:schemeClr val="tx1"/>
                </a:solidFill>
                <a:latin typeface="Corbel" pitchFamily="34" charset="0"/>
              </a:rPr>
              <a:t> Βασιλική</a:t>
            </a:r>
            <a:endParaRPr lang="el-GR" sz="2000" dirty="0">
              <a:solidFill>
                <a:schemeClr val="tx1"/>
              </a:solidFill>
              <a:latin typeface="Corbel" pitchFamily="34" charset="0"/>
            </a:endParaRPr>
          </a:p>
          <a:p>
            <a:endParaRPr lang="el-GR" dirty="0"/>
          </a:p>
          <a:p>
            <a:endParaRPr lang="el-GR" dirty="0"/>
          </a:p>
        </p:txBody>
      </p:sp>
      <p:pic>
        <p:nvPicPr>
          <p:cNvPr id="6" name="5 - Εικόνα" descr="ΛΟΓΟΤΥΠΟ ΑΣΠΑΙΤΕ ΕΛΛΗΝΙΚΟ copy"/>
          <p:cNvPicPr/>
          <p:nvPr/>
        </p:nvPicPr>
        <p:blipFill>
          <a:blip r:embed="rId2" cstate="print"/>
          <a:srcRect/>
          <a:stretch>
            <a:fillRect/>
          </a:stretch>
        </p:blipFill>
        <p:spPr bwMode="auto">
          <a:xfrm>
            <a:off x="357158" y="214290"/>
            <a:ext cx="1169987" cy="850900"/>
          </a:xfrm>
          <a:prstGeom prst="rect">
            <a:avLst/>
          </a:prstGeom>
          <a:noFill/>
          <a:ln w="9525">
            <a:noFill/>
            <a:miter lim="800000"/>
            <a:headEnd/>
            <a:tailEnd/>
          </a:ln>
        </p:spPr>
      </p:pic>
      <p:sp>
        <p:nvSpPr>
          <p:cNvPr id="7" name="6 - Ορθογώνιο"/>
          <p:cNvSpPr/>
          <p:nvPr/>
        </p:nvSpPr>
        <p:spPr>
          <a:xfrm>
            <a:off x="2857488" y="5000636"/>
            <a:ext cx="2781531" cy="553998"/>
          </a:xfrm>
          <a:prstGeom prst="rect">
            <a:avLst/>
          </a:prstGeom>
        </p:spPr>
        <p:txBody>
          <a:bodyPr wrap="none">
            <a:spAutoFit/>
          </a:bodyPr>
          <a:lstStyle/>
          <a:p>
            <a:r>
              <a:rPr lang="en-US" sz="3000" b="1" dirty="0" smtClean="0">
                <a:latin typeface="Algerian" pitchFamily="82" charset="0"/>
              </a:rPr>
              <a:t>PAULO FREIRE</a:t>
            </a:r>
            <a:endParaRPr lang="el-GR" sz="3000" dirty="0">
              <a:latin typeface="Corbel"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2843112" y="1928802"/>
            <a:ext cx="3807049" cy="2928958"/>
          </a:xfrm>
          <a:prstGeom prst="rect">
            <a:avLst/>
          </a:prstGeom>
          <a:noFill/>
          <a:ln w="9525">
            <a:noFill/>
            <a:miter lim="800000"/>
            <a:headEnd/>
            <a:tailEnd/>
          </a:ln>
          <a:effectLst/>
        </p:spPr>
      </p:pic>
      <p:sp>
        <p:nvSpPr>
          <p:cNvPr id="9" name="8 - Ορθογώνιο"/>
          <p:cNvSpPr/>
          <p:nvPr/>
        </p:nvSpPr>
        <p:spPr>
          <a:xfrm>
            <a:off x="5214974" y="6000768"/>
            <a:ext cx="4572000" cy="523220"/>
          </a:xfrm>
          <a:prstGeom prst="rect">
            <a:avLst/>
          </a:prstGeom>
        </p:spPr>
        <p:txBody>
          <a:bodyPr>
            <a:spAutoFit/>
          </a:bodyPr>
          <a:lstStyle/>
          <a:p>
            <a:r>
              <a:rPr lang="el-GR" sz="1400" b="1" dirty="0" smtClean="0">
                <a:latin typeface="Corbel" pitchFamily="34" charset="0"/>
              </a:rPr>
              <a:t>- ΝΑΡΗ </a:t>
            </a:r>
            <a:r>
              <a:rPr lang="el-GR" sz="1400" b="1" dirty="0" smtClean="0">
                <a:latin typeface="Corbel" pitchFamily="34" charset="0"/>
              </a:rPr>
              <a:t>ΑΝΝΑ</a:t>
            </a:r>
            <a:r>
              <a:rPr lang="en-US" sz="1400" b="1" dirty="0" smtClean="0">
                <a:latin typeface="Corbel" pitchFamily="34" charset="0"/>
              </a:rPr>
              <a:t/>
            </a:r>
            <a:br>
              <a:rPr lang="en-US" sz="1400" b="1" dirty="0" smtClean="0">
                <a:latin typeface="Corbel" pitchFamily="34" charset="0"/>
              </a:rPr>
            </a:br>
            <a:r>
              <a:rPr lang="el-GR" sz="1400" b="1" dirty="0" smtClean="0">
                <a:latin typeface="Corbel" pitchFamily="34" charset="0"/>
              </a:rPr>
              <a:t>- ΦΩΤΟΠΟΥΛΟΥ </a:t>
            </a:r>
            <a:r>
              <a:rPr lang="el-GR" sz="1400" b="1" dirty="0" smtClean="0">
                <a:latin typeface="Corbel" pitchFamily="34" charset="0"/>
              </a:rPr>
              <a:t>ΣΠΥΡΙΔΟΥΛΑ</a:t>
            </a:r>
            <a:endParaRPr lang="el-GR" sz="1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Δύο είδη εκπαίδευσης</a:t>
            </a:r>
            <a:endParaRPr lang="el-GR" b="1" dirty="0">
              <a:latin typeface="Corbel" pitchFamily="34" charset="0"/>
            </a:endParaRPr>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pic>
        <p:nvPicPr>
          <p:cNvPr id="44034" name="Picture 2" descr="Freire-3"/>
          <p:cNvPicPr>
            <a:picLocks noChangeAspect="1" noChangeArrowheads="1"/>
          </p:cNvPicPr>
          <p:nvPr/>
        </p:nvPicPr>
        <p:blipFill>
          <a:blip r:embed="rId2" cstate="print"/>
          <a:srcRect/>
          <a:stretch>
            <a:fillRect/>
          </a:stretch>
        </p:blipFill>
        <p:spPr bwMode="auto">
          <a:xfrm>
            <a:off x="2357422" y="3214686"/>
            <a:ext cx="4476742" cy="3357556"/>
          </a:xfrm>
          <a:prstGeom prst="rect">
            <a:avLst/>
          </a:prstGeom>
          <a:noFill/>
        </p:spPr>
      </p:pic>
      <p:sp>
        <p:nvSpPr>
          <p:cNvPr id="6" name="5 - Ορθογώνιο"/>
          <p:cNvSpPr/>
          <p:nvPr/>
        </p:nvSpPr>
        <p:spPr>
          <a:xfrm>
            <a:off x="0" y="1643050"/>
            <a:ext cx="4572000" cy="1446550"/>
          </a:xfrm>
          <a:prstGeom prst="rect">
            <a:avLst/>
          </a:prstGeom>
        </p:spPr>
        <p:style>
          <a:lnRef idx="0">
            <a:schemeClr val="dk1"/>
          </a:lnRef>
          <a:fillRef idx="3">
            <a:schemeClr val="dk1"/>
          </a:fillRef>
          <a:effectRef idx="3">
            <a:schemeClr val="dk1"/>
          </a:effectRef>
          <a:fontRef idx="minor">
            <a:schemeClr val="lt1"/>
          </a:fontRef>
        </p:style>
        <p:txBody>
          <a:bodyPr>
            <a:spAutoFit/>
          </a:bodyPr>
          <a:lstStyle/>
          <a:p>
            <a:pPr algn="ctr"/>
            <a:r>
              <a:rPr lang="el-GR" sz="2200" b="1" dirty="0" smtClean="0"/>
              <a:t>Τραπεζική εκπαίδευση: </a:t>
            </a:r>
          </a:p>
          <a:p>
            <a:pPr algn="ctr"/>
            <a:r>
              <a:rPr lang="el-GR" sz="2200" dirty="0" smtClean="0"/>
              <a:t>Εγκυκλοπαιδισμός – συσσώρευση γνώσεων που ορίζονται ως σημαντικές από τους ειδικούς</a:t>
            </a:r>
            <a:endParaRPr lang="en-US" sz="2200" dirty="0" smtClean="0"/>
          </a:p>
        </p:txBody>
      </p:sp>
      <p:sp>
        <p:nvSpPr>
          <p:cNvPr id="7" name="6 - Ορθογώνιο"/>
          <p:cNvSpPr/>
          <p:nvPr/>
        </p:nvSpPr>
        <p:spPr>
          <a:xfrm>
            <a:off x="4643438" y="1625260"/>
            <a:ext cx="4429124" cy="144655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l-GR" sz="2200" b="1" dirty="0" err="1" smtClean="0">
                <a:latin typeface="Corbel" pitchFamily="34" charset="0"/>
              </a:rPr>
              <a:t>Προβληματίζουσα</a:t>
            </a:r>
            <a:r>
              <a:rPr lang="el-GR" sz="2200" b="1" dirty="0" smtClean="0">
                <a:latin typeface="Corbel" pitchFamily="34" charset="0"/>
              </a:rPr>
              <a:t> εκπαίδευση: </a:t>
            </a:r>
          </a:p>
          <a:p>
            <a:pPr algn="ctr"/>
            <a:r>
              <a:rPr lang="el-GR" sz="2200" dirty="0" smtClean="0">
                <a:latin typeface="Corbel" pitchFamily="34" charset="0"/>
              </a:rPr>
              <a:t>«ορίζει στον εαυτό της το καθήκον ν’ απομυθοποιήσει την πραγματικότητα»</a:t>
            </a:r>
            <a:endParaRPr lang="el-GR" sz="2200" dirty="0">
              <a:latin typeface="Corbel" pitchFamily="34" charset="0"/>
            </a:endParaRPr>
          </a:p>
        </p:txBody>
      </p:sp>
      <p:sp>
        <p:nvSpPr>
          <p:cNvPr id="8" name="7 - Ορθογώνιο"/>
          <p:cNvSpPr/>
          <p:nvPr/>
        </p:nvSpPr>
        <p:spPr>
          <a:xfrm>
            <a:off x="3571868" y="6550223"/>
            <a:ext cx="1907125" cy="307777"/>
          </a:xfrm>
          <a:prstGeom prst="rect">
            <a:avLst/>
          </a:prstGeom>
        </p:spPr>
        <p:txBody>
          <a:bodyPr wrap="none">
            <a:spAutoFit/>
          </a:bodyPr>
          <a:lstStyle/>
          <a:p>
            <a:r>
              <a:rPr lang="el-GR" sz="1400" i="1" dirty="0" smtClean="0"/>
              <a:t>(</a:t>
            </a:r>
            <a:r>
              <a:rPr lang="el-GR" sz="1400" i="1" dirty="0" err="1" smtClean="0"/>
              <a:t>Freire</a:t>
            </a:r>
            <a:r>
              <a:rPr lang="el-GR" sz="1400" i="1" dirty="0" smtClean="0"/>
              <a:t>, 1977/1972: 93).</a:t>
            </a:r>
            <a:endParaRPr lang="el-GR" sz="1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4034"/>
                                        </p:tgtEl>
                                        <p:attrNameLst>
                                          <p:attrName>style.visibility</p:attrName>
                                        </p:attrNameLst>
                                      </p:cBhvr>
                                      <p:to>
                                        <p:strVal val="visible"/>
                                      </p:to>
                                    </p:set>
                                    <p:anim calcmode="lin" valueType="num">
                                      <p:cBhvr additive="base">
                                        <p:cTn id="17" dur="500" fill="hold"/>
                                        <p:tgtEl>
                                          <p:spTgt spid="44034"/>
                                        </p:tgtEl>
                                        <p:attrNameLst>
                                          <p:attrName>ppt_x</p:attrName>
                                        </p:attrNameLst>
                                      </p:cBhvr>
                                      <p:tavLst>
                                        <p:tav tm="0">
                                          <p:val>
                                            <p:strVal val="#ppt_x"/>
                                          </p:val>
                                        </p:tav>
                                        <p:tav tm="100000">
                                          <p:val>
                                            <p:strVal val="#ppt_x"/>
                                          </p:val>
                                        </p:tav>
                                      </p:tavLst>
                                    </p:anim>
                                    <p:anim calcmode="lin" valueType="num">
                                      <p:cBhvr additive="base">
                                        <p:cTn id="18" dur="500" fill="hold"/>
                                        <p:tgtEl>
                                          <p:spTgt spid="44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42852"/>
            <a:ext cx="8229600" cy="1143000"/>
          </a:xfrm>
        </p:spPr>
        <p:txBody>
          <a:bodyPr/>
          <a:lstStyle/>
          <a:p>
            <a:r>
              <a:rPr lang="el-GR" b="1" dirty="0" smtClean="0">
                <a:latin typeface="Corbel" pitchFamily="34" charset="0"/>
              </a:rPr>
              <a:t>Επιστροφή στη Βραζιλία</a:t>
            </a:r>
            <a:endParaRPr lang="el-GR" dirty="0"/>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6" name="5 - Ορθογώνιο"/>
          <p:cNvSpPr/>
          <p:nvPr/>
        </p:nvSpPr>
        <p:spPr>
          <a:xfrm>
            <a:off x="500034" y="4643446"/>
            <a:ext cx="8286808" cy="707886"/>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buNone/>
            </a:pPr>
            <a:r>
              <a:rPr lang="el-GR" sz="2000" dirty="0" smtClean="0">
                <a:latin typeface="Corbel" pitchFamily="34" charset="0"/>
              </a:rPr>
              <a:t>Μια λαϊκή δημόσια εκπαίδευση, η οποία πραγματώνεται μέσα από την ποικιλία των αναλυτικών προγραμμάτων που παράγουν τα ίδια τα σχολεία.</a:t>
            </a:r>
          </a:p>
        </p:txBody>
      </p:sp>
      <p:sp>
        <p:nvSpPr>
          <p:cNvPr id="7" name="6 - Ορθογώνιο"/>
          <p:cNvSpPr/>
          <p:nvPr/>
        </p:nvSpPr>
        <p:spPr>
          <a:xfrm>
            <a:off x="142844" y="1500174"/>
            <a:ext cx="2928958" cy="1015663"/>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buNone/>
            </a:pPr>
            <a:r>
              <a:rPr lang="el-GR" sz="2000" i="1" dirty="0" smtClean="0">
                <a:latin typeface="Corbel" pitchFamily="34" charset="0"/>
              </a:rPr>
              <a:t>Ανέλαβε τη διεύθυνση Εκπαίδευσης του Σάο Πάολο.</a:t>
            </a:r>
          </a:p>
        </p:txBody>
      </p:sp>
      <p:sp>
        <p:nvSpPr>
          <p:cNvPr id="8" name="7 - Ορθογώνιο"/>
          <p:cNvSpPr/>
          <p:nvPr/>
        </p:nvSpPr>
        <p:spPr>
          <a:xfrm>
            <a:off x="500034" y="5429264"/>
            <a:ext cx="8286808" cy="707886"/>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buNone/>
            </a:pPr>
            <a:r>
              <a:rPr lang="el-GR" sz="2000" dirty="0" smtClean="0">
                <a:latin typeface="Corbel" pitchFamily="34" charset="0"/>
              </a:rPr>
              <a:t>Ο κοινωνικοπολιτικός μετασχηματισμός με σοσιαλιστική κατεύθυνση για την προώθηση της λαϊκής εκπαίδευσης στη Βραζιλία.</a:t>
            </a:r>
            <a:endParaRPr lang="el-GR" sz="2000" dirty="0">
              <a:latin typeface="Corbel" pitchFamily="34" charset="0"/>
            </a:endParaRPr>
          </a:p>
        </p:txBody>
      </p:sp>
      <p:sp>
        <p:nvSpPr>
          <p:cNvPr id="10" name="9 - Ορθογώνιο"/>
          <p:cNvSpPr/>
          <p:nvPr/>
        </p:nvSpPr>
        <p:spPr>
          <a:xfrm>
            <a:off x="142844" y="4071942"/>
            <a:ext cx="2928958" cy="40011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buNone/>
            </a:pPr>
            <a:r>
              <a:rPr lang="el-GR" sz="2000" i="1" dirty="0" smtClean="0">
                <a:latin typeface="Corbel" pitchFamily="34" charset="0"/>
              </a:rPr>
              <a:t>ΣΤΟΧΟΣ</a:t>
            </a:r>
          </a:p>
        </p:txBody>
      </p:sp>
      <p:cxnSp>
        <p:nvCxnSpPr>
          <p:cNvPr id="12" name="11 - Shape"/>
          <p:cNvCxnSpPr>
            <a:stCxn id="10" idx="2"/>
            <a:endCxn id="6" idx="1"/>
          </p:cNvCxnSpPr>
          <p:nvPr/>
        </p:nvCxnSpPr>
        <p:spPr>
          <a:xfrm rot="5400000">
            <a:off x="791011" y="4181076"/>
            <a:ext cx="525337" cy="1107289"/>
          </a:xfrm>
          <a:prstGeom prst="bentConnector4">
            <a:avLst>
              <a:gd name="adj1" fmla="val -22762"/>
              <a:gd name="adj2" fmla="val 120645"/>
            </a:avLst>
          </a:prstGeom>
          <a:ln>
            <a:tailEnd type="arrow"/>
          </a:ln>
        </p:spPr>
        <p:style>
          <a:lnRef idx="1">
            <a:schemeClr val="dk1"/>
          </a:lnRef>
          <a:fillRef idx="0">
            <a:schemeClr val="dk1"/>
          </a:fillRef>
          <a:effectRef idx="0">
            <a:schemeClr val="dk1"/>
          </a:effectRef>
          <a:fontRef idx="minor">
            <a:schemeClr val="tx1"/>
          </a:fontRef>
        </p:style>
      </p:cxnSp>
      <p:cxnSp>
        <p:nvCxnSpPr>
          <p:cNvPr id="14" name="13 - Shape"/>
          <p:cNvCxnSpPr>
            <a:stCxn id="10" idx="2"/>
            <a:endCxn id="8" idx="1"/>
          </p:cNvCxnSpPr>
          <p:nvPr/>
        </p:nvCxnSpPr>
        <p:spPr>
          <a:xfrm rot="5400000">
            <a:off x="398102" y="4573985"/>
            <a:ext cx="1311155" cy="1107289"/>
          </a:xfrm>
          <a:prstGeom prst="bentConnector4">
            <a:avLst>
              <a:gd name="adj1" fmla="val -9753"/>
              <a:gd name="adj2" fmla="val 120645"/>
            </a:avLst>
          </a:prstGeom>
          <a:ln>
            <a:tailEnd type="arrow"/>
          </a:ln>
        </p:spPr>
        <p:style>
          <a:lnRef idx="1">
            <a:schemeClr val="dk1"/>
          </a:lnRef>
          <a:fillRef idx="0">
            <a:schemeClr val="dk1"/>
          </a:fillRef>
          <a:effectRef idx="0">
            <a:schemeClr val="dk1"/>
          </a:effectRef>
          <a:fontRef idx="minor">
            <a:schemeClr val="tx1"/>
          </a:fontRef>
        </p:style>
      </p:cxnSp>
      <p:sp>
        <p:nvSpPr>
          <p:cNvPr id="12290" name="AutoShape 2" descr="Ο Στόχος μας - Food &amp; Beverage Exhibitio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pic>
        <p:nvPicPr>
          <p:cNvPr id="12292" name="Picture 4" descr="Ο Στόχος μας - Food &amp; Beverage Exhibition"/>
          <p:cNvPicPr>
            <a:picLocks noChangeAspect="1" noChangeArrowheads="1"/>
          </p:cNvPicPr>
          <p:nvPr/>
        </p:nvPicPr>
        <p:blipFill>
          <a:blip r:embed="rId2" cstate="print"/>
          <a:srcRect/>
          <a:stretch>
            <a:fillRect/>
          </a:stretch>
        </p:blipFill>
        <p:spPr bwMode="auto">
          <a:xfrm>
            <a:off x="285720" y="2643182"/>
            <a:ext cx="2534260" cy="1327953"/>
          </a:xfrm>
          <a:prstGeom prst="rect">
            <a:avLst/>
          </a:prstGeom>
          <a:noFill/>
        </p:spPr>
      </p:pic>
      <p:pic>
        <p:nvPicPr>
          <p:cNvPr id="26" name="25 - Εικόνα" descr="Αφιέρωμα P. Freire: Η ζωή &amp; το έργο του | Επιστημονική Ένωση ..."/>
          <p:cNvPicPr/>
          <p:nvPr/>
        </p:nvPicPr>
        <p:blipFill>
          <a:blip r:embed="rId3" cstate="print"/>
          <a:srcRect/>
          <a:stretch>
            <a:fillRect/>
          </a:stretch>
        </p:blipFill>
        <p:spPr bwMode="auto">
          <a:xfrm>
            <a:off x="3857620" y="1500174"/>
            <a:ext cx="4065915" cy="283954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292"/>
                                        </p:tgtEl>
                                        <p:attrNameLst>
                                          <p:attrName>style.visibility</p:attrName>
                                        </p:attrNameLst>
                                      </p:cBhvr>
                                      <p:to>
                                        <p:strVal val="visible"/>
                                      </p:to>
                                    </p:set>
                                    <p:anim calcmode="lin" valueType="num">
                                      <p:cBhvr additive="base">
                                        <p:cTn id="17" dur="500" fill="hold"/>
                                        <p:tgtEl>
                                          <p:spTgt spid="12292"/>
                                        </p:tgtEl>
                                        <p:attrNameLst>
                                          <p:attrName>ppt_x</p:attrName>
                                        </p:attrNameLst>
                                      </p:cBhvr>
                                      <p:tavLst>
                                        <p:tav tm="0">
                                          <p:val>
                                            <p:strVal val="#ppt_x"/>
                                          </p:val>
                                        </p:tav>
                                        <p:tav tm="100000">
                                          <p:val>
                                            <p:strVal val="#ppt_x"/>
                                          </p:val>
                                        </p:tav>
                                      </p:tavLst>
                                    </p:anim>
                                    <p:anim calcmode="lin" valueType="num">
                                      <p:cBhvr additive="base">
                                        <p:cTn id="18" dur="500" fill="hold"/>
                                        <p:tgtEl>
                                          <p:spTgt spid="1229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42852"/>
            <a:ext cx="8229600" cy="857256"/>
          </a:xfrm>
        </p:spPr>
        <p:txBody>
          <a:bodyPr/>
          <a:lstStyle/>
          <a:p>
            <a:r>
              <a:rPr lang="el-GR" b="1" dirty="0" smtClean="0">
                <a:latin typeface="Corbel" pitchFamily="34" charset="0"/>
              </a:rPr>
              <a:t>Συγγραφικό Έργο</a:t>
            </a:r>
            <a:endParaRPr lang="el-GR" dirty="0"/>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9" name="8 - Ορθογώνιο"/>
          <p:cNvSpPr/>
          <p:nvPr/>
        </p:nvSpPr>
        <p:spPr>
          <a:xfrm>
            <a:off x="500034" y="1928802"/>
            <a:ext cx="1857388" cy="1200329"/>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l-GR" i="1" dirty="0" smtClean="0">
                <a:latin typeface="Corbel" pitchFamily="34" charset="0"/>
              </a:rPr>
              <a:t>Το 1991 που παραιτείται για να αφοσιωθεί στο συγγραφικό έργο</a:t>
            </a:r>
            <a:endParaRPr lang="el-GR" dirty="0"/>
          </a:p>
        </p:txBody>
      </p:sp>
      <p:pic>
        <p:nvPicPr>
          <p:cNvPr id="10" name="Picture 2"/>
          <p:cNvPicPr>
            <a:picLocks noChangeAspect="1" noChangeArrowheads="1"/>
          </p:cNvPicPr>
          <p:nvPr/>
        </p:nvPicPr>
        <p:blipFill>
          <a:blip r:embed="rId2" cstate="print"/>
          <a:srcRect l="1342" t="1447" r="3398" b="1603"/>
          <a:stretch>
            <a:fillRect/>
          </a:stretch>
        </p:blipFill>
        <p:spPr bwMode="auto">
          <a:xfrm>
            <a:off x="2786050" y="928670"/>
            <a:ext cx="6072230" cy="5645866"/>
          </a:xfrm>
          <a:prstGeom prst="rect">
            <a:avLst/>
          </a:prstGeom>
          <a:noFill/>
          <a:ln w="9525">
            <a:noFill/>
            <a:miter lim="800000"/>
            <a:headEnd/>
            <a:tailEnd/>
          </a:ln>
          <a:effectLst/>
        </p:spPr>
      </p:pic>
      <p:sp>
        <p:nvSpPr>
          <p:cNvPr id="11" name="1 - Τίτλος"/>
          <p:cNvSpPr txBox="1">
            <a:spLocks/>
          </p:cNvSpPr>
          <p:nvPr/>
        </p:nvSpPr>
        <p:spPr>
          <a:xfrm>
            <a:off x="428596" y="4429132"/>
            <a:ext cx="2043098" cy="1285884"/>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l-GR" sz="2000" b="0" i="0" u="none" strike="noStrike" kern="1200" cap="none" spc="0" normalizeH="0" baseline="0" noProof="0" dirty="0" smtClean="0">
                <a:ln>
                  <a:noFill/>
                </a:ln>
                <a:solidFill>
                  <a:schemeClr val="lt1"/>
                </a:solidFill>
                <a:effectLst/>
                <a:uLnTx/>
                <a:uFillTx/>
                <a:latin typeface="Corbel" pitchFamily="34" charset="0"/>
                <a:ea typeface="+mn-ea"/>
                <a:cs typeface="+mn-cs"/>
              </a:rPr>
              <a:t>Η Παιδεία ως πράξη απελευθέρωσης</a:t>
            </a:r>
            <a:endParaRPr kumimoji="0" lang="el-GR" sz="2000" b="0" i="0" u="none" strike="noStrike" kern="1200" cap="none" spc="0" normalizeH="0" baseline="0" noProof="0" dirty="0">
              <a:ln>
                <a:noFill/>
              </a:ln>
              <a:solidFill>
                <a:schemeClr val="lt1"/>
              </a:solidFill>
              <a:effectLst/>
              <a:uLnTx/>
              <a:uFillTx/>
              <a:latin typeface="Corbel"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Το τέλος της ζωής του</a:t>
            </a:r>
            <a:endParaRPr lang="el-GR" dirty="0"/>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pic>
        <p:nvPicPr>
          <p:cNvPr id="6146" name="Picture 2"/>
          <p:cNvPicPr>
            <a:picLocks noChangeAspect="1" noChangeArrowheads="1"/>
          </p:cNvPicPr>
          <p:nvPr/>
        </p:nvPicPr>
        <p:blipFill>
          <a:blip r:embed="rId2" cstate="print"/>
          <a:srcRect/>
          <a:stretch>
            <a:fillRect/>
          </a:stretch>
        </p:blipFill>
        <p:spPr bwMode="auto">
          <a:xfrm>
            <a:off x="1084776" y="2571744"/>
            <a:ext cx="6373281" cy="3481391"/>
          </a:xfrm>
          <a:prstGeom prst="rect">
            <a:avLst/>
          </a:prstGeom>
          <a:noFill/>
          <a:ln w="9525">
            <a:noFill/>
            <a:miter lim="800000"/>
            <a:headEnd/>
            <a:tailEnd/>
          </a:ln>
          <a:effectLst/>
        </p:spPr>
      </p:pic>
      <p:sp>
        <p:nvSpPr>
          <p:cNvPr id="8" name="7 - Ορθογώνιο"/>
          <p:cNvSpPr/>
          <p:nvPr/>
        </p:nvSpPr>
        <p:spPr>
          <a:xfrm>
            <a:off x="357158" y="1428736"/>
            <a:ext cx="8286808" cy="830997"/>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l-GR" sz="2400" dirty="0" smtClean="0">
                <a:latin typeface="Corbel" pitchFamily="34" charset="0"/>
              </a:rPr>
              <a:t>Πεθαίνει στο Ρίο Ντε Τζανέιρο σε ηλικία 75 ετών από καρδιακή προσβολή.</a:t>
            </a:r>
            <a:endParaRPr lang="el-GR" sz="2400" dirty="0">
              <a:latin typeface="Corbe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ppt_x"/>
                                          </p:val>
                                        </p:tav>
                                        <p:tav tm="100000">
                                          <p:val>
                                            <p:strVal val="#ppt_x"/>
                                          </p:val>
                                        </p:tav>
                                      </p:tavLst>
                                    </p:anim>
                                    <p:anim calcmode="lin" valueType="num">
                                      <p:cBhvr additive="base">
                                        <p:cTn id="12"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n-US" b="1" dirty="0" err="1"/>
              <a:t>Freire</a:t>
            </a:r>
            <a:r>
              <a:rPr lang="en-US" b="1" dirty="0"/>
              <a:t>: O </a:t>
            </a:r>
            <a:r>
              <a:rPr lang="el-GR" b="1" dirty="0"/>
              <a:t>παιδαγωγός-αγωνιστής</a:t>
            </a:r>
            <a:endParaRPr lang="el-GR" dirty="0"/>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5" name="4 - Ορθογώνιο"/>
          <p:cNvSpPr/>
          <p:nvPr/>
        </p:nvSpPr>
        <p:spPr>
          <a:xfrm>
            <a:off x="571472" y="1496785"/>
            <a:ext cx="8072494" cy="64633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l-GR" dirty="0" smtClean="0">
                <a:latin typeface="Corbel" pitchFamily="34" charset="0"/>
              </a:rPr>
              <a:t>Το πρωτοποριακό του έργο «Η Αγωγή των Καταπιεσμένων», το οποίο πούλησε πάνω από 1 εκατομμύρια αντίτυπα.</a:t>
            </a:r>
            <a:endParaRPr lang="en-US" dirty="0" smtClean="0">
              <a:latin typeface="Corbel" pitchFamily="34" charset="0"/>
            </a:endParaRPr>
          </a:p>
        </p:txBody>
      </p:sp>
      <p:sp>
        <p:nvSpPr>
          <p:cNvPr id="6" name="5 - Ορθογώνιο"/>
          <p:cNvSpPr/>
          <p:nvPr/>
        </p:nvSpPr>
        <p:spPr>
          <a:xfrm>
            <a:off x="142844" y="2357430"/>
            <a:ext cx="3643338" cy="3046988"/>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algn="ctr"/>
            <a:r>
              <a:rPr lang="el-GR" sz="1600" i="1" dirty="0" smtClean="0">
                <a:solidFill>
                  <a:sysClr val="windowText" lastClr="000000"/>
                </a:solidFill>
                <a:latin typeface="Corbel" pitchFamily="34" charset="0"/>
              </a:rPr>
              <a:t>«Ο </a:t>
            </a:r>
            <a:r>
              <a:rPr lang="el-GR" sz="1600" i="1" dirty="0" err="1" smtClean="0">
                <a:solidFill>
                  <a:sysClr val="windowText" lastClr="000000"/>
                </a:solidFill>
                <a:latin typeface="Corbel" pitchFamily="34" charset="0"/>
              </a:rPr>
              <a:t>Paulo</a:t>
            </a:r>
            <a:r>
              <a:rPr lang="el-GR" sz="1600" i="1" dirty="0" smtClean="0">
                <a:solidFill>
                  <a:sysClr val="windowText" lastClr="000000"/>
                </a:solidFill>
                <a:latin typeface="Corbel" pitchFamily="34" charset="0"/>
              </a:rPr>
              <a:t> πέρασε τη ζωή του με την πεποίθηση ότι αξίζει να αγωνιστεί κανείς για τα ριζοσπαστικά στοιχεία της δημοκρατίας, ότι η κριτική παιδαγωγική είναι ένα βασικό στοιχείο για την προοδευτική κοινωνική αλλαγή και ότι το πώς σκεφτόμαστε για την πολιτική συνδέεται άμεσα με το πώς συνειδητοποιούμε τον κόσμο, την εξουσία και την ηθική ζωή που προσδοκούμε να ζήσουμε». </a:t>
            </a:r>
          </a:p>
          <a:p>
            <a:pPr algn="ctr"/>
            <a:r>
              <a:rPr lang="en-US" sz="1600" b="1" i="1" dirty="0" smtClean="0">
                <a:solidFill>
                  <a:schemeClr val="tx1"/>
                </a:solidFill>
                <a:latin typeface="Corbel" pitchFamily="34" charset="0"/>
              </a:rPr>
              <a:t>Henry Giroux</a:t>
            </a:r>
            <a:endParaRPr lang="el-GR" sz="1600" i="1" dirty="0" smtClean="0">
              <a:solidFill>
                <a:schemeClr val="tx1"/>
              </a:solidFill>
              <a:latin typeface="Corbel" pitchFamily="34" charset="0"/>
            </a:endParaRPr>
          </a:p>
        </p:txBody>
      </p:sp>
      <p:sp>
        <p:nvSpPr>
          <p:cNvPr id="10242" name="AutoShape 2" descr="Η Κριτική Παιδαγωγική, ο Paulo Freire και η τόλμη να σκέφτεσαι με  πολιτικούς όρους - Thessaloniki Arts and Cultur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pic>
        <p:nvPicPr>
          <p:cNvPr id="10244" name="Picture 4" descr="Η Κριτική Παιδαγωγική, ο Paulo Freire και η τόλμη να σκέφτεσαι με  πολιτικούς όρους - Thessaloniki Arts and Culture"/>
          <p:cNvPicPr>
            <a:picLocks noChangeAspect="1" noChangeArrowheads="1"/>
          </p:cNvPicPr>
          <p:nvPr/>
        </p:nvPicPr>
        <p:blipFill>
          <a:blip r:embed="rId2" cstate="print"/>
          <a:srcRect/>
          <a:stretch>
            <a:fillRect/>
          </a:stretch>
        </p:blipFill>
        <p:spPr bwMode="auto">
          <a:xfrm>
            <a:off x="3929058" y="2357430"/>
            <a:ext cx="5132184" cy="309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244"/>
                                        </p:tgtEl>
                                        <p:attrNameLst>
                                          <p:attrName>style.visibility</p:attrName>
                                        </p:attrNameLst>
                                      </p:cBhvr>
                                      <p:to>
                                        <p:strVal val="visible"/>
                                      </p:to>
                                    </p:set>
                                    <p:anim calcmode="lin" valueType="num">
                                      <p:cBhvr additive="base">
                                        <p:cTn id="17" dur="500" fill="hold"/>
                                        <p:tgtEl>
                                          <p:spTgt spid="10244"/>
                                        </p:tgtEl>
                                        <p:attrNameLst>
                                          <p:attrName>ppt_x</p:attrName>
                                        </p:attrNameLst>
                                      </p:cBhvr>
                                      <p:tavLst>
                                        <p:tav tm="0">
                                          <p:val>
                                            <p:strVal val="#ppt_x"/>
                                          </p:val>
                                        </p:tav>
                                        <p:tav tm="100000">
                                          <p:val>
                                            <p:strVal val="#ppt_x"/>
                                          </p:val>
                                        </p:tav>
                                      </p:tavLst>
                                    </p:anim>
                                    <p:anim calcmode="lin" valueType="num">
                                      <p:cBhvr additive="base">
                                        <p:cTn id="1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n-US" b="1" dirty="0" err="1"/>
              <a:t>Freire</a:t>
            </a:r>
            <a:r>
              <a:rPr lang="en-US" b="1" dirty="0"/>
              <a:t>: O </a:t>
            </a:r>
            <a:r>
              <a:rPr lang="el-GR" b="1" dirty="0"/>
              <a:t>παιδαγωγός-αγωνιστής</a:t>
            </a:r>
            <a:endParaRPr lang="el-GR" dirty="0"/>
          </a:p>
        </p:txBody>
      </p:sp>
      <p:sp>
        <p:nvSpPr>
          <p:cNvPr id="3" name="2 - Θέση περιεχομένου"/>
          <p:cNvSpPr>
            <a:spLocks noGrp="1"/>
          </p:cNvSpPr>
          <p:nvPr>
            <p:ph idx="1"/>
          </p:nvPr>
        </p:nvSpPr>
        <p:spPr>
          <a:xfrm>
            <a:off x="214282" y="1500174"/>
            <a:ext cx="8643998" cy="1571636"/>
          </a:xfrm>
        </p:spPr>
        <p:style>
          <a:lnRef idx="0">
            <a:schemeClr val="accent3"/>
          </a:lnRef>
          <a:fillRef idx="3">
            <a:schemeClr val="accent3"/>
          </a:fillRef>
          <a:effectRef idx="3">
            <a:schemeClr val="accent3"/>
          </a:effectRef>
          <a:fontRef idx="minor">
            <a:schemeClr val="lt1"/>
          </a:fontRef>
        </p:style>
        <p:txBody>
          <a:bodyPr>
            <a:noAutofit/>
          </a:bodyPr>
          <a:lstStyle/>
          <a:p>
            <a:pPr marL="0" algn="ctr">
              <a:buNone/>
            </a:pPr>
            <a:r>
              <a:rPr lang="el-GR" sz="2400" dirty="0" smtClean="0">
                <a:solidFill>
                  <a:sysClr val="windowText" lastClr="000000"/>
                </a:solidFill>
                <a:latin typeface="Corbel" pitchFamily="34" charset="0"/>
              </a:rPr>
              <a:t>Η συνεισφορά </a:t>
            </a:r>
            <a:r>
              <a:rPr lang="el-GR" sz="2400" dirty="0">
                <a:solidFill>
                  <a:sysClr val="windowText" lastClr="000000"/>
                </a:solidFill>
                <a:latin typeface="Corbel" pitchFamily="34" charset="0"/>
              </a:rPr>
              <a:t>και η κληρονομιά του έργου του </a:t>
            </a:r>
            <a:r>
              <a:rPr lang="el-GR" sz="2400" dirty="0" err="1">
                <a:solidFill>
                  <a:sysClr val="windowText" lastClr="000000"/>
                </a:solidFill>
                <a:latin typeface="Corbel" pitchFamily="34" charset="0"/>
              </a:rPr>
              <a:t>Paulo</a:t>
            </a:r>
            <a:r>
              <a:rPr lang="el-GR" sz="2400" dirty="0">
                <a:solidFill>
                  <a:sysClr val="windowText" lastClr="000000"/>
                </a:solidFill>
                <a:latin typeface="Corbel" pitchFamily="34" charset="0"/>
              </a:rPr>
              <a:t> </a:t>
            </a:r>
            <a:r>
              <a:rPr lang="el-GR" sz="2400" dirty="0" err="1">
                <a:solidFill>
                  <a:sysClr val="windowText" lastClr="000000"/>
                </a:solidFill>
                <a:latin typeface="Corbel" pitchFamily="34" charset="0"/>
              </a:rPr>
              <a:t>Freire</a:t>
            </a:r>
            <a:r>
              <a:rPr lang="el-GR" sz="2400" dirty="0">
                <a:solidFill>
                  <a:sysClr val="windowText" lastClr="000000"/>
                </a:solidFill>
                <a:latin typeface="Corbel" pitchFamily="34" charset="0"/>
              </a:rPr>
              <a:t> έχει ιδιαίτερη αξία στη σημερινή εποχή με τις μεγάλες αδικίες και ανισότητες, τον ανταγωνισμό και την περιθωριοποίηση των ευάλωτων κοινωνικών ομάδων.</a:t>
            </a:r>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10242" name="AutoShape 2" descr="Η Κριτική Παιδαγωγική, ο Paulo Freire και η τόλμη να σκέφτεσαι με  πολιτικούς όρους - Thessaloniki Arts and Cultur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pic>
        <p:nvPicPr>
          <p:cNvPr id="41986" name="Picture 2" descr="https://www.lep.gr/wp-content/uploads/2022/07/paulo-freire-1.jpg"/>
          <p:cNvPicPr>
            <a:picLocks noChangeAspect="1" noChangeArrowheads="1"/>
          </p:cNvPicPr>
          <p:nvPr/>
        </p:nvPicPr>
        <p:blipFill>
          <a:blip r:embed="rId2" cstate="print"/>
          <a:srcRect/>
          <a:stretch>
            <a:fillRect/>
          </a:stretch>
        </p:blipFill>
        <p:spPr bwMode="auto">
          <a:xfrm>
            <a:off x="2143108" y="3214686"/>
            <a:ext cx="5526230" cy="347231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1986"/>
                                        </p:tgtEl>
                                        <p:attrNameLst>
                                          <p:attrName>style.visibility</p:attrName>
                                        </p:attrNameLst>
                                      </p:cBhvr>
                                      <p:to>
                                        <p:strVal val="visible"/>
                                      </p:to>
                                    </p:set>
                                    <p:anim calcmode="lin" valueType="num">
                                      <p:cBhvr additive="base">
                                        <p:cTn id="17" dur="500" fill="hold"/>
                                        <p:tgtEl>
                                          <p:spTgt spid="41986"/>
                                        </p:tgtEl>
                                        <p:attrNameLst>
                                          <p:attrName>ppt_x</p:attrName>
                                        </p:attrNameLst>
                                      </p:cBhvr>
                                      <p:tavLst>
                                        <p:tav tm="0">
                                          <p:val>
                                            <p:strVal val="#ppt_x"/>
                                          </p:val>
                                        </p:tav>
                                        <p:tav tm="100000">
                                          <p:val>
                                            <p:strVal val="#ppt_x"/>
                                          </p:val>
                                        </p:tav>
                                      </p:tavLst>
                                    </p:anim>
                                    <p:anim calcmode="lin" valueType="num">
                                      <p:cBhvr additive="base">
                                        <p:cTn id="18" dur="500" fill="hold"/>
                                        <p:tgtEl>
                                          <p:spTgt spid="419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Παιδαγωγική Θεωρία</a:t>
            </a:r>
            <a:endParaRPr lang="el-GR" dirty="0"/>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8" name="7 - Ορθογώνιο"/>
          <p:cNvSpPr/>
          <p:nvPr/>
        </p:nvSpPr>
        <p:spPr>
          <a:xfrm>
            <a:off x="357158" y="1428736"/>
            <a:ext cx="8286808" cy="156966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l-GR" sz="2400" dirty="0" smtClean="0">
                <a:latin typeface="Corbel" pitchFamily="34" charset="0"/>
              </a:rPr>
              <a:t>Η εκπαίδευση για όλους, δηλαδή η διαπαιδαγώγηση όλου του πληθυσμού, με στόχο την απελευθέρωση του από κάθε μορφή καταπίεσης, ώστε να επιτευχθεί και ο μετασχηματισμός της κοινωνίας.</a:t>
            </a:r>
            <a:endParaRPr lang="el-GR" sz="2400" dirty="0">
              <a:latin typeface="Corbel" pitchFamily="34" charset="0"/>
            </a:endParaRPr>
          </a:p>
        </p:txBody>
      </p:sp>
      <p:sp>
        <p:nvSpPr>
          <p:cNvPr id="6" name="5 - Ορθογώνιο"/>
          <p:cNvSpPr/>
          <p:nvPr/>
        </p:nvSpPr>
        <p:spPr>
          <a:xfrm>
            <a:off x="214282" y="3500438"/>
            <a:ext cx="4572032" cy="1938992"/>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l-GR" sz="2400" dirty="0" smtClean="0">
                <a:latin typeface="Corbel" pitchFamily="34" charset="0"/>
              </a:rPr>
              <a:t>Η κριτική παιδαγωγική του στρέφει την προσοχή της στα αποτελέσματα που έχει η περιθωριοποίηση, η εξάρτηση και η κυριαρχία στην εκπαίδευση.</a:t>
            </a:r>
            <a:endParaRPr lang="el-GR" sz="2400" dirty="0">
              <a:latin typeface="Corbel" pitchFamily="34" charset="0"/>
            </a:endParaRPr>
          </a:p>
        </p:txBody>
      </p:sp>
      <p:pic>
        <p:nvPicPr>
          <p:cNvPr id="37890" name="Picture 2"/>
          <p:cNvPicPr>
            <a:picLocks noChangeAspect="1" noChangeArrowheads="1"/>
          </p:cNvPicPr>
          <p:nvPr/>
        </p:nvPicPr>
        <p:blipFill>
          <a:blip r:embed="rId2" cstate="print"/>
          <a:srcRect/>
          <a:stretch>
            <a:fillRect/>
          </a:stretch>
        </p:blipFill>
        <p:spPr bwMode="auto">
          <a:xfrm>
            <a:off x="4857752" y="3071810"/>
            <a:ext cx="4019550" cy="35528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7890"/>
                                        </p:tgtEl>
                                        <p:attrNameLst>
                                          <p:attrName>style.visibility</p:attrName>
                                        </p:attrNameLst>
                                      </p:cBhvr>
                                      <p:to>
                                        <p:strVal val="visible"/>
                                      </p:to>
                                    </p:set>
                                    <p:anim calcmode="lin" valueType="num">
                                      <p:cBhvr additive="base">
                                        <p:cTn id="17" dur="500" fill="hold"/>
                                        <p:tgtEl>
                                          <p:spTgt spid="37890"/>
                                        </p:tgtEl>
                                        <p:attrNameLst>
                                          <p:attrName>ppt_x</p:attrName>
                                        </p:attrNameLst>
                                      </p:cBhvr>
                                      <p:tavLst>
                                        <p:tav tm="0">
                                          <p:val>
                                            <p:strVal val="#ppt_x"/>
                                          </p:val>
                                        </p:tav>
                                        <p:tav tm="100000">
                                          <p:val>
                                            <p:strVal val="#ppt_x"/>
                                          </p:val>
                                        </p:tav>
                                      </p:tavLst>
                                    </p:anim>
                                    <p:anim calcmode="lin" valueType="num">
                                      <p:cBhvr additive="base">
                                        <p:cTn id="18"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42852"/>
            <a:ext cx="8229600" cy="1143000"/>
          </a:xfrm>
        </p:spPr>
        <p:txBody>
          <a:bodyPr>
            <a:normAutofit fontScale="90000"/>
          </a:bodyPr>
          <a:lstStyle/>
          <a:p>
            <a:r>
              <a:rPr lang="el-GR" b="1" dirty="0" smtClean="0">
                <a:latin typeface="Corbel" pitchFamily="34" charset="0"/>
              </a:rPr>
              <a:t>Βασικές παιδαγωγικές αρχές</a:t>
            </a:r>
            <a:r>
              <a:rPr lang="en-US" b="1" dirty="0" smtClean="0">
                <a:latin typeface="Corbel" pitchFamily="34" charset="0"/>
              </a:rPr>
              <a:t> (1/2)</a:t>
            </a:r>
            <a:endParaRPr lang="el-GR" dirty="0">
              <a:latin typeface="Corbel" pitchFamily="34" charset="0"/>
            </a:endParaRPr>
          </a:p>
        </p:txBody>
      </p:sp>
      <p:sp>
        <p:nvSpPr>
          <p:cNvPr id="3" name="2 - Θέση περιεχομένου"/>
          <p:cNvSpPr>
            <a:spLocks noGrp="1"/>
          </p:cNvSpPr>
          <p:nvPr>
            <p:ph idx="1"/>
          </p:nvPr>
        </p:nvSpPr>
        <p:spPr>
          <a:xfrm>
            <a:off x="285720" y="1714489"/>
            <a:ext cx="8640000" cy="642941"/>
          </a:xfrm>
        </p:spPr>
        <p:style>
          <a:lnRef idx="0">
            <a:schemeClr val="dk1"/>
          </a:lnRef>
          <a:fillRef idx="3">
            <a:schemeClr val="dk1"/>
          </a:fillRef>
          <a:effectRef idx="3">
            <a:schemeClr val="dk1"/>
          </a:effectRef>
          <a:fontRef idx="minor">
            <a:schemeClr val="lt1"/>
          </a:fontRef>
        </p:style>
        <p:txBody>
          <a:bodyPr>
            <a:normAutofit fontScale="70000" lnSpcReduction="20000"/>
          </a:bodyPr>
          <a:lstStyle/>
          <a:p>
            <a:pPr marL="0">
              <a:buNone/>
            </a:pPr>
            <a:r>
              <a:rPr lang="el-GR" dirty="0" smtClean="0">
                <a:latin typeface="Corbel" pitchFamily="34" charset="0"/>
              </a:rPr>
              <a:t>Η </a:t>
            </a:r>
            <a:r>
              <a:rPr lang="el-GR" dirty="0">
                <a:latin typeface="Corbel" pitchFamily="34" charset="0"/>
              </a:rPr>
              <a:t>εκπαίδευση των αναλφάβητων και των κοινωνικών αποκλεισμένων ατόμων για να μπορέσουν να διαμορφώσουν τη ζωή τους</a:t>
            </a:r>
            <a:r>
              <a:rPr lang="el-GR" dirty="0" smtClean="0">
                <a:latin typeface="Corbel" pitchFamily="34" charset="0"/>
              </a:rPr>
              <a:t>.</a:t>
            </a:r>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3076" name="AutoShape 4" descr="Αφιέρωμα στον Πάουλο Φρέιρε και την Απελευθερωτική Παιδαγωγική – Tierra y  Liberta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pic>
        <p:nvPicPr>
          <p:cNvPr id="11265" name="Picture 1"/>
          <p:cNvPicPr>
            <a:picLocks noChangeAspect="1" noChangeArrowheads="1"/>
          </p:cNvPicPr>
          <p:nvPr/>
        </p:nvPicPr>
        <p:blipFill>
          <a:blip r:embed="rId2" cstate="print"/>
          <a:srcRect/>
          <a:stretch>
            <a:fillRect/>
          </a:stretch>
        </p:blipFill>
        <p:spPr bwMode="auto">
          <a:xfrm>
            <a:off x="1857356" y="3919553"/>
            <a:ext cx="5048250" cy="1866901"/>
          </a:xfrm>
          <a:prstGeom prst="rect">
            <a:avLst/>
          </a:prstGeom>
          <a:noFill/>
          <a:ln w="9525">
            <a:noFill/>
            <a:miter lim="800000"/>
            <a:headEnd/>
            <a:tailEnd/>
          </a:ln>
          <a:effectLst/>
        </p:spPr>
      </p:pic>
      <p:sp>
        <p:nvSpPr>
          <p:cNvPr id="8" name="2 - Θέση περιεχομένου"/>
          <p:cNvSpPr txBox="1">
            <a:spLocks/>
          </p:cNvSpPr>
          <p:nvPr/>
        </p:nvSpPr>
        <p:spPr>
          <a:xfrm>
            <a:off x="357158" y="2714620"/>
            <a:ext cx="8640000" cy="714380"/>
          </a:xfrm>
          <a:prstGeom prst="rect">
            <a:avLst/>
          </a:prstGeom>
        </p:spPr>
        <p:style>
          <a:lnRef idx="0">
            <a:schemeClr val="dk1"/>
          </a:lnRef>
          <a:fillRef idx="3">
            <a:schemeClr val="dk1"/>
          </a:fillRef>
          <a:effectRef idx="3">
            <a:schemeClr val="dk1"/>
          </a:effectRef>
          <a:fontRef idx="minor">
            <a:schemeClr val="lt1"/>
          </a:fontRef>
        </p:style>
        <p:txBody>
          <a:bodyPr vert="horz" lIns="91440" tIns="45720" rIns="91440" bIns="45720" rtlCol="0">
            <a:noAutofit/>
          </a:bodyPr>
          <a:lstStyle/>
          <a:p>
            <a:pPr marL="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l-GR" sz="2200" b="0" i="0" u="none" strike="noStrike" kern="1200" cap="none" spc="0" normalizeH="0" baseline="0" noProof="0" dirty="0" smtClean="0">
                <a:ln>
                  <a:noFill/>
                </a:ln>
                <a:solidFill>
                  <a:schemeClr val="lt1"/>
                </a:solidFill>
                <a:effectLst/>
                <a:uLnTx/>
                <a:uFillTx/>
                <a:latin typeface="Corbel" pitchFamily="34" charset="0"/>
                <a:ea typeface="+mn-ea"/>
                <a:cs typeface="+mn-cs"/>
              </a:rPr>
              <a:t>Η αγωγή έχει βαθιά πολιτικό χαρακτήρα και θέτει προβλήματα, δεν τα λύνει.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265"/>
                                        </p:tgtEl>
                                        <p:attrNameLst>
                                          <p:attrName>style.visibility</p:attrName>
                                        </p:attrNameLst>
                                      </p:cBhvr>
                                      <p:to>
                                        <p:strVal val="visible"/>
                                      </p:to>
                                    </p:set>
                                    <p:anim calcmode="lin" valueType="num">
                                      <p:cBhvr additive="base">
                                        <p:cTn id="21" dur="500" fill="hold"/>
                                        <p:tgtEl>
                                          <p:spTgt spid="11265"/>
                                        </p:tgtEl>
                                        <p:attrNameLst>
                                          <p:attrName>ppt_x</p:attrName>
                                        </p:attrNameLst>
                                      </p:cBhvr>
                                      <p:tavLst>
                                        <p:tav tm="0">
                                          <p:val>
                                            <p:strVal val="#ppt_x"/>
                                          </p:val>
                                        </p:tav>
                                        <p:tav tm="100000">
                                          <p:val>
                                            <p:strVal val="#ppt_x"/>
                                          </p:val>
                                        </p:tav>
                                      </p:tavLst>
                                    </p:anim>
                                    <p:anim calcmode="lin" valueType="num">
                                      <p:cBhvr additive="base">
                                        <p:cTn id="22" dur="500" fill="hold"/>
                                        <p:tgtEl>
                                          <p:spTgt spid="112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42852"/>
            <a:ext cx="8229600" cy="1143000"/>
          </a:xfrm>
        </p:spPr>
        <p:txBody>
          <a:bodyPr>
            <a:normAutofit fontScale="90000"/>
          </a:bodyPr>
          <a:lstStyle/>
          <a:p>
            <a:r>
              <a:rPr lang="el-GR" b="1" dirty="0" smtClean="0">
                <a:latin typeface="Corbel" pitchFamily="34" charset="0"/>
              </a:rPr>
              <a:t>Βασικές παιδαγωγικές αρχές</a:t>
            </a:r>
            <a:r>
              <a:rPr lang="en-US" b="1" dirty="0" smtClean="0">
                <a:latin typeface="Corbel" pitchFamily="34" charset="0"/>
              </a:rPr>
              <a:t> (2/2)</a:t>
            </a:r>
            <a:endParaRPr lang="el-GR" dirty="0">
              <a:latin typeface="Corbel" pitchFamily="34" charset="0"/>
            </a:endParaRPr>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3076" name="AutoShape 4" descr="Αφιέρωμα στον Πάουλο Φρέιρε και την Απελευθερωτική Παιδαγωγική – Tierra y  Liberta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sp>
        <p:nvSpPr>
          <p:cNvPr id="9" name="2 - Θέση περιεχομένου"/>
          <p:cNvSpPr txBox="1">
            <a:spLocks/>
          </p:cNvSpPr>
          <p:nvPr/>
        </p:nvSpPr>
        <p:spPr>
          <a:xfrm>
            <a:off x="285720" y="2857496"/>
            <a:ext cx="8640000" cy="642942"/>
          </a:xfrm>
          <a:prstGeom prst="rect">
            <a:avLst/>
          </a:prstGeom>
        </p:spPr>
        <p:style>
          <a:lnRef idx="0">
            <a:schemeClr val="dk1"/>
          </a:lnRef>
          <a:fillRef idx="3">
            <a:schemeClr val="dk1"/>
          </a:fillRef>
          <a:effectRef idx="3">
            <a:schemeClr val="dk1"/>
          </a:effectRef>
          <a:fontRef idx="minor">
            <a:schemeClr val="lt1"/>
          </a:fontRef>
        </p:style>
        <p:txBody>
          <a:bodyPr vert="horz" lIns="91440" tIns="45720" rIns="91440" bIns="45720" rtlCol="0">
            <a:normAutofit fontScale="70000" lnSpcReduction="20000"/>
          </a:bodyPr>
          <a:lstStyle/>
          <a:p>
            <a:pPr marL="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l-GR" sz="3200" b="0" i="0" u="none" strike="noStrike" kern="1200" cap="none" spc="0" normalizeH="0" baseline="0" noProof="0" dirty="0" smtClean="0">
                <a:ln>
                  <a:noFill/>
                </a:ln>
                <a:solidFill>
                  <a:schemeClr val="lt1"/>
                </a:solidFill>
                <a:effectLst/>
                <a:uLnTx/>
                <a:uFillTx/>
                <a:latin typeface="Corbel" pitchFamily="34" charset="0"/>
                <a:ea typeface="+mn-ea"/>
                <a:cs typeface="+mn-cs"/>
              </a:rPr>
              <a:t>Ο διάλογος αποτελεί μια διανθρώπινη διαδικασία, όπου ο διδάσκων και ο διδασκόμενος διαμορφώνουν τις αλλαγές και την εξέλιξη .</a:t>
            </a:r>
            <a:endParaRPr kumimoji="0" lang="el-GR" sz="3200" b="0" i="0" u="none" strike="noStrike" kern="1200" cap="none" spc="0" normalizeH="0" baseline="0" noProof="0" dirty="0">
              <a:ln>
                <a:noFill/>
              </a:ln>
              <a:solidFill>
                <a:schemeClr val="lt1"/>
              </a:solidFill>
              <a:effectLst/>
              <a:uLnTx/>
              <a:uFillTx/>
              <a:latin typeface="Corbel" pitchFamily="34" charset="0"/>
              <a:ea typeface="+mn-ea"/>
              <a:cs typeface="+mn-cs"/>
            </a:endParaRPr>
          </a:p>
        </p:txBody>
      </p:sp>
      <p:sp>
        <p:nvSpPr>
          <p:cNvPr id="10" name="2 - Θέση περιεχομένου"/>
          <p:cNvSpPr txBox="1">
            <a:spLocks/>
          </p:cNvSpPr>
          <p:nvPr/>
        </p:nvSpPr>
        <p:spPr>
          <a:xfrm>
            <a:off x="285720" y="1428736"/>
            <a:ext cx="8640000" cy="1000132"/>
          </a:xfrm>
          <a:prstGeom prst="rect">
            <a:avLst/>
          </a:prstGeom>
        </p:spPr>
        <p:style>
          <a:lnRef idx="0">
            <a:schemeClr val="dk1"/>
          </a:lnRef>
          <a:fillRef idx="3">
            <a:schemeClr val="dk1"/>
          </a:fillRef>
          <a:effectRef idx="3">
            <a:schemeClr val="dk1"/>
          </a:effectRef>
          <a:fontRef idx="minor">
            <a:schemeClr val="lt1"/>
          </a:fontRef>
        </p:style>
        <p:txBody>
          <a:bodyPr vert="horz" lIns="91440" tIns="45720" rIns="91440" bIns="45720" rtlCol="0">
            <a:normAutofit fontScale="70000" lnSpcReduction="20000"/>
          </a:bodyPr>
          <a:lstStyle/>
          <a:p>
            <a:pPr marL="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l-GR" sz="3200" b="0" i="0" u="none" strike="noStrike" kern="1200" cap="none" spc="0" normalizeH="0" baseline="0" noProof="0" dirty="0" smtClean="0">
                <a:ln>
                  <a:noFill/>
                </a:ln>
                <a:solidFill>
                  <a:schemeClr val="lt1"/>
                </a:solidFill>
                <a:effectLst/>
                <a:uLnTx/>
                <a:uFillTx/>
                <a:latin typeface="Corbel" pitchFamily="34" charset="0"/>
                <a:ea typeface="+mn-ea"/>
                <a:cs typeface="+mn-cs"/>
              </a:rPr>
              <a:t>Ο άνθρωπος δεν πρέπει να δέχεται μοιρολατρικά την υπάρχουσα κοινωνική κατάσταση αλλά να συμβάλλει ενεργά στη βελτίωση και αλλαγή της κοινωνικής πραγματικότητας.</a:t>
            </a:r>
          </a:p>
        </p:txBody>
      </p:sp>
      <p:pic>
        <p:nvPicPr>
          <p:cNvPr id="11267" name="Picture 3" descr="Paulo Freire H παιδαγωγική των καταπιεσμένων | Alerta.gr"/>
          <p:cNvPicPr>
            <a:picLocks noChangeAspect="1" noChangeArrowheads="1"/>
          </p:cNvPicPr>
          <p:nvPr/>
        </p:nvPicPr>
        <p:blipFill>
          <a:blip r:embed="rId2" cstate="print"/>
          <a:srcRect/>
          <a:stretch>
            <a:fillRect/>
          </a:stretch>
        </p:blipFill>
        <p:spPr bwMode="auto">
          <a:xfrm>
            <a:off x="2500298" y="3643314"/>
            <a:ext cx="5357786" cy="300817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267"/>
                                        </p:tgtEl>
                                        <p:attrNameLst>
                                          <p:attrName>style.visibility</p:attrName>
                                        </p:attrNameLst>
                                      </p:cBhvr>
                                      <p:to>
                                        <p:strVal val="visible"/>
                                      </p:to>
                                    </p:set>
                                    <p:anim calcmode="lin" valueType="num">
                                      <p:cBhvr additive="base">
                                        <p:cTn id="17" dur="500" fill="hold"/>
                                        <p:tgtEl>
                                          <p:spTgt spid="11267"/>
                                        </p:tgtEl>
                                        <p:attrNameLst>
                                          <p:attrName>ppt_x</p:attrName>
                                        </p:attrNameLst>
                                      </p:cBhvr>
                                      <p:tavLst>
                                        <p:tav tm="0">
                                          <p:val>
                                            <p:strVal val="#ppt_x"/>
                                          </p:val>
                                        </p:tav>
                                        <p:tav tm="100000">
                                          <p:val>
                                            <p:strVal val="#ppt_x"/>
                                          </p:val>
                                        </p:tav>
                                      </p:tavLst>
                                    </p:anim>
                                    <p:anim calcmode="lin" valueType="num">
                                      <p:cBhvr additive="base">
                                        <p:cTn id="1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t>Η παιδαγωγική κατά τον </a:t>
            </a:r>
            <a:r>
              <a:rPr lang="en-US" b="1" dirty="0" err="1" smtClean="0"/>
              <a:t>Freire</a:t>
            </a:r>
            <a:endParaRPr lang="el-GR" dirty="0"/>
          </a:p>
        </p:txBody>
      </p:sp>
      <p:sp>
        <p:nvSpPr>
          <p:cNvPr id="3" name="2 - Θέση περιεχομένου"/>
          <p:cNvSpPr>
            <a:spLocks noGrp="1"/>
          </p:cNvSpPr>
          <p:nvPr>
            <p:ph idx="1"/>
          </p:nvPr>
        </p:nvSpPr>
        <p:spPr>
          <a:xfrm>
            <a:off x="142844" y="1428736"/>
            <a:ext cx="4143404" cy="1214446"/>
          </a:xfrm>
        </p:spPr>
        <p:style>
          <a:lnRef idx="0">
            <a:schemeClr val="dk1"/>
          </a:lnRef>
          <a:fillRef idx="3">
            <a:schemeClr val="dk1"/>
          </a:fillRef>
          <a:effectRef idx="3">
            <a:schemeClr val="dk1"/>
          </a:effectRef>
          <a:fontRef idx="minor">
            <a:schemeClr val="lt1"/>
          </a:fontRef>
        </p:style>
        <p:txBody>
          <a:bodyPr>
            <a:normAutofit/>
          </a:bodyPr>
          <a:lstStyle/>
          <a:p>
            <a:pPr marL="0" algn="ctr">
              <a:buNone/>
            </a:pPr>
            <a:r>
              <a:rPr lang="el-GR" dirty="0" smtClean="0">
                <a:latin typeface="Corbel" pitchFamily="34" charset="0"/>
              </a:rPr>
              <a:t>Συνδέει </a:t>
            </a:r>
            <a:r>
              <a:rPr lang="el-GR" dirty="0">
                <a:latin typeface="Corbel" pitchFamily="34" charset="0"/>
              </a:rPr>
              <a:t>τη μάθηση με την κοινωνική αλλαγή. </a:t>
            </a:r>
            <a:endParaRPr lang="el-GR" dirty="0" smtClean="0">
              <a:latin typeface="Corbel" pitchFamily="34" charset="0"/>
            </a:endParaRPr>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pic>
        <p:nvPicPr>
          <p:cNvPr id="2051" name="Picture 3"/>
          <p:cNvPicPr>
            <a:picLocks noChangeAspect="1" noChangeArrowheads="1"/>
          </p:cNvPicPr>
          <p:nvPr/>
        </p:nvPicPr>
        <p:blipFill>
          <a:blip r:embed="rId2" cstate="print"/>
          <a:srcRect/>
          <a:stretch>
            <a:fillRect/>
          </a:stretch>
        </p:blipFill>
        <p:spPr bwMode="auto">
          <a:xfrm>
            <a:off x="4357686" y="2133118"/>
            <a:ext cx="4786314" cy="3421879"/>
          </a:xfrm>
          <a:prstGeom prst="rect">
            <a:avLst/>
          </a:prstGeom>
          <a:noFill/>
          <a:ln w="9525">
            <a:noFill/>
            <a:miter lim="800000"/>
            <a:headEnd/>
            <a:tailEnd/>
          </a:ln>
          <a:effectLst/>
        </p:spPr>
      </p:pic>
      <p:sp>
        <p:nvSpPr>
          <p:cNvPr id="8" name="2 - Θέση περιεχομένου"/>
          <p:cNvSpPr txBox="1">
            <a:spLocks/>
          </p:cNvSpPr>
          <p:nvPr/>
        </p:nvSpPr>
        <p:spPr>
          <a:xfrm>
            <a:off x="142844" y="2857496"/>
            <a:ext cx="4143404" cy="1428760"/>
          </a:xfrm>
          <a:prstGeom prst="rect">
            <a:avLst/>
          </a:prstGeom>
        </p:spPr>
        <p:style>
          <a:lnRef idx="0">
            <a:schemeClr val="dk1"/>
          </a:lnRef>
          <a:fillRef idx="3">
            <a:schemeClr val="dk1"/>
          </a:fillRef>
          <a:effectRef idx="3">
            <a:schemeClr val="dk1"/>
          </a:effectRef>
          <a:fontRef idx="minor">
            <a:schemeClr val="lt1"/>
          </a:fontRef>
        </p:style>
        <p:txBody>
          <a:bodyPr vert="horz" lIns="91440" tIns="45720" rIns="91440" bIns="45720" rtlCol="0">
            <a:normAutofit/>
          </a:bodyPr>
          <a:lstStyle/>
          <a:p>
            <a:pPr marR="0" lvl="0" indent="-342900" algn="ctr" defTabSz="914400" rtl="0" eaLnBrk="1" fontAlgn="auto" latinLnBrk="0" hangingPunct="1">
              <a:lnSpc>
                <a:spcPct val="100000"/>
              </a:lnSpc>
              <a:spcBef>
                <a:spcPct val="20000"/>
              </a:spcBef>
              <a:spcAft>
                <a:spcPts val="0"/>
              </a:spcAft>
              <a:buClrTx/>
              <a:buSzTx/>
              <a:tabLst/>
              <a:defRPr/>
            </a:pPr>
            <a:r>
              <a:rPr lang="el-GR" sz="3200" dirty="0" smtClean="0">
                <a:latin typeface="Corbel" pitchFamily="34" charset="0"/>
              </a:rPr>
              <a:t>Π</a:t>
            </a:r>
            <a:r>
              <a:rPr kumimoji="0" lang="el-GR" sz="3200" b="0" i="0" u="none" strike="noStrike" kern="1200" cap="none" spc="0" normalizeH="0" baseline="0" noProof="0" dirty="0" smtClean="0">
                <a:ln>
                  <a:noFill/>
                </a:ln>
                <a:solidFill>
                  <a:schemeClr val="lt1"/>
                </a:solidFill>
                <a:effectLst/>
                <a:uLnTx/>
                <a:uFillTx/>
                <a:latin typeface="Corbel" pitchFamily="34" charset="0"/>
                <a:ea typeface="+mn-ea"/>
                <a:cs typeface="+mn-cs"/>
              </a:rPr>
              <a:t>ρέπει να είναι κριτική και μετασχηματιστική.</a:t>
            </a:r>
          </a:p>
        </p:txBody>
      </p:sp>
      <p:sp>
        <p:nvSpPr>
          <p:cNvPr id="9" name="2 - Θέση περιεχομένου"/>
          <p:cNvSpPr txBox="1">
            <a:spLocks/>
          </p:cNvSpPr>
          <p:nvPr/>
        </p:nvSpPr>
        <p:spPr>
          <a:xfrm>
            <a:off x="142876" y="4429132"/>
            <a:ext cx="4143372" cy="1714512"/>
          </a:xfrm>
          <a:prstGeom prst="rect">
            <a:avLst/>
          </a:prstGeom>
        </p:spPr>
        <p:style>
          <a:lnRef idx="0">
            <a:schemeClr val="dk1"/>
          </a:lnRef>
          <a:fillRef idx="3">
            <a:schemeClr val="dk1"/>
          </a:fillRef>
          <a:effectRef idx="3">
            <a:schemeClr val="dk1"/>
          </a:effectRef>
          <a:fontRef idx="minor">
            <a:schemeClr val="lt1"/>
          </a:fontRef>
        </p:style>
        <p:txBody>
          <a:bodyPr vert="horz" lIns="91440" tIns="45720" rIns="91440" bIns="45720" rtlCol="0">
            <a:normAutofit fontScale="92500"/>
          </a:bodyPr>
          <a:lstStyle/>
          <a:p>
            <a:pPr marR="0" lvl="0" indent="-342900" algn="ctr" defTabSz="914400" rtl="0" eaLnBrk="1" fontAlgn="auto" latinLnBrk="0" hangingPunct="1">
              <a:lnSpc>
                <a:spcPct val="100000"/>
              </a:lnSpc>
              <a:spcBef>
                <a:spcPct val="20000"/>
              </a:spcBef>
              <a:spcAft>
                <a:spcPts val="0"/>
              </a:spcAft>
              <a:buClrTx/>
              <a:buSzTx/>
              <a:tabLst/>
              <a:defRPr/>
            </a:pPr>
            <a:r>
              <a:rPr lang="el-GR" sz="3200" dirty="0" smtClean="0">
                <a:latin typeface="Corbel" pitchFamily="34" charset="0"/>
              </a:rPr>
              <a:t>Π</a:t>
            </a:r>
            <a:r>
              <a:rPr kumimoji="0" lang="el-GR" sz="3200" b="0" i="0" u="none" strike="noStrike" kern="1200" cap="none" spc="0" normalizeH="0" baseline="0" noProof="0" dirty="0" err="1" smtClean="0">
                <a:ln>
                  <a:noFill/>
                </a:ln>
                <a:solidFill>
                  <a:schemeClr val="lt1"/>
                </a:solidFill>
                <a:effectLst/>
                <a:uLnTx/>
                <a:uFillTx/>
                <a:latin typeface="Corbel" pitchFamily="34" charset="0"/>
                <a:ea typeface="+mn-ea"/>
                <a:cs typeface="+mn-cs"/>
              </a:rPr>
              <a:t>άντα</a:t>
            </a:r>
            <a:r>
              <a:rPr kumimoji="0" lang="el-GR" sz="3200" b="0" i="0" u="none" strike="noStrike" kern="1200" cap="none" spc="0" normalizeH="0" baseline="0" noProof="0" dirty="0" smtClean="0">
                <a:ln>
                  <a:noFill/>
                </a:ln>
                <a:solidFill>
                  <a:schemeClr val="lt1"/>
                </a:solidFill>
                <a:effectLst/>
                <a:uLnTx/>
                <a:uFillTx/>
                <a:latin typeface="Corbel" pitchFamily="34" charset="0"/>
                <a:ea typeface="+mn-ea"/>
                <a:cs typeface="+mn-cs"/>
              </a:rPr>
              <a:t> προϋποθέτει την ιδέα για ένα πιο ισότιμο και δίκαιο μέλλον.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anim calcmode="lin" valueType="num">
                                      <p:cBhvr additive="base">
                                        <p:cTn id="15" dur="500" fill="hold"/>
                                        <p:tgtEl>
                                          <p:spTgt spid="2051"/>
                                        </p:tgtEl>
                                        <p:attrNameLst>
                                          <p:attrName>ppt_x</p:attrName>
                                        </p:attrNameLst>
                                      </p:cBhvr>
                                      <p:tavLst>
                                        <p:tav tm="0">
                                          <p:val>
                                            <p:strVal val="#ppt_x"/>
                                          </p:val>
                                        </p:tav>
                                        <p:tav tm="100000">
                                          <p:val>
                                            <p:strVal val="#ppt_x"/>
                                          </p:val>
                                        </p:tav>
                                      </p:tavLst>
                                    </p:anim>
                                    <p:anim calcmode="lin" valueType="num">
                                      <p:cBhvr additive="base">
                                        <p:cTn id="16"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ΠΕΡΙΕΧΟΜΕΝΑ</a:t>
            </a:r>
            <a:endParaRPr lang="el-GR" dirty="0">
              <a:latin typeface="Corbel" pitchFamily="34" charset="0"/>
            </a:endParaRPr>
          </a:p>
        </p:txBody>
      </p:sp>
      <p:sp>
        <p:nvSpPr>
          <p:cNvPr id="3" name="2 - Θέση περιεχομένου"/>
          <p:cNvSpPr>
            <a:spLocks noGrp="1"/>
          </p:cNvSpPr>
          <p:nvPr>
            <p:ph idx="1"/>
          </p:nvPr>
        </p:nvSpPr>
        <p:spPr/>
        <p:txBody>
          <a:bodyPr/>
          <a:lstStyle/>
          <a:p>
            <a:endParaRPr lang="el-GR" dirty="0"/>
          </a:p>
          <a:p>
            <a:pPr lvl="0"/>
            <a:r>
              <a:rPr lang="el-GR" b="1" i="1" dirty="0" smtClean="0">
                <a:latin typeface="Corbel" pitchFamily="34" charset="0"/>
              </a:rPr>
              <a:t>ΒΙΟΓΡΑΦΙΑ</a:t>
            </a:r>
            <a:endParaRPr lang="el-GR" b="1" i="1" dirty="0">
              <a:latin typeface="Corbel" pitchFamily="34" charset="0"/>
            </a:endParaRPr>
          </a:p>
          <a:p>
            <a:pPr lvl="0"/>
            <a:r>
              <a:rPr lang="el-GR" b="1" i="1" dirty="0">
                <a:latin typeface="Corbel" pitchFamily="34" charset="0"/>
              </a:rPr>
              <a:t>ΕΡΓΟ</a:t>
            </a:r>
          </a:p>
          <a:p>
            <a:pPr lvl="0"/>
            <a:r>
              <a:rPr lang="el-GR" b="1" i="1" dirty="0">
                <a:latin typeface="Corbel" pitchFamily="34" charset="0"/>
              </a:rPr>
              <a:t>ΣΥΜΒΟΛΗ ΣΤΗΝ ΕΞΕΛΙΞΗ ΤΗΣ ΠΑΙΔΑΓΩΓΙΚΗΣ</a:t>
            </a:r>
          </a:p>
          <a:p>
            <a:endParaRPr lang="el-GR" dirty="0">
              <a:latin typeface="Corbel" pitchFamily="34" charset="0"/>
            </a:endParaRPr>
          </a:p>
        </p:txBody>
      </p:sp>
      <p:pic>
        <p:nvPicPr>
          <p:cNvPr id="2050" name="Picture 2"/>
          <p:cNvPicPr>
            <a:picLocks noChangeAspect="1" noChangeArrowheads="1"/>
          </p:cNvPicPr>
          <p:nvPr/>
        </p:nvPicPr>
        <p:blipFill>
          <a:blip r:embed="rId2" cstate="print"/>
          <a:srcRect/>
          <a:stretch>
            <a:fillRect/>
          </a:stretch>
        </p:blipFill>
        <p:spPr bwMode="auto">
          <a:xfrm>
            <a:off x="7118164" y="4143380"/>
            <a:ext cx="2025836" cy="2714620"/>
          </a:xfrm>
          <a:prstGeom prst="rect">
            <a:avLst/>
          </a:prstGeom>
          <a:noFill/>
          <a:ln w="9525">
            <a:noFill/>
            <a:miter lim="800000"/>
            <a:headEnd/>
            <a:tailEnd/>
          </a:ln>
          <a:effectLst/>
        </p:spPr>
      </p:pic>
      <p:sp>
        <p:nvSpPr>
          <p:cNvPr id="5" name="4 - Ορθογώνιο"/>
          <p:cNvSpPr/>
          <p:nvPr/>
        </p:nvSpPr>
        <p:spPr>
          <a:xfrm>
            <a:off x="142844" y="6232588"/>
            <a:ext cx="2781531" cy="553998"/>
          </a:xfrm>
          <a:prstGeom prst="rect">
            <a:avLst/>
          </a:prstGeom>
        </p:spPr>
        <p:txBody>
          <a:bodyPr wrap="none">
            <a:spAutoFit/>
          </a:bodyPr>
          <a:lstStyle/>
          <a:p>
            <a:r>
              <a:rPr lang="en-US" sz="3000" b="1" dirty="0" smtClean="0">
                <a:latin typeface="Algerian" pitchFamily="82" charset="0"/>
              </a:rPr>
              <a:t>PAULO FREIRE</a:t>
            </a:r>
            <a:endParaRPr lang="el-GR" sz="3000" dirty="0">
              <a:latin typeface="Corbe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Το σχολείο κατά τον </a:t>
            </a:r>
            <a:r>
              <a:rPr lang="en-US" b="1" dirty="0" err="1" smtClean="0">
                <a:latin typeface="Corbel" pitchFamily="34" charset="0"/>
              </a:rPr>
              <a:t>Freire</a:t>
            </a:r>
            <a:endParaRPr lang="el-GR" dirty="0">
              <a:latin typeface="Corbel" pitchFamily="34" charset="0"/>
            </a:endParaRPr>
          </a:p>
        </p:txBody>
      </p:sp>
      <p:sp>
        <p:nvSpPr>
          <p:cNvPr id="3" name="2 - Θέση περιεχομένου"/>
          <p:cNvSpPr>
            <a:spLocks noGrp="1"/>
          </p:cNvSpPr>
          <p:nvPr>
            <p:ph idx="1"/>
          </p:nvPr>
        </p:nvSpPr>
        <p:spPr>
          <a:xfrm>
            <a:off x="142844" y="5214950"/>
            <a:ext cx="4786346" cy="1143008"/>
          </a:xfrm>
        </p:spPr>
        <p:style>
          <a:lnRef idx="0">
            <a:schemeClr val="accent1"/>
          </a:lnRef>
          <a:fillRef idx="3">
            <a:schemeClr val="accent1"/>
          </a:fillRef>
          <a:effectRef idx="3">
            <a:schemeClr val="accent1"/>
          </a:effectRef>
          <a:fontRef idx="minor">
            <a:schemeClr val="lt1"/>
          </a:fontRef>
        </p:style>
        <p:txBody>
          <a:bodyPr>
            <a:normAutofit/>
          </a:bodyPr>
          <a:lstStyle/>
          <a:p>
            <a:pPr marL="0" algn="ctr">
              <a:buNone/>
            </a:pPr>
            <a:r>
              <a:rPr lang="el-GR" sz="1900" dirty="0" smtClean="0">
                <a:solidFill>
                  <a:schemeClr val="tx1"/>
                </a:solidFill>
                <a:latin typeface="Corbel" pitchFamily="34" charset="0"/>
              </a:rPr>
              <a:t>Δίνεται </a:t>
            </a:r>
            <a:r>
              <a:rPr lang="el-GR" sz="1900" dirty="0">
                <a:solidFill>
                  <a:schemeClr val="tx1"/>
                </a:solidFill>
                <a:latin typeface="Corbel" pitchFamily="34" charset="0"/>
              </a:rPr>
              <a:t>η ευκαιρία στους μαθητές να θέτουν προβλήματα και να συμμετέχουν σε μια κουλτούρα αμφισβήτησης μέσα στην τάξη.</a:t>
            </a:r>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pic>
        <p:nvPicPr>
          <p:cNvPr id="3074" name="Picture 2"/>
          <p:cNvPicPr>
            <a:picLocks noChangeAspect="1" noChangeArrowheads="1"/>
          </p:cNvPicPr>
          <p:nvPr/>
        </p:nvPicPr>
        <p:blipFill>
          <a:blip r:embed="rId2" cstate="print"/>
          <a:srcRect/>
          <a:stretch>
            <a:fillRect/>
          </a:stretch>
        </p:blipFill>
        <p:spPr bwMode="auto">
          <a:xfrm>
            <a:off x="5429256" y="3714752"/>
            <a:ext cx="3224682" cy="3060000"/>
          </a:xfrm>
          <a:prstGeom prst="rect">
            <a:avLst/>
          </a:prstGeom>
          <a:noFill/>
          <a:ln w="9525">
            <a:noFill/>
            <a:miter lim="800000"/>
            <a:headEnd/>
            <a:tailEnd/>
          </a:ln>
          <a:effectLst/>
        </p:spPr>
      </p:pic>
      <p:sp>
        <p:nvSpPr>
          <p:cNvPr id="7" name="6 - Ορθογώνιο"/>
          <p:cNvSpPr/>
          <p:nvPr/>
        </p:nvSpPr>
        <p:spPr>
          <a:xfrm>
            <a:off x="142844" y="1484643"/>
            <a:ext cx="4786346" cy="969496"/>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l-GR" sz="1900" dirty="0" smtClean="0">
                <a:latin typeface="Corbel" pitchFamily="34" charset="0"/>
              </a:rPr>
              <a:t>Το σχολείο πρέπει να αναπτύσσει την κριτική σκέψη και τη δημιουργικότητα και την ελευθερία συνείδησης. </a:t>
            </a:r>
          </a:p>
        </p:txBody>
      </p:sp>
      <p:sp>
        <p:nvSpPr>
          <p:cNvPr id="8" name="7 - Ορθογώνιο"/>
          <p:cNvSpPr/>
          <p:nvPr/>
        </p:nvSpPr>
        <p:spPr>
          <a:xfrm>
            <a:off x="142844" y="2643182"/>
            <a:ext cx="4786314" cy="969496"/>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l-GR" sz="1900" dirty="0" smtClean="0">
                <a:latin typeface="Corbel" pitchFamily="34" charset="0"/>
              </a:rPr>
              <a:t>Χωρίς αυτές δε μπορεί να συνειδητοποιήσει  το άτομο τα προβλήματα και να αλλάξει την υπάρχουσα κοινωνική πραγματικότητα.</a:t>
            </a:r>
          </a:p>
        </p:txBody>
      </p:sp>
      <p:sp>
        <p:nvSpPr>
          <p:cNvPr id="9" name="8 - Ορθογώνιο"/>
          <p:cNvSpPr/>
          <p:nvPr/>
        </p:nvSpPr>
        <p:spPr>
          <a:xfrm>
            <a:off x="142844" y="3748635"/>
            <a:ext cx="4786346" cy="1261884"/>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algn="ctr"/>
            <a:r>
              <a:rPr lang="el-GR" sz="1900" dirty="0" smtClean="0">
                <a:solidFill>
                  <a:schemeClr val="tx1"/>
                </a:solidFill>
                <a:latin typeface="Corbel" pitchFamily="34" charset="0"/>
              </a:rPr>
              <a:t>Η εμπειρία είναι καθοριστική, αλλά μόνο διαμέσου της θεωρίας, του προσωπικού </a:t>
            </a:r>
            <a:r>
              <a:rPr lang="el-GR" sz="1900" dirty="0" err="1" smtClean="0">
                <a:solidFill>
                  <a:schemeClr val="tx1"/>
                </a:solidFill>
                <a:latin typeface="Corbel" pitchFamily="34" charset="0"/>
              </a:rPr>
              <a:t>αναστοχασμού</a:t>
            </a:r>
            <a:r>
              <a:rPr lang="el-GR" sz="1900" dirty="0" smtClean="0">
                <a:solidFill>
                  <a:schemeClr val="tx1"/>
                </a:solidFill>
                <a:latin typeface="Corbel" pitchFamily="34" charset="0"/>
              </a:rPr>
              <a:t> και της κριτικής μπορεί να αποτελέσει ένα χρήσιμο παιδαγωγικό μέσο.</a:t>
            </a:r>
          </a:p>
        </p:txBody>
      </p:sp>
      <p:pic>
        <p:nvPicPr>
          <p:cNvPr id="11" name="Picture 2" descr="Freire-1"/>
          <p:cNvPicPr>
            <a:picLocks noChangeAspect="1" noChangeArrowheads="1"/>
          </p:cNvPicPr>
          <p:nvPr/>
        </p:nvPicPr>
        <p:blipFill>
          <a:blip r:embed="rId3" cstate="print"/>
          <a:srcRect/>
          <a:stretch>
            <a:fillRect/>
          </a:stretch>
        </p:blipFill>
        <p:spPr bwMode="auto">
          <a:xfrm>
            <a:off x="5052877" y="1411314"/>
            <a:ext cx="4019717" cy="2232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4"/>
                                        </p:tgtEl>
                                        <p:attrNameLst>
                                          <p:attrName>style.visibility</p:attrName>
                                        </p:attrNameLst>
                                      </p:cBhvr>
                                      <p:to>
                                        <p:strVal val="visible"/>
                                      </p:to>
                                    </p:set>
                                    <p:anim calcmode="lin" valueType="num">
                                      <p:cBhvr additive="base">
                                        <p:cTn id="27" dur="500" fill="hold"/>
                                        <p:tgtEl>
                                          <p:spTgt spid="3074"/>
                                        </p:tgtEl>
                                        <p:attrNameLst>
                                          <p:attrName>ppt_x</p:attrName>
                                        </p:attrNameLst>
                                      </p:cBhvr>
                                      <p:tavLst>
                                        <p:tav tm="0">
                                          <p:val>
                                            <p:strVal val="#ppt_x"/>
                                          </p:val>
                                        </p:tav>
                                        <p:tav tm="100000">
                                          <p:val>
                                            <p:strVal val="#ppt_x"/>
                                          </p:val>
                                        </p:tav>
                                      </p:tavLst>
                                    </p:anim>
                                    <p:anim calcmode="lin" valueType="num">
                                      <p:cBhvr additive="base">
                                        <p:cTn id="28" dur="500" fill="hold"/>
                                        <p:tgtEl>
                                          <p:spTgt spid="307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bg/>
                                          </p:spTgt>
                                        </p:tgtEl>
                                        <p:attrNameLst>
                                          <p:attrName>style.visibility</p:attrName>
                                        </p:attrNameLst>
                                      </p:cBhvr>
                                      <p:to>
                                        <p:strVal val="visible"/>
                                      </p:to>
                                    </p:set>
                                    <p:anim calcmode="lin" valueType="num">
                                      <p:cBhvr additive="base">
                                        <p:cTn id="3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3">
                                            <p:bg/>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 calcmode="lin" valueType="num">
                                      <p:cBhvr additive="base">
                                        <p:cTn id="3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a:latin typeface="Corbel" pitchFamily="34" charset="0"/>
              </a:rPr>
              <a:t> Η κριτική παιδαγωγική</a:t>
            </a:r>
          </a:p>
        </p:txBody>
      </p:sp>
      <p:sp>
        <p:nvSpPr>
          <p:cNvPr id="3" name="2 - Θέση περιεχομένου"/>
          <p:cNvSpPr>
            <a:spLocks noGrp="1"/>
          </p:cNvSpPr>
          <p:nvPr>
            <p:ph idx="1"/>
          </p:nvPr>
        </p:nvSpPr>
        <p:spPr>
          <a:xfrm>
            <a:off x="142844" y="1357298"/>
            <a:ext cx="3500462" cy="900105"/>
          </a:xfrm>
        </p:spPr>
        <p:style>
          <a:lnRef idx="0">
            <a:schemeClr val="dk1"/>
          </a:lnRef>
          <a:fillRef idx="3">
            <a:schemeClr val="dk1"/>
          </a:fillRef>
          <a:effectRef idx="3">
            <a:schemeClr val="dk1"/>
          </a:effectRef>
          <a:fontRef idx="minor">
            <a:schemeClr val="lt1"/>
          </a:fontRef>
        </p:style>
        <p:txBody>
          <a:bodyPr>
            <a:normAutofit fontScale="70000" lnSpcReduction="20000"/>
          </a:bodyPr>
          <a:lstStyle/>
          <a:p>
            <a:pPr marL="0" algn="ctr">
              <a:buNone/>
            </a:pPr>
            <a:r>
              <a:rPr lang="el-GR" dirty="0">
                <a:latin typeface="Corbel" pitchFamily="34" charset="0"/>
              </a:rPr>
              <a:t>Η κριτική παιδαγωγική </a:t>
            </a:r>
            <a:r>
              <a:rPr lang="el-GR" dirty="0" smtClean="0">
                <a:latin typeface="Corbel" pitchFamily="34" charset="0"/>
              </a:rPr>
              <a:t>δεν είναι στατικός ούτε τελεσίδικος όρος.</a:t>
            </a:r>
            <a:endParaRPr lang="el-GR" dirty="0">
              <a:latin typeface="Corbel" pitchFamily="34" charset="0"/>
            </a:endParaRPr>
          </a:p>
        </p:txBody>
      </p:sp>
      <p:pic>
        <p:nvPicPr>
          <p:cNvPr id="6" name="Picture 4" descr="Κριτική Παιδαγωγική: Tι είναι και τι δεν είναι. Του Κώστα Θεριανού"/>
          <p:cNvPicPr>
            <a:picLocks noChangeAspect="1" noChangeArrowheads="1"/>
          </p:cNvPicPr>
          <p:nvPr/>
        </p:nvPicPr>
        <p:blipFill>
          <a:blip r:embed="rId2" cstate="print"/>
          <a:srcRect/>
          <a:stretch>
            <a:fillRect/>
          </a:stretch>
        </p:blipFill>
        <p:spPr bwMode="auto">
          <a:xfrm>
            <a:off x="3714744" y="1857364"/>
            <a:ext cx="5366748" cy="3963137"/>
          </a:xfrm>
          <a:prstGeom prst="rect">
            <a:avLst/>
          </a:prstGeom>
          <a:noFill/>
        </p:spPr>
      </p:pic>
      <p:sp>
        <p:nvSpPr>
          <p:cNvPr id="7" name="6 - TextBox"/>
          <p:cNvSpPr txBox="1"/>
          <p:nvPr/>
        </p:nvSpPr>
        <p:spPr>
          <a:xfrm>
            <a:off x="71406" y="3786190"/>
            <a:ext cx="3571900" cy="163121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l-GR" sz="2000" dirty="0" smtClean="0">
                <a:latin typeface="Corbel" pitchFamily="34" charset="0"/>
              </a:rPr>
              <a:t>Η κριτική συνειδητοποίηση είναι το πρώτο βήμα για την εμπλοκή του εκπαιδευόμενου στον αγώνα για μια πιο δίκαιο κοινωνία.</a:t>
            </a:r>
            <a:endParaRPr lang="el-GR" sz="2000" dirty="0">
              <a:latin typeface="Corbel" pitchFamily="34" charset="0"/>
            </a:endParaRPr>
          </a:p>
        </p:txBody>
      </p:sp>
      <p:sp>
        <p:nvSpPr>
          <p:cNvPr id="8" name="7 - TextBox"/>
          <p:cNvSpPr txBox="1"/>
          <p:nvPr/>
        </p:nvSpPr>
        <p:spPr>
          <a:xfrm>
            <a:off x="142844" y="2357430"/>
            <a:ext cx="3500462" cy="1323439"/>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l-GR" sz="2000" dirty="0" smtClean="0">
                <a:latin typeface="Corbel" pitchFamily="34" charset="0"/>
              </a:rPr>
              <a:t>Βοηθά τους εκπαιδευόμενους να αναπτύξουν κριτική συνειδητοποίηση των καταπιεστικών συνθηκών</a:t>
            </a:r>
            <a:endParaRPr lang="el-GR" sz="2000" dirty="0">
              <a:latin typeface="Corbel" pitchFamily="34" charset="0"/>
            </a:endParaRPr>
          </a:p>
        </p:txBody>
      </p:sp>
      <p:sp>
        <p:nvSpPr>
          <p:cNvPr id="9" name="8 - TextBox"/>
          <p:cNvSpPr txBox="1"/>
          <p:nvPr/>
        </p:nvSpPr>
        <p:spPr>
          <a:xfrm>
            <a:off x="71406" y="5578634"/>
            <a:ext cx="3571900" cy="70788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l-GR" sz="2000" dirty="0" smtClean="0">
                <a:latin typeface="Corbel" pitchFamily="34" charset="0"/>
              </a:rPr>
              <a:t>Απώτερος σκοπός είναι ο κοινωνικός μετασχηματισμός.</a:t>
            </a:r>
            <a:endParaRPr lang="el-GR" sz="2000" dirty="0">
              <a:latin typeface="Corbel" pitchFamily="34" charset="0"/>
            </a:endParaRPr>
          </a:p>
        </p:txBody>
      </p:sp>
      <p:sp>
        <p:nvSpPr>
          <p:cNvPr id="10" name="9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7" name="6 - Τίτλος"/>
          <p:cNvSpPr>
            <a:spLocks noGrp="1"/>
          </p:cNvSpPr>
          <p:nvPr>
            <p:ph type="title"/>
          </p:nvPr>
        </p:nvSpPr>
        <p:spPr>
          <a:xfrm>
            <a:off x="428596" y="642918"/>
            <a:ext cx="8229600" cy="1143000"/>
          </a:xfrm>
        </p:spPr>
        <p:style>
          <a:lnRef idx="3">
            <a:schemeClr val="lt1"/>
          </a:lnRef>
          <a:fillRef idx="1">
            <a:schemeClr val="dk1"/>
          </a:fillRef>
          <a:effectRef idx="1">
            <a:schemeClr val="dk1"/>
          </a:effectRef>
          <a:fontRef idx="minor">
            <a:schemeClr val="lt1"/>
          </a:fontRef>
        </p:style>
        <p:txBody>
          <a:bodyPr>
            <a:normAutofit/>
          </a:bodyPr>
          <a:lstStyle/>
          <a:p>
            <a:r>
              <a:rPr lang="el-GR" sz="3000" i="1" dirty="0" smtClean="0">
                <a:latin typeface="Corbel" pitchFamily="34" charset="0"/>
              </a:rPr>
              <a:t>Ας παρακολουθήσουμε όλοι μαζί την τελευταία συνέντευξη του </a:t>
            </a:r>
            <a:r>
              <a:rPr lang="el-GR" sz="3000" i="1" dirty="0" err="1" smtClean="0">
                <a:latin typeface="Corbel" pitchFamily="34" charset="0"/>
              </a:rPr>
              <a:t>Paulo</a:t>
            </a:r>
            <a:r>
              <a:rPr lang="el-GR" sz="3000" i="1" dirty="0" smtClean="0">
                <a:latin typeface="Corbel" pitchFamily="34" charset="0"/>
              </a:rPr>
              <a:t> </a:t>
            </a:r>
            <a:r>
              <a:rPr lang="el-GR" sz="3000" i="1" dirty="0" err="1" smtClean="0">
                <a:latin typeface="Corbel" pitchFamily="34" charset="0"/>
              </a:rPr>
              <a:t>Freire</a:t>
            </a:r>
            <a:r>
              <a:rPr lang="el-GR" sz="3000" i="1" dirty="0" smtClean="0">
                <a:latin typeface="Corbel" pitchFamily="34" charset="0"/>
              </a:rPr>
              <a:t> ..</a:t>
            </a:r>
            <a:endParaRPr lang="el-GR" sz="3000" i="1" dirty="0">
              <a:latin typeface="Corbel" pitchFamily="34" charset="0"/>
            </a:endParaRPr>
          </a:p>
        </p:txBody>
      </p:sp>
      <p:pic>
        <p:nvPicPr>
          <p:cNvPr id="38914" name="Picture 2" descr="Paulo Freire: Δέκα επιστολές προς εκείνους που τολμούν να ..."/>
          <p:cNvPicPr>
            <a:picLocks noChangeAspect="1" noChangeArrowheads="1"/>
          </p:cNvPicPr>
          <p:nvPr/>
        </p:nvPicPr>
        <p:blipFill>
          <a:blip r:embed="rId2" cstate="print"/>
          <a:srcRect/>
          <a:stretch>
            <a:fillRect/>
          </a:stretch>
        </p:blipFill>
        <p:spPr bwMode="auto">
          <a:xfrm>
            <a:off x="1142976" y="2071678"/>
            <a:ext cx="6667500" cy="3333750"/>
          </a:xfrm>
          <a:prstGeom prst="rect">
            <a:avLst/>
          </a:prstGeom>
          <a:noFill/>
        </p:spPr>
      </p:pic>
      <p:pic>
        <p:nvPicPr>
          <p:cNvPr id="38916" name="Picture 4" descr="Τα ΠΡΩΤΑ βίντεο 10 διάσημων YouTuber! – Paulos Blog">
            <a:hlinkClick r:id="rId3"/>
          </p:cNvPr>
          <p:cNvPicPr>
            <a:picLocks noChangeAspect="1" noChangeArrowheads="1"/>
          </p:cNvPicPr>
          <p:nvPr/>
        </p:nvPicPr>
        <p:blipFill>
          <a:blip r:embed="rId4" cstate="print"/>
          <a:srcRect/>
          <a:stretch>
            <a:fillRect/>
          </a:stretch>
        </p:blipFill>
        <p:spPr bwMode="auto">
          <a:xfrm>
            <a:off x="6929454" y="5929330"/>
            <a:ext cx="1259506" cy="78776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28596" y="-24"/>
            <a:ext cx="8229600" cy="1143000"/>
          </a:xfrm>
        </p:spPr>
        <p:txBody>
          <a:bodyPr/>
          <a:lstStyle/>
          <a:p>
            <a:r>
              <a:rPr lang="el-GR" dirty="0" smtClean="0">
                <a:latin typeface="Corbel" pitchFamily="34" charset="0"/>
              </a:rPr>
              <a:t>Ερωτήματα</a:t>
            </a:r>
            <a:endParaRPr lang="el-GR" dirty="0">
              <a:latin typeface="Corbel" pitchFamily="34" charset="0"/>
            </a:endParaRPr>
          </a:p>
        </p:txBody>
      </p:sp>
      <p:sp>
        <p:nvSpPr>
          <p:cNvPr id="3" name="2 - Θέση περιεχομένου"/>
          <p:cNvSpPr>
            <a:spLocks noGrp="1"/>
          </p:cNvSpPr>
          <p:nvPr>
            <p:ph idx="1"/>
          </p:nvPr>
        </p:nvSpPr>
        <p:spPr>
          <a:xfrm>
            <a:off x="457200" y="1000108"/>
            <a:ext cx="8543956" cy="5143535"/>
          </a:xfrm>
        </p:spPr>
        <p:txBody>
          <a:bodyPr>
            <a:noAutofit/>
          </a:bodyPr>
          <a:lstStyle/>
          <a:p>
            <a:r>
              <a:rPr lang="en-US" sz="2400" dirty="0" smtClean="0"/>
              <a:t>Educated Hope</a:t>
            </a:r>
            <a:r>
              <a:rPr lang="el-GR" sz="2400" dirty="0" smtClean="0"/>
              <a:t>- Η παιδεία ως πράξη ελπίδας για τους ανθρώπους» </a:t>
            </a:r>
          </a:p>
          <a:p>
            <a:r>
              <a:rPr lang="el-GR" sz="2400" dirty="0" smtClean="0"/>
              <a:t>Οι εκπαιδευτικοί ως φορείς κοινωνικού μετασχηματισμού- Ποια είναι τα ιδιαίτερα χαρακτηριστικά κατά τον </a:t>
            </a:r>
            <a:r>
              <a:rPr lang="en-US" sz="2400" dirty="0" err="1" smtClean="0"/>
              <a:t>Freire</a:t>
            </a:r>
            <a:r>
              <a:rPr lang="el-GR" sz="2400" dirty="0" smtClean="0"/>
              <a:t>.</a:t>
            </a:r>
            <a:endParaRPr lang="el-GR" sz="2400" dirty="0" smtClean="0">
              <a:latin typeface="Corbel" pitchFamily="34" charset="0"/>
            </a:endParaRPr>
          </a:p>
          <a:p>
            <a:r>
              <a:rPr lang="el-GR" sz="2400" dirty="0" smtClean="0">
                <a:latin typeface="Corbel" pitchFamily="34" charset="0"/>
              </a:rPr>
              <a:t>Ποια νομίζετε ότι είναι τα προσόντα ενός προοδευτικού δασκάλου;</a:t>
            </a:r>
          </a:p>
          <a:p>
            <a:r>
              <a:rPr lang="el-GR" sz="2400" dirty="0" smtClean="0">
                <a:latin typeface="Corbel" pitchFamily="34" charset="0"/>
              </a:rPr>
              <a:t>Πώς εφαρμόζεται η θεωρία του </a:t>
            </a:r>
            <a:r>
              <a:rPr lang="el-GR" sz="2400" dirty="0" err="1" smtClean="0">
                <a:latin typeface="Corbel" pitchFamily="34" charset="0"/>
              </a:rPr>
              <a:t>Freire</a:t>
            </a:r>
            <a:r>
              <a:rPr lang="el-GR" sz="2400" dirty="0" smtClean="0">
                <a:latin typeface="Corbel" pitchFamily="34" charset="0"/>
              </a:rPr>
              <a:t> στη σύγχρονη εκπαίδευση;</a:t>
            </a:r>
          </a:p>
          <a:p>
            <a:r>
              <a:rPr lang="el-GR" sz="2400" dirty="0" smtClean="0">
                <a:latin typeface="Corbel" pitchFamily="34" charset="0"/>
              </a:rPr>
              <a:t>Ποια είναι η σχέση της παιδαγωγικής του </a:t>
            </a:r>
            <a:r>
              <a:rPr lang="el-GR" sz="2400" dirty="0" err="1" smtClean="0">
                <a:latin typeface="Corbel" pitchFamily="34" charset="0"/>
              </a:rPr>
              <a:t>Freire</a:t>
            </a:r>
            <a:r>
              <a:rPr lang="el-GR" sz="2400" dirty="0" smtClean="0">
                <a:latin typeface="Corbel" pitchFamily="34" charset="0"/>
              </a:rPr>
              <a:t> με την έννοια της ισότητας στην εκπαίδευση;</a:t>
            </a:r>
          </a:p>
          <a:p>
            <a:r>
              <a:rPr lang="el-GR" sz="2400" dirty="0" smtClean="0">
                <a:latin typeface="Corbel" pitchFamily="34" charset="0"/>
              </a:rPr>
              <a:t>Η συμβολή του </a:t>
            </a:r>
            <a:r>
              <a:rPr lang="el-GR" sz="2400" dirty="0" err="1" smtClean="0">
                <a:latin typeface="Corbel" pitchFamily="34" charset="0"/>
              </a:rPr>
              <a:t>Freire</a:t>
            </a:r>
            <a:r>
              <a:rPr lang="el-GR" sz="2400" dirty="0" smtClean="0">
                <a:latin typeface="Corbel" pitchFamily="34" charset="0"/>
              </a:rPr>
              <a:t> στην </a:t>
            </a:r>
            <a:r>
              <a:rPr lang="el-GR" sz="2400" b="1" dirty="0" smtClean="0">
                <a:latin typeface="Algerian" pitchFamily="82" charset="0"/>
              </a:rPr>
              <a:t>ενσωμάτωση</a:t>
            </a:r>
            <a:r>
              <a:rPr lang="el-GR" sz="2400" dirty="0" smtClean="0">
                <a:latin typeface="Corbel" pitchFamily="34" charset="0"/>
              </a:rPr>
              <a:t> περιθωριοποιημένων ομάδων στην εκπαίδευση</a:t>
            </a:r>
            <a:endParaRPr lang="el-GR" sz="2400" dirty="0">
              <a:latin typeface="Corbel" pitchFamily="34" charset="0"/>
            </a:endParaRPr>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7171" name="AutoShape 3" descr="data:image/jpeg;base64,/9j/4AAQSkZJRgABAQAAAQABAAD/2wCEAAkGBxMSEhUSEhIVEhUXGBYVFRcXFxUVFhgXFRUXFhUYFxcYHiggGholGxUVITEhJSktLi4uFx8zODMtNygtLisBCgoKDg0OGxAQGi0lHyUrLS0tKy0tLS0tLS0tLS0tLS0tLS0tLS0tLS0tLS0tLS0tLS0tLS0tLS0tLS0tLS0tN//AABEIAMIBBAMBIgACEQEDEQH/xAAcAAABBAMBAAAAAAAAAAAAAAAAAgUGBwEDBAj/xABGEAABAwIDBQMJBAcGBwEAAAABAAIRAyEEEjEFBkFRYQcicRMyNXSBkaGxsxRCwfAIIyRSYoLRFTNykuHxNGRzoqOywkP/xAAZAQEAAwEBAAAAAAAAAAAAAAAAAgMEAQX/xAAkEQADAAIDAAMAAwADAAAAAAAAAQIDERIhMQQiQRMyUSMzQv/aAAwDAQACEQMRAD8AvFCEIAQhCAj3aJ6Lx3q1b6ZXj969gdonovHerVvpleQHoBC2NFita2/d9qHUa4QAhYQ4KWFhZQAtgo2B56DifBKwmHdUe1jGl7nEBrQJJJ4BXBuruGcNlfXDX1pBDBDmsjTxKhdqVtk4h09IhmwezzEV2ipV/ZmHQvEvcP4WagdSrD2Durg8HDmUn1KnGpUJP+VrbAeKkH2ciXOmeZPe/wBlohwGscZ/BY7+TX50bcfxV/6NNeuwXDGyRqOXKFDtu7Ew2Imo+mW1OL2OiepBsVJMYDzvw8esDRR/EOIN3an2Kv8Anv8A0tXxY/wg2P3Se2TSe2qOXmv92hUfrUnNJa4FpGoIghWWeOnjom7bWym4gaxUHmvOhH7rz+K0Y/kflFGX4mu5IEhbcVhnU3FjxlcNQtS1mEFsqvBiOAWM1ogePFIQHdsMTXp/4gruoNGUeAVMbsMnE0/GVd2HbYeChXofhuYzipBuYP2g2+475tTKyn+YUg3RbFf+R3zaupEP0maEIUiYIQhACEIQAhCEAIQhAR7tE9F471at9MryC8r192iei8d6tW+mV5Ce0xogNa3VB3QtK34jQDouHUaFhKDZWF04YWQFljCdFLezfdv7bi2Nd/dU4qVv8I81v8xHulAWN2U7mihTZiq1OK9QEsm5ZTIsQODnfJT2lhpfcQR+H4JwptvMAWgDoLWjos4Wl3jGk8eXiq8q2tFmGtbYivgmvFhJjleOSZ62HAtxniIBjgpQxuU8L219yadqYcFrrQb3+cLJljfZsxZO9EM2nSmSNAJPNRnENIPA8/FTXE0LFpLQ4CReJ5g/14qKYtvn/wAJgQOJWRo3wxpeL9LXWqu/Tkt9cQY/PVcuK1tdSJNDVtvZ4rstHlB5h582n8FCiwzBEKeVSRpZRHbjMtZ0feh3vW749trTPL+XjSfJHDUSVmVhajEPu5lOcVT9qvOjSsFS/Z8ycU3wPzV40xb3LhGjLaf+wT7uxTit/KfmE1sp3HtT1u6P1ukd0/gpIgn2SVCELhaCEIQAhCEAIQhACEIQEe7RPReO9WrfTK8iF5gDkZ969d9onovHerVvpleQigMNdJhbcZYx0Q3DkZCQQHaHnCxi/OK4S/BLQtbhdPGzPJZO8BmXPWwudx8mPALnLs7x62c7KRGUggzNhrrEH3r0n2a7sNwmEa0x5SpFWoQLEu81vOAFUG4O5j8ViGZwWMpObUqSOAMge2F6AGMa3MASD0adBpA5JyK2n+HdXIbIEFxFhx8Y4Bb8HSDWSdfemrC42i6bxljyktcDe4Bd+ASqW8dIvFJrKxkE5xSd5MQC67vZ8lTVdlkp6HHEOsZHKdAOlzZRnb+8zaTDDA8g3GngRxSMRtKlictR+enSDTUPlAWlrWm+ZnBx1vwVd7Z3kFfypwNBpYwSalckOeAdWD9weKq5VXSNMyp7Z1VN66eY/q6gJm0E6nmbAJurbcpvJc0m5AvbS59nBQnD7wYjMXZw0wR3YjvGCDMiCFJN2af2pwYWl1wCIuD0jWFXeLS2zViy7N7K2d7jfhHtKRiqoIFpMkHhcI2xQOHqOpuaWwdZi401UexlfOMxqPpB0lsgHNwkCdOqhEci/JlUIdHuHRRzb9IFofHeBj2clik3/mR7QR7E4YekKjHzleQ06G8gcjxWnHHCvTBly/yT4RJYSnCFgBazCTPszpzivBo+auum3Tgqg7Kqc4h5/hb81c1KIUpWyGQ2Ux7pTvsFv6z+U/MKL7a29RwbA+u7KOHWeST2e780cbjHUKIdam95JEDuuYP/AKXWiErssxCEKBcCEIQAhCEAIQhACEIQEe7RPReO9WrfTK807ubGpvoVa1WSGyAOUalemN/mF2zca0anD1gPbTKobZOyy3ZxY4wahPxK42CLbbYA+i1vmtYI9qZqzu8bcU77VZGIyzZrAPcmR2p8SiJfgsPHVSPdTYL8WYBLGA958dLAczMJgwOH8pUbTGriAvRG6eyKNFjaVMWacsa3ABe4njrHtUlKZCr0IwYbszCPq5S4tjzjd7iIv84XfufQNVwqVKlV5qAuAqNghxMyCLBoFkvfXZwrYMNbxr0QejXvDDfwKfN3MYHMcGgANcaTREENYIGvAwSslJPLpmyKSwbXv6b31hmayO7wAgjxK7xRYT1toSNNLLmxeHgsIgm406LbTdxGo1XLv7dlSX16IBjcIcRSLHPIzFwffvEEmw5+KZdsU2spNosEMaCGi3djhMTdTjaNBoY6k8AGT5N9wHNJkS4CzhJ1UU2tsN5sHNe0WzZmz/lm6opJeG/DW/SrMXgnOdAaLngBfwAU33BwD8M/y7wW5BDZ8576lmsaOLi2VupYGnhyCACY852n+imu7OBa+rTqOE+Qz1JP3qlRuUvj/CSBy9qlNcutksyUreiqd6sLWpGp57ZBd5N7vKZZkkSRJ15qKbUZmrOc+YIApjQZA3ux/DqrP7QWh9Z8aXHwVafZiWCZdllpB4Nm0KeKtEM2PaT0MbqbhJiAD7LJ62I4NIJgA84HzWhtBugvNgnXZeBuwvbmjS3W60OtmNxxQ17z4MT5anDmGznAgjMLJiaFJN+3xXDGwGNY0ACBfUyBxlRympz4UvWyyOyWkTWqGNGtVvU2KrOx+lL6x/w/JW2xtvz7ldHhTl/sVv2pU2PdQZUMNJueXJHYns2nT2nUdTqB7RQe2xnV1I/guTtjqw+k2NQY9y29gJH254iD5Gof+6mq73slHh6AQhCEgQhCAEIQgBCEIAQhCAZN95/s/Fxr5CrH+QqlGS3DU2xfj71eW9DZweIHOk8f9pVK7QZlaG8pKhZ1FbbTqTXqnlZNC76zpfVPMlc2Gwb3mGsLjqY4dTyXUdfh37qNnG4cc6jRz1sr33VAbRe8uzZazmyOZqBpHxHuVT7rbIfQrU6zmd9pzU2Ay5zwLQ2JI+St3d7Z2I8gKfk/Jh1ZtV9h5uYPqA9SQrJKLZM6Gz2upPpEWmBJmCO80++CuXZ2ynDObse57S4cBlsS08iNPEpwoF7cxy2Jze9dWFqEzI/PVVVjTrkWY8jU8RYpSB0XBWaWkXgcQL2TqCufFUA4XUcmNUiyK0zmw7M1zEctfmo9v7VospHMxhMd2159ikgeALWgG3GB0Vc7z4OtjsSKDS4MbepAuAT3fBx+UrNUtLijV8dJ3yfiK2rvNaoLONMPaXhsnuhwzR7FdO6+1dny6lh6wdULcxYcwdAEHKHASB0XNgN16WHDqbWg9zXjnF8onXqo7t7DMosdWo93EUyx1F1pLvvUzr3S2QRyVsfHaRPP8mb6GTe57RWeIIvN/wCigraxbWeBBBh0cuidd5K+JxBe97RSgAucHZxDtMpjnZML8OabmuvY5XT8FVGNzvZc8ytpI6w4B0kRJ8fgn7AVWuIyOlvEwREeKYajcxAGsqTbKoQA2LDW/wAVOW9GfOkmQDeYRianEEyPCE2U4Up342SWP8qNND7dFGKDLrTPaMeuy2ux5ktqn+IfBWnSHJVz2O0f1NQ83FWW1trKyXpFGT+xVnaswGsyfugke5K7DXTtCeeHq/B9JcvapTP2kOmwaV39ijMuPaLXw1Y/+SiqKpuzVjU/xl7oQhWlQIQhACEIQAhCEAIQhANu8n/C1/8Apv8AkVSO2n+dzDSfgrr3rrBmDxD3GA2k9xPQNJK87bW23TqeVyumRAvwULW0dREsI12Vzm6l0A28TE9JUv3O2K59QBozNaJe4yQXu42843gDQaqObDYHT3ZgGOJuD91egez/AGfTo4SlIg5ZkxqdSeqslEMjO7dvdinQ74pg1DEvcczz7eA6BSgNA5JvZj23brouPEY6JMkjSTIhd02U8kh+IBBWqm+5HHkFEq22MRUkYaxPdl0HTjHCU9bD2mKjn0pLn04DyLNm2h967xaJKtj4El4lKaVgqBacNbC2hpjMDc6zxM81wYzHUcFSzcBoZlzzP73EnmnTFABhkT8yq933qOEAkHKYYwCWtkd73Dmq6+q2WR93x2Mu1Ns7RrZntNJgY4ua0zIBIynqeBPVQbbm2sdUcW1Ax4uDkGRwkzr48VYWxnuxTCcoAb3WmbOygyCeDRqTzsuLeTdsG7a2Z5YXeaIcARmPQD4qqf5H2a/+FfV9FeYbbj6ZHlmPLQwUwLOADTLZ6yup9WnWoOyEEnTWx1g9Y4rZtbYL2tcWvzOYcr2lpBFptytzTZu9Q/WVGA2MRyLhr8JUvzbIVpP6nVsagXPmOEf1Ur2cIMRzt06dU3YDCZTcXiOVufinvDUxM3/rZRIXW2N+9uDFTB1BBkQ7QHQqsadOCrZ3lrZMNUI1DZH+oVWPdJDvGfFWT0Qnsubsfpfsk8yVYTRbVQzspokYFhsJupw1v5tda5XRjt/ZlG9quKJxjqfDLJXV2D1HHargTIbhqoHh5Skm7tKbOPqGeACeexPD5Nqm8zhah/8AJRVdOU9Eo3s9AIQhRLQQhCAEIQgBCEIAQhCAj3aJ6Lx3q1b6ZXkYE8BOsWXrntE9F471at9MryPUd1XUgOmz9pikxwFnHLBibDUHkpzgO05rKbabaLqjhDRJDWx/uqtSmOggjUXHQ8CE2kcpbLVxm/WLdmGQUrT3BpyzEn4JiG26pLqlSvUEhsy6eN2taDElQ5uMcYzEuE5jrfxT3g9vMpnMzD0/KatdUl7WH95rf3laqRVwJuNqHDUxVeHGs/8Au6OaAxrgYfUHPku7sr3mIcWv7zoe9xkTd1pbzPDkAVV2K2k+q57qlTOXkFxOpI80jw/FdG7m1/s1QODruIzAAXANpJ6qTaHHo9a4StmaDa4B963KM7qbep4hjQwz3QSREDxjieSkgcFU1pnZraB4B1UZ3mwgcA60t84xwOviAFJnBMu1O8I4ZpdOpjUDpMJKT9HJp7RCf7pjaDS8N8o0vda7Zl1PqIv7lw4jbM1D3QAWVXOPAFwLWNjlp710bfk0HFpyvDyWOOgdMNJ+UKJ4zFZiS1oALiGgHhYQQeBGYgrlSkiyab9NVV5dSB7/AJSmGCS6z2tmM37zgJuUyswxa8PPQkCxuZ08FIcHSyl3KJ4+Fx+dEo4Tzi5uZp191oWZz2X8zoAzQdbHNyI+6fFbcMRpP55eKGYciIMjSI4cisudBnly59VxyR2bMXTa4QZOZpBHMf1Vfbf2YaeWAXNyk5gPmp8O9EEAzK118JwIMX6gT05Iugnol3ZrTy4Kn4AqWEdOpUc3WeKdJrNBFv8ARSGpiGsbmcQ0ASVul9GKvShO0h37ZUgHheE/ditbPtSYMDC1RcR/+lFTPE7U2XVcS99Bzp1JanndNuC8tOG8nnyO8wicstn8FGoWic12TFCEKsuBCEIAQhCAEIQgBCEICPdonovHerVvpleQ5XrztE9F471at9MryEUAFIzJYSCEAppSgkEpQUkcYsOSWugg8r+3gsJK6+gXl2Y7XbTpUwwEZ8pMRGY2JJVw4SqHNBsvPO4VcfZGnQsquaTxAcJA8LK4thbUHk2tjTux1WisfKVSMzrjRKX1ITVtKoAL3MEnS/CPiut2Jtrr8E3YgjNHGLnkOEquZDrZDd5B+rDQA92cSAJgRIKiOEwAaSbklzmkGT3omx5Kc7WIDjeC0SY48kwYinlIfNhlsPC89bz7FG5LYro5cJQJm06XGs6RK6qVEeSzWkyBraLX9vFb8LR1beZzSOIN58EjMMoEG8yALjgCPBVcSfI5qgsDIbqeJuRoT+6ojtLeIUn5XxqZ46aQnfeDazaTXeUJEX7tieTg08zCqvH4o1HlxJIvE8ByUWtkky09nbSY8SHBwP59id8PWtY28dPBUxs/aBpGQJ9pClmxt5Q85SMrvHVV1DRLZbezq0Nyk2m3Tr0XZt/FTgqpJ+7Hw0UV2JtBzmtLQTeHHh0kp42+4jBVGzwLSecLZjX1M1L7HnvyXeiNb/FWZ+j+I2q8RH7NUt/PRUJdQykFpBgQYU57AWn+1KhOv2ep8X0lnmts13PFI9FIQhSKwQhCAEIQgBCEIAQhCAj3aJ6Lx3q1b6ZXkB69f9onovHerVvpleQS2fYuoAEO5pIWXoBK2DRa0qbIgZ1WHrMWSCugsDs0dnZiKPEGlVHKxyu+BVmUcQyjeq5tNouZMEDmBqQqe7O6jvtLqbHljqlKo0FusgZhE+Ccd3WP+0kVHOeXSHFxLiT7VuwV9NGbJO2TDbna2xv6vBUzUdbNVeC1sA3yM1J6mErZ/aC2G5mEusah0zOm0DiACVDt5tgDDYgEDuPEjpzW6psRwdIIaBa+sES3wXVFbZzU6JOd7mF0nMQX9xrvvTqXHgAVuO2abmlzTMkkCbcreHFRgbv16gZkZ5Th+7A118YT1u9uLVLclaoAJJAb5zSTqD8xxVWWon1lsY3XiOr+1gxgM5rcLCSbDwibKMby70eRdkZ3g4B41BAIMT1B4KUbe3Sp4Zly+efBVfvVhXB+cAlkAA8jyPJZHmiukaH8e5XJroa9obRqVnF1R2YzN+HguRCFwgCyCsIQEi2PvTVox3nW9oPRw4qb4ffnD4nDPo1D5KpENBHdfbUHgehVTLKJ68IuUyRYdwa85QY6qf8AYL3tpVnxH6pw+NP+iq3BbTcwjN3xax1joVbfYG4PxuIqAQMsAf5VGZ7bL8lS5SRfCEIUioEIQgBCEIAQhCAEIQgI92iei8d6tW+mV5CH4L172iei8d6tW+mV4+lABWEt4SEBmVkJKUuoCpSFlYQ6x23Ux3kcXQqcqjQfBxyn4EqdbYoijjKmXQPzDwddVg1Ww6icacPUZY1KTc5OgLbGfctGG+Keyup21ofdt7POPwYyD9aB3eU9U84TdoQ11TvENbI4HK2E67L2aKGHYxvedNyDx4mE27Z2k6iBkvGo/Oioz/Np/wBekacHxF++kqw2zKWS4gcfCFrpvpUtNRcXVZYrfp4bEEBMr98JJ73jJXn3mp+I3T8XS7ZLt/tv+UBZABHyVd59TAINoNwRyIWrHbfbUdAk/vG5AA6pDag8fiq9V60aFw48ZGDb+BbTfLBDHXHQ8QmtP28dcFrGjWST8kwrfjbcrZ5GaVNtIwhCFMqBCEIDKur9HFvfrn2fBqpUK7/0cTev0PzA/ouo4y80IQuHQQhCAEIQgBCEIAQhCAj3aJ6Lx3q1b6ZXj4lewe0T0XjvVq30yvHqAUSkrJWEAJQWEpoXUAhYKWOq1oBdJpJV37h7PNPDUmnz4zO6TcBVNurgfLYhjIkanpGqvyjhjTY1rQATE+5UZqaWkavjwvWKq4aq5mdpIaOuig229ow6HOJJ1U23h2q6jh8rAXSPYOpVSVnFzi51yZWSuz0cM/rNrqoOhla302u1atbLaBdYiNQo+E3pjVV2a06Atmxi0rQzZZAORxHyTrVqN4LSasaKxXRW8U+kPxLXBxDtQYK1Lr2rUDqriNCVyLcvDx76pghCF0iCEIQGVc/6OLz5auOGUH5KmFdn6ODRmxB4933Quo4y9kIQuHQQhCAEIQgBCEIAQhCAj3aJ6Lx3q1b6ZXj9wXsDtE9F471at9MryA8oBCELKAEpqw1LXRsTKzC2NoHUp12Fsc4qvToM+93nHkxvnFda0tnV29Im/ZNsbKHYt7de5THzKtLDNOUyL8OgKb8LTaxrWsGVlNoa0AdLWXW7EAXNidPHgsF02z0InS0d9bZba1B9OwcRf+qqrauzW0SQTOWxVk19oljC4RI0/EKtd6KdQtzkEBx1OpKhV8lrRfhlre2MNWuJsuaq8O6eC1OYhgXUibZqqU3DzXz0K1ZKpBuAt9UwsNrASdLKyWym/CLOWEusLlIWs8pmUFCwgBCEIDKtf9HXFkY+pS+6aL3nxa6mB/7FVOrQ/R39KP8AVqn1KSA9JoQhACEIQAhCEAIQhACEIQEe7RPReO9WrfTK8gVEIQCEIQgMhb8MhCsj04zfTNiph2Xf8W//AKf4oQpZv+s7i/si22cFsri7UIXls9T8EbaHdb4BRbfX+5YhCj+MkvUQGpomyke87xWEKUeHa9Mv1Wupw9qEK6CnL4M1fX2la0IWg84EIQgBCEIAVofo7+lH+rVPqUkIQHpNCEIAQhCAEIQg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l-GR"/>
          </a:p>
        </p:txBody>
      </p:sp>
      <p:pic>
        <p:nvPicPr>
          <p:cNvPr id="9" name="Picture 6" descr="Αφιέρωμα στον Πάουλο Φρέιρε και την Απελευθερωτική Παιδαγωγική – Tierra y  Libertad"/>
          <p:cNvPicPr>
            <a:picLocks noChangeAspect="1" noChangeArrowheads="1"/>
          </p:cNvPicPr>
          <p:nvPr/>
        </p:nvPicPr>
        <p:blipFill>
          <a:blip r:embed="rId2" cstate="print"/>
          <a:srcRect/>
          <a:stretch>
            <a:fillRect/>
          </a:stretch>
        </p:blipFill>
        <p:spPr bwMode="auto">
          <a:xfrm>
            <a:off x="6715140" y="5491766"/>
            <a:ext cx="2428860" cy="1366234"/>
          </a:xfrm>
          <a:prstGeom prst="rect">
            <a:avLst/>
          </a:prstGeom>
          <a:noFill/>
        </p:spPr>
      </p:pic>
      <p:pic>
        <p:nvPicPr>
          <p:cNvPr id="7174" name="Picture 6" descr="Ερωτήματα | in.gr"/>
          <p:cNvPicPr>
            <a:picLocks noChangeAspect="1" noChangeArrowheads="1"/>
          </p:cNvPicPr>
          <p:nvPr/>
        </p:nvPicPr>
        <p:blipFill>
          <a:blip r:embed="rId3" cstate="print"/>
          <a:srcRect/>
          <a:stretch>
            <a:fillRect/>
          </a:stretch>
        </p:blipFill>
        <p:spPr bwMode="auto">
          <a:xfrm>
            <a:off x="7572396" y="0"/>
            <a:ext cx="1571604" cy="1178703"/>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Βιογραφία</a:t>
            </a:r>
            <a:endParaRPr lang="el-GR" b="1" dirty="0">
              <a:latin typeface="Corbel" pitchFamily="34" charset="0"/>
            </a:endParaRPr>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pic>
        <p:nvPicPr>
          <p:cNvPr id="23554" name="Picture 2" descr="Ρεσίφε, η πόλη του χορού και των καρχαριών στην Βραζιλία ..."/>
          <p:cNvPicPr>
            <a:picLocks noChangeAspect="1" noChangeArrowheads="1"/>
          </p:cNvPicPr>
          <p:nvPr/>
        </p:nvPicPr>
        <p:blipFill>
          <a:blip r:embed="rId2" cstate="print"/>
          <a:srcRect/>
          <a:stretch>
            <a:fillRect/>
          </a:stretch>
        </p:blipFill>
        <p:spPr bwMode="auto">
          <a:xfrm>
            <a:off x="4095901" y="1214422"/>
            <a:ext cx="5048099" cy="3214710"/>
          </a:xfrm>
          <a:prstGeom prst="rect">
            <a:avLst/>
          </a:prstGeom>
          <a:noFill/>
        </p:spPr>
      </p:pic>
      <p:sp>
        <p:nvSpPr>
          <p:cNvPr id="7" name="6 - Ορθογώνιο"/>
          <p:cNvSpPr/>
          <p:nvPr/>
        </p:nvSpPr>
        <p:spPr>
          <a:xfrm>
            <a:off x="3571868" y="4591490"/>
            <a:ext cx="5500694" cy="2123658"/>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buFont typeface="Arial" pitchFamily="34" charset="0"/>
              <a:buChar char="•"/>
            </a:pPr>
            <a:r>
              <a:rPr lang="el-GR" sz="2200" dirty="0" smtClean="0">
                <a:latin typeface="Corbel" pitchFamily="34" charset="0"/>
              </a:rPr>
              <a:t>Χάνει τον πατέρα του στα 13.</a:t>
            </a:r>
          </a:p>
          <a:p>
            <a:pPr>
              <a:buFont typeface="Arial" pitchFamily="34" charset="0"/>
              <a:buChar char="•"/>
            </a:pPr>
            <a:r>
              <a:rPr lang="el-GR" sz="2200" dirty="0" smtClean="0">
                <a:latin typeface="Corbel" pitchFamily="34" charset="0"/>
              </a:rPr>
              <a:t>Από μικρός έρχεται σε επαφή με τον καθολικισμό. </a:t>
            </a:r>
          </a:p>
          <a:p>
            <a:pPr>
              <a:buFont typeface="Arial" pitchFamily="34" charset="0"/>
              <a:buChar char="•"/>
            </a:pPr>
            <a:r>
              <a:rPr lang="el-GR" sz="2200" dirty="0" smtClean="0">
                <a:latin typeface="Corbel" pitchFamily="34" charset="0"/>
              </a:rPr>
              <a:t>Ο χριστιανικός ανθρωπισμός ήταν η βασική ιδεολογική κατεύθυνση που προσδιόρισε τη σκέψη του σε όλη του τη ζωή.</a:t>
            </a:r>
          </a:p>
        </p:txBody>
      </p:sp>
      <p:sp>
        <p:nvSpPr>
          <p:cNvPr id="8" name="7 - Ορθογώνιο"/>
          <p:cNvSpPr/>
          <p:nvPr/>
        </p:nvSpPr>
        <p:spPr>
          <a:xfrm>
            <a:off x="214282" y="1500174"/>
            <a:ext cx="3786214" cy="1785104"/>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l-GR" sz="2200" b="1" dirty="0" smtClean="0">
                <a:solidFill>
                  <a:schemeClr val="tx1"/>
                </a:solidFill>
                <a:latin typeface="Corbel" pitchFamily="34" charset="0"/>
              </a:rPr>
              <a:t>Γεννήθηκε</a:t>
            </a:r>
            <a:r>
              <a:rPr lang="el-GR" sz="2200" dirty="0" smtClean="0">
                <a:solidFill>
                  <a:schemeClr val="tx1"/>
                </a:solidFill>
                <a:latin typeface="Corbel" pitchFamily="34" charset="0"/>
              </a:rPr>
              <a:t> στη Βραζιλία 19 Σεπτεμβρίου 1921, στην πόλη </a:t>
            </a:r>
            <a:r>
              <a:rPr lang="el-GR" sz="2200" dirty="0" err="1" smtClean="0">
                <a:solidFill>
                  <a:schemeClr val="tx1"/>
                </a:solidFill>
                <a:latin typeface="Corbel" pitchFamily="34" charset="0"/>
              </a:rPr>
              <a:t>Ρεσίφε</a:t>
            </a:r>
            <a:r>
              <a:rPr lang="el-GR" sz="2200" dirty="0" smtClean="0">
                <a:solidFill>
                  <a:schemeClr val="tx1"/>
                </a:solidFill>
                <a:latin typeface="Corbel" pitchFamily="34" charset="0"/>
              </a:rPr>
              <a:t> της επαρχίας Περναμπούκο, μια από τις πιο φτωχές, εγκαταλειμμένες</a:t>
            </a:r>
            <a:r>
              <a:rPr lang="en-US" sz="2200" dirty="0" smtClean="0">
                <a:solidFill>
                  <a:schemeClr val="tx1"/>
                </a:solidFill>
                <a:latin typeface="Corbel" pitchFamily="34" charset="0"/>
              </a:rPr>
              <a:t>.</a:t>
            </a:r>
            <a:endParaRPr lang="el-GR" sz="2200" dirty="0" smtClean="0">
              <a:solidFill>
                <a:schemeClr val="tx1"/>
              </a:solidFill>
              <a:latin typeface="Corbel" pitchFamily="34" charset="0"/>
            </a:endParaRPr>
          </a:p>
        </p:txBody>
      </p:sp>
      <p:pic>
        <p:nvPicPr>
          <p:cNvPr id="23556" name="Picture 4" descr="Ρεσίφε - Βικιπαίδεια"/>
          <p:cNvPicPr>
            <a:picLocks noChangeAspect="1" noChangeArrowheads="1"/>
          </p:cNvPicPr>
          <p:nvPr/>
        </p:nvPicPr>
        <p:blipFill>
          <a:blip r:embed="rId3" cstate="print"/>
          <a:srcRect/>
          <a:stretch>
            <a:fillRect/>
          </a:stretch>
        </p:blipFill>
        <p:spPr bwMode="auto">
          <a:xfrm>
            <a:off x="214282" y="3786190"/>
            <a:ext cx="3214710" cy="214481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3556"/>
                                        </p:tgtEl>
                                        <p:attrNameLst>
                                          <p:attrName>style.visibility</p:attrName>
                                        </p:attrNameLst>
                                      </p:cBhvr>
                                      <p:to>
                                        <p:strVal val="visible"/>
                                      </p:to>
                                    </p:set>
                                    <p:anim calcmode="lin" valueType="num">
                                      <p:cBhvr additive="base">
                                        <p:cTn id="17" dur="500" fill="hold"/>
                                        <p:tgtEl>
                                          <p:spTgt spid="23556"/>
                                        </p:tgtEl>
                                        <p:attrNameLst>
                                          <p:attrName>ppt_x</p:attrName>
                                        </p:attrNameLst>
                                      </p:cBhvr>
                                      <p:tavLst>
                                        <p:tav tm="0">
                                          <p:val>
                                            <p:strVal val="#ppt_x"/>
                                          </p:val>
                                        </p:tav>
                                        <p:tav tm="100000">
                                          <p:val>
                                            <p:strVal val="#ppt_x"/>
                                          </p:val>
                                        </p:tav>
                                      </p:tavLst>
                                    </p:anim>
                                    <p:anim calcmode="lin" valueType="num">
                                      <p:cBhvr additive="base">
                                        <p:cTn id="18" dur="500" fill="hold"/>
                                        <p:tgtEl>
                                          <p:spTgt spid="2355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1414"/>
            <a:ext cx="8229600" cy="1143000"/>
          </a:xfrm>
        </p:spPr>
        <p:txBody>
          <a:bodyPr>
            <a:normAutofit/>
          </a:bodyPr>
          <a:lstStyle/>
          <a:p>
            <a:r>
              <a:rPr lang="el-GR" sz="3800" b="1" dirty="0" smtClean="0">
                <a:latin typeface="Corbel" pitchFamily="34" charset="0"/>
              </a:rPr>
              <a:t>Παγκόσμια Οικονομική Ύφεση (1922)</a:t>
            </a:r>
            <a:endParaRPr lang="el-GR" sz="3800" dirty="0"/>
          </a:p>
        </p:txBody>
      </p:sp>
      <p:sp>
        <p:nvSpPr>
          <p:cNvPr id="3" name="2 - Θέση περιεχομένου"/>
          <p:cNvSpPr>
            <a:spLocks noGrp="1"/>
          </p:cNvSpPr>
          <p:nvPr>
            <p:ph idx="1"/>
          </p:nvPr>
        </p:nvSpPr>
        <p:spPr>
          <a:xfrm>
            <a:off x="100042" y="1428736"/>
            <a:ext cx="6115032" cy="2214578"/>
          </a:xfrm>
        </p:spPr>
        <p:style>
          <a:lnRef idx="0">
            <a:schemeClr val="dk1"/>
          </a:lnRef>
          <a:fillRef idx="3">
            <a:schemeClr val="dk1"/>
          </a:fillRef>
          <a:effectRef idx="3">
            <a:schemeClr val="dk1"/>
          </a:effectRef>
          <a:fontRef idx="minor">
            <a:schemeClr val="lt1"/>
          </a:fontRef>
        </p:style>
        <p:txBody>
          <a:bodyPr>
            <a:noAutofit/>
          </a:bodyPr>
          <a:lstStyle/>
          <a:p>
            <a:pPr marL="400050" lvl="1" algn="ctr">
              <a:buNone/>
            </a:pPr>
            <a:r>
              <a:rPr lang="el-GR" sz="2200" dirty="0" smtClean="0">
                <a:latin typeface="Corbel" pitchFamily="34" charset="0"/>
              </a:rPr>
              <a:t>	Και στη </a:t>
            </a:r>
            <a:r>
              <a:rPr lang="el-GR" sz="2200" dirty="0">
                <a:latin typeface="Corbel" pitchFamily="34" charset="0"/>
              </a:rPr>
              <a:t>Βραζιλία συνθήκες πείνας και ανέχειας, που, όπως φαίνεται, καθόρισαν την μετέπειτα πορεία του. </a:t>
            </a:r>
            <a:endParaRPr lang="en-US" sz="2200" dirty="0" smtClean="0">
              <a:latin typeface="Corbel" pitchFamily="34" charset="0"/>
            </a:endParaRPr>
          </a:p>
          <a:p>
            <a:pPr marL="0" algn="ctr">
              <a:buNone/>
            </a:pPr>
            <a:r>
              <a:rPr lang="el-GR" sz="2200" dirty="0" smtClean="0">
                <a:latin typeface="Corbel" pitchFamily="34" charset="0"/>
              </a:rPr>
              <a:t>Έτσι</a:t>
            </a:r>
            <a:r>
              <a:rPr lang="el-GR" sz="2200" dirty="0">
                <a:latin typeface="Corbel" pitchFamily="34" charset="0"/>
              </a:rPr>
              <a:t>, αποφάσισε να αφιερώσει τη ζωή του στη βελτίωση των συνθηκών διαβίωσης των φτωχών. </a:t>
            </a:r>
          </a:p>
        </p:txBody>
      </p:sp>
      <p:sp>
        <p:nvSpPr>
          <p:cNvPr id="4" name="3 - Ορθογώνιο"/>
          <p:cNvSpPr/>
          <p:nvPr/>
        </p:nvSpPr>
        <p:spPr>
          <a:xfrm>
            <a:off x="214282" y="6478809"/>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5" name="4 - Ορθογώνιο"/>
          <p:cNvSpPr/>
          <p:nvPr/>
        </p:nvSpPr>
        <p:spPr>
          <a:xfrm>
            <a:off x="4071934" y="4071942"/>
            <a:ext cx="4714908" cy="2462213"/>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l-GR" sz="2200" i="1" dirty="0" smtClean="0">
                <a:latin typeface="Corbel" pitchFamily="34" charset="0"/>
              </a:rPr>
              <a:t>«Δεν καταλάβαινα τίποτα εξαιτίας της πείνας μου. Δεν ήμουν χαζός. Δεν ήταν ότι δεν ενδιαφερόμουν. Η κοινωνική μου κατάσταση δεν μου επέτρεπε να έχω όποια εκπαίδευση. Η εμπειρία μου κατέδειξε για άλλη μία φορά τη σχέση μεταξύ γνώσης και κοινωνικής τάξης»</a:t>
            </a:r>
            <a:endParaRPr lang="el-GR" sz="2200" i="1" dirty="0">
              <a:latin typeface="Corbel"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6424641" y="1119191"/>
            <a:ext cx="2219325" cy="28098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214282" y="3710009"/>
            <a:ext cx="3705225" cy="27908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500" fill="hold"/>
                                        <p:tgtEl>
                                          <p:spTgt spid="1026"/>
                                        </p:tgtEl>
                                        <p:attrNameLst>
                                          <p:attrName>ppt_x</p:attrName>
                                        </p:attrNameLst>
                                      </p:cBhvr>
                                      <p:tavLst>
                                        <p:tav tm="0">
                                          <p:val>
                                            <p:strVal val="#ppt_x"/>
                                          </p:val>
                                        </p:tav>
                                        <p:tav tm="100000">
                                          <p:val>
                                            <p:strVal val="#ppt_x"/>
                                          </p:val>
                                        </p:tav>
                                      </p:tavLst>
                                    </p:anim>
                                    <p:anim calcmode="lin" valueType="num">
                                      <p:cBhvr additive="base">
                                        <p:cTn id="2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 calcmode="lin" valueType="num">
                                      <p:cBhvr additive="base">
                                        <p:cTn id="27" dur="500" fill="hold"/>
                                        <p:tgtEl>
                                          <p:spTgt spid="1027"/>
                                        </p:tgtEl>
                                        <p:attrNameLst>
                                          <p:attrName>ppt_x</p:attrName>
                                        </p:attrNameLst>
                                      </p:cBhvr>
                                      <p:tavLst>
                                        <p:tav tm="0">
                                          <p:val>
                                            <p:strVal val="#ppt_x"/>
                                          </p:val>
                                        </p:tav>
                                        <p:tav tm="100000">
                                          <p:val>
                                            <p:strVal val="#ppt_x"/>
                                          </p:val>
                                        </p:tav>
                                      </p:tavLst>
                                    </p:anim>
                                    <p:anim calcmode="lin" valueType="num">
                                      <p:cBhvr additive="base">
                                        <p:cTn id="28" dur="500" fill="hold"/>
                                        <p:tgtEl>
                                          <p:spTgt spid="102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Σπουδές</a:t>
            </a:r>
            <a:endParaRPr lang="el-GR" b="1" dirty="0">
              <a:latin typeface="Corbel" pitchFamily="34" charset="0"/>
            </a:endParaRPr>
          </a:p>
        </p:txBody>
      </p:sp>
      <p:sp>
        <p:nvSpPr>
          <p:cNvPr id="3" name="2 - Θέση περιεχομένου"/>
          <p:cNvSpPr>
            <a:spLocks noGrp="1"/>
          </p:cNvSpPr>
          <p:nvPr>
            <p:ph idx="1"/>
          </p:nvPr>
        </p:nvSpPr>
        <p:spPr>
          <a:xfrm>
            <a:off x="285720" y="1214422"/>
            <a:ext cx="4929222" cy="2143141"/>
          </a:xfrm>
        </p:spPr>
        <p:style>
          <a:lnRef idx="0">
            <a:schemeClr val="dk1"/>
          </a:lnRef>
          <a:fillRef idx="3">
            <a:schemeClr val="dk1"/>
          </a:fillRef>
          <a:effectRef idx="3">
            <a:schemeClr val="dk1"/>
          </a:effectRef>
          <a:fontRef idx="minor">
            <a:schemeClr val="lt1"/>
          </a:fontRef>
        </p:style>
        <p:txBody>
          <a:bodyPr>
            <a:normAutofit fontScale="70000" lnSpcReduction="20000"/>
          </a:bodyPr>
          <a:lstStyle/>
          <a:p>
            <a:r>
              <a:rPr lang="el-GR" dirty="0" smtClean="0">
                <a:latin typeface="Corbel" pitchFamily="34" charset="0"/>
              </a:rPr>
              <a:t>Σπούδασε νομική στο Πανεπιστήμιο του </a:t>
            </a:r>
            <a:r>
              <a:rPr lang="el-GR" dirty="0" err="1" smtClean="0">
                <a:latin typeface="Corbel" pitchFamily="34" charset="0"/>
              </a:rPr>
              <a:t>Ρεσίφε</a:t>
            </a:r>
            <a:r>
              <a:rPr lang="en-US" dirty="0" smtClean="0">
                <a:latin typeface="Corbel" pitchFamily="34" charset="0"/>
              </a:rPr>
              <a:t>.</a:t>
            </a:r>
            <a:endParaRPr lang="el-GR" dirty="0" smtClean="0">
              <a:latin typeface="Corbel" pitchFamily="34" charset="0"/>
            </a:endParaRPr>
          </a:p>
          <a:p>
            <a:r>
              <a:rPr lang="el-GR" dirty="0" smtClean="0">
                <a:latin typeface="Corbel" pitchFamily="34" charset="0"/>
              </a:rPr>
              <a:t>Αργότερα σπούδασε παιδαγωγικά και κοινωνιολογία. </a:t>
            </a:r>
            <a:endParaRPr lang="en-US" dirty="0" smtClean="0">
              <a:latin typeface="Corbel" pitchFamily="34" charset="0"/>
            </a:endParaRPr>
          </a:p>
          <a:p>
            <a:r>
              <a:rPr lang="el-GR" dirty="0" smtClean="0">
                <a:latin typeface="Corbel" pitchFamily="34" charset="0"/>
              </a:rPr>
              <a:t>Θεωρείται ο πιο σημαντικός εκπαιδευτικός και φιλόσοφος της κριτικής παιδαγωγικής</a:t>
            </a:r>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pic>
        <p:nvPicPr>
          <p:cNvPr id="5" name="Picture 2"/>
          <p:cNvPicPr>
            <a:picLocks noChangeAspect="1" noChangeArrowheads="1"/>
          </p:cNvPicPr>
          <p:nvPr/>
        </p:nvPicPr>
        <p:blipFill>
          <a:blip r:embed="rId2" cstate="print"/>
          <a:srcRect/>
          <a:stretch>
            <a:fillRect/>
          </a:stretch>
        </p:blipFill>
        <p:spPr bwMode="auto">
          <a:xfrm>
            <a:off x="357158" y="3500438"/>
            <a:ext cx="3530366" cy="2857520"/>
          </a:xfrm>
          <a:prstGeom prst="rect">
            <a:avLst/>
          </a:prstGeom>
          <a:noFill/>
          <a:ln w="9525">
            <a:noFill/>
            <a:miter lim="800000"/>
            <a:headEnd/>
            <a:tailEnd/>
          </a:ln>
          <a:effectLst/>
        </p:spPr>
      </p:pic>
      <p:pic>
        <p:nvPicPr>
          <p:cNvPr id="19458" name="Picture 2" descr="Ρεσίφε - Βικιπαίδεια"/>
          <p:cNvPicPr>
            <a:picLocks noChangeAspect="1" noChangeArrowheads="1"/>
          </p:cNvPicPr>
          <p:nvPr/>
        </p:nvPicPr>
        <p:blipFill>
          <a:blip r:embed="rId3" cstate="print"/>
          <a:srcRect/>
          <a:stretch>
            <a:fillRect/>
          </a:stretch>
        </p:blipFill>
        <p:spPr bwMode="auto">
          <a:xfrm>
            <a:off x="5357818" y="1214422"/>
            <a:ext cx="3428992" cy="4426517"/>
          </a:xfrm>
          <a:prstGeom prst="rect">
            <a:avLst/>
          </a:prstGeom>
          <a:noFill/>
        </p:spPr>
      </p:pic>
      <p:sp>
        <p:nvSpPr>
          <p:cNvPr id="8" name="7 - Ορθογώνιο"/>
          <p:cNvSpPr/>
          <p:nvPr/>
        </p:nvSpPr>
        <p:spPr>
          <a:xfrm>
            <a:off x="4071934" y="5786454"/>
            <a:ext cx="4786346" cy="707886"/>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ctr"/>
            <a:r>
              <a:rPr lang="el-GR" sz="2000" dirty="0" smtClean="0">
                <a:latin typeface="Corbel" pitchFamily="34" charset="0"/>
              </a:rPr>
              <a:t>Συμμετείχε σε προγράμματα </a:t>
            </a:r>
            <a:r>
              <a:rPr lang="el-GR" sz="2000" dirty="0" err="1" smtClean="0">
                <a:latin typeface="Corbel" pitchFamily="34" charset="0"/>
              </a:rPr>
              <a:t>εγγραματισμού</a:t>
            </a:r>
            <a:r>
              <a:rPr lang="el-GR" sz="2000" dirty="0" smtClean="0">
                <a:latin typeface="Corbel" pitchFamily="34" charset="0"/>
              </a:rPr>
              <a:t> εφήβων και ενηλίκων.</a:t>
            </a:r>
            <a:endParaRPr lang="en-US" sz="2000" dirty="0" smtClean="0">
              <a:latin typeface="Corbe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9458"/>
                                        </p:tgtEl>
                                        <p:attrNameLst>
                                          <p:attrName>style.visibility</p:attrName>
                                        </p:attrNameLst>
                                      </p:cBhvr>
                                      <p:to>
                                        <p:strVal val="visible"/>
                                      </p:to>
                                    </p:set>
                                    <p:anim calcmode="lin" valueType="num">
                                      <p:cBhvr additive="base">
                                        <p:cTn id="29" dur="500" fill="hold"/>
                                        <p:tgtEl>
                                          <p:spTgt spid="19458"/>
                                        </p:tgtEl>
                                        <p:attrNameLst>
                                          <p:attrName>ppt_x</p:attrName>
                                        </p:attrNameLst>
                                      </p:cBhvr>
                                      <p:tavLst>
                                        <p:tav tm="0">
                                          <p:val>
                                            <p:strVal val="#ppt_x"/>
                                          </p:val>
                                        </p:tav>
                                        <p:tav tm="100000">
                                          <p:val>
                                            <p:strVal val="#ppt_x"/>
                                          </p:val>
                                        </p:tav>
                                      </p:tavLst>
                                    </p:anim>
                                    <p:anim calcmode="lin" valueType="num">
                                      <p:cBhvr additive="base">
                                        <p:cTn id="30"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Προσωπική ζωή</a:t>
            </a:r>
            <a:endParaRPr lang="el-GR" dirty="0"/>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pic>
        <p:nvPicPr>
          <p:cNvPr id="5126" name="Picture 6" descr="Recursos Dinámica - 🔸 Elza Maia Costa de Oliveira (1916-1986) fue ..."/>
          <p:cNvPicPr>
            <a:picLocks noChangeAspect="1" noChangeArrowheads="1"/>
          </p:cNvPicPr>
          <p:nvPr/>
        </p:nvPicPr>
        <p:blipFill>
          <a:blip r:embed="rId2" cstate="print"/>
          <a:srcRect/>
          <a:stretch>
            <a:fillRect/>
          </a:stretch>
        </p:blipFill>
        <p:spPr bwMode="auto">
          <a:xfrm>
            <a:off x="6000760" y="1142984"/>
            <a:ext cx="2810277" cy="1928826"/>
          </a:xfrm>
          <a:prstGeom prst="rect">
            <a:avLst/>
          </a:prstGeom>
          <a:noFill/>
        </p:spPr>
      </p:pic>
      <p:pic>
        <p:nvPicPr>
          <p:cNvPr id="5128" name="Picture 8" descr="Há cem anos, nascia Paulo Freire: conheça a trajetória do | Geral"/>
          <p:cNvPicPr>
            <a:picLocks noChangeAspect="1" noChangeArrowheads="1"/>
          </p:cNvPicPr>
          <p:nvPr/>
        </p:nvPicPr>
        <p:blipFill>
          <a:blip r:embed="rId3" cstate="print"/>
          <a:srcRect/>
          <a:stretch>
            <a:fillRect/>
          </a:stretch>
        </p:blipFill>
        <p:spPr bwMode="auto">
          <a:xfrm>
            <a:off x="4429124" y="3143248"/>
            <a:ext cx="3417889" cy="1794393"/>
          </a:xfrm>
          <a:prstGeom prst="rect">
            <a:avLst/>
          </a:prstGeom>
          <a:noFill/>
        </p:spPr>
      </p:pic>
      <p:sp>
        <p:nvSpPr>
          <p:cNvPr id="10" name="9 - Ορθογώνιο"/>
          <p:cNvSpPr/>
          <p:nvPr/>
        </p:nvSpPr>
        <p:spPr>
          <a:xfrm>
            <a:off x="214282" y="1428736"/>
            <a:ext cx="5572164" cy="144655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r>
              <a:rPr lang="el-GR" sz="2200" dirty="0" smtClean="0">
                <a:latin typeface="Corbel" pitchFamily="34" charset="0"/>
              </a:rPr>
              <a:t>Το 1944 παντρεύτηκε τη δασκάλα </a:t>
            </a:r>
            <a:r>
              <a:rPr lang="el-GR" sz="2200" dirty="0" err="1" smtClean="0">
                <a:latin typeface="Corbel" pitchFamily="34" charset="0"/>
              </a:rPr>
              <a:t>Elsa</a:t>
            </a:r>
            <a:r>
              <a:rPr lang="el-GR" sz="2200" dirty="0" smtClean="0">
                <a:latin typeface="Corbel" pitchFamily="34" charset="0"/>
              </a:rPr>
              <a:t> </a:t>
            </a:r>
            <a:r>
              <a:rPr lang="el-GR" sz="2200" dirty="0" err="1" smtClean="0">
                <a:latin typeface="Corbel" pitchFamily="34" charset="0"/>
              </a:rPr>
              <a:t>Maia</a:t>
            </a:r>
            <a:r>
              <a:rPr lang="el-GR" sz="2200" dirty="0" smtClean="0">
                <a:latin typeface="Corbel" pitchFamily="34" charset="0"/>
              </a:rPr>
              <a:t> </a:t>
            </a:r>
            <a:r>
              <a:rPr lang="el-GR" sz="2200" dirty="0" err="1" smtClean="0">
                <a:latin typeface="Corbel" pitchFamily="34" charset="0"/>
              </a:rPr>
              <a:t>Costa</a:t>
            </a:r>
            <a:r>
              <a:rPr lang="el-GR" sz="2200" dirty="0" smtClean="0">
                <a:latin typeface="Corbel" pitchFamily="34" charset="0"/>
              </a:rPr>
              <a:t> </a:t>
            </a:r>
            <a:r>
              <a:rPr lang="el-GR" sz="2200" dirty="0" err="1" smtClean="0">
                <a:latin typeface="Corbel" pitchFamily="34" charset="0"/>
              </a:rPr>
              <a:t>de</a:t>
            </a:r>
            <a:r>
              <a:rPr lang="el-GR" sz="2200" dirty="0" smtClean="0">
                <a:latin typeface="Corbel" pitchFamily="34" charset="0"/>
              </a:rPr>
              <a:t> </a:t>
            </a:r>
            <a:r>
              <a:rPr lang="el-GR" sz="2200" dirty="0" err="1" smtClean="0">
                <a:latin typeface="Corbel" pitchFamily="34" charset="0"/>
              </a:rPr>
              <a:t>Oliveira</a:t>
            </a:r>
            <a:r>
              <a:rPr lang="el-GR" sz="2200" dirty="0" smtClean="0">
                <a:latin typeface="Corbel" pitchFamily="34" charset="0"/>
              </a:rPr>
              <a:t>. </a:t>
            </a:r>
            <a:endParaRPr lang="en-US" sz="2200" dirty="0" smtClean="0">
              <a:latin typeface="Corbel" pitchFamily="34" charset="0"/>
            </a:endParaRPr>
          </a:p>
          <a:p>
            <a:r>
              <a:rPr lang="el-GR" sz="2200" dirty="0" smtClean="0">
                <a:latin typeface="Corbel" pitchFamily="34" charset="0"/>
              </a:rPr>
              <a:t>Έγινε γονιός πέντε παιδιών. </a:t>
            </a:r>
            <a:endParaRPr lang="en-US" sz="2200" dirty="0" smtClean="0">
              <a:latin typeface="Corbel" pitchFamily="34" charset="0"/>
            </a:endParaRPr>
          </a:p>
          <a:p>
            <a:r>
              <a:rPr lang="el-GR" sz="2200" dirty="0" err="1" smtClean="0">
                <a:latin typeface="Corbel" pitchFamily="34" charset="0"/>
              </a:rPr>
              <a:t>To</a:t>
            </a:r>
            <a:r>
              <a:rPr lang="el-GR" sz="2200" dirty="0" smtClean="0">
                <a:latin typeface="Corbel" pitchFamily="34" charset="0"/>
              </a:rPr>
              <a:t> 1986 η </a:t>
            </a:r>
            <a:r>
              <a:rPr lang="el-GR" sz="2200" dirty="0" err="1" smtClean="0">
                <a:latin typeface="Corbel" pitchFamily="34" charset="0"/>
              </a:rPr>
              <a:t>Elsa</a:t>
            </a:r>
            <a:r>
              <a:rPr lang="el-GR" sz="2200" dirty="0" smtClean="0">
                <a:latin typeface="Corbel" pitchFamily="34" charset="0"/>
              </a:rPr>
              <a:t> πεθαίνει. </a:t>
            </a:r>
            <a:endParaRPr lang="en-US" sz="2200" dirty="0" smtClean="0">
              <a:latin typeface="Corbel" pitchFamily="34" charset="0"/>
            </a:endParaRPr>
          </a:p>
        </p:txBody>
      </p:sp>
      <p:sp>
        <p:nvSpPr>
          <p:cNvPr id="12" name="11 - Ορθογώνιο"/>
          <p:cNvSpPr/>
          <p:nvPr/>
        </p:nvSpPr>
        <p:spPr>
          <a:xfrm>
            <a:off x="3500430" y="5143512"/>
            <a:ext cx="5286412" cy="104644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buNone/>
            </a:pPr>
            <a:r>
              <a:rPr lang="el-GR" sz="2000" dirty="0" smtClean="0">
                <a:latin typeface="Corbel" pitchFamily="34" charset="0"/>
              </a:rPr>
              <a:t>Αργότερα παντρεύτηκε για δεύτερη φορά την </a:t>
            </a:r>
            <a:r>
              <a:rPr lang="el-GR" sz="2000" dirty="0" err="1" smtClean="0">
                <a:latin typeface="Corbel" pitchFamily="34" charset="0"/>
              </a:rPr>
              <a:t>Ana</a:t>
            </a:r>
            <a:r>
              <a:rPr lang="el-GR" sz="2000" dirty="0" smtClean="0">
                <a:latin typeface="Corbel" pitchFamily="34" charset="0"/>
              </a:rPr>
              <a:t> </a:t>
            </a:r>
            <a:r>
              <a:rPr lang="el-GR" sz="2000" dirty="0" err="1" smtClean="0">
                <a:latin typeface="Corbel" pitchFamily="34" charset="0"/>
              </a:rPr>
              <a:t>Maria</a:t>
            </a:r>
            <a:r>
              <a:rPr lang="el-GR" sz="2000" dirty="0" smtClean="0">
                <a:latin typeface="Corbel" pitchFamily="34" charset="0"/>
              </a:rPr>
              <a:t> </a:t>
            </a:r>
            <a:r>
              <a:rPr lang="el-GR" sz="2000" dirty="0" err="1" smtClean="0">
                <a:latin typeface="Corbel" pitchFamily="34" charset="0"/>
              </a:rPr>
              <a:t>Araujo</a:t>
            </a:r>
            <a:r>
              <a:rPr lang="el-GR" sz="2000" dirty="0" smtClean="0">
                <a:latin typeface="Corbel" pitchFamily="34" charset="0"/>
              </a:rPr>
              <a:t>, φοιτήτριά του και έμπιστη συνεργάτιδά του.</a:t>
            </a:r>
            <a:endParaRPr lang="en-US" sz="2000" dirty="0" smtClean="0">
              <a:latin typeface="Corbel" pitchFamily="34" charset="0"/>
            </a:endParaRPr>
          </a:p>
        </p:txBody>
      </p:sp>
      <p:pic>
        <p:nvPicPr>
          <p:cNvPr id="13" name="Picture 2"/>
          <p:cNvPicPr>
            <a:picLocks noChangeAspect="1" noChangeArrowheads="1"/>
          </p:cNvPicPr>
          <p:nvPr/>
        </p:nvPicPr>
        <p:blipFill>
          <a:blip r:embed="rId4" cstate="print"/>
          <a:srcRect/>
          <a:stretch>
            <a:fillRect/>
          </a:stretch>
        </p:blipFill>
        <p:spPr bwMode="auto">
          <a:xfrm>
            <a:off x="214282" y="3786190"/>
            <a:ext cx="3214710" cy="257995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6"/>
                                        </p:tgtEl>
                                        <p:attrNameLst>
                                          <p:attrName>style.visibility</p:attrName>
                                        </p:attrNameLst>
                                      </p:cBhvr>
                                      <p:to>
                                        <p:strVal val="visible"/>
                                      </p:to>
                                    </p:set>
                                    <p:anim calcmode="lin" valueType="num">
                                      <p:cBhvr additive="base">
                                        <p:cTn id="11" dur="500" fill="hold"/>
                                        <p:tgtEl>
                                          <p:spTgt spid="5126"/>
                                        </p:tgtEl>
                                        <p:attrNameLst>
                                          <p:attrName>ppt_x</p:attrName>
                                        </p:attrNameLst>
                                      </p:cBhvr>
                                      <p:tavLst>
                                        <p:tav tm="0">
                                          <p:val>
                                            <p:strVal val="#ppt_x"/>
                                          </p:val>
                                        </p:tav>
                                        <p:tav tm="100000">
                                          <p:val>
                                            <p:strVal val="#ppt_x"/>
                                          </p:val>
                                        </p:tav>
                                      </p:tavLst>
                                    </p:anim>
                                    <p:anim calcmode="lin" valueType="num">
                                      <p:cBhvr additive="base">
                                        <p:cTn id="12" dur="500" fill="hold"/>
                                        <p:tgtEl>
                                          <p:spTgt spid="51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28"/>
                                        </p:tgtEl>
                                        <p:attrNameLst>
                                          <p:attrName>style.visibility</p:attrName>
                                        </p:attrNameLst>
                                      </p:cBhvr>
                                      <p:to>
                                        <p:strVal val="visible"/>
                                      </p:to>
                                    </p:set>
                                    <p:anim calcmode="lin" valueType="num">
                                      <p:cBhvr additive="base">
                                        <p:cTn id="15" dur="500" fill="hold"/>
                                        <p:tgtEl>
                                          <p:spTgt spid="5128"/>
                                        </p:tgtEl>
                                        <p:attrNameLst>
                                          <p:attrName>ppt_x</p:attrName>
                                        </p:attrNameLst>
                                      </p:cBhvr>
                                      <p:tavLst>
                                        <p:tav tm="0">
                                          <p:val>
                                            <p:strVal val="#ppt_x"/>
                                          </p:val>
                                        </p:tav>
                                        <p:tav tm="100000">
                                          <p:val>
                                            <p:strVal val="#ppt_x"/>
                                          </p:val>
                                        </p:tav>
                                      </p:tavLst>
                                    </p:anim>
                                    <p:anim calcmode="lin" valueType="num">
                                      <p:cBhvr additive="base">
                                        <p:cTn id="16" dur="500" fill="hold"/>
                                        <p:tgtEl>
                                          <p:spTgt spid="512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Βιογραφικά στοιχεία</a:t>
            </a:r>
            <a:r>
              <a:rPr lang="en-US" b="1" dirty="0" smtClean="0">
                <a:latin typeface="Corbel" pitchFamily="34" charset="0"/>
              </a:rPr>
              <a:t> &amp;</a:t>
            </a:r>
            <a:r>
              <a:rPr lang="el-GR" b="1" dirty="0" smtClean="0">
                <a:latin typeface="Corbel" pitchFamily="34" charset="0"/>
              </a:rPr>
              <a:t>Έργο</a:t>
            </a:r>
            <a:endParaRPr lang="el-GR" b="1" dirty="0"/>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7" name="6 - Ορθογώνιο"/>
          <p:cNvSpPr/>
          <p:nvPr/>
        </p:nvSpPr>
        <p:spPr>
          <a:xfrm>
            <a:off x="714348" y="5429264"/>
            <a:ext cx="8143932" cy="861774"/>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l-GR" sz="2500" dirty="0" smtClean="0">
                <a:latin typeface="Corbel" pitchFamily="34" charset="0"/>
              </a:rPr>
              <a:t>Εισάγει ένα πρόγραμμα διδασκαλίας 45 ημερών και χιλιάδες εργάτες γης μαθαίνουν γραφή κι ανάγνωση.</a:t>
            </a:r>
            <a:endParaRPr lang="el-GR" sz="2500" dirty="0">
              <a:latin typeface="Corbel" pitchFamily="34" charset="0"/>
            </a:endParaRPr>
          </a:p>
        </p:txBody>
      </p:sp>
      <p:sp>
        <p:nvSpPr>
          <p:cNvPr id="8" name="7 - Ορθογώνιο"/>
          <p:cNvSpPr/>
          <p:nvPr/>
        </p:nvSpPr>
        <p:spPr>
          <a:xfrm>
            <a:off x="285720" y="1357298"/>
            <a:ext cx="4214842" cy="144655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l-GR" sz="2200" dirty="0" smtClean="0">
                <a:latin typeface="Corbel" pitchFamily="34" charset="0"/>
              </a:rPr>
              <a:t>Από το 1956 διορίστηκε ως διευθυντής του τμήματος εκπαίδευσης και πολιτισμού της επαρχίας του.</a:t>
            </a:r>
            <a:endParaRPr lang="en-US" sz="2200" dirty="0" smtClean="0">
              <a:latin typeface="Corbel" pitchFamily="34" charset="0"/>
            </a:endParaRPr>
          </a:p>
        </p:txBody>
      </p:sp>
      <p:sp>
        <p:nvSpPr>
          <p:cNvPr id="10" name="9 - Ορθογώνιο"/>
          <p:cNvSpPr/>
          <p:nvPr/>
        </p:nvSpPr>
        <p:spPr>
          <a:xfrm>
            <a:off x="4643438" y="1357298"/>
            <a:ext cx="4143404" cy="1107996"/>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l-GR" sz="2200" dirty="0" smtClean="0">
                <a:latin typeface="Corbel" pitchFamily="34" charset="0"/>
              </a:rPr>
              <a:t>Το 1962 διορίστηκε εθνικός συντονιστής για τον αλφαβητισμό ενηλίκων. </a:t>
            </a:r>
            <a:endParaRPr lang="en-US" sz="2200" dirty="0" smtClean="0">
              <a:latin typeface="Corbel" pitchFamily="34" charset="0"/>
            </a:endParaRPr>
          </a:p>
        </p:txBody>
      </p:sp>
      <p:pic>
        <p:nvPicPr>
          <p:cNvPr id="37890" name="Picture 2" descr="Freire-4-Educacion bancaria"/>
          <p:cNvPicPr>
            <a:picLocks noChangeAspect="1" noChangeArrowheads="1"/>
          </p:cNvPicPr>
          <p:nvPr/>
        </p:nvPicPr>
        <p:blipFill>
          <a:blip r:embed="rId2" cstate="print"/>
          <a:srcRect/>
          <a:stretch>
            <a:fillRect/>
          </a:stretch>
        </p:blipFill>
        <p:spPr bwMode="auto">
          <a:xfrm>
            <a:off x="2643174" y="2906609"/>
            <a:ext cx="4357718" cy="245121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7890"/>
                                        </p:tgtEl>
                                        <p:attrNameLst>
                                          <p:attrName>style.visibility</p:attrName>
                                        </p:attrNameLst>
                                      </p:cBhvr>
                                      <p:to>
                                        <p:strVal val="visible"/>
                                      </p:to>
                                    </p:set>
                                    <p:anim calcmode="lin" valueType="num">
                                      <p:cBhvr additive="base">
                                        <p:cTn id="19" dur="500" fill="hold"/>
                                        <p:tgtEl>
                                          <p:spTgt spid="37890"/>
                                        </p:tgtEl>
                                        <p:attrNameLst>
                                          <p:attrName>ppt_x</p:attrName>
                                        </p:attrNameLst>
                                      </p:cBhvr>
                                      <p:tavLst>
                                        <p:tav tm="0">
                                          <p:val>
                                            <p:strVal val="#ppt_x"/>
                                          </p:val>
                                        </p:tav>
                                        <p:tav tm="100000">
                                          <p:val>
                                            <p:strVal val="#ppt_x"/>
                                          </p:val>
                                        </p:tav>
                                      </p:tavLst>
                                    </p:anim>
                                    <p:anim calcmode="lin" valueType="num">
                                      <p:cBhvr additive="base">
                                        <p:cTn id="20" dur="500" fill="hold"/>
                                        <p:tgtEl>
                                          <p:spTgt spid="3789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1414"/>
            <a:ext cx="8229600" cy="1143000"/>
          </a:xfrm>
        </p:spPr>
        <p:txBody>
          <a:bodyPr>
            <a:normAutofit fontScale="90000"/>
          </a:bodyPr>
          <a:lstStyle/>
          <a:p>
            <a:r>
              <a:rPr lang="el-GR" sz="3900" b="1" dirty="0" smtClean="0">
                <a:latin typeface="Corbel" pitchFamily="34" charset="0"/>
              </a:rPr>
              <a:t>Εκπαίδευση: η άσκηση της ελευθερίας</a:t>
            </a:r>
            <a:endParaRPr lang="el-GR" sz="3900" b="1" dirty="0"/>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pic>
        <p:nvPicPr>
          <p:cNvPr id="20482" name="Picture 2" descr="teacher2"/>
          <p:cNvPicPr>
            <a:picLocks noChangeAspect="1" noChangeArrowheads="1"/>
          </p:cNvPicPr>
          <p:nvPr/>
        </p:nvPicPr>
        <p:blipFill>
          <a:blip r:embed="rId2" cstate="print"/>
          <a:srcRect/>
          <a:stretch>
            <a:fillRect/>
          </a:stretch>
        </p:blipFill>
        <p:spPr bwMode="auto">
          <a:xfrm>
            <a:off x="5429256" y="1214422"/>
            <a:ext cx="3686175" cy="4762500"/>
          </a:xfrm>
          <a:prstGeom prst="rect">
            <a:avLst/>
          </a:prstGeom>
          <a:noFill/>
        </p:spPr>
      </p:pic>
      <p:sp>
        <p:nvSpPr>
          <p:cNvPr id="6" name="5 - Ορθογώνιο"/>
          <p:cNvSpPr/>
          <p:nvPr/>
        </p:nvSpPr>
        <p:spPr>
          <a:xfrm>
            <a:off x="214282" y="1214422"/>
            <a:ext cx="5072098" cy="2308324"/>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buNone/>
            </a:pPr>
            <a:r>
              <a:rPr lang="el-GR" sz="2400" dirty="0" smtClean="0">
                <a:latin typeface="Corbel" pitchFamily="34" charset="0"/>
              </a:rPr>
              <a:t>Το 1964 η χούντα που παίρνει την εξουσία τον εξορίζει. </a:t>
            </a:r>
          </a:p>
          <a:p>
            <a:pPr>
              <a:buNone/>
            </a:pPr>
            <a:r>
              <a:rPr lang="el-GR" sz="2400" dirty="0" smtClean="0">
                <a:latin typeface="Corbel" pitchFamily="34" charset="0"/>
              </a:rPr>
              <a:t>Ζει στη Βολιβία, στη Χιλή, στις Ηνωμένες Πολιτείες, στη Γενεύη στη Γουινέα Μπισσάου. </a:t>
            </a:r>
          </a:p>
          <a:p>
            <a:pPr>
              <a:buNone/>
            </a:pPr>
            <a:r>
              <a:rPr lang="el-GR" sz="2400" dirty="0" err="1" smtClean="0">
                <a:latin typeface="Corbel" pitchFamily="34" charset="0"/>
              </a:rPr>
              <a:t>Tαξιδεύει</a:t>
            </a:r>
            <a:r>
              <a:rPr lang="el-GR" sz="2400" dirty="0" smtClean="0">
                <a:latin typeface="Corbel" pitchFamily="34" charset="0"/>
              </a:rPr>
              <a:t> παντού.</a:t>
            </a:r>
            <a:endParaRPr lang="el-GR" sz="2400" dirty="0">
              <a:latin typeface="Corbel" pitchFamily="34" charset="0"/>
            </a:endParaRPr>
          </a:p>
        </p:txBody>
      </p:sp>
      <p:sp>
        <p:nvSpPr>
          <p:cNvPr id="7" name="6 - Ορθογώνιο"/>
          <p:cNvSpPr/>
          <p:nvPr/>
        </p:nvSpPr>
        <p:spPr>
          <a:xfrm>
            <a:off x="214282" y="3716728"/>
            <a:ext cx="5143536" cy="1569660"/>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l-GR" sz="2400" dirty="0" smtClean="0">
                <a:latin typeface="Corbel" pitchFamily="34" charset="0"/>
              </a:rPr>
              <a:t>Στη Χιλή γράφει το βιβλίο του: </a:t>
            </a:r>
            <a:endParaRPr lang="en-US" sz="2400" dirty="0" smtClean="0">
              <a:latin typeface="Corbel" pitchFamily="34" charset="0"/>
            </a:endParaRPr>
          </a:p>
          <a:p>
            <a:r>
              <a:rPr lang="el-GR" sz="2400" dirty="0" smtClean="0">
                <a:latin typeface="Corbel" pitchFamily="34" charset="0"/>
              </a:rPr>
              <a:t>Εκπαίδευση: η άσκηση της ελευθερίας. (</a:t>
            </a:r>
            <a:r>
              <a:rPr lang="el-GR" sz="2400" dirty="0" err="1" smtClean="0">
                <a:latin typeface="Corbel" pitchFamily="34" charset="0"/>
              </a:rPr>
              <a:t>Education</a:t>
            </a:r>
            <a:r>
              <a:rPr lang="el-GR" sz="2400" dirty="0" smtClean="0">
                <a:latin typeface="Corbel" pitchFamily="34" charset="0"/>
              </a:rPr>
              <a:t>: </a:t>
            </a:r>
            <a:r>
              <a:rPr lang="el-GR" sz="2400" dirty="0" err="1" smtClean="0">
                <a:latin typeface="Corbel" pitchFamily="34" charset="0"/>
              </a:rPr>
              <a:t>the</a:t>
            </a:r>
            <a:r>
              <a:rPr lang="el-GR" sz="2400" dirty="0" smtClean="0">
                <a:latin typeface="Corbel" pitchFamily="34" charset="0"/>
              </a:rPr>
              <a:t> </a:t>
            </a:r>
            <a:r>
              <a:rPr lang="el-GR" sz="2400" dirty="0" err="1" smtClean="0">
                <a:latin typeface="Corbel" pitchFamily="34" charset="0"/>
              </a:rPr>
              <a:t>practice</a:t>
            </a:r>
            <a:r>
              <a:rPr lang="el-GR" sz="2400" dirty="0" smtClean="0">
                <a:latin typeface="Corbel" pitchFamily="34" charset="0"/>
              </a:rPr>
              <a:t> </a:t>
            </a:r>
            <a:r>
              <a:rPr lang="el-GR" sz="2400" dirty="0" err="1" smtClean="0">
                <a:latin typeface="Corbel" pitchFamily="34" charset="0"/>
              </a:rPr>
              <a:t>of</a:t>
            </a:r>
            <a:r>
              <a:rPr lang="el-GR" sz="2400" dirty="0" smtClean="0">
                <a:latin typeface="Corbel" pitchFamily="34" charset="0"/>
              </a:rPr>
              <a:t> </a:t>
            </a:r>
            <a:r>
              <a:rPr lang="el-GR" sz="2400" dirty="0" err="1" smtClean="0">
                <a:latin typeface="Corbel" pitchFamily="34" charset="0"/>
              </a:rPr>
              <a:t>freedom</a:t>
            </a:r>
            <a:r>
              <a:rPr lang="el-GR" sz="2400" dirty="0" smtClean="0">
                <a:latin typeface="Corbel" pitchFamily="34" charset="0"/>
              </a:rPr>
              <a:t>)</a:t>
            </a:r>
            <a:r>
              <a:rPr lang="en-US" sz="2400" dirty="0" smtClean="0">
                <a:latin typeface="Corbel" pitchFamily="34" charset="0"/>
              </a:rPr>
              <a:t>.</a:t>
            </a:r>
          </a:p>
        </p:txBody>
      </p:sp>
      <p:sp>
        <p:nvSpPr>
          <p:cNvPr id="8" name="7 - Ορθογώνιο"/>
          <p:cNvSpPr/>
          <p:nvPr/>
        </p:nvSpPr>
        <p:spPr>
          <a:xfrm>
            <a:off x="357190" y="5455523"/>
            <a:ext cx="4572000" cy="830997"/>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r>
              <a:rPr lang="el-GR" sz="1600" i="1" dirty="0" smtClean="0">
                <a:latin typeface="Corbel" pitchFamily="34" charset="0"/>
              </a:rPr>
              <a:t>Ο αναλφαβητισμός καταπνίγει τη συνείδηση και την εκφραστικότητα των ανθρώπων, οι οποίοι έχουν περιορισμένη ικανότητα να “διαβάσουν” τον κόσμο. </a:t>
            </a:r>
            <a:endParaRPr lang="en-US" sz="1600" i="1" dirty="0" smtClean="0">
              <a:latin typeface="Corbe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2"/>
                                        </p:tgtEl>
                                        <p:attrNameLst>
                                          <p:attrName>style.visibility</p:attrName>
                                        </p:attrNameLst>
                                      </p:cBhvr>
                                      <p:to>
                                        <p:strVal val="visible"/>
                                      </p:to>
                                    </p:set>
                                    <p:anim calcmode="lin" valueType="num">
                                      <p:cBhvr additive="base">
                                        <p:cTn id="11" dur="500" fill="hold"/>
                                        <p:tgtEl>
                                          <p:spTgt spid="20482"/>
                                        </p:tgtEl>
                                        <p:attrNameLst>
                                          <p:attrName>ppt_x</p:attrName>
                                        </p:attrNameLst>
                                      </p:cBhvr>
                                      <p:tavLst>
                                        <p:tav tm="0">
                                          <p:val>
                                            <p:strVal val="#ppt_x"/>
                                          </p:val>
                                        </p:tav>
                                        <p:tav tm="100000">
                                          <p:val>
                                            <p:strVal val="#ppt_x"/>
                                          </p:val>
                                        </p:tav>
                                      </p:tavLst>
                                    </p:anim>
                                    <p:anim calcmode="lin" valueType="num">
                                      <p:cBhvr additive="base">
                                        <p:cTn id="12"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b="1" dirty="0" smtClean="0">
                <a:latin typeface="Corbel" pitchFamily="34" charset="0"/>
              </a:rPr>
              <a:t>“Αγωγή του καταπιεζόμενου”</a:t>
            </a:r>
            <a:endParaRPr lang="el-GR" dirty="0"/>
          </a:p>
        </p:txBody>
      </p:sp>
      <p:sp>
        <p:nvSpPr>
          <p:cNvPr id="4" name="3 - Ορθογώνιο"/>
          <p:cNvSpPr/>
          <p:nvPr/>
        </p:nvSpPr>
        <p:spPr>
          <a:xfrm>
            <a:off x="214282" y="6357958"/>
            <a:ext cx="1396536" cy="307777"/>
          </a:xfrm>
          <a:prstGeom prst="rect">
            <a:avLst/>
          </a:prstGeom>
        </p:spPr>
        <p:txBody>
          <a:bodyPr wrap="none">
            <a:spAutoFit/>
          </a:bodyPr>
          <a:lstStyle/>
          <a:p>
            <a:r>
              <a:rPr lang="en-US" sz="1400" b="1" dirty="0" smtClean="0">
                <a:latin typeface="Algerian" pitchFamily="82" charset="0"/>
              </a:rPr>
              <a:t>PAULO FREIRE</a:t>
            </a:r>
            <a:endParaRPr lang="el-GR" sz="1400" dirty="0">
              <a:latin typeface="Corbel" pitchFamily="34" charset="0"/>
            </a:endParaRPr>
          </a:p>
        </p:txBody>
      </p:sp>
      <p:sp>
        <p:nvSpPr>
          <p:cNvPr id="6" name="2 - Θέση περιεχομένου"/>
          <p:cNvSpPr txBox="1">
            <a:spLocks/>
          </p:cNvSpPr>
          <p:nvPr/>
        </p:nvSpPr>
        <p:spPr>
          <a:xfrm>
            <a:off x="357158" y="2643182"/>
            <a:ext cx="4786346" cy="1071570"/>
          </a:xfrm>
          <a:prstGeom prst="rect">
            <a:avLst/>
          </a:prstGeom>
        </p:spPr>
        <p:style>
          <a:lnRef idx="0">
            <a:schemeClr val="dk1"/>
          </a:lnRef>
          <a:fillRef idx="3">
            <a:schemeClr val="dk1"/>
          </a:fillRef>
          <a:effectRef idx="3">
            <a:schemeClr val="dk1"/>
          </a:effectRef>
          <a:fontRef idx="minor">
            <a:schemeClr val="lt1"/>
          </a:fontRef>
        </p:style>
        <p:txBody>
          <a:bodyPr vert="horz" lIns="91440" tIns="45720" rIns="91440" bIns="45720" rtlCol="0">
            <a:normAutofit fontScale="92500" lnSpcReduction="10000"/>
          </a:bodyPr>
          <a:lstStyle/>
          <a:p>
            <a:pPr marL="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l-GR" sz="2400" b="0" i="0" u="none" strike="noStrike" kern="1200" cap="none" spc="0" normalizeH="0" baseline="0" noProof="0" dirty="0" smtClean="0">
                <a:ln>
                  <a:noFill/>
                </a:ln>
                <a:solidFill>
                  <a:schemeClr val="lt1"/>
                </a:solidFill>
                <a:effectLst/>
                <a:uLnTx/>
                <a:uFillTx/>
                <a:latin typeface="Corbel" pitchFamily="34" charset="0"/>
                <a:ea typeface="+mn-ea"/>
                <a:cs typeface="+mn-cs"/>
              </a:rPr>
              <a:t>Θεωρείται ένα από τα θεμελιώδη κείμενα του κινήματος της κριτικής παιδαγωγικής.</a:t>
            </a:r>
          </a:p>
        </p:txBody>
      </p:sp>
      <p:sp>
        <p:nvSpPr>
          <p:cNvPr id="7" name="6 - Ορθογώνιο"/>
          <p:cNvSpPr/>
          <p:nvPr/>
        </p:nvSpPr>
        <p:spPr>
          <a:xfrm>
            <a:off x="428596" y="1643050"/>
            <a:ext cx="4572000" cy="830997"/>
          </a:xfrm>
          <a:prstGeom prst="rect">
            <a:avLst/>
          </a:prstGeom>
        </p:spPr>
        <p:style>
          <a:lnRef idx="0">
            <a:schemeClr val="dk1"/>
          </a:lnRef>
          <a:fillRef idx="3">
            <a:schemeClr val="dk1"/>
          </a:fillRef>
          <a:effectRef idx="3">
            <a:schemeClr val="dk1"/>
          </a:effectRef>
          <a:fontRef idx="minor">
            <a:schemeClr val="lt1"/>
          </a:fontRef>
        </p:style>
        <p:txBody>
          <a:bodyPr>
            <a:spAutoFit/>
          </a:bodyPr>
          <a:lstStyle/>
          <a:p>
            <a:pPr>
              <a:buNone/>
            </a:pPr>
            <a:r>
              <a:rPr lang="el-GR" sz="2400" b="1" dirty="0" smtClean="0">
                <a:latin typeface="Corbel" pitchFamily="34" charset="0"/>
              </a:rPr>
              <a:t>Το 1968 γράφει την “αγωγή του καταπιεζόμενου”.</a:t>
            </a:r>
            <a:endParaRPr lang="el-GR" sz="2400" dirty="0">
              <a:latin typeface="Corbel" pitchFamily="34" charset="0"/>
            </a:endParaRPr>
          </a:p>
        </p:txBody>
      </p:sp>
      <p:pic>
        <p:nvPicPr>
          <p:cNvPr id="8" name="Picture 2"/>
          <p:cNvPicPr>
            <a:picLocks noChangeAspect="1" noChangeArrowheads="1"/>
          </p:cNvPicPr>
          <p:nvPr/>
        </p:nvPicPr>
        <p:blipFill>
          <a:blip r:embed="rId2" cstate="print"/>
          <a:srcRect/>
          <a:stretch>
            <a:fillRect/>
          </a:stretch>
        </p:blipFill>
        <p:spPr bwMode="auto">
          <a:xfrm>
            <a:off x="5805526" y="1467756"/>
            <a:ext cx="3052754" cy="4818764"/>
          </a:xfrm>
          <a:prstGeom prst="rect">
            <a:avLst/>
          </a:prstGeom>
          <a:noFill/>
          <a:ln w="9525">
            <a:noFill/>
            <a:miter lim="800000"/>
            <a:headEnd/>
            <a:tailEnd/>
          </a:ln>
          <a:effectLst/>
        </p:spPr>
      </p:pic>
      <p:sp>
        <p:nvSpPr>
          <p:cNvPr id="9" name="8 - Ορθογώνιο"/>
          <p:cNvSpPr/>
          <p:nvPr/>
        </p:nvSpPr>
        <p:spPr>
          <a:xfrm>
            <a:off x="214282" y="4000504"/>
            <a:ext cx="5000660" cy="2031325"/>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ctr"/>
            <a:r>
              <a:rPr lang="el-GR" i="1" dirty="0">
                <a:latin typeface="Corbel" pitchFamily="34" charset="0"/>
              </a:rPr>
              <a:t>«Για να υπερνικήσουν οι άνθρωποι την κατάσταση καταπίεσης οφείλουν πριν απ’ όλα να ανακαλύψουν, με κριτικό πνεύμα, τις αιτίες που την προκαλούν, ώστε να μπορέσουν, με τη μεταμορφωτική δράση τους, να δημιουργήσουν μια νέα κατάσταση, που θα τους επιτρέψει να φτάσουν σ’ έναν πληρέστερο ανθρωπισμό»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6383</TotalTime>
  <Words>1094</Words>
  <Application>Microsoft Office PowerPoint</Application>
  <PresentationFormat>Προβολή στην οθόνη (4:3)</PresentationFormat>
  <Paragraphs>122</Paragraphs>
  <Slides>23</Slides>
  <Notes>1</Notes>
  <HiddenSlides>0</HiddenSlides>
  <MMClips>0</MMClips>
  <ScaleCrop>false</ScaleCrop>
  <HeadingPairs>
    <vt:vector size="4" baseType="variant">
      <vt:variant>
        <vt:lpstr>Θέμα</vt:lpstr>
      </vt:variant>
      <vt:variant>
        <vt:i4>1</vt:i4>
      </vt:variant>
      <vt:variant>
        <vt:lpstr>Τίτλοι διαφανειών</vt:lpstr>
      </vt:variant>
      <vt:variant>
        <vt:i4>23</vt:i4>
      </vt:variant>
    </vt:vector>
  </HeadingPairs>
  <TitlesOfParts>
    <vt:vector size="24" baseType="lpstr">
      <vt:lpstr>Θέμα του Office</vt:lpstr>
      <vt:lpstr>ΟΜΑΔΙΚΗ ΕΡΓΑΣΙΑ ΤΩΝ ΣΠΟΥΔΑΣΤΡΙΩΝ: -ΓΑΡΑΖΙΩΤΗ- ΞΕΖΩΝΑΤΟΥ  ΣΤΑΥΡΟΥΛΑ -ΓΙΑΧΑΣΙΔΟΥ ΕΛΕΝΗ</vt:lpstr>
      <vt:lpstr>ΠΕΡΙΕΧΟΜΕΝΑ</vt:lpstr>
      <vt:lpstr>Βιογραφία</vt:lpstr>
      <vt:lpstr>Παγκόσμια Οικονομική Ύφεση (1922)</vt:lpstr>
      <vt:lpstr>Σπουδές</vt:lpstr>
      <vt:lpstr>Προσωπική ζωή</vt:lpstr>
      <vt:lpstr>Βιογραφικά στοιχεία &amp;Έργο</vt:lpstr>
      <vt:lpstr>Εκπαίδευση: η άσκηση της ελευθερίας</vt:lpstr>
      <vt:lpstr>“Αγωγή του καταπιεζόμενου”</vt:lpstr>
      <vt:lpstr>Δύο είδη εκπαίδευσης</vt:lpstr>
      <vt:lpstr>Επιστροφή στη Βραζιλία</vt:lpstr>
      <vt:lpstr>Συγγραφικό Έργο</vt:lpstr>
      <vt:lpstr>Το τέλος της ζωής του</vt:lpstr>
      <vt:lpstr>Freire: O παιδαγωγός-αγωνιστής</vt:lpstr>
      <vt:lpstr>Freire: O παιδαγωγός-αγωνιστής</vt:lpstr>
      <vt:lpstr>Παιδαγωγική Θεωρία</vt:lpstr>
      <vt:lpstr>Βασικές παιδαγωγικές αρχές (1/2)</vt:lpstr>
      <vt:lpstr>Βασικές παιδαγωγικές αρχές (2/2)</vt:lpstr>
      <vt:lpstr>Η παιδαγωγική κατά τον Freire</vt:lpstr>
      <vt:lpstr>Το σχολείο κατά τον Freire</vt:lpstr>
      <vt:lpstr> Η κριτική παιδαγωγική</vt:lpstr>
      <vt:lpstr>Ας παρακολουθήσουμε όλοι μαζί την τελευταία συνέντευξη του Paulo Freire ..</vt:lpstr>
      <vt:lpstr>Ερωτήματα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fotop</dc:creator>
  <cp:lastModifiedBy>fotop</cp:lastModifiedBy>
  <cp:revision>118</cp:revision>
  <dcterms:created xsi:type="dcterms:W3CDTF">2024-12-12T07:26:23Z</dcterms:created>
  <dcterms:modified xsi:type="dcterms:W3CDTF">2025-01-10T16:04:11Z</dcterms:modified>
</cp:coreProperties>
</file>