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14" r:id="rId1"/>
  </p:sldMasterIdLst>
  <p:notesMasterIdLst>
    <p:notesMasterId r:id="rId24"/>
  </p:notesMasterIdLst>
  <p:handoutMasterIdLst>
    <p:handoutMasterId r:id="rId25"/>
  </p:handoutMasterIdLst>
  <p:sldIdLst>
    <p:sldId id="256" r:id="rId2"/>
    <p:sldId id="313" r:id="rId3"/>
    <p:sldId id="314" r:id="rId4"/>
    <p:sldId id="315" r:id="rId5"/>
    <p:sldId id="316" r:id="rId6"/>
    <p:sldId id="317" r:id="rId7"/>
    <p:sldId id="294" r:id="rId8"/>
    <p:sldId id="339" r:id="rId9"/>
    <p:sldId id="359" r:id="rId10"/>
    <p:sldId id="360" r:id="rId11"/>
    <p:sldId id="361" r:id="rId12"/>
    <p:sldId id="364" r:id="rId13"/>
    <p:sldId id="365" r:id="rId14"/>
    <p:sldId id="366" r:id="rId15"/>
    <p:sldId id="367" r:id="rId16"/>
    <p:sldId id="368" r:id="rId17"/>
    <p:sldId id="290" r:id="rId18"/>
    <p:sldId id="354" r:id="rId19"/>
    <p:sldId id="356" r:id="rId20"/>
    <p:sldId id="357" r:id="rId21"/>
    <p:sldId id="358" r:id="rId22"/>
    <p:sldId id="369" r:id="rId2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clrMru>
    <a:srgbClr val="74FF62"/>
    <a:srgbClr val="21FD94"/>
    <a:srgbClr val="FDA909"/>
    <a:srgbClr val="070AFF"/>
    <a:srgbClr val="6A0C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558" autoAdjust="0"/>
  </p:normalViewPr>
  <p:slideViewPr>
    <p:cSldViewPr snapToGrid="0" snapToObjects="1">
      <p:cViewPr varScale="1">
        <p:scale>
          <a:sx n="60" d="100"/>
          <a:sy n="60" d="100"/>
        </p:scale>
        <p:origin x="3510" y="13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985CD-ADD9-41FD-A7EF-603F13240D83}"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l-GR"/>
        </a:p>
      </dgm:t>
    </dgm:pt>
    <dgm:pt modelId="{99F2EA0B-D681-4443-94E0-5C5455504A47}">
      <dgm:prSet phldrT="[Κείμενο]" custT="1"/>
      <dgm:spPr/>
      <dgm:t>
        <a:bodyPr/>
        <a:lstStyle/>
        <a:p>
          <a:r>
            <a:rPr lang="el-GR" sz="2000" dirty="0" smtClean="0"/>
            <a:t>ο μαθητευόμενος λαμβάνει </a:t>
          </a:r>
          <a:r>
            <a:rPr lang="el-GR" sz="2000" u="sng" dirty="0" smtClean="0">
              <a:solidFill>
                <a:srgbClr val="FFFF00"/>
              </a:solidFill>
            </a:rPr>
            <a:t>πιστοποίηση</a:t>
          </a:r>
          <a:r>
            <a:rPr lang="el-GR" sz="2000" dirty="0" smtClean="0">
              <a:solidFill>
                <a:srgbClr val="FFFF00"/>
              </a:solidFill>
            </a:rPr>
            <a:t> </a:t>
          </a:r>
          <a:r>
            <a:rPr lang="el-GR" sz="2000" dirty="0" smtClean="0"/>
            <a:t>που αναγνωρίζεται επίσημα</a:t>
          </a:r>
          <a:endParaRPr lang="el-GR" sz="1600" dirty="0"/>
        </a:p>
      </dgm:t>
    </dgm:pt>
    <dgm:pt modelId="{FC76DAF1-2E3F-40D5-B38B-6FCED65B51A5}" type="parTrans" cxnId="{B5BF01ED-8F6A-4889-AD9D-7A009E33B390}">
      <dgm:prSet/>
      <dgm:spPr/>
      <dgm:t>
        <a:bodyPr/>
        <a:lstStyle/>
        <a:p>
          <a:endParaRPr lang="el-GR"/>
        </a:p>
      </dgm:t>
    </dgm:pt>
    <dgm:pt modelId="{0D2D3353-26A0-43F8-9EC2-570DCE9E76F0}" type="sibTrans" cxnId="{B5BF01ED-8F6A-4889-AD9D-7A009E33B390}">
      <dgm:prSet/>
      <dgm:spPr/>
      <dgm:t>
        <a:bodyPr/>
        <a:lstStyle/>
        <a:p>
          <a:endParaRPr lang="el-GR"/>
        </a:p>
      </dgm:t>
    </dgm:pt>
    <dgm:pt modelId="{66F8E11A-E6BE-420F-8301-8AF54D0B3B1A}">
      <dgm:prSet phldrT="[Κείμενο]" custT="1"/>
      <dgm:spPr/>
      <dgm:t>
        <a:bodyPr/>
        <a:lstStyle/>
        <a:p>
          <a:r>
            <a:rPr lang="el-GR" sz="2000" dirty="0" smtClean="0"/>
            <a:t>ο μαθητευόμενος έχει την ιδιότητα του εργαζόμενου και </a:t>
          </a:r>
          <a:r>
            <a:rPr lang="el-GR" sz="2000" u="sng" dirty="0" smtClean="0">
              <a:solidFill>
                <a:srgbClr val="FFFF00"/>
              </a:solidFill>
            </a:rPr>
            <a:t>αμείβετα</a:t>
          </a:r>
          <a:r>
            <a:rPr lang="el-GR" sz="2000" dirty="0" smtClean="0">
              <a:solidFill>
                <a:srgbClr val="FFFF00"/>
              </a:solidFill>
            </a:rPr>
            <a:t>ι</a:t>
          </a:r>
          <a:r>
            <a:rPr lang="el-GR" sz="2000" dirty="0" smtClean="0"/>
            <a:t> για την εργασία του</a:t>
          </a:r>
          <a:endParaRPr lang="el-GR" sz="2000" dirty="0"/>
        </a:p>
      </dgm:t>
    </dgm:pt>
    <dgm:pt modelId="{31D44A6B-A9DD-48E0-B804-3567F33F31F4}" type="parTrans" cxnId="{4AD36450-B3EE-4CC3-8985-5EE6E66F828A}">
      <dgm:prSet/>
      <dgm:spPr/>
      <dgm:t>
        <a:bodyPr/>
        <a:lstStyle/>
        <a:p>
          <a:endParaRPr lang="el-GR"/>
        </a:p>
      </dgm:t>
    </dgm:pt>
    <dgm:pt modelId="{1220949C-089C-4BC9-B14F-AB0A1484B872}" type="sibTrans" cxnId="{4AD36450-B3EE-4CC3-8985-5EE6E66F828A}">
      <dgm:prSet/>
      <dgm:spPr/>
      <dgm:t>
        <a:bodyPr/>
        <a:lstStyle/>
        <a:p>
          <a:endParaRPr lang="el-GR"/>
        </a:p>
      </dgm:t>
    </dgm:pt>
    <dgm:pt modelId="{E1B92A42-FC3B-466D-8E29-41FD5D39931C}">
      <dgm:prSet phldrT="[Κείμενο]" custT="1"/>
      <dgm:spPr/>
      <dgm:t>
        <a:bodyPr/>
        <a:lstStyle/>
        <a:p>
          <a:r>
            <a:rPr lang="el-GR" sz="2000" dirty="0" smtClean="0"/>
            <a:t>ιδανικά η μαθητεία βασίζεται σε ένα συμβόλαιο ή σε μία </a:t>
          </a:r>
          <a:r>
            <a:rPr lang="el-GR" sz="2000" u="sng" dirty="0" smtClean="0">
              <a:solidFill>
                <a:srgbClr val="FFFF00"/>
              </a:solidFill>
            </a:rPr>
            <a:t>επίσημη συμφωνία </a:t>
          </a:r>
          <a:r>
            <a:rPr lang="el-GR" sz="2000" dirty="0" smtClean="0"/>
            <a:t>μεταξύ του εργοδότη και του μαθητευόμενου</a:t>
          </a:r>
          <a:endParaRPr lang="el-GR" sz="2000" dirty="0"/>
        </a:p>
      </dgm:t>
    </dgm:pt>
    <dgm:pt modelId="{FE9FD1DF-8622-4639-B46D-78D66562DDEA}" type="parTrans" cxnId="{0E4E6AFF-4F27-4B01-B723-C63607DC7C50}">
      <dgm:prSet/>
      <dgm:spPr/>
      <dgm:t>
        <a:bodyPr/>
        <a:lstStyle/>
        <a:p>
          <a:endParaRPr lang="el-GR"/>
        </a:p>
      </dgm:t>
    </dgm:pt>
    <dgm:pt modelId="{72004E29-68E7-453B-9CEF-AE4F6D126018}" type="sibTrans" cxnId="{0E4E6AFF-4F27-4B01-B723-C63607DC7C50}">
      <dgm:prSet/>
      <dgm:spPr/>
      <dgm:t>
        <a:bodyPr/>
        <a:lstStyle/>
        <a:p>
          <a:endParaRPr lang="el-GR"/>
        </a:p>
      </dgm:t>
    </dgm:pt>
    <dgm:pt modelId="{294FB2BA-4E8F-4DF3-B551-422A0EEBC4A2}">
      <dgm:prSet phldrT="[Κείμενο]" custT="1"/>
      <dgm:spPr/>
      <dgm:t>
        <a:bodyPr/>
        <a:lstStyle/>
        <a:p>
          <a:r>
            <a:rPr lang="el-GR" sz="2000" dirty="0" smtClean="0"/>
            <a:t>περιλαμβάνει μάθηση που </a:t>
          </a:r>
          <a:r>
            <a:rPr lang="el-GR" sz="2000" u="sng" dirty="0" smtClean="0">
              <a:solidFill>
                <a:srgbClr val="FFFF00"/>
              </a:solidFill>
            </a:rPr>
            <a:t>εναλλάσσεται</a:t>
          </a:r>
          <a:r>
            <a:rPr lang="el-GR" sz="2000" dirty="0" smtClean="0"/>
            <a:t> μεταξύ εκπαιδευτικού πλαισίου και χώρου εργασίας</a:t>
          </a:r>
          <a:endParaRPr lang="el-GR" sz="2000" dirty="0"/>
        </a:p>
      </dgm:t>
    </dgm:pt>
    <dgm:pt modelId="{8C482B8B-645A-4DDC-8C58-6D466FF65936}" type="sibTrans" cxnId="{DDBC9A1A-F957-44A3-A8DB-DB75C14B4C70}">
      <dgm:prSet/>
      <dgm:spPr/>
      <dgm:t>
        <a:bodyPr/>
        <a:lstStyle/>
        <a:p>
          <a:endParaRPr lang="el-GR"/>
        </a:p>
      </dgm:t>
    </dgm:pt>
    <dgm:pt modelId="{6D1E6F53-9404-4CE5-91B9-3AE994D6DB45}" type="parTrans" cxnId="{DDBC9A1A-F957-44A3-A8DB-DB75C14B4C70}">
      <dgm:prSet/>
      <dgm:spPr/>
      <dgm:t>
        <a:bodyPr/>
        <a:lstStyle/>
        <a:p>
          <a:endParaRPr lang="el-GR"/>
        </a:p>
      </dgm:t>
    </dgm:pt>
    <dgm:pt modelId="{4A37880C-F7E4-4023-AFC9-C559D38FF97E}">
      <dgm:prSet phldrT="[Κείμενο]" custT="1"/>
      <dgm:spPr/>
      <dgm:t>
        <a:bodyPr/>
        <a:lstStyle/>
        <a:p>
          <a:r>
            <a:rPr lang="el-GR" sz="2000" dirty="0" smtClean="0"/>
            <a:t>είναι μέρος ενός </a:t>
          </a:r>
          <a:r>
            <a:rPr lang="el-GR" sz="2000" u="sng" dirty="0" smtClean="0">
              <a:solidFill>
                <a:srgbClr val="FFFF00"/>
              </a:solidFill>
            </a:rPr>
            <a:t>επίσημου</a:t>
          </a:r>
          <a:r>
            <a:rPr lang="el-GR" sz="2000" dirty="0" smtClean="0"/>
            <a:t> </a:t>
          </a:r>
          <a:r>
            <a:rPr lang="el-GR" sz="2000" u="sng" dirty="0" smtClean="0">
              <a:solidFill>
                <a:srgbClr val="FFFF00"/>
              </a:solidFill>
            </a:rPr>
            <a:t>προγράμματος</a:t>
          </a:r>
          <a:r>
            <a:rPr lang="el-GR" sz="2000" dirty="0" smtClean="0">
              <a:solidFill>
                <a:srgbClr val="FFFF00"/>
              </a:solidFill>
            </a:rPr>
            <a:t> </a:t>
          </a:r>
          <a:r>
            <a:rPr lang="el-GR" sz="2000" dirty="0" smtClean="0"/>
            <a:t>εκπαίδευσης και κατάρτισης</a:t>
          </a:r>
          <a:endParaRPr lang="el-GR" sz="2000" dirty="0"/>
        </a:p>
      </dgm:t>
    </dgm:pt>
    <dgm:pt modelId="{2D40CA3F-32A3-4724-A6CA-E85376FD884A}" type="sibTrans" cxnId="{DB8A2FC9-FE08-4E38-9E0B-B95795930B38}">
      <dgm:prSet/>
      <dgm:spPr/>
      <dgm:t>
        <a:bodyPr/>
        <a:lstStyle/>
        <a:p>
          <a:endParaRPr lang="el-GR"/>
        </a:p>
      </dgm:t>
    </dgm:pt>
    <dgm:pt modelId="{59E3B4AA-3FEE-4446-A2CA-B3875FFAF429}" type="parTrans" cxnId="{DB8A2FC9-FE08-4E38-9E0B-B95795930B38}">
      <dgm:prSet/>
      <dgm:spPr/>
      <dgm:t>
        <a:bodyPr/>
        <a:lstStyle/>
        <a:p>
          <a:endParaRPr lang="el-GR"/>
        </a:p>
      </dgm:t>
    </dgm:pt>
    <dgm:pt modelId="{D11288F5-65CF-496F-A3E7-8C9ED9D38A16}" type="pres">
      <dgm:prSet presAssocID="{97E985CD-ADD9-41FD-A7EF-603F13240D83}" presName="diagram" presStyleCnt="0">
        <dgm:presLayoutVars>
          <dgm:dir/>
          <dgm:resizeHandles val="exact"/>
        </dgm:presLayoutVars>
      </dgm:prSet>
      <dgm:spPr/>
      <dgm:t>
        <a:bodyPr/>
        <a:lstStyle/>
        <a:p>
          <a:endParaRPr lang="el-GR"/>
        </a:p>
      </dgm:t>
    </dgm:pt>
    <dgm:pt modelId="{3269813C-39AA-4C69-A8F5-190B5AAC587A}" type="pres">
      <dgm:prSet presAssocID="{294FB2BA-4E8F-4DF3-B551-422A0EEBC4A2}" presName="node" presStyleLbl="node1" presStyleIdx="0" presStyleCnt="5">
        <dgm:presLayoutVars>
          <dgm:bulletEnabled val="1"/>
        </dgm:presLayoutVars>
      </dgm:prSet>
      <dgm:spPr/>
      <dgm:t>
        <a:bodyPr/>
        <a:lstStyle/>
        <a:p>
          <a:endParaRPr lang="el-GR"/>
        </a:p>
      </dgm:t>
    </dgm:pt>
    <dgm:pt modelId="{E65D5C6A-06CE-43DA-9910-B9784DFBD1CA}" type="pres">
      <dgm:prSet presAssocID="{8C482B8B-645A-4DDC-8C58-6D466FF65936}" presName="sibTrans" presStyleCnt="0"/>
      <dgm:spPr/>
    </dgm:pt>
    <dgm:pt modelId="{05CDEB19-6B9F-44B7-9C96-E059F995DB58}" type="pres">
      <dgm:prSet presAssocID="{4A37880C-F7E4-4023-AFC9-C559D38FF97E}" presName="node" presStyleLbl="node1" presStyleIdx="1" presStyleCnt="5">
        <dgm:presLayoutVars>
          <dgm:bulletEnabled val="1"/>
        </dgm:presLayoutVars>
      </dgm:prSet>
      <dgm:spPr/>
      <dgm:t>
        <a:bodyPr/>
        <a:lstStyle/>
        <a:p>
          <a:endParaRPr lang="el-GR"/>
        </a:p>
      </dgm:t>
    </dgm:pt>
    <dgm:pt modelId="{AAEE036F-1E4B-4EAC-8945-85AFA20DEA24}" type="pres">
      <dgm:prSet presAssocID="{2D40CA3F-32A3-4724-A6CA-E85376FD884A}" presName="sibTrans" presStyleCnt="0"/>
      <dgm:spPr/>
    </dgm:pt>
    <dgm:pt modelId="{BA00D990-0A35-4C9A-96DA-7F065B87963D}" type="pres">
      <dgm:prSet presAssocID="{99F2EA0B-D681-4443-94E0-5C5455504A47}" presName="node" presStyleLbl="node1" presStyleIdx="2" presStyleCnt="5">
        <dgm:presLayoutVars>
          <dgm:bulletEnabled val="1"/>
        </dgm:presLayoutVars>
      </dgm:prSet>
      <dgm:spPr/>
      <dgm:t>
        <a:bodyPr/>
        <a:lstStyle/>
        <a:p>
          <a:endParaRPr lang="el-GR"/>
        </a:p>
      </dgm:t>
    </dgm:pt>
    <dgm:pt modelId="{B9A0FC8F-E718-4168-84A9-5E67D6EA6CC3}" type="pres">
      <dgm:prSet presAssocID="{0D2D3353-26A0-43F8-9EC2-570DCE9E76F0}" presName="sibTrans" presStyleCnt="0"/>
      <dgm:spPr/>
    </dgm:pt>
    <dgm:pt modelId="{90EF10B3-4FFA-4A2B-A1C4-6768974CACFD}" type="pres">
      <dgm:prSet presAssocID="{66F8E11A-E6BE-420F-8301-8AF54D0B3B1A}" presName="node" presStyleLbl="node1" presStyleIdx="3" presStyleCnt="5">
        <dgm:presLayoutVars>
          <dgm:bulletEnabled val="1"/>
        </dgm:presLayoutVars>
      </dgm:prSet>
      <dgm:spPr/>
      <dgm:t>
        <a:bodyPr/>
        <a:lstStyle/>
        <a:p>
          <a:endParaRPr lang="el-GR"/>
        </a:p>
      </dgm:t>
    </dgm:pt>
    <dgm:pt modelId="{A1FCC17D-4FA0-4F2A-8A63-E198343CBD8A}" type="pres">
      <dgm:prSet presAssocID="{1220949C-089C-4BC9-B14F-AB0A1484B872}" presName="sibTrans" presStyleCnt="0"/>
      <dgm:spPr/>
    </dgm:pt>
    <dgm:pt modelId="{55FDDED6-38CC-4129-A3A9-D565F3120CF0}" type="pres">
      <dgm:prSet presAssocID="{E1B92A42-FC3B-466D-8E29-41FD5D39931C}" presName="node" presStyleLbl="node1" presStyleIdx="4" presStyleCnt="5" custScaleX="189480" custScaleY="69702">
        <dgm:presLayoutVars>
          <dgm:bulletEnabled val="1"/>
        </dgm:presLayoutVars>
      </dgm:prSet>
      <dgm:spPr/>
      <dgm:t>
        <a:bodyPr/>
        <a:lstStyle/>
        <a:p>
          <a:endParaRPr lang="el-GR"/>
        </a:p>
      </dgm:t>
    </dgm:pt>
  </dgm:ptLst>
  <dgm:cxnLst>
    <dgm:cxn modelId="{03A9D572-FD86-48D0-96F9-9762C5E26713}" type="presOf" srcId="{E1B92A42-FC3B-466D-8E29-41FD5D39931C}" destId="{55FDDED6-38CC-4129-A3A9-D565F3120CF0}" srcOrd="0" destOrd="0" presId="urn:microsoft.com/office/officeart/2005/8/layout/default"/>
    <dgm:cxn modelId="{67F80FB3-C7FF-4CA2-9B14-CCC6195D54F2}" type="presOf" srcId="{97E985CD-ADD9-41FD-A7EF-603F13240D83}" destId="{D11288F5-65CF-496F-A3E7-8C9ED9D38A16}" srcOrd="0" destOrd="0" presId="urn:microsoft.com/office/officeart/2005/8/layout/default"/>
    <dgm:cxn modelId="{4AD36450-B3EE-4CC3-8985-5EE6E66F828A}" srcId="{97E985CD-ADD9-41FD-A7EF-603F13240D83}" destId="{66F8E11A-E6BE-420F-8301-8AF54D0B3B1A}" srcOrd="3" destOrd="0" parTransId="{31D44A6B-A9DD-48E0-B804-3567F33F31F4}" sibTransId="{1220949C-089C-4BC9-B14F-AB0A1484B872}"/>
    <dgm:cxn modelId="{AB9A59D2-E56D-4488-8414-648401B171EB}" type="presOf" srcId="{294FB2BA-4E8F-4DF3-B551-422A0EEBC4A2}" destId="{3269813C-39AA-4C69-A8F5-190B5AAC587A}" srcOrd="0" destOrd="0" presId="urn:microsoft.com/office/officeart/2005/8/layout/default"/>
    <dgm:cxn modelId="{992D16F6-CF97-4B59-9E7D-8E72EBEF0B0A}" type="presOf" srcId="{66F8E11A-E6BE-420F-8301-8AF54D0B3B1A}" destId="{90EF10B3-4FFA-4A2B-A1C4-6768974CACFD}" srcOrd="0" destOrd="0" presId="urn:microsoft.com/office/officeart/2005/8/layout/default"/>
    <dgm:cxn modelId="{BF9DB71B-2274-4807-BB3E-E0E41B8347E9}" type="presOf" srcId="{4A37880C-F7E4-4023-AFC9-C559D38FF97E}" destId="{05CDEB19-6B9F-44B7-9C96-E059F995DB58}" srcOrd="0" destOrd="0" presId="urn:microsoft.com/office/officeart/2005/8/layout/default"/>
    <dgm:cxn modelId="{DB8A2FC9-FE08-4E38-9E0B-B95795930B38}" srcId="{97E985CD-ADD9-41FD-A7EF-603F13240D83}" destId="{4A37880C-F7E4-4023-AFC9-C559D38FF97E}" srcOrd="1" destOrd="0" parTransId="{59E3B4AA-3FEE-4446-A2CA-B3875FFAF429}" sibTransId="{2D40CA3F-32A3-4724-A6CA-E85376FD884A}"/>
    <dgm:cxn modelId="{0E4E6AFF-4F27-4B01-B723-C63607DC7C50}" srcId="{97E985CD-ADD9-41FD-A7EF-603F13240D83}" destId="{E1B92A42-FC3B-466D-8E29-41FD5D39931C}" srcOrd="4" destOrd="0" parTransId="{FE9FD1DF-8622-4639-B46D-78D66562DDEA}" sibTransId="{72004E29-68E7-453B-9CEF-AE4F6D126018}"/>
    <dgm:cxn modelId="{B5BF01ED-8F6A-4889-AD9D-7A009E33B390}" srcId="{97E985CD-ADD9-41FD-A7EF-603F13240D83}" destId="{99F2EA0B-D681-4443-94E0-5C5455504A47}" srcOrd="2" destOrd="0" parTransId="{FC76DAF1-2E3F-40D5-B38B-6FCED65B51A5}" sibTransId="{0D2D3353-26A0-43F8-9EC2-570DCE9E76F0}"/>
    <dgm:cxn modelId="{C9F4FE28-179E-4E7A-835C-D7E3859D0B0A}" type="presOf" srcId="{99F2EA0B-D681-4443-94E0-5C5455504A47}" destId="{BA00D990-0A35-4C9A-96DA-7F065B87963D}" srcOrd="0" destOrd="0" presId="urn:microsoft.com/office/officeart/2005/8/layout/default"/>
    <dgm:cxn modelId="{DDBC9A1A-F957-44A3-A8DB-DB75C14B4C70}" srcId="{97E985CD-ADD9-41FD-A7EF-603F13240D83}" destId="{294FB2BA-4E8F-4DF3-B551-422A0EEBC4A2}" srcOrd="0" destOrd="0" parTransId="{6D1E6F53-9404-4CE5-91B9-3AE994D6DB45}" sibTransId="{8C482B8B-645A-4DDC-8C58-6D466FF65936}"/>
    <dgm:cxn modelId="{84C5E9B7-CE5F-47BF-8AB7-3F721118221D}" type="presParOf" srcId="{D11288F5-65CF-496F-A3E7-8C9ED9D38A16}" destId="{3269813C-39AA-4C69-A8F5-190B5AAC587A}" srcOrd="0" destOrd="0" presId="urn:microsoft.com/office/officeart/2005/8/layout/default"/>
    <dgm:cxn modelId="{F83BB53A-B3B1-4A89-8DFE-C39B31A77438}" type="presParOf" srcId="{D11288F5-65CF-496F-A3E7-8C9ED9D38A16}" destId="{E65D5C6A-06CE-43DA-9910-B9784DFBD1CA}" srcOrd="1" destOrd="0" presId="urn:microsoft.com/office/officeart/2005/8/layout/default"/>
    <dgm:cxn modelId="{61D03BAC-3248-46A6-A96D-B9B448CFB055}" type="presParOf" srcId="{D11288F5-65CF-496F-A3E7-8C9ED9D38A16}" destId="{05CDEB19-6B9F-44B7-9C96-E059F995DB58}" srcOrd="2" destOrd="0" presId="urn:microsoft.com/office/officeart/2005/8/layout/default"/>
    <dgm:cxn modelId="{D37F4EAA-5508-4B60-AB72-07D4FC12104C}" type="presParOf" srcId="{D11288F5-65CF-496F-A3E7-8C9ED9D38A16}" destId="{AAEE036F-1E4B-4EAC-8945-85AFA20DEA24}" srcOrd="3" destOrd="0" presId="urn:microsoft.com/office/officeart/2005/8/layout/default"/>
    <dgm:cxn modelId="{E690CB79-AA09-4DE4-B596-CEFDD9CE081A}" type="presParOf" srcId="{D11288F5-65CF-496F-A3E7-8C9ED9D38A16}" destId="{BA00D990-0A35-4C9A-96DA-7F065B87963D}" srcOrd="4" destOrd="0" presId="urn:microsoft.com/office/officeart/2005/8/layout/default"/>
    <dgm:cxn modelId="{B54F3758-DB3D-4208-9DE2-46D817D3614C}" type="presParOf" srcId="{D11288F5-65CF-496F-A3E7-8C9ED9D38A16}" destId="{B9A0FC8F-E718-4168-84A9-5E67D6EA6CC3}" srcOrd="5" destOrd="0" presId="urn:microsoft.com/office/officeart/2005/8/layout/default"/>
    <dgm:cxn modelId="{C41D182F-C22C-4538-899D-3121F70BEA27}" type="presParOf" srcId="{D11288F5-65CF-496F-A3E7-8C9ED9D38A16}" destId="{90EF10B3-4FFA-4A2B-A1C4-6768974CACFD}" srcOrd="6" destOrd="0" presId="urn:microsoft.com/office/officeart/2005/8/layout/default"/>
    <dgm:cxn modelId="{322AA024-5AD8-49BB-9CBE-F326EC56D334}" type="presParOf" srcId="{D11288F5-65CF-496F-A3E7-8C9ED9D38A16}" destId="{A1FCC17D-4FA0-4F2A-8A63-E198343CBD8A}" srcOrd="7" destOrd="0" presId="urn:microsoft.com/office/officeart/2005/8/layout/default"/>
    <dgm:cxn modelId="{FEF4C005-5990-46DF-ACDC-A53405319C5E}" type="presParOf" srcId="{D11288F5-65CF-496F-A3E7-8C9ED9D38A16}" destId="{55FDDED6-38CC-4129-A3A9-D565F3120CF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69813C-39AA-4C69-A8F5-190B5AAC587A}">
      <dsp:nvSpPr>
        <dsp:cNvPr id="0" name=""/>
        <dsp:cNvSpPr/>
      </dsp:nvSpPr>
      <dsp:spPr>
        <a:xfrm>
          <a:off x="705" y="1294414"/>
          <a:ext cx="2751062" cy="1650637"/>
        </a:xfrm>
        <a:prstGeom prst="rect">
          <a:avLst/>
        </a:prstGeom>
        <a:solidFill>
          <a:schemeClr val="dk2">
            <a:hueOff val="0"/>
            <a:satOff val="0"/>
            <a:lumOff val="0"/>
            <a:alphaOff val="0"/>
          </a:schemeClr>
        </a:solidFill>
        <a:ln w="425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t>περιλαμβάνει μάθηση που </a:t>
          </a:r>
          <a:r>
            <a:rPr lang="el-GR" sz="2000" u="sng" kern="1200" dirty="0" smtClean="0">
              <a:solidFill>
                <a:srgbClr val="FFFF00"/>
              </a:solidFill>
            </a:rPr>
            <a:t>εναλλάσσεται</a:t>
          </a:r>
          <a:r>
            <a:rPr lang="el-GR" sz="2000" kern="1200" dirty="0" smtClean="0"/>
            <a:t> μεταξύ εκπαιδευτικού πλαισίου και χώρου εργασίας</a:t>
          </a:r>
          <a:endParaRPr lang="el-GR" sz="2000" kern="1200" dirty="0"/>
        </a:p>
      </dsp:txBody>
      <dsp:txXfrm>
        <a:off x="705" y="1294414"/>
        <a:ext cx="2751062" cy="1650637"/>
      </dsp:txXfrm>
    </dsp:sp>
    <dsp:sp modelId="{05CDEB19-6B9F-44B7-9C96-E059F995DB58}">
      <dsp:nvSpPr>
        <dsp:cNvPr id="0" name=""/>
        <dsp:cNvSpPr/>
      </dsp:nvSpPr>
      <dsp:spPr>
        <a:xfrm>
          <a:off x="3026874" y="1294414"/>
          <a:ext cx="2751062" cy="1650637"/>
        </a:xfrm>
        <a:prstGeom prst="rect">
          <a:avLst/>
        </a:prstGeom>
        <a:solidFill>
          <a:schemeClr val="dk2">
            <a:hueOff val="0"/>
            <a:satOff val="0"/>
            <a:lumOff val="0"/>
            <a:alphaOff val="0"/>
          </a:schemeClr>
        </a:solidFill>
        <a:ln w="425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t>είναι μέρος ενός </a:t>
          </a:r>
          <a:r>
            <a:rPr lang="el-GR" sz="2000" u="sng" kern="1200" dirty="0" smtClean="0">
              <a:solidFill>
                <a:srgbClr val="FFFF00"/>
              </a:solidFill>
            </a:rPr>
            <a:t>επίσημου</a:t>
          </a:r>
          <a:r>
            <a:rPr lang="el-GR" sz="2000" kern="1200" dirty="0" smtClean="0"/>
            <a:t> </a:t>
          </a:r>
          <a:r>
            <a:rPr lang="el-GR" sz="2000" u="sng" kern="1200" dirty="0" smtClean="0">
              <a:solidFill>
                <a:srgbClr val="FFFF00"/>
              </a:solidFill>
            </a:rPr>
            <a:t>προγράμματος</a:t>
          </a:r>
          <a:r>
            <a:rPr lang="el-GR" sz="2000" kern="1200" dirty="0" smtClean="0">
              <a:solidFill>
                <a:srgbClr val="FFFF00"/>
              </a:solidFill>
            </a:rPr>
            <a:t> </a:t>
          </a:r>
          <a:r>
            <a:rPr lang="el-GR" sz="2000" kern="1200" dirty="0" smtClean="0"/>
            <a:t>εκπαίδευσης και κατάρτισης</a:t>
          </a:r>
          <a:endParaRPr lang="el-GR" sz="2000" kern="1200" dirty="0"/>
        </a:p>
      </dsp:txBody>
      <dsp:txXfrm>
        <a:off x="3026874" y="1294414"/>
        <a:ext cx="2751062" cy="1650637"/>
      </dsp:txXfrm>
    </dsp:sp>
    <dsp:sp modelId="{BA00D990-0A35-4C9A-96DA-7F065B87963D}">
      <dsp:nvSpPr>
        <dsp:cNvPr id="0" name=""/>
        <dsp:cNvSpPr/>
      </dsp:nvSpPr>
      <dsp:spPr>
        <a:xfrm>
          <a:off x="705" y="3220157"/>
          <a:ext cx="2751062" cy="1650637"/>
        </a:xfrm>
        <a:prstGeom prst="rect">
          <a:avLst/>
        </a:prstGeom>
        <a:solidFill>
          <a:schemeClr val="dk2">
            <a:hueOff val="0"/>
            <a:satOff val="0"/>
            <a:lumOff val="0"/>
            <a:alphaOff val="0"/>
          </a:schemeClr>
        </a:solidFill>
        <a:ln w="425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t>ο μαθητευόμενος λαμβάνει </a:t>
          </a:r>
          <a:r>
            <a:rPr lang="el-GR" sz="2000" u="sng" kern="1200" dirty="0" smtClean="0">
              <a:solidFill>
                <a:srgbClr val="FFFF00"/>
              </a:solidFill>
            </a:rPr>
            <a:t>πιστοποίηση</a:t>
          </a:r>
          <a:r>
            <a:rPr lang="el-GR" sz="2000" kern="1200" dirty="0" smtClean="0">
              <a:solidFill>
                <a:srgbClr val="FFFF00"/>
              </a:solidFill>
            </a:rPr>
            <a:t> </a:t>
          </a:r>
          <a:r>
            <a:rPr lang="el-GR" sz="2000" kern="1200" dirty="0" smtClean="0"/>
            <a:t>που αναγνωρίζεται επίσημα</a:t>
          </a:r>
          <a:endParaRPr lang="el-GR" sz="1600" kern="1200" dirty="0"/>
        </a:p>
      </dsp:txBody>
      <dsp:txXfrm>
        <a:off x="705" y="3220157"/>
        <a:ext cx="2751062" cy="1650637"/>
      </dsp:txXfrm>
    </dsp:sp>
    <dsp:sp modelId="{90EF10B3-4FFA-4A2B-A1C4-6768974CACFD}">
      <dsp:nvSpPr>
        <dsp:cNvPr id="0" name=""/>
        <dsp:cNvSpPr/>
      </dsp:nvSpPr>
      <dsp:spPr>
        <a:xfrm>
          <a:off x="3026874" y="3220157"/>
          <a:ext cx="2751062" cy="1650637"/>
        </a:xfrm>
        <a:prstGeom prst="rect">
          <a:avLst/>
        </a:prstGeom>
        <a:solidFill>
          <a:schemeClr val="dk2">
            <a:hueOff val="0"/>
            <a:satOff val="0"/>
            <a:lumOff val="0"/>
            <a:alphaOff val="0"/>
          </a:schemeClr>
        </a:solidFill>
        <a:ln w="425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t>ο μαθητευόμενος έχει την ιδιότητα του εργαζόμενου και </a:t>
          </a:r>
          <a:r>
            <a:rPr lang="el-GR" sz="2000" u="sng" kern="1200" dirty="0" smtClean="0">
              <a:solidFill>
                <a:srgbClr val="FFFF00"/>
              </a:solidFill>
            </a:rPr>
            <a:t>αμείβετα</a:t>
          </a:r>
          <a:r>
            <a:rPr lang="el-GR" sz="2000" kern="1200" dirty="0" smtClean="0">
              <a:solidFill>
                <a:srgbClr val="FFFF00"/>
              </a:solidFill>
            </a:rPr>
            <a:t>ι</a:t>
          </a:r>
          <a:r>
            <a:rPr lang="el-GR" sz="2000" kern="1200" dirty="0" smtClean="0"/>
            <a:t> για την εργασία του</a:t>
          </a:r>
          <a:endParaRPr lang="el-GR" sz="2000" kern="1200" dirty="0"/>
        </a:p>
      </dsp:txBody>
      <dsp:txXfrm>
        <a:off x="3026874" y="3220157"/>
        <a:ext cx="2751062" cy="1650637"/>
      </dsp:txXfrm>
    </dsp:sp>
    <dsp:sp modelId="{55FDDED6-38CC-4129-A3A9-D565F3120CF0}">
      <dsp:nvSpPr>
        <dsp:cNvPr id="0" name=""/>
        <dsp:cNvSpPr/>
      </dsp:nvSpPr>
      <dsp:spPr>
        <a:xfrm>
          <a:off x="282964" y="5145901"/>
          <a:ext cx="5212713" cy="1150527"/>
        </a:xfrm>
        <a:prstGeom prst="rect">
          <a:avLst/>
        </a:prstGeom>
        <a:solidFill>
          <a:schemeClr val="dk2">
            <a:hueOff val="0"/>
            <a:satOff val="0"/>
            <a:lumOff val="0"/>
            <a:alphaOff val="0"/>
          </a:schemeClr>
        </a:solidFill>
        <a:ln w="425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t>ιδανικά η μαθητεία βασίζεται σε ένα συμβόλαιο ή σε μία </a:t>
          </a:r>
          <a:r>
            <a:rPr lang="el-GR" sz="2000" u="sng" kern="1200" dirty="0" smtClean="0">
              <a:solidFill>
                <a:srgbClr val="FFFF00"/>
              </a:solidFill>
            </a:rPr>
            <a:t>επίσημη συμφωνία </a:t>
          </a:r>
          <a:r>
            <a:rPr lang="el-GR" sz="2000" kern="1200" dirty="0" smtClean="0"/>
            <a:t>μεταξύ του εργοδότη και του μαθητευόμενου</a:t>
          </a:r>
          <a:endParaRPr lang="el-GR" sz="2000" kern="1200" dirty="0"/>
        </a:p>
      </dsp:txBody>
      <dsp:txXfrm>
        <a:off x="282964" y="5145901"/>
        <a:ext cx="5212713" cy="11505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9173B21-6709-1946-900F-F12D75B6BFB1}" type="datetimeFigureOut">
              <a:rPr lang="en-US" smtClean="0"/>
              <a:pPr/>
              <a:t>4/28/2022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EB6DEA-E590-5A44-8827-34757BC5868C}" type="slidenum">
              <a:rPr lang="en-US" smtClean="0"/>
              <a:pPr/>
              <a:t>‹#›</a:t>
            </a:fld>
            <a:endParaRPr lang="en-US"/>
          </a:p>
        </p:txBody>
      </p:sp>
    </p:spTree>
    <p:extLst>
      <p:ext uri="{BB962C8B-B14F-4D97-AF65-F5344CB8AC3E}">
        <p14:creationId xmlns:p14="http://schemas.microsoft.com/office/powerpoint/2010/main" val="4034565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6281C5-195B-C64F-BD17-39C482D6F2EE}" type="datetimeFigureOut">
              <a:rPr lang="en-US" smtClean="0"/>
              <a:pPr/>
              <a:t>4/28/2022</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3D42ED-CFA6-C64C-BBD8-F9E1FA9CA3C0}" type="slidenum">
              <a:rPr lang="en-US" smtClean="0"/>
              <a:pPr/>
              <a:t>‹#›</a:t>
            </a:fld>
            <a:endParaRPr lang="en-US"/>
          </a:p>
        </p:txBody>
      </p:sp>
    </p:spTree>
    <p:extLst>
      <p:ext uri="{BB962C8B-B14F-4D97-AF65-F5344CB8AC3E}">
        <p14:creationId xmlns:p14="http://schemas.microsoft.com/office/powerpoint/2010/main" val="42664097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2143125" y="685800"/>
            <a:ext cx="2571750" cy="3429000"/>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A3D42ED-CFA6-C64C-BBD8-F9E1FA9CA3C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2143125" y="685800"/>
            <a:ext cx="2571750" cy="34290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A3D42ED-CFA6-C64C-BBD8-F9E1FA9CA3C0}"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2143125" y="685800"/>
            <a:ext cx="2571750" cy="34290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A3D42ED-CFA6-C64C-BBD8-F9E1FA9CA3C0}"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3A3D42ED-CFA6-C64C-BBD8-F9E1FA9CA3C0}"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228601" y="438913"/>
            <a:ext cx="6399041" cy="8262425"/>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Στρογγυλεμένο ορθογώνιο"/>
          <p:cNvSpPr/>
          <p:nvPr/>
        </p:nvSpPr>
        <p:spPr>
          <a:xfrm>
            <a:off x="313947" y="578883"/>
            <a:ext cx="6230107" cy="414528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Τίτλος"/>
          <p:cNvSpPr>
            <a:spLocks noGrp="1"/>
          </p:cNvSpPr>
          <p:nvPr>
            <p:ph type="ctrTitle"/>
          </p:nvPr>
        </p:nvSpPr>
        <p:spPr>
          <a:xfrm>
            <a:off x="541782" y="2426941"/>
            <a:ext cx="5829300" cy="24384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541782" y="4913376"/>
            <a:ext cx="5829300" cy="12192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p>
            <a:fld id="{AB565B36-E7DB-4C95-9D34-E78B406491CA}" type="datetime1">
              <a:rPr lang="en-US" smtClean="0"/>
              <a:pPr/>
              <a:t>4/28/2022</a:t>
            </a:fld>
            <a:endParaRPr lang="en-US"/>
          </a:p>
        </p:txBody>
      </p:sp>
      <p:sp>
        <p:nvSpPr>
          <p:cNvPr id="8" name="7 - Θέση υποσέλιδου"/>
          <p:cNvSpPr>
            <a:spLocks noGrp="1"/>
          </p:cNvSpPr>
          <p:nvPr>
            <p:ph type="ftr" sz="quarter" idx="11"/>
          </p:nvPr>
        </p:nvSpPr>
        <p:spPr/>
        <p:txBody>
          <a:bodyPr/>
          <a:lstStyle/>
          <a:p>
            <a:endParaRPr lang="en-US"/>
          </a:p>
        </p:txBody>
      </p:sp>
      <p:sp>
        <p:nvSpPr>
          <p:cNvPr id="11" name="10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77190" y="6644640"/>
            <a:ext cx="6137910" cy="1402080"/>
          </a:xfrm>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377190" y="707136"/>
            <a:ext cx="6137910" cy="558393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1B54303-F7CE-429C-A851-22F51DADC309}" type="datetime1">
              <a:rPr lang="en-US" smtClean="0"/>
              <a:pPr/>
              <a:t>4/28/2022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4972050" y="711206"/>
            <a:ext cx="1485900" cy="7010399"/>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00050" y="711204"/>
            <a:ext cx="4457700" cy="7010401"/>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DF26617-E780-40D1-9EC5-1E83CB01A7E0}" type="datetime1">
              <a:rPr lang="en-US" smtClean="0"/>
              <a:pPr/>
              <a:t>4/28/2022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42900" y="366184"/>
            <a:ext cx="6172200" cy="1524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342900" y="2133600"/>
            <a:ext cx="3028950" cy="599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3486150" y="2133600"/>
            <a:ext cx="3028950" cy="599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342900" y="8331200"/>
            <a:ext cx="1600200" cy="609600"/>
          </a:xfrm>
        </p:spPr>
        <p:txBody>
          <a:bodyPr/>
          <a:lstStyle>
            <a:lvl1pPr>
              <a:defRPr/>
            </a:lvl1pPr>
          </a:lstStyle>
          <a:p>
            <a:fld id="{F3E0F025-0189-4A03-9303-B2F719E67FDF}" type="datetime1">
              <a:rPr lang="en-US" smtClean="0"/>
              <a:pPr/>
              <a:t>4/28/2022</a:t>
            </a:fld>
            <a:endParaRPr lang="el-GR"/>
          </a:p>
        </p:txBody>
      </p:sp>
      <p:sp>
        <p:nvSpPr>
          <p:cNvPr id="6" name="5 - Θέση υποσέλιδου"/>
          <p:cNvSpPr>
            <a:spLocks noGrp="1"/>
          </p:cNvSpPr>
          <p:nvPr>
            <p:ph type="ftr" sz="quarter" idx="11"/>
          </p:nvPr>
        </p:nvSpPr>
        <p:spPr>
          <a:xfrm>
            <a:off x="2343150" y="8331200"/>
            <a:ext cx="2171700" cy="60960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4914900" y="8331200"/>
            <a:ext cx="1600200" cy="609600"/>
          </a:xfrm>
        </p:spPr>
        <p:txBody>
          <a:bodyPr/>
          <a:lstStyle>
            <a:lvl1pPr>
              <a:defRPr/>
            </a:lvl1pPr>
          </a:lstStyle>
          <a:p>
            <a:fld id="{BA1DDFC5-410C-4C8D-91B1-BE2DD64D9209}"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77190" y="6644640"/>
            <a:ext cx="6137910" cy="140208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77190" y="707136"/>
            <a:ext cx="6137910" cy="5583936"/>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B6C6F3-0167-4A97-9FF3-5091F6C592B7}" type="datetime1">
              <a:rPr lang="en-US" smtClean="0"/>
              <a:pPr/>
              <a:t>4/28/2022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228601" y="438913"/>
            <a:ext cx="6399041" cy="8262425"/>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υλεμένο ορθογώνιο"/>
          <p:cNvSpPr/>
          <p:nvPr/>
        </p:nvSpPr>
        <p:spPr>
          <a:xfrm>
            <a:off x="313947" y="578883"/>
            <a:ext cx="6230107" cy="578843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51258" y="6571488"/>
            <a:ext cx="6137910" cy="902208"/>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51258" y="7499312"/>
            <a:ext cx="6137910" cy="560832"/>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90937A4-622D-4AA1-B12E-E2D5A77F8CD0}" type="datetime1">
              <a:rPr lang="en-US" smtClean="0"/>
              <a:pPr/>
              <a:t>4/28/2022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385764" y="707136"/>
            <a:ext cx="2948940" cy="585216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3566520" y="707136"/>
            <a:ext cx="2948940" cy="585216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7837004-9E2B-423C-B316-2B897F645270}" type="datetime1">
              <a:rPr lang="en-US" smtClean="0"/>
              <a:pPr/>
              <a:t>4/28/2022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77190" y="6644640"/>
            <a:ext cx="6137910" cy="140208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5418" y="772584"/>
            <a:ext cx="2948940" cy="1056216"/>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3489127" y="772584"/>
            <a:ext cx="2948940" cy="1056216"/>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5418" y="1930400"/>
            <a:ext cx="2948940" cy="465328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3489127" y="1930400"/>
            <a:ext cx="2948940" cy="465328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047842A-CA04-4A57-99BF-C1002B1A9EB7}" type="datetime1">
              <a:rPr lang="en-US" smtClean="0"/>
              <a:pPr/>
              <a:t>4/28/2022</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DABB4DE-77DC-4545-A536-387853360F39}" type="datetime1">
              <a:rPr lang="en-US" smtClean="0"/>
              <a:pPr/>
              <a:t>4/28/2022</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228601" y="438913"/>
            <a:ext cx="6399041" cy="8262425"/>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77586C99-C08D-4205-9079-D874E0A0AA53}" type="datetime1">
              <a:rPr lang="en-US" smtClean="0"/>
              <a:pPr/>
              <a:t>4/28/2022</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154088" y="711200"/>
            <a:ext cx="2228850" cy="12192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154135" y="1930403"/>
            <a:ext cx="2228850" cy="5608149"/>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571030" y="1240192"/>
            <a:ext cx="3469619" cy="6299203"/>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8FE63AB-72DB-49A7-BD73-77565849C76F}" type="datetime1">
              <a:rPr lang="en-US" smtClean="0"/>
              <a:pPr/>
              <a:t>4/28/2022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228601" y="438913"/>
            <a:ext cx="6399041" cy="8262425"/>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ύλεμα μίας γωνίας ορθογωνίου"/>
          <p:cNvSpPr/>
          <p:nvPr/>
        </p:nvSpPr>
        <p:spPr>
          <a:xfrm>
            <a:off x="4800600" y="578883"/>
            <a:ext cx="1743454" cy="57912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42900" y="6682741"/>
            <a:ext cx="6172200" cy="140208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4847034" y="711200"/>
            <a:ext cx="1680210" cy="5615307"/>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461375C-B3FF-4C83-B1D4-FB011CA6B1FE}" type="datetime1">
              <a:rPr lang="en-US" smtClean="0"/>
              <a:pPr/>
              <a:t>4/28/2022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93E4AAA4-6363-4581-962D-1ACCC2D600C5}" type="slidenum">
              <a:rPr lang="en-US" smtClean="0"/>
              <a:pPr/>
              <a:t>‹#›</a:t>
            </a:fld>
            <a:endParaRPr lang="en-US"/>
          </a:p>
        </p:txBody>
      </p:sp>
      <p:sp>
        <p:nvSpPr>
          <p:cNvPr id="3" name="2 - Θέση εικόνας"/>
          <p:cNvSpPr>
            <a:spLocks noGrp="1"/>
          </p:cNvSpPr>
          <p:nvPr>
            <p:ph type="pic" idx="1"/>
          </p:nvPr>
        </p:nvSpPr>
        <p:spPr>
          <a:xfrm>
            <a:off x="316110" y="581024"/>
            <a:ext cx="4443984" cy="57912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228601" y="438913"/>
            <a:ext cx="6399041" cy="8262425"/>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Στρογγυλεμένο ορθογώνιο"/>
          <p:cNvSpPr/>
          <p:nvPr/>
        </p:nvSpPr>
        <p:spPr>
          <a:xfrm>
            <a:off x="313947" y="578883"/>
            <a:ext cx="6230107" cy="73152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Θέση τίτλου"/>
          <p:cNvSpPr>
            <a:spLocks noGrp="1"/>
          </p:cNvSpPr>
          <p:nvPr>
            <p:ph type="title"/>
          </p:nvPr>
        </p:nvSpPr>
        <p:spPr>
          <a:xfrm>
            <a:off x="377190" y="6647453"/>
            <a:ext cx="6137910" cy="140208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377190" y="707136"/>
            <a:ext cx="6137910" cy="5583936"/>
          </a:xfrm>
          <a:prstGeom prst="rect">
            <a:avLst/>
          </a:prstGeom>
        </p:spPr>
        <p:txBody>
          <a:bodyPr vert="horz" lIns="182880" tIns="91440">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2832246" y="8149168"/>
            <a:ext cx="1714500" cy="486833"/>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9F6B4E2-59A8-4C2E-AE70-3F5AABE30B90}" type="datetime1">
              <a:rPr lang="en-US" smtClean="0"/>
              <a:pPr/>
              <a:t>4/28/2022</a:t>
            </a:fld>
            <a:endParaRPr lang="en-US"/>
          </a:p>
        </p:txBody>
      </p:sp>
      <p:sp>
        <p:nvSpPr>
          <p:cNvPr id="18" name="17 - Θέση υποσέλιδου"/>
          <p:cNvSpPr>
            <a:spLocks noGrp="1"/>
          </p:cNvSpPr>
          <p:nvPr>
            <p:ph type="ftr" sz="quarter" idx="3"/>
          </p:nvPr>
        </p:nvSpPr>
        <p:spPr>
          <a:xfrm>
            <a:off x="4546746" y="8149168"/>
            <a:ext cx="1714500" cy="486833"/>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4 - Θέση αριθμού διαφάνειας"/>
          <p:cNvSpPr>
            <a:spLocks noGrp="1"/>
          </p:cNvSpPr>
          <p:nvPr>
            <p:ph type="sldNum" sz="quarter" idx="4"/>
          </p:nvPr>
        </p:nvSpPr>
        <p:spPr>
          <a:xfrm>
            <a:off x="6261246" y="8149168"/>
            <a:ext cx="342900" cy="486833"/>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3E4AAA4-6363-4581-962D-1ACCC2D600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715" r:id="rId1"/>
    <p:sldLayoutId id="2147484716" r:id="rId2"/>
    <p:sldLayoutId id="2147484717" r:id="rId3"/>
    <p:sldLayoutId id="2147484718" r:id="rId4"/>
    <p:sldLayoutId id="2147484719" r:id="rId5"/>
    <p:sldLayoutId id="2147484720" r:id="rId6"/>
    <p:sldLayoutId id="2147484721" r:id="rId7"/>
    <p:sldLayoutId id="2147484722" r:id="rId8"/>
    <p:sldLayoutId id="2147484723" r:id="rId9"/>
    <p:sldLayoutId id="2147484724" r:id="rId10"/>
    <p:sldLayoutId id="2147484725" r:id="rId11"/>
    <p:sldLayoutId id="2147484726" r:id="rId12"/>
  </p:sldLayoutIdLst>
  <p:hf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419" y="1217085"/>
            <a:ext cx="6245480" cy="2705561"/>
          </a:xfrm>
        </p:spPr>
        <p:txBody>
          <a:bodyPr>
            <a:normAutofit fontScale="90000"/>
          </a:bodyPr>
          <a:lstStyle/>
          <a:p>
            <a:pPr algn="ctr"/>
            <a:r>
              <a:rPr lang="el-GR" sz="3200" dirty="0" smtClean="0"/>
              <a:t>Η αξιοποίηση του mentoring στο πλαίσιο του θεσμού της μαθητείας</a:t>
            </a:r>
            <a:br>
              <a:rPr lang="el-GR" sz="3200" dirty="0" smtClean="0"/>
            </a:br>
            <a:r>
              <a:rPr lang="el-GR" sz="3200" dirty="0" smtClean="0"/>
              <a:t/>
            </a:r>
            <a:br>
              <a:rPr lang="el-GR" sz="3200" dirty="0" smtClean="0"/>
            </a:br>
            <a:r>
              <a:rPr lang="el-GR" sz="3200" dirty="0" smtClean="0"/>
              <a:t/>
            </a:r>
            <a:br>
              <a:rPr lang="el-GR" sz="3200" dirty="0" smtClean="0"/>
            </a:br>
            <a:endParaRPr lang="en-US" sz="3200" dirty="0">
              <a:solidFill>
                <a:srgbClr val="FDA909"/>
              </a:solidFill>
              <a:effectLst>
                <a:innerShdw blurRad="63500" dist="50800" dir="2700000">
                  <a:prstClr val="black">
                    <a:alpha val="50000"/>
                  </a:prstClr>
                </a:innerShdw>
              </a:effectLst>
              <a:latin typeface="Lucida Grande"/>
            </a:endParaRPr>
          </a:p>
        </p:txBody>
      </p:sp>
      <p:sp>
        <p:nvSpPr>
          <p:cNvPr id="13" name="12 - Θέση υποσέλιδου"/>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a:xfrm>
            <a:off x="6487716" y="8428568"/>
            <a:ext cx="370284" cy="486833"/>
          </a:xfrm>
        </p:spPr>
        <p:txBody>
          <a:bodyPr>
            <a:normAutofit/>
          </a:bodyPr>
          <a:lstStyle/>
          <a:p>
            <a:fld id="{93E4AAA4-6363-4581-962D-1ACCC2D600C5}" type="slidenum">
              <a:rPr lang="en-US" sz="2000" smtClean="0"/>
              <a:pPr/>
              <a:t>1</a:t>
            </a:fld>
            <a:endParaRPr lang="en-US" sz="2000" dirty="0"/>
          </a:p>
        </p:txBody>
      </p:sp>
      <p:sp>
        <p:nvSpPr>
          <p:cNvPr id="8" name="Rectangle 7"/>
          <p:cNvSpPr/>
          <p:nvPr/>
        </p:nvSpPr>
        <p:spPr>
          <a:xfrm>
            <a:off x="432148" y="7161926"/>
            <a:ext cx="6215951" cy="307777"/>
          </a:xfrm>
          <a:prstGeom prst="rect">
            <a:avLst/>
          </a:prstGeom>
        </p:spPr>
        <p:txBody>
          <a:bodyPr wrap="square">
            <a:spAutoFit/>
          </a:bodyPr>
          <a:lstStyle/>
          <a:p>
            <a:pPr>
              <a:spcBef>
                <a:spcPts val="600"/>
              </a:spcBef>
            </a:pPr>
            <a:r>
              <a:rPr lang="el-GR" sz="1400" baseline="30000" dirty="0" smtClean="0">
                <a:solidFill>
                  <a:schemeClr val="bg1"/>
                </a:solidFill>
                <a:latin typeface="Lucida Grande"/>
              </a:rPr>
              <a:t> </a:t>
            </a:r>
            <a:r>
              <a:rPr lang="el-GR" sz="1400" dirty="0" smtClean="0">
                <a:solidFill>
                  <a:schemeClr val="bg1"/>
                </a:solidFill>
                <a:latin typeface="Lucida Grande"/>
              </a:rPr>
              <a:t> </a:t>
            </a:r>
            <a:endParaRPr lang="el-GR" sz="1400" dirty="0">
              <a:solidFill>
                <a:schemeClr val="bg1"/>
              </a:solidFill>
              <a:latin typeface="Lucida Grande"/>
            </a:endParaRPr>
          </a:p>
        </p:txBody>
      </p:sp>
      <p:sp>
        <p:nvSpPr>
          <p:cNvPr id="5" name="TextBox 4"/>
          <p:cNvSpPr txBox="1"/>
          <p:nvPr/>
        </p:nvSpPr>
        <p:spPr>
          <a:xfrm>
            <a:off x="304419" y="5245397"/>
            <a:ext cx="6245480" cy="1107996"/>
          </a:xfrm>
          <a:prstGeom prst="rect">
            <a:avLst/>
          </a:prstGeom>
          <a:noFill/>
        </p:spPr>
        <p:txBody>
          <a:bodyPr wrap="square" rtlCol="0">
            <a:spAutoFit/>
          </a:bodyPr>
          <a:lstStyle/>
          <a:p>
            <a:pPr algn="ctr"/>
            <a:r>
              <a:rPr lang="el-GR" dirty="0" smtClean="0">
                <a:solidFill>
                  <a:schemeClr val="accent2"/>
                </a:solidFill>
                <a:latin typeface="Lucida Grande"/>
              </a:rPr>
              <a:t>Ιωσήφ Φραγκούλης   </a:t>
            </a:r>
          </a:p>
          <a:p>
            <a:pPr algn="ctr"/>
            <a:r>
              <a:rPr lang="el-GR" dirty="0" smtClean="0">
                <a:solidFill>
                  <a:schemeClr val="accent2"/>
                </a:solidFill>
                <a:latin typeface="Lucida Grande"/>
              </a:rPr>
              <a:t>Καθηγητής </a:t>
            </a:r>
            <a:r>
              <a:rPr lang="el-GR" dirty="0" smtClean="0">
                <a:solidFill>
                  <a:schemeClr val="accent2"/>
                </a:solidFill>
                <a:latin typeface="Lucida Grande"/>
              </a:rPr>
              <a:t>ΑΣΠΑΙΤΕ</a:t>
            </a:r>
          </a:p>
          <a:p>
            <a:pPr algn="ctr"/>
            <a:endParaRPr lang="el-GR" dirty="0" smtClean="0">
              <a:solidFill>
                <a:schemeClr val="accent2"/>
              </a:solidFill>
              <a:latin typeface="Lucida Grande"/>
            </a:endParaRPr>
          </a:p>
          <a:p>
            <a:pPr algn="ctr"/>
            <a:endParaRPr lang="en-US" baseline="30000" dirty="0" smtClean="0">
              <a:solidFill>
                <a:schemeClr val="accent2"/>
              </a:solidFill>
              <a:latin typeface="Lucida Grande"/>
            </a:endParaRPr>
          </a:p>
        </p:txBody>
      </p:sp>
      <p:sp>
        <p:nvSpPr>
          <p:cNvPr id="47106" name="AutoShape 2" descr="https://mail.google.com/mail/u/0/?ui=2&amp;ik=80456c5757&amp;view=fimg&amp;th=14b9e749ad692e36&amp;attid=0.9&amp;disp=emb&amp;attbid=ANGjdJ-PJKA8OCXwr_iLnU6XKbvd3ZONHmaniQOmlMUXstjGD35jsgOQCqqCwYk4izBmhPCOgjlAtBfvxd9XAoLsyybFNGid7j7S81xIvMpb3s9IbNTYDw9PYyUIfOo&amp;sz=w550-h366&amp;ats=1424327557615&amp;rm=14b9e749ad692e36&amp;zw&amp;atsh=1"/>
          <p:cNvSpPr>
            <a:spLocks noChangeAspect="1" noChangeArrowheads="1"/>
          </p:cNvSpPr>
          <p:nvPr/>
        </p:nvSpPr>
        <p:spPr bwMode="auto">
          <a:xfrm>
            <a:off x="116682" y="-1107017"/>
            <a:ext cx="1964531" cy="23241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47108" name="AutoShape 4" descr="https://mail.google.com/mail/u/0/?ui=2&amp;ik=80456c5757&amp;view=fimg&amp;th=14b9e749ad692e36&amp;attid=0.9&amp;disp=emb&amp;attbid=ANGjdJ-PJKA8OCXwr_iLnU6XKbvd3ZONHmaniQOmlMUXstjGD35jsgOQCqqCwYk4izBmhPCOgjlAtBfvxd9XAoLsyybFNGid7j7S81xIvMpb3s9IbNTYDw9PYyUIfOo&amp;sz=w550-h366&amp;ats=1424327557615&amp;rm=14b9e749ad692e36&amp;zw&amp;atsh=1"/>
          <p:cNvSpPr>
            <a:spLocks noChangeAspect="1" noChangeArrowheads="1"/>
          </p:cNvSpPr>
          <p:nvPr/>
        </p:nvSpPr>
        <p:spPr bwMode="auto">
          <a:xfrm>
            <a:off x="116682" y="-1107017"/>
            <a:ext cx="1964531" cy="23241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47109" name="Picture 5"/>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5059567" y="5245396"/>
            <a:ext cx="1428149" cy="1702024"/>
          </a:xfrm>
          <a:prstGeom prst="rect">
            <a:avLst/>
          </a:prstGeom>
          <a:noFill/>
          <a:ln w="9525">
            <a:noFill/>
            <a:miter lim="800000"/>
            <a:headEnd/>
            <a:tailEnd/>
          </a:ln>
        </p:spPr>
      </p:pic>
    </p:spTree>
    <p:extLst>
      <p:ext uri="{BB962C8B-B14F-4D97-AF65-F5344CB8AC3E}">
        <p14:creationId xmlns:p14="http://schemas.microsoft.com/office/powerpoint/2010/main" val="230520675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a:xfrm>
            <a:off x="541782" y="1113184"/>
            <a:ext cx="5829300" cy="901147"/>
          </a:xfrm>
        </p:spPr>
        <p:txBody>
          <a:bodyPr>
            <a:normAutofit fontScale="90000"/>
          </a:bodyPr>
          <a:lstStyle/>
          <a:p>
            <a:pPr algn="ctr"/>
            <a:r>
              <a:rPr lang="el-GR" sz="2800" dirty="0" smtClean="0"/>
              <a:t>Σκοπός και στόχοι του  </a:t>
            </a:r>
            <a:r>
              <a:rPr lang="en-US" sz="2800" dirty="0" smtClean="0"/>
              <a:t>mentoring</a:t>
            </a:r>
            <a:r>
              <a:rPr lang="el-GR" sz="2800" dirty="0" smtClean="0"/>
              <a:t> στο πλαίσιο λειτουργίας της μαθητείας</a:t>
            </a:r>
            <a:endParaRPr lang="el-GR" sz="3200" dirty="0"/>
          </a:p>
        </p:txBody>
      </p:sp>
      <p:sp>
        <p:nvSpPr>
          <p:cNvPr id="7" name="6 - Υπότιτλος"/>
          <p:cNvSpPr>
            <a:spLocks noGrp="1"/>
          </p:cNvSpPr>
          <p:nvPr>
            <p:ph type="subTitle" idx="1"/>
          </p:nvPr>
        </p:nvSpPr>
        <p:spPr>
          <a:xfrm>
            <a:off x="541782" y="2514600"/>
            <a:ext cx="5464163" cy="5320146"/>
          </a:xfrm>
        </p:spPr>
        <p:txBody>
          <a:bodyPr>
            <a:normAutofit lnSpcReduction="10000"/>
          </a:bodyPr>
          <a:lstStyle/>
          <a:p>
            <a:pPr lvl="0" algn="just">
              <a:buFont typeface="Arial" pitchFamily="34" charset="0"/>
              <a:buChar char="•"/>
            </a:pPr>
            <a:r>
              <a:rPr lang="el-GR" sz="2800" dirty="0" smtClean="0"/>
              <a:t>να δώσει στον εποπτευόμενο την ευρύτερη</a:t>
            </a:r>
            <a:r>
              <a:rPr lang="en-US" sz="2800" dirty="0" smtClean="0"/>
              <a:t> </a:t>
            </a:r>
            <a:r>
              <a:rPr lang="el-GR" sz="2800" dirty="0" smtClean="0"/>
              <a:t>εικόνα του </a:t>
            </a:r>
            <a:r>
              <a:rPr lang="el-GR" sz="2800" dirty="0" err="1" smtClean="0"/>
              <a:t>κοινωνικο</a:t>
            </a:r>
            <a:r>
              <a:rPr lang="el-GR" sz="2800" dirty="0" smtClean="0"/>
              <a:t> – οικονομικού και εκπαιδευτικού πλαισίου μέσα στο οποίο υλοποιείται η διεργασία της μάθησης,</a:t>
            </a:r>
            <a:endParaRPr lang="en-US" sz="2800" dirty="0" smtClean="0"/>
          </a:p>
          <a:p>
            <a:pPr lvl="0" algn="just"/>
            <a:endParaRPr lang="el-GR" sz="2800" dirty="0" smtClean="0"/>
          </a:p>
          <a:p>
            <a:pPr lvl="0" algn="just">
              <a:buFont typeface="Arial" pitchFamily="34" charset="0"/>
              <a:buChar char="•"/>
            </a:pPr>
            <a:r>
              <a:rPr lang="el-GR" sz="2800" dirty="0" smtClean="0"/>
              <a:t>να προσφέρει στον εποπτευόμενο (</a:t>
            </a:r>
            <a:r>
              <a:rPr lang="en-US" sz="2800" dirty="0" smtClean="0"/>
              <a:t>mentee</a:t>
            </a:r>
            <a:r>
              <a:rPr lang="el-GR" sz="2800" dirty="0" smtClean="0"/>
              <a:t> / </a:t>
            </a:r>
            <a:r>
              <a:rPr lang="en-US" sz="2800" dirty="0" err="1" smtClean="0"/>
              <a:t>proteg</a:t>
            </a:r>
            <a:r>
              <a:rPr lang="el-GR" sz="2800" dirty="0" smtClean="0"/>
              <a:t>é) ευκαιρίες μάθησης σε ένα μη απειλητικό περιβάλλον.</a:t>
            </a:r>
            <a:endParaRPr lang="el-GR" sz="2800"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11</a:t>
            </a:fld>
            <a:endParaRPr lang="en-US"/>
          </a:p>
        </p:txBody>
      </p:sp>
      <p:pic>
        <p:nvPicPr>
          <p:cNvPr id="7" name="0 - Εικόνα" descr="Untitled.FR12.tif"/>
          <p:cNvPicPr>
            <a:picLocks noGrp="1"/>
          </p:cNvPicPr>
          <p:nvPr>
            <p:ph idx="1"/>
          </p:nvPr>
        </p:nvPicPr>
        <p:blipFill>
          <a:blip r:embed="rId2" cstate="print"/>
          <a:stretch>
            <a:fillRect/>
          </a:stretch>
        </p:blipFill>
        <p:spPr>
          <a:xfrm>
            <a:off x="0" y="0"/>
            <a:ext cx="6858000" cy="9144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1782" y="1475510"/>
            <a:ext cx="5829300" cy="831272"/>
          </a:xfrm>
        </p:spPr>
        <p:txBody>
          <a:bodyPr>
            <a:normAutofit fontScale="90000"/>
          </a:bodyPr>
          <a:lstStyle/>
          <a:p>
            <a:pPr algn="ctr"/>
            <a:r>
              <a:rPr lang="el-GR" dirty="0" smtClean="0"/>
              <a:t>Φάσεις ανάπτυξης μοντέλου</a:t>
            </a:r>
            <a:endParaRPr lang="el-GR" dirty="0"/>
          </a:p>
        </p:txBody>
      </p:sp>
      <p:sp>
        <p:nvSpPr>
          <p:cNvPr id="3" name="2 - Υπότιτλος"/>
          <p:cNvSpPr>
            <a:spLocks noGrp="1"/>
          </p:cNvSpPr>
          <p:nvPr>
            <p:ph type="subTitle" idx="1"/>
          </p:nvPr>
        </p:nvSpPr>
        <p:spPr>
          <a:xfrm>
            <a:off x="541782" y="2306783"/>
            <a:ext cx="5829300" cy="5842386"/>
          </a:xfrm>
        </p:spPr>
        <p:txBody>
          <a:bodyPr/>
          <a:lstStyle/>
          <a:p>
            <a:pPr algn="just"/>
            <a:r>
              <a:rPr lang="el-GR" sz="2400" dirty="0" smtClean="0"/>
              <a:t>Προκειμένου ένα μοντέλο </a:t>
            </a:r>
            <a:r>
              <a:rPr lang="el-GR" sz="2400" dirty="0" err="1" smtClean="0"/>
              <a:t>μεντορικής</a:t>
            </a:r>
            <a:r>
              <a:rPr lang="el-GR" sz="2400" dirty="0" smtClean="0"/>
              <a:t> σχέσης να καταστεί λειτουργικό, αλλά και να μπορέσει να δομηθεί με συστηματικό και μεθοδικό τρόπο (βλ. Σχήμα 1), κρίνεται αρχικά αναγκαία η ανίχνευση των επιμορφωτικών αναγκών των συμμετεχόντων σε αυτό, σε συνδυασμό με τον προσδιορισμό των ενδιαφερόντων, των ιδιαίτερων χαρακτηριστικών και των εμπειριών τους (</a:t>
            </a:r>
            <a:r>
              <a:rPr lang="en-US" sz="2400" dirty="0" smtClean="0"/>
              <a:t>Bradley</a:t>
            </a:r>
            <a:r>
              <a:rPr lang="el-GR" sz="2400" dirty="0" smtClean="0"/>
              <a:t>, </a:t>
            </a:r>
            <a:r>
              <a:rPr lang="en-US" sz="2400" dirty="0" err="1" smtClean="0"/>
              <a:t>Kallick</a:t>
            </a:r>
            <a:r>
              <a:rPr lang="el-GR" sz="2400" dirty="0" smtClean="0"/>
              <a:t> &amp; </a:t>
            </a:r>
            <a:r>
              <a:rPr lang="en-US" sz="2400" dirty="0" smtClean="0"/>
              <a:t>Regan</a:t>
            </a:r>
            <a:r>
              <a:rPr lang="el-GR" sz="2400" dirty="0" smtClean="0"/>
              <a:t>, 1991, </a:t>
            </a:r>
            <a:r>
              <a:rPr lang="en-US" sz="2400" dirty="0" smtClean="0"/>
              <a:t>pp</a:t>
            </a:r>
            <a:r>
              <a:rPr lang="el-GR" sz="2400" dirty="0" smtClean="0"/>
              <a:t>. 45-47). </a:t>
            </a:r>
          </a:p>
          <a:p>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1782" y="1059874"/>
            <a:ext cx="5829300" cy="831272"/>
          </a:xfrm>
        </p:spPr>
        <p:txBody>
          <a:bodyPr>
            <a:normAutofit fontScale="90000"/>
          </a:bodyPr>
          <a:lstStyle/>
          <a:p>
            <a:pPr algn="ctr"/>
            <a:r>
              <a:rPr lang="el-GR" dirty="0" smtClean="0"/>
              <a:t>Φάσεις ανάπτυξης μοντέλου</a:t>
            </a:r>
            <a:endParaRPr lang="el-GR" dirty="0"/>
          </a:p>
        </p:txBody>
      </p:sp>
      <p:sp>
        <p:nvSpPr>
          <p:cNvPr id="3" name="2 - Υπότιτλος"/>
          <p:cNvSpPr>
            <a:spLocks noGrp="1"/>
          </p:cNvSpPr>
          <p:nvPr>
            <p:ph type="subTitle" idx="1"/>
          </p:nvPr>
        </p:nvSpPr>
        <p:spPr>
          <a:xfrm>
            <a:off x="541782" y="1891147"/>
            <a:ext cx="5829300" cy="6258022"/>
          </a:xfrm>
        </p:spPr>
        <p:txBody>
          <a:bodyPr>
            <a:normAutofit lnSpcReduction="10000"/>
          </a:bodyPr>
          <a:lstStyle/>
          <a:p>
            <a:pPr algn="just"/>
            <a:r>
              <a:rPr lang="el-GR" sz="2400" dirty="0" smtClean="0"/>
              <a:t>Στο επόμενο βήμα παρουσιάζεται και αναλύεται το θεσμικό πλαίσιο υλοποίησης της μαθητείας, όπως αυτό απορρέει από τα επίσημα θεσμικά κείμενα (χρόνος υλοποίησης μαθητείας, διάρκεια, δικαιώματα και υποχρεώσεις των συμμετεχόντων σε αυτή). (Ν.4386/2016.ΚΥΑ Φ7/136312/Δ4/2017).</a:t>
            </a:r>
          </a:p>
          <a:p>
            <a:pPr algn="just"/>
            <a:endParaRPr lang="el-GR" sz="2400" dirty="0" smtClean="0"/>
          </a:p>
          <a:p>
            <a:pPr algn="just"/>
            <a:r>
              <a:rPr lang="el-GR" sz="2400" dirty="0" smtClean="0"/>
              <a:t>Ακολουθεί η παρουσίαση του σκοπού του προγράμματος της μαθητείας, καθώς και η  ανάλυση των στόχων του σε επίπεδο γνώσεων, δεξιοτήτων, στάσεων- συμπεριφορών (Φραγκούλης, 2018).</a:t>
            </a:r>
          </a:p>
          <a:p>
            <a:pPr algn="just"/>
            <a:endParaRPr lang="el-GR" dirty="0" smtClean="0"/>
          </a:p>
          <a:p>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1782" y="1101436"/>
            <a:ext cx="5829300" cy="914400"/>
          </a:xfrm>
        </p:spPr>
        <p:txBody>
          <a:bodyPr>
            <a:normAutofit fontScale="90000"/>
          </a:bodyPr>
          <a:lstStyle/>
          <a:p>
            <a:pPr algn="ctr"/>
            <a:r>
              <a:rPr lang="el-GR" dirty="0" smtClean="0"/>
              <a:t>Φάσεις ανάπτυξης μοντέλου</a:t>
            </a:r>
            <a:endParaRPr lang="el-GR" dirty="0"/>
          </a:p>
        </p:txBody>
      </p:sp>
      <p:sp>
        <p:nvSpPr>
          <p:cNvPr id="3" name="2 - Υπότιτλος"/>
          <p:cNvSpPr>
            <a:spLocks noGrp="1"/>
          </p:cNvSpPr>
          <p:nvPr>
            <p:ph type="subTitle" idx="1"/>
          </p:nvPr>
        </p:nvSpPr>
        <p:spPr>
          <a:xfrm>
            <a:off x="541782" y="2306783"/>
            <a:ext cx="5829300" cy="5842386"/>
          </a:xfrm>
        </p:spPr>
        <p:txBody>
          <a:bodyPr/>
          <a:lstStyle/>
          <a:p>
            <a:pPr algn="just"/>
            <a:r>
              <a:rPr lang="el-GR" sz="2400" dirty="0" smtClean="0"/>
              <a:t>Σε κάθε συμβουλευτική διαδικασία τόσο οι οργανωτές, τόσο οι σύμβουλοι- μέντορες, όσο και οι συμμετέχοντες  αναζητούν τρόπους με τους οποίους θα καταστεί πιο δημιουργική και πιο αποτελεσματική η συμβουλευτική διαδικασία. </a:t>
            </a:r>
          </a:p>
          <a:p>
            <a:pPr algn="just"/>
            <a:endParaRPr lang="el-GR" sz="2400" dirty="0" smtClean="0"/>
          </a:p>
          <a:p>
            <a:pPr algn="just"/>
            <a:r>
              <a:rPr lang="el-GR" sz="2400" dirty="0" smtClean="0"/>
              <a:t>Για να επιτευχθούν τα προαναφερόμενα, απαραίτητη είναι η ανάλυση του πλαισίου σχεδιασμού, οργάνωσης και υλοποίησης της συμβουλευτικής παρέμβασης.</a:t>
            </a:r>
          </a:p>
          <a:p>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1782" y="1475510"/>
            <a:ext cx="5829300" cy="45719"/>
          </a:xfrm>
        </p:spPr>
        <p:txBody>
          <a:bodyPr>
            <a:normAutofit fontScale="90000"/>
          </a:bodyPr>
          <a:lstStyle/>
          <a:p>
            <a:pPr algn="ctr"/>
            <a:r>
              <a:rPr lang="el-GR" dirty="0" smtClean="0"/>
              <a:t>Φάσεις ανάπτυξης μοντέλου</a:t>
            </a:r>
            <a:endParaRPr lang="el-GR" dirty="0"/>
          </a:p>
        </p:txBody>
      </p:sp>
      <p:sp>
        <p:nvSpPr>
          <p:cNvPr id="3" name="2 - Υπότιτλος"/>
          <p:cNvSpPr>
            <a:spLocks noGrp="1"/>
          </p:cNvSpPr>
          <p:nvPr>
            <p:ph type="subTitle" idx="1"/>
          </p:nvPr>
        </p:nvSpPr>
        <p:spPr>
          <a:xfrm>
            <a:off x="541782" y="1521229"/>
            <a:ext cx="5829300" cy="6627940"/>
          </a:xfrm>
        </p:spPr>
        <p:txBody>
          <a:bodyPr>
            <a:normAutofit/>
          </a:bodyPr>
          <a:lstStyle/>
          <a:p>
            <a:pPr algn="just">
              <a:buFont typeface="Arial" pitchFamily="34" charset="0"/>
              <a:buChar char="•"/>
            </a:pPr>
            <a:r>
              <a:rPr lang="el-GR" sz="2400" dirty="0" smtClean="0"/>
              <a:t>Εντοπισμός παραγόντων (έμψυχων, μη έμψυχων, υλικοτεχνική υποδομή κτλ) οι οποίοι σχετίζονται με την επιτυχή υλοποίηση του </a:t>
            </a:r>
            <a:r>
              <a:rPr lang="en-US" sz="2400" dirty="0" smtClean="0"/>
              <a:t>mentoring</a:t>
            </a:r>
            <a:r>
              <a:rPr lang="el-GR" sz="2400" dirty="0" smtClean="0"/>
              <a:t>. </a:t>
            </a:r>
          </a:p>
          <a:p>
            <a:pPr algn="just"/>
            <a:endParaRPr lang="el-GR" sz="2400" dirty="0" smtClean="0"/>
          </a:p>
          <a:p>
            <a:pPr algn="just">
              <a:buFont typeface="Arial" pitchFamily="34" charset="0"/>
              <a:buChar char="•"/>
            </a:pPr>
            <a:r>
              <a:rPr lang="el-GR" sz="2400" dirty="0" smtClean="0"/>
              <a:t>Επιλογή των κατάλληλων  δομών για την υλοποίηση του </a:t>
            </a:r>
            <a:r>
              <a:rPr lang="en-US" sz="2400" dirty="0" smtClean="0"/>
              <a:t>mentoring</a:t>
            </a:r>
            <a:r>
              <a:rPr lang="el-GR" sz="2400" dirty="0" smtClean="0"/>
              <a:t>. </a:t>
            </a:r>
          </a:p>
          <a:p>
            <a:pPr algn="just"/>
            <a:endParaRPr lang="el-GR" sz="2400" dirty="0" smtClean="0"/>
          </a:p>
          <a:p>
            <a:pPr algn="just">
              <a:buFont typeface="Arial" pitchFamily="34" charset="0"/>
              <a:buChar char="•"/>
            </a:pPr>
            <a:r>
              <a:rPr lang="el-GR" sz="2400" dirty="0" smtClean="0"/>
              <a:t>Προσδιορισμός του χρόνου υλοποίησης της συμβουλευτικής παρέμβασης.  </a:t>
            </a:r>
          </a:p>
          <a:p>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1782" y="1475510"/>
            <a:ext cx="5829300" cy="831272"/>
          </a:xfrm>
        </p:spPr>
        <p:txBody>
          <a:bodyPr>
            <a:normAutofit fontScale="90000"/>
          </a:bodyPr>
          <a:lstStyle/>
          <a:p>
            <a:pPr algn="ctr"/>
            <a:r>
              <a:rPr lang="el-GR" dirty="0" smtClean="0"/>
              <a:t>Φάσεις ανάπτυξης μοντέλου</a:t>
            </a:r>
            <a:endParaRPr lang="el-GR" dirty="0"/>
          </a:p>
        </p:txBody>
      </p:sp>
      <p:sp>
        <p:nvSpPr>
          <p:cNvPr id="3" name="2 - Υπότιτλος"/>
          <p:cNvSpPr>
            <a:spLocks noGrp="1"/>
          </p:cNvSpPr>
          <p:nvPr>
            <p:ph type="subTitle" idx="1"/>
          </p:nvPr>
        </p:nvSpPr>
        <p:spPr>
          <a:xfrm>
            <a:off x="541782" y="2306783"/>
            <a:ext cx="5829300" cy="5842386"/>
          </a:xfrm>
        </p:spPr>
        <p:txBody>
          <a:bodyPr>
            <a:normAutofit/>
          </a:bodyPr>
          <a:lstStyle/>
          <a:p>
            <a:pPr algn="just">
              <a:buFont typeface="Arial" pitchFamily="34" charset="0"/>
              <a:buChar char="•"/>
            </a:pPr>
            <a:r>
              <a:rPr lang="el-GR" dirty="0" smtClean="0"/>
              <a:t>Συμβουλευτική παρέμβαση με στόχο την επεξεργασία ζητημάτων που σχετίζονται με το πλαίσιο υλοποίησης της μαθητείας.</a:t>
            </a:r>
          </a:p>
          <a:p>
            <a:pPr algn="just"/>
            <a:endParaRPr lang="el-GR" dirty="0" smtClean="0"/>
          </a:p>
          <a:p>
            <a:pPr algn="just">
              <a:buFont typeface="Arial" pitchFamily="34" charset="0"/>
              <a:buChar char="•"/>
            </a:pPr>
            <a:r>
              <a:rPr lang="el-GR" dirty="0" smtClean="0"/>
              <a:t>Αξιολόγηση της συμβουλευτικής- </a:t>
            </a:r>
            <a:r>
              <a:rPr lang="el-GR" dirty="0" err="1" smtClean="0"/>
              <a:t>μεντορικής</a:t>
            </a:r>
            <a:r>
              <a:rPr lang="el-GR" dirty="0" smtClean="0"/>
              <a:t> διαδικασίας μέσω </a:t>
            </a:r>
            <a:r>
              <a:rPr lang="el-GR" dirty="0" err="1" smtClean="0"/>
              <a:t>αναστοχασμού</a:t>
            </a:r>
            <a:r>
              <a:rPr lang="el-GR" dirty="0" smtClean="0"/>
              <a:t> σχετικά με την επίτευξη ή μη των στόχων που είχαν αρχικά τεθεί στο πλαίσιο της συμβουλευτικής παρέμβασης. </a:t>
            </a:r>
          </a:p>
          <a:p>
            <a:pPr algn="just"/>
            <a:endParaRPr lang="el-GR" dirty="0" smtClean="0"/>
          </a:p>
          <a:p>
            <a:pPr algn="just">
              <a:buFont typeface="Arial" pitchFamily="34" charset="0"/>
              <a:buChar char="•"/>
            </a:pPr>
            <a:r>
              <a:rPr lang="el-GR" dirty="0" smtClean="0"/>
              <a:t>Ο </a:t>
            </a:r>
            <a:r>
              <a:rPr lang="el-GR" dirty="0" err="1" smtClean="0"/>
              <a:t>αναστοχασμός</a:t>
            </a:r>
            <a:r>
              <a:rPr lang="el-GR" dirty="0" smtClean="0"/>
              <a:t> αποτελεί σημαντική παράμετρο για τη διαμόρφωση του σχεδίου δράσης, καθώς και για την αξιολόγηση της συμβουλευτικής </a:t>
            </a:r>
            <a:r>
              <a:rPr lang="el-GR" dirty="0" err="1" smtClean="0"/>
              <a:t>μεντορικής</a:t>
            </a:r>
            <a:r>
              <a:rPr lang="el-GR" dirty="0" smtClean="0"/>
              <a:t> παρέμβασης. (Φραγκούλης, 2013)</a:t>
            </a:r>
            <a:r>
              <a:rPr lang="en-US" dirty="0" smtClean="0"/>
              <a:t>.</a:t>
            </a:r>
            <a:endParaRPr lang="el-GR" dirty="0" smtClean="0"/>
          </a:p>
          <a:p>
            <a:pPr algn="just"/>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1258" y="3990788"/>
            <a:ext cx="6137910" cy="1442603"/>
          </a:xfrm>
        </p:spPr>
        <p:txBody>
          <a:bodyPr/>
          <a:lstStyle/>
          <a:p>
            <a:r>
              <a:rPr lang="el-GR" dirty="0" smtClean="0"/>
              <a:t>ΣΥΜΠΕΡΑΣΜΑΤΑ</a:t>
            </a:r>
            <a:endParaRPr lang="el-GR" dirty="0"/>
          </a:p>
        </p:txBody>
      </p:sp>
      <p:sp>
        <p:nvSpPr>
          <p:cNvPr id="3" name="2 - Θέση κειμένου"/>
          <p:cNvSpPr>
            <a:spLocks noGrp="1"/>
          </p:cNvSpPr>
          <p:nvPr>
            <p:ph type="body" idx="1"/>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D7E63A33-8271-4DD0-9C48-789913D7C115}" type="slidenum">
              <a:rPr lang="en-US" smtClean="0"/>
              <a:pPr/>
              <a:t>17</a:t>
            </a:fld>
            <a:endParaRPr lang="en-US"/>
          </a:p>
        </p:txBody>
      </p:sp>
      <p:pic>
        <p:nvPicPr>
          <p:cNvPr id="6" name="Picture 2"/>
          <p:cNvPicPr>
            <a:picLocks noChangeAspect="1" noChangeArrowheads="1"/>
          </p:cNvPicPr>
          <p:nvPr/>
        </p:nvPicPr>
        <p:blipFill>
          <a:blip r:embed="rId3" cstate="print"/>
          <a:srcRect/>
          <a:stretch>
            <a:fillRect/>
          </a:stretch>
        </p:blipFill>
        <p:spPr bwMode="auto">
          <a:xfrm>
            <a:off x="4736307" y="3990788"/>
            <a:ext cx="1535906"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l-GR" dirty="0" smtClean="0"/>
              <a:t>Συμπεράσματα  1/4</a:t>
            </a:r>
            <a:endParaRPr lang="el-GR" dirty="0"/>
          </a:p>
        </p:txBody>
      </p:sp>
      <p:sp>
        <p:nvSpPr>
          <p:cNvPr id="141315" name="Rectangle 3"/>
          <p:cNvSpPr>
            <a:spLocks noGrp="1" noChangeArrowheads="1"/>
          </p:cNvSpPr>
          <p:nvPr>
            <p:ph type="body" sz="half" idx="1"/>
          </p:nvPr>
        </p:nvSpPr>
        <p:spPr>
          <a:xfrm>
            <a:off x="342899" y="2133600"/>
            <a:ext cx="5814393" cy="5994400"/>
          </a:xfrm>
        </p:spPr>
        <p:txBody>
          <a:bodyPr>
            <a:normAutofit/>
          </a:bodyPr>
          <a:lstStyle/>
          <a:p>
            <a:pPr algn="just"/>
            <a:r>
              <a:rPr lang="el-GR" dirty="0" smtClean="0"/>
              <a:t> Ο θεσμός της μαθητείας αποτελεί μία καινοτομία για την (επαγγελματική) εκπαίδευση στη χώρα μας. Βασικό στοιχείο της αποτελεί η σύνδεσή της με το θεωρητικό και μεθοδολογικό πλαίσιο της εκπαίδευσης ενηλίκων. Καθοριστικής σημασίας για την αποτελεσματική υλοποίησή της είναι η αξιοποίηση του </a:t>
            </a:r>
            <a:r>
              <a:rPr lang="en-US" dirty="0" smtClean="0"/>
              <a:t>mentoring</a:t>
            </a:r>
            <a:r>
              <a:rPr lang="el-GR" dirty="0" smtClean="0"/>
              <a:t>.</a:t>
            </a:r>
          </a:p>
          <a:p>
            <a:endParaRPr lang="el-GR" sz="2800" dirty="0"/>
          </a:p>
        </p:txBody>
      </p:sp>
      <p:pic>
        <p:nvPicPr>
          <p:cNvPr id="141316" name="Picture 4" descr="bd07079_"/>
          <p:cNvPicPr>
            <a:picLocks noGrp="1" noChangeAspect="1" noChangeArrowheads="1"/>
          </p:cNvPicPr>
          <p:nvPr>
            <p:ph sz="half" idx="2"/>
          </p:nvPr>
        </p:nvPicPr>
        <p:blipFill>
          <a:blip r:embed="rId2" cstate="print"/>
          <a:srcRect/>
          <a:stretch>
            <a:fillRect/>
          </a:stretch>
        </p:blipFill>
        <p:spPr>
          <a:xfrm>
            <a:off x="5411857" y="661748"/>
            <a:ext cx="1103243" cy="1228436"/>
          </a:xfrm>
          <a:noFill/>
          <a:ln/>
        </p:spPr>
      </p:pic>
      <p:sp>
        <p:nvSpPr>
          <p:cNvPr id="5" name="4 - Θέση αριθμού διαφάνειας"/>
          <p:cNvSpPr>
            <a:spLocks noGrp="1"/>
          </p:cNvSpPr>
          <p:nvPr>
            <p:ph type="sldNum" sz="quarter" idx="12"/>
          </p:nvPr>
        </p:nvSpPr>
        <p:spPr/>
        <p:txBody>
          <a:bodyPr/>
          <a:lstStyle/>
          <a:p>
            <a:fld id="{BA1DDFC5-410C-4C8D-91B1-BE2DD64D9209}" type="slidenum">
              <a:rPr lang="el-GR" smtClean="0"/>
              <a:pPr/>
              <a:t>18</a:t>
            </a:fld>
            <a:endParaRPr lang="el-GR"/>
          </a:p>
        </p:txBody>
      </p:sp>
      <p:sp>
        <p:nvSpPr>
          <p:cNvPr id="6" name="5 - Θέση υποσέλιδου"/>
          <p:cNvSpPr>
            <a:spLocks noGrp="1"/>
          </p:cNvSpPr>
          <p:nvPr>
            <p:ph type="ftr" sz="quarter" idx="11"/>
          </p:nvPr>
        </p:nvSpPr>
        <p:spPr/>
        <p:txBody>
          <a:bodyPr/>
          <a:lstStyle/>
          <a:p>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wipe(right)">
                                      <p:cBhvr>
                                        <p:cTn id="7" dur="500"/>
                                        <p:tgtEl>
                                          <p:spTgt spid="141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l-GR" dirty="0" smtClean="0"/>
              <a:t>Συμπεράσματα 2/4</a:t>
            </a:r>
            <a:endParaRPr lang="el-GR" dirty="0"/>
          </a:p>
        </p:txBody>
      </p:sp>
      <p:sp>
        <p:nvSpPr>
          <p:cNvPr id="141315" name="Rectangle 3"/>
          <p:cNvSpPr>
            <a:spLocks noGrp="1" noChangeArrowheads="1"/>
          </p:cNvSpPr>
          <p:nvPr>
            <p:ph type="body" sz="half" idx="1"/>
          </p:nvPr>
        </p:nvSpPr>
        <p:spPr>
          <a:xfrm>
            <a:off x="342899" y="2133600"/>
            <a:ext cx="5993297" cy="5994400"/>
          </a:xfrm>
        </p:spPr>
        <p:txBody>
          <a:bodyPr>
            <a:normAutofit/>
          </a:bodyPr>
          <a:lstStyle/>
          <a:p>
            <a:pPr algn="just"/>
            <a:r>
              <a:rPr lang="el-GR" dirty="0" smtClean="0"/>
              <a:t>Δεδομένου ότι στη χώρα μας υπάρχει μικρή σχετικά παράδοση στις προαναφερόμενες περιοχές, είναι σημαντικό να σχεδιαστεί, οργανωθεί και υλοποιηθεί ένα ολοκληρωμένο μοντέλο </a:t>
            </a:r>
            <a:r>
              <a:rPr lang="en-US" dirty="0" smtClean="0"/>
              <a:t>mentoring</a:t>
            </a:r>
            <a:r>
              <a:rPr lang="el-GR" dirty="0" smtClean="0"/>
              <a:t>, στο οποίο να λαμβάνονται υπόψη όλες οι κρίσιμες παράμετροι και τα σημαντικά δεδομένα υλοποίησης του προγράμματος της  μαθητείας. </a:t>
            </a:r>
          </a:p>
          <a:p>
            <a:endParaRPr lang="el-GR" sz="2800" dirty="0"/>
          </a:p>
        </p:txBody>
      </p:sp>
      <p:pic>
        <p:nvPicPr>
          <p:cNvPr id="141316" name="Picture 4" descr="bd07079_"/>
          <p:cNvPicPr>
            <a:picLocks noGrp="1" noChangeAspect="1" noChangeArrowheads="1"/>
          </p:cNvPicPr>
          <p:nvPr>
            <p:ph sz="half" idx="2"/>
          </p:nvPr>
        </p:nvPicPr>
        <p:blipFill>
          <a:blip r:embed="rId2" cstate="print"/>
          <a:srcRect/>
          <a:stretch>
            <a:fillRect/>
          </a:stretch>
        </p:blipFill>
        <p:spPr>
          <a:xfrm>
            <a:off x="5232953" y="366185"/>
            <a:ext cx="1103243" cy="1524000"/>
          </a:xfrm>
          <a:noFill/>
          <a:ln/>
        </p:spPr>
      </p:pic>
      <p:sp>
        <p:nvSpPr>
          <p:cNvPr id="7" name="6 - Θέση αριθμού διαφάνειας"/>
          <p:cNvSpPr>
            <a:spLocks noGrp="1"/>
          </p:cNvSpPr>
          <p:nvPr>
            <p:ph type="sldNum" sz="quarter" idx="12"/>
          </p:nvPr>
        </p:nvSpPr>
        <p:spPr/>
        <p:txBody>
          <a:bodyPr/>
          <a:lstStyle/>
          <a:p>
            <a:fld id="{BA1DDFC5-410C-4C8D-91B1-BE2DD64D9209}" type="slidenum">
              <a:rPr lang="el-GR" smtClean="0"/>
              <a:pPr/>
              <a:t>19</a:t>
            </a:fld>
            <a:endParaRPr lang="el-GR"/>
          </a:p>
        </p:txBody>
      </p:sp>
      <p:sp>
        <p:nvSpPr>
          <p:cNvPr id="8" name="7 - Θέση υποσέλιδου"/>
          <p:cNvSpPr>
            <a:spLocks noGrp="1"/>
          </p:cNvSpPr>
          <p:nvPr>
            <p:ph type="ftr" sz="quarter" idx="11"/>
          </p:nvPr>
        </p:nvSpPr>
        <p:spPr/>
        <p:txBody>
          <a:bodyPr/>
          <a:lstStyle/>
          <a:p>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wipe(right)">
                                      <p:cBhvr>
                                        <p:cTn id="7" dur="500"/>
                                        <p:tgtEl>
                                          <p:spTgt spid="141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4158" y="1616149"/>
            <a:ext cx="5757530" cy="6186309"/>
          </a:xfrm>
          <a:prstGeom prst="rect">
            <a:avLst/>
          </a:prstGeom>
        </p:spPr>
        <p:txBody>
          <a:bodyPr wrap="square">
            <a:spAutoFit/>
          </a:bodyPr>
          <a:lstStyle/>
          <a:p>
            <a:pPr algn="just">
              <a:lnSpc>
                <a:spcPct val="110000"/>
              </a:lnSpc>
            </a:pPr>
            <a:r>
              <a:rPr lang="el-GR" sz="2400" dirty="0" smtClean="0"/>
              <a:t>Η μαθητεία αποτελεί ένα εκπαιδευτικό μοντέλο, στο οποίο ο μαθησιακός χρόνος εναλλάσσεται μεταξύ του χώρου εργασίας και της εκπαιδευτικής δομής-δυϊκό σύστημα-συνδυάζοντας έτσι την ενδοσχολική με την ενδοεπιχειρησιακή κατάρτιση.</a:t>
            </a:r>
          </a:p>
          <a:p>
            <a:pPr>
              <a:lnSpc>
                <a:spcPct val="110000"/>
              </a:lnSpc>
            </a:pPr>
            <a:endParaRPr lang="el-GR" sz="2400" dirty="0" smtClean="0"/>
          </a:p>
          <a:p>
            <a:pPr>
              <a:lnSpc>
                <a:spcPct val="110000"/>
              </a:lnSpc>
            </a:pPr>
            <a:endParaRPr lang="el-GR" sz="2400" dirty="0" smtClean="0"/>
          </a:p>
          <a:p>
            <a:pPr algn="just">
              <a:lnSpc>
                <a:spcPct val="110000"/>
              </a:lnSpc>
            </a:pPr>
            <a:r>
              <a:rPr lang="el-GR" sz="2400" dirty="0" smtClean="0"/>
              <a:t>Πρόσφατα, με το νόμο </a:t>
            </a:r>
            <a:r>
              <a:rPr lang="el-GR" sz="2400" b="1" dirty="0" smtClean="0">
                <a:solidFill>
                  <a:schemeClr val="tx2"/>
                </a:solidFill>
              </a:rPr>
              <a:t>4386/2016</a:t>
            </a:r>
            <a:r>
              <a:rPr lang="el-GR" sz="2400" b="1" dirty="0" smtClean="0"/>
              <a:t> </a:t>
            </a:r>
            <a:r>
              <a:rPr lang="el-GR" sz="2400" dirty="0" smtClean="0"/>
              <a:t>αναδιαρθρώθηκε εκ νέου η δομή της επαγγελματικής εκπαίδευσης στην Ελλάδα και προβλέπονται ειδικές ρυθμίσεις για τη μαθητεία.</a:t>
            </a:r>
            <a:endParaRPr lang="el-GR" sz="2400" dirty="0"/>
          </a:p>
        </p:txBody>
      </p:sp>
      <p:sp>
        <p:nvSpPr>
          <p:cNvPr id="5" name="4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2754ED01-E2A0-4C1E-8E21-014B99041579}" type="slidenum">
              <a:rPr lang="en-US" smtClean="0"/>
              <a:pPr/>
              <a:t>2</a:t>
            </a:fld>
            <a:endParaRPr lang="en-US"/>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l-GR" dirty="0" smtClean="0"/>
              <a:t>Συμπεράσματα  3/4</a:t>
            </a:r>
            <a:endParaRPr lang="el-GR" dirty="0"/>
          </a:p>
        </p:txBody>
      </p:sp>
      <p:sp>
        <p:nvSpPr>
          <p:cNvPr id="141315" name="Rectangle 3"/>
          <p:cNvSpPr>
            <a:spLocks noGrp="1" noChangeArrowheads="1"/>
          </p:cNvSpPr>
          <p:nvPr>
            <p:ph type="body" sz="half" idx="1"/>
          </p:nvPr>
        </p:nvSpPr>
        <p:spPr>
          <a:xfrm>
            <a:off x="342899" y="2133600"/>
            <a:ext cx="5993297" cy="5994400"/>
          </a:xfrm>
        </p:spPr>
        <p:txBody>
          <a:bodyPr>
            <a:normAutofit/>
          </a:bodyPr>
          <a:lstStyle/>
          <a:p>
            <a:endParaRPr lang="el-GR" dirty="0" smtClean="0"/>
          </a:p>
          <a:p>
            <a:pPr algn="just"/>
            <a:r>
              <a:rPr lang="el-GR" dirty="0" smtClean="0"/>
              <a:t>Ειδικότερα, χρειάζεται να ανιχνευθούν οι επιμορφωτικές ανάγκες και τα χαρακτηριστικά των συμμετεχόντων, να αναλυθεί το ευρύτερο πλαίσιο και οι κρίσιμοι παράγοντες, να σχεδιαστεί μεθοδικά, να αξιολογηθεί και, αν κριθεί αναγκαίο, να επανασχεδιαστεί η συμβουλευτική  </a:t>
            </a:r>
            <a:r>
              <a:rPr lang="el-GR" dirty="0" err="1" smtClean="0"/>
              <a:t>μεντορική</a:t>
            </a:r>
            <a:r>
              <a:rPr lang="el-GR" dirty="0" smtClean="0"/>
              <a:t> παρέμβαση. </a:t>
            </a:r>
          </a:p>
          <a:p>
            <a:endParaRPr lang="el-GR" sz="2800" dirty="0"/>
          </a:p>
        </p:txBody>
      </p:sp>
      <p:pic>
        <p:nvPicPr>
          <p:cNvPr id="141316" name="Picture 4" descr="bd07079_"/>
          <p:cNvPicPr>
            <a:picLocks noGrp="1" noChangeAspect="1" noChangeArrowheads="1"/>
          </p:cNvPicPr>
          <p:nvPr>
            <p:ph sz="half" idx="2"/>
          </p:nvPr>
        </p:nvPicPr>
        <p:blipFill>
          <a:blip r:embed="rId2" cstate="print"/>
          <a:srcRect/>
          <a:stretch>
            <a:fillRect/>
          </a:stretch>
        </p:blipFill>
        <p:spPr>
          <a:xfrm>
            <a:off x="5527964" y="647056"/>
            <a:ext cx="808232" cy="1486544"/>
          </a:xfrm>
          <a:noFill/>
          <a:ln/>
        </p:spPr>
      </p:pic>
      <p:sp>
        <p:nvSpPr>
          <p:cNvPr id="5" name="4 - Θέση αριθμού διαφάνειας"/>
          <p:cNvSpPr>
            <a:spLocks noGrp="1"/>
          </p:cNvSpPr>
          <p:nvPr>
            <p:ph type="sldNum" sz="quarter" idx="12"/>
          </p:nvPr>
        </p:nvSpPr>
        <p:spPr/>
        <p:txBody>
          <a:bodyPr/>
          <a:lstStyle/>
          <a:p>
            <a:fld id="{BA1DDFC5-410C-4C8D-91B1-BE2DD64D9209}" type="slidenum">
              <a:rPr lang="el-GR" smtClean="0"/>
              <a:pPr/>
              <a:t>20</a:t>
            </a:fld>
            <a:endParaRPr lang="el-GR"/>
          </a:p>
        </p:txBody>
      </p:sp>
      <p:sp>
        <p:nvSpPr>
          <p:cNvPr id="6" name="5 - Θέση υποσέλιδου"/>
          <p:cNvSpPr>
            <a:spLocks noGrp="1"/>
          </p:cNvSpPr>
          <p:nvPr>
            <p:ph type="ftr" sz="quarter" idx="11"/>
          </p:nvPr>
        </p:nvSpPr>
        <p:spPr/>
        <p:txBody>
          <a:bodyPr/>
          <a:lstStyle/>
          <a:p>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wipe(right)">
                                      <p:cBhvr>
                                        <p:cTn id="7" dur="500"/>
                                        <p:tgtEl>
                                          <p:spTgt spid="141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l-GR" dirty="0" smtClean="0"/>
              <a:t>Συμπεράσματα  4/4</a:t>
            </a:r>
            <a:endParaRPr lang="el-GR" dirty="0"/>
          </a:p>
        </p:txBody>
      </p:sp>
      <p:sp>
        <p:nvSpPr>
          <p:cNvPr id="141315" name="Rectangle 3"/>
          <p:cNvSpPr>
            <a:spLocks noGrp="1" noChangeArrowheads="1"/>
          </p:cNvSpPr>
          <p:nvPr>
            <p:ph type="body" sz="half" idx="1"/>
          </p:nvPr>
        </p:nvSpPr>
        <p:spPr>
          <a:xfrm>
            <a:off x="342899" y="2133600"/>
            <a:ext cx="5814393" cy="5994400"/>
          </a:xfrm>
        </p:spPr>
        <p:txBody>
          <a:bodyPr>
            <a:normAutofit/>
          </a:bodyPr>
          <a:lstStyle/>
          <a:p>
            <a:pPr algn="just"/>
            <a:r>
              <a:rPr lang="el-GR" dirty="0" smtClean="0"/>
              <a:t>Ενδιαφέρον θα είχε η πραγματοποίηση μελλοντικής έρευνας σχετικά με δυσκολίες και προβλήματα που ανέκυψαν από τη λειτουργία του </a:t>
            </a:r>
            <a:r>
              <a:rPr lang="en-US" dirty="0" smtClean="0"/>
              <a:t>mentoring </a:t>
            </a:r>
            <a:r>
              <a:rPr lang="el-GR" dirty="0" smtClean="0"/>
              <a:t>στο πλαίσιο της μαθητείας στην Επαγγελματική Εκπαίδευση και Κατάρτιση στη χώρα μας. </a:t>
            </a:r>
          </a:p>
          <a:p>
            <a:endParaRPr lang="el-GR" sz="2800" dirty="0"/>
          </a:p>
        </p:txBody>
      </p:sp>
      <p:pic>
        <p:nvPicPr>
          <p:cNvPr id="141316" name="Picture 4" descr="bd07079_"/>
          <p:cNvPicPr>
            <a:picLocks noGrp="1" noChangeAspect="1" noChangeArrowheads="1"/>
          </p:cNvPicPr>
          <p:nvPr>
            <p:ph sz="half" idx="2"/>
          </p:nvPr>
        </p:nvPicPr>
        <p:blipFill>
          <a:blip r:embed="rId2" cstate="print"/>
          <a:srcRect/>
          <a:stretch>
            <a:fillRect/>
          </a:stretch>
        </p:blipFill>
        <p:spPr>
          <a:xfrm>
            <a:off x="5486400" y="647056"/>
            <a:ext cx="849796" cy="1486544"/>
          </a:xfrm>
          <a:noFill/>
          <a:ln/>
        </p:spPr>
      </p:pic>
      <p:sp>
        <p:nvSpPr>
          <p:cNvPr id="6" name="5 - Θέση αριθμού διαφάνειας"/>
          <p:cNvSpPr>
            <a:spLocks noGrp="1"/>
          </p:cNvSpPr>
          <p:nvPr>
            <p:ph type="sldNum" sz="quarter" idx="12"/>
          </p:nvPr>
        </p:nvSpPr>
        <p:spPr/>
        <p:txBody>
          <a:bodyPr/>
          <a:lstStyle/>
          <a:p>
            <a:fld id="{BA1DDFC5-410C-4C8D-91B1-BE2DD64D9209}" type="slidenum">
              <a:rPr lang="el-GR" smtClean="0"/>
              <a:pPr/>
              <a:t>21</a:t>
            </a:fld>
            <a:endParaRPr lang="el-GR"/>
          </a:p>
        </p:txBody>
      </p:sp>
      <p:sp>
        <p:nvSpPr>
          <p:cNvPr id="7" name="6 - Θέση υποσέλιδου"/>
          <p:cNvSpPr>
            <a:spLocks noGrp="1"/>
          </p:cNvSpPr>
          <p:nvPr>
            <p:ph type="ftr" sz="quarter" idx="11"/>
          </p:nvPr>
        </p:nvSpPr>
        <p:spPr/>
        <p:txBody>
          <a:bodyPr/>
          <a:lstStyle/>
          <a:p>
            <a:endParaRPr lang="el-G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41316"/>
                                        </p:tgtEl>
                                        <p:attrNameLst>
                                          <p:attrName>style.visibility</p:attrName>
                                        </p:attrNameLst>
                                      </p:cBhvr>
                                      <p:to>
                                        <p:strVal val="visible"/>
                                      </p:to>
                                    </p:set>
                                    <p:animEffect transition="in" filter="wipe(right)">
                                      <p:cBhvr>
                                        <p:cTn id="7" dur="500"/>
                                        <p:tgtEl>
                                          <p:spTgt spid="141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unset"/>
          <p:cNvPicPr>
            <a:picLocks noGrp="1" noChangeAspect="1" noChangeArrowheads="1"/>
          </p:cNvPicPr>
          <p:nvPr>
            <p:ph idx="1"/>
          </p:nvPr>
        </p:nvPicPr>
        <p:blipFill>
          <a:blip r:embed="rId3" cstate="print"/>
          <a:srcRect/>
          <a:stretch>
            <a:fillRect/>
          </a:stretch>
        </p:blipFill>
        <p:spPr>
          <a:xfrm>
            <a:off x="1881052" y="4702629"/>
            <a:ext cx="3448594" cy="2634582"/>
          </a:xfrm>
          <a:noFill/>
          <a:ln/>
        </p:spPr>
      </p:pic>
      <p:sp>
        <p:nvSpPr>
          <p:cNvPr id="9" name="8 - Θέση υποσέλιδου"/>
          <p:cNvSpPr>
            <a:spLocks noGrp="1"/>
          </p:cNvSpPr>
          <p:nvPr>
            <p:ph type="ftr" sz="quarter" idx="11"/>
          </p:nvPr>
        </p:nvSpPr>
        <p:spPr/>
        <p:txBody>
          <a:bodyPr/>
          <a:lstStyle/>
          <a:p>
            <a:endParaRPr lang="en-US" dirty="0"/>
          </a:p>
        </p:txBody>
      </p:sp>
      <p:sp>
        <p:nvSpPr>
          <p:cNvPr id="10" name="Rectangle 2"/>
          <p:cNvSpPr>
            <a:spLocks noGrp="1" noChangeArrowheads="1"/>
          </p:cNvSpPr>
          <p:nvPr>
            <p:ph type="title"/>
          </p:nvPr>
        </p:nvSpPr>
        <p:spPr>
          <a:xfrm>
            <a:off x="395654" y="1047727"/>
            <a:ext cx="6169872" cy="2453119"/>
          </a:xfrm>
        </p:spPr>
        <p:txBody>
          <a:bodyPr>
            <a:normAutofit/>
          </a:bodyPr>
          <a:lstStyle/>
          <a:p>
            <a:pPr lvl="0" algn="ctr"/>
            <a:r>
              <a:rPr lang="el-GR" dirty="0" smtClean="0">
                <a:solidFill>
                  <a:srgbClr val="FF0000"/>
                </a:solidFill>
              </a:rPr>
              <a:t>Σας ευχαριστώ πολύ</a:t>
            </a:r>
            <a:endParaRPr lang="el-GR" dirty="0">
              <a:solidFill>
                <a:srgbClr val="FF0000"/>
              </a:solidFill>
            </a:endParaRPr>
          </a:p>
        </p:txBody>
      </p:sp>
    </p:spTree>
    <p:extLst>
      <p:ext uri="{BB962C8B-B14F-4D97-AF65-F5344CB8AC3E}">
        <p14:creationId xmlns:p14="http://schemas.microsoft.com/office/powerpoint/2010/main" val="212401712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84784" y="2747797"/>
            <a:ext cx="4482498" cy="523220"/>
          </a:xfrm>
          <a:prstGeom prst="rect">
            <a:avLst/>
          </a:prstGeom>
          <a:noFill/>
        </p:spPr>
        <p:txBody>
          <a:bodyPr wrap="square" rtlCol="0">
            <a:spAutoFit/>
          </a:bodyPr>
          <a:lstStyle/>
          <a:p>
            <a:endParaRPr lang="el-GR" sz="2800" dirty="0"/>
          </a:p>
        </p:txBody>
      </p:sp>
      <p:graphicFrame>
        <p:nvGraphicFramePr>
          <p:cNvPr id="4" name="3 - Διάγραμμα"/>
          <p:cNvGraphicFramePr/>
          <p:nvPr/>
        </p:nvGraphicFramePr>
        <p:xfrm>
          <a:off x="482604" y="1045159"/>
          <a:ext cx="5778642" cy="7590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TextBox"/>
          <p:cNvSpPr txBox="1"/>
          <p:nvPr/>
        </p:nvSpPr>
        <p:spPr>
          <a:xfrm>
            <a:off x="969065" y="347531"/>
            <a:ext cx="4998217" cy="954107"/>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l-GR" sz="2800" b="1" dirty="0" smtClean="0"/>
              <a:t>ΧΑΡΑΚΤΗΡΙΣΤΙΚΑ ΜΑΘΗΤΕΙΑΣ</a:t>
            </a:r>
            <a:endParaRPr lang="el-GR" sz="2800" b="1" dirty="0"/>
          </a:p>
        </p:txBody>
      </p:sp>
      <p:sp>
        <p:nvSpPr>
          <p:cNvPr id="6" name="5 - TextBox"/>
          <p:cNvSpPr txBox="1"/>
          <p:nvPr/>
        </p:nvSpPr>
        <p:spPr>
          <a:xfrm>
            <a:off x="2618910" y="8316416"/>
            <a:ext cx="1592796" cy="646331"/>
          </a:xfrm>
          <a:prstGeom prst="rect">
            <a:avLst/>
          </a:prstGeom>
          <a:noFill/>
        </p:spPr>
        <p:txBody>
          <a:bodyPr wrap="square" rtlCol="0">
            <a:spAutoFit/>
          </a:bodyPr>
          <a:lstStyle/>
          <a:p>
            <a:pPr algn="ctr"/>
            <a:r>
              <a:rPr lang="en-US" dirty="0" smtClean="0">
                <a:solidFill>
                  <a:srgbClr val="FFFF00"/>
                </a:solidFill>
              </a:rPr>
              <a:t>CEDEFOP,2014</a:t>
            </a:r>
            <a:endParaRPr lang="el-GR" dirty="0">
              <a:solidFill>
                <a:srgbClr val="FFFF00"/>
              </a:solidFill>
            </a:endParaRPr>
          </a:p>
        </p:txBody>
      </p:sp>
      <p:sp>
        <p:nvSpPr>
          <p:cNvPr id="8" name="7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2754ED01-E2A0-4C1E-8E21-014B99041579}"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458670" y="1870364"/>
            <a:ext cx="6145476" cy="6998839"/>
          </a:xfrm>
          <a:prstGeom prst="rect">
            <a:avLst/>
          </a:prstGeom>
        </p:spPr>
        <p:txBody>
          <a:bodyPr wrap="square">
            <a:spAutoFit/>
          </a:bodyPr>
          <a:lstStyle/>
          <a:p>
            <a:pPr algn="just">
              <a:lnSpc>
                <a:spcPct val="110000"/>
              </a:lnSpc>
              <a:buFont typeface="Wingdings" pitchFamily="2" charset="2"/>
              <a:buChar char="Ø"/>
            </a:pPr>
            <a:r>
              <a:rPr lang="el-GR" sz="2400" b="1" u="sng" dirty="0" smtClean="0">
                <a:solidFill>
                  <a:srgbClr val="FFFF00"/>
                </a:solidFill>
              </a:rPr>
              <a:t>Για τους μαθητευόμενους</a:t>
            </a:r>
            <a:r>
              <a:rPr lang="el-GR" sz="2400" dirty="0" smtClean="0"/>
              <a:t>: η απόκτηση εργασιακής εμπειρίας και πρακτικών δεξιοτήτων που συνάδουν με τις απαιτήσεις των εργοδοτών και τις ανάγκες της αγοράς εργασίας.</a:t>
            </a:r>
            <a:r>
              <a:rPr lang="el-GR" sz="2400" b="1" u="sng" dirty="0" smtClean="0">
                <a:solidFill>
                  <a:srgbClr val="FFFF00"/>
                </a:solidFill>
              </a:rPr>
              <a:t> </a:t>
            </a:r>
          </a:p>
          <a:p>
            <a:pPr algn="just">
              <a:lnSpc>
                <a:spcPct val="110000"/>
              </a:lnSpc>
              <a:buFont typeface="Wingdings" pitchFamily="2" charset="2"/>
              <a:buChar char="Ø"/>
            </a:pPr>
            <a:r>
              <a:rPr lang="el-GR" sz="2400" b="1" u="sng" dirty="0" smtClean="0">
                <a:solidFill>
                  <a:srgbClr val="FFFF00"/>
                </a:solidFill>
              </a:rPr>
              <a:t>Για την οικονομία, κοινωνία και εκπαίδευση</a:t>
            </a:r>
            <a:r>
              <a:rPr lang="el-GR" sz="2400" dirty="0" smtClean="0"/>
              <a:t>: Συμβάλλει στην αντιμετώπιση της νεανικής ανεργίας, την αναβάθμιση της ποιότητας του ανθρώπινου κεφαλαίου και του ρόλου της επαγγελματικής εκπαίδευσης.</a:t>
            </a:r>
            <a:endParaRPr lang="el-GR" sz="2400" b="1" u="sng" dirty="0" smtClean="0">
              <a:solidFill>
                <a:srgbClr val="FFFF00"/>
              </a:solidFill>
            </a:endParaRPr>
          </a:p>
          <a:p>
            <a:pPr>
              <a:lnSpc>
                <a:spcPct val="110000"/>
              </a:lnSpc>
              <a:buFont typeface="Wingdings" pitchFamily="2" charset="2"/>
              <a:buChar char="Ø"/>
            </a:pPr>
            <a:endParaRPr lang="el-GR" sz="2400" dirty="0" smtClean="0"/>
          </a:p>
          <a:p>
            <a:pPr algn="just">
              <a:lnSpc>
                <a:spcPct val="110000"/>
              </a:lnSpc>
            </a:pPr>
            <a:r>
              <a:rPr lang="el-GR" sz="2400" dirty="0" smtClean="0"/>
              <a:t>Συμβάλλει στην αποτελεσματικότερη ένταξη των αποφοίτων ΕΠΑΛ στην αγορά εργασίας, καθώς και στην  καταπολέμηση της ανεργίας.</a:t>
            </a:r>
          </a:p>
          <a:p>
            <a:pPr>
              <a:lnSpc>
                <a:spcPct val="110000"/>
              </a:lnSpc>
            </a:pPr>
            <a:endParaRPr lang="el-GR" sz="2400" b="1" u="sng" dirty="0" smtClean="0">
              <a:solidFill>
                <a:srgbClr val="FFFF00"/>
              </a:solidFill>
            </a:endParaRPr>
          </a:p>
        </p:txBody>
      </p:sp>
      <p:sp>
        <p:nvSpPr>
          <p:cNvPr id="3" name="2 - TextBox"/>
          <p:cNvSpPr txBox="1"/>
          <p:nvPr/>
        </p:nvSpPr>
        <p:spPr>
          <a:xfrm>
            <a:off x="1401418" y="539554"/>
            <a:ext cx="4859828" cy="996235"/>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lnSpc>
                <a:spcPct val="110000"/>
              </a:lnSpc>
            </a:pPr>
            <a:r>
              <a:rPr lang="el-GR" sz="2800" b="1" dirty="0" smtClean="0">
                <a:solidFill>
                  <a:schemeClr val="tx1"/>
                </a:solidFill>
              </a:rPr>
              <a:t> ΟΦΕΛΗ ΤΗΣ ΜΑΘΗΤΕΙΑΣ</a:t>
            </a:r>
          </a:p>
        </p:txBody>
      </p:sp>
      <p:sp>
        <p:nvSpPr>
          <p:cNvPr id="6" name="5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2754ED01-E2A0-4C1E-8E21-014B99041579}" type="slidenum">
              <a:rPr lang="en-US" smtClean="0"/>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447462" y="1953492"/>
            <a:ext cx="6156684" cy="4290405"/>
          </a:xfrm>
          <a:prstGeom prst="rect">
            <a:avLst/>
          </a:prstGeom>
        </p:spPr>
        <p:txBody>
          <a:bodyPr wrap="square">
            <a:spAutoFit/>
          </a:bodyPr>
          <a:lstStyle/>
          <a:p>
            <a:pPr>
              <a:lnSpc>
                <a:spcPct val="110000"/>
              </a:lnSpc>
              <a:buFont typeface="Wingdings" pitchFamily="2" charset="2"/>
              <a:buChar char="Ø"/>
            </a:pPr>
            <a:r>
              <a:rPr lang="el-GR" sz="2400" u="sng" dirty="0" smtClean="0">
                <a:solidFill>
                  <a:srgbClr val="FFFF00"/>
                </a:solidFill>
              </a:rPr>
              <a:t> </a:t>
            </a:r>
            <a:r>
              <a:rPr lang="el-GR" sz="2800" b="1" u="sng" dirty="0" smtClean="0">
                <a:solidFill>
                  <a:srgbClr val="FFFF00"/>
                </a:solidFill>
              </a:rPr>
              <a:t>Για τις επιχειρήσεις</a:t>
            </a:r>
            <a:r>
              <a:rPr lang="el-GR" sz="2800" dirty="0" smtClean="0"/>
              <a:t>:</a:t>
            </a:r>
          </a:p>
          <a:p>
            <a:pPr algn="just">
              <a:lnSpc>
                <a:spcPct val="110000"/>
              </a:lnSpc>
            </a:pPr>
            <a:r>
              <a:rPr lang="el-GR" sz="2800" dirty="0" smtClean="0"/>
              <a:t>  </a:t>
            </a:r>
            <a:r>
              <a:rPr lang="el-GR" sz="2400" dirty="0" smtClean="0"/>
              <a:t>Τα  σημαντικά οφέλη εντοπίζονται:</a:t>
            </a:r>
          </a:p>
          <a:p>
            <a:pPr algn="just">
              <a:lnSpc>
                <a:spcPct val="110000"/>
              </a:lnSpc>
              <a:buFont typeface="Arial" pitchFamily="34" charset="0"/>
              <a:buChar char="•"/>
            </a:pPr>
            <a:r>
              <a:rPr lang="el-GR" sz="2400" dirty="0" smtClean="0"/>
              <a:t>  στον περιορισμό του κόστους </a:t>
            </a:r>
            <a:r>
              <a:rPr lang="en-US" sz="2400" dirty="0" smtClean="0"/>
              <a:t>  </a:t>
            </a:r>
          </a:p>
          <a:p>
            <a:pPr algn="just">
              <a:lnSpc>
                <a:spcPct val="110000"/>
              </a:lnSpc>
            </a:pPr>
            <a:r>
              <a:rPr lang="en-US" sz="2400" dirty="0" smtClean="0"/>
              <a:t>   </a:t>
            </a:r>
            <a:r>
              <a:rPr lang="el-GR" sz="2400" dirty="0" smtClean="0"/>
              <a:t>προσέλκυσης </a:t>
            </a:r>
            <a:r>
              <a:rPr lang="en-US" sz="2400" dirty="0" smtClean="0"/>
              <a:t> </a:t>
            </a:r>
            <a:r>
              <a:rPr lang="el-GR" sz="2400" dirty="0" smtClean="0"/>
              <a:t>και επιλογής </a:t>
            </a:r>
            <a:r>
              <a:rPr lang="en-US" sz="2400" dirty="0" smtClean="0"/>
              <a:t> </a:t>
            </a:r>
          </a:p>
          <a:p>
            <a:pPr algn="just">
              <a:lnSpc>
                <a:spcPct val="110000"/>
              </a:lnSpc>
            </a:pPr>
            <a:r>
              <a:rPr lang="en-US" sz="2400" dirty="0" smtClean="0"/>
              <a:t>   </a:t>
            </a:r>
            <a:r>
              <a:rPr lang="el-GR" sz="2400" dirty="0" smtClean="0"/>
              <a:t>προσωπικού,</a:t>
            </a:r>
          </a:p>
          <a:p>
            <a:pPr>
              <a:lnSpc>
                <a:spcPct val="110000"/>
              </a:lnSpc>
            </a:pPr>
            <a:endParaRPr lang="el-GR" sz="2400" dirty="0" smtClean="0"/>
          </a:p>
          <a:p>
            <a:pPr algn="just">
              <a:lnSpc>
                <a:spcPct val="110000"/>
              </a:lnSpc>
              <a:buFont typeface="Arial" pitchFamily="34" charset="0"/>
              <a:buChar char="•"/>
            </a:pPr>
            <a:r>
              <a:rPr lang="el-GR" sz="2400" dirty="0" smtClean="0"/>
              <a:t> στην αποδοτικότερη εκπαίδευση των εργαζομένων-πρώην μαθητευόμενων, καθώς και</a:t>
            </a:r>
            <a:r>
              <a:rPr lang="en-US" sz="2400" dirty="0" smtClean="0"/>
              <a:t> </a:t>
            </a:r>
            <a:r>
              <a:rPr lang="el-GR" sz="2400" dirty="0" smtClean="0"/>
              <a:t>στην ενίσχυση της ανταγωνιστικότητας.</a:t>
            </a:r>
          </a:p>
        </p:txBody>
      </p:sp>
      <p:sp>
        <p:nvSpPr>
          <p:cNvPr id="3" name="2 - TextBox"/>
          <p:cNvSpPr txBox="1"/>
          <p:nvPr/>
        </p:nvSpPr>
        <p:spPr>
          <a:xfrm>
            <a:off x="1646802" y="539553"/>
            <a:ext cx="4093046" cy="1040285"/>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lnSpc>
                <a:spcPct val="110000"/>
              </a:lnSpc>
            </a:pPr>
            <a:r>
              <a:rPr lang="el-GR" sz="2800" b="1" dirty="0" smtClean="0">
                <a:solidFill>
                  <a:schemeClr val="tx1"/>
                </a:solidFill>
              </a:rPr>
              <a:t> ΟΦΕΛΗ ΤΗΣ ΜΑΘΗΤΕΙΑΣ</a:t>
            </a:r>
          </a:p>
        </p:txBody>
      </p:sp>
      <p:sp>
        <p:nvSpPr>
          <p:cNvPr id="6" name="5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2754ED01-E2A0-4C1E-8E21-014B99041579}"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50658" y="457200"/>
            <a:ext cx="6264696" cy="7134261"/>
          </a:xfrm>
          <a:prstGeom prst="rect">
            <a:avLst/>
          </a:prstGeom>
        </p:spPr>
        <p:txBody>
          <a:bodyPr wrap="square">
            <a:spAutoFit/>
          </a:bodyPr>
          <a:lstStyle/>
          <a:p>
            <a:pPr algn="ctr">
              <a:lnSpc>
                <a:spcPct val="110000"/>
              </a:lnSpc>
            </a:pPr>
            <a:endParaRPr lang="el-GR" sz="2400" dirty="0" smtClean="0"/>
          </a:p>
          <a:p>
            <a:pPr algn="ctr">
              <a:lnSpc>
                <a:spcPct val="110000"/>
              </a:lnSpc>
            </a:pPr>
            <a:r>
              <a:rPr lang="el-GR" sz="2800" b="1" dirty="0" smtClean="0">
                <a:solidFill>
                  <a:srgbClr val="FFFF00"/>
                </a:solidFill>
              </a:rPr>
              <a:t> ΙΣΤΟΡΙΚΗ ΕΞΕΛΙΞΗ ΤΟΥ ΘΕΣΜΟΥ ΣΤΗΝ ΕΛΛΑΔΑ  1/2</a:t>
            </a:r>
          </a:p>
          <a:p>
            <a:pPr algn="ctr">
              <a:lnSpc>
                <a:spcPct val="110000"/>
              </a:lnSpc>
            </a:pPr>
            <a:endParaRPr lang="el-GR" sz="2400" dirty="0" smtClean="0"/>
          </a:p>
          <a:p>
            <a:pPr>
              <a:lnSpc>
                <a:spcPct val="110000"/>
              </a:lnSpc>
            </a:pPr>
            <a:r>
              <a:rPr lang="el-GR" sz="2400" b="1" u="sng" dirty="0" smtClean="0">
                <a:solidFill>
                  <a:srgbClr val="FFFF00"/>
                </a:solidFill>
              </a:rPr>
              <a:t>1952</a:t>
            </a:r>
            <a:r>
              <a:rPr lang="el-GR" sz="2400" dirty="0" smtClean="0"/>
              <a:t>: Ιδρύονται οι σχολές μαθητείας του Υπουργείου Εργασίας.</a:t>
            </a:r>
          </a:p>
          <a:p>
            <a:pPr>
              <a:lnSpc>
                <a:spcPct val="110000"/>
              </a:lnSpc>
            </a:pPr>
            <a:r>
              <a:rPr lang="el-GR" sz="2400" b="1" u="sng" dirty="0" smtClean="0">
                <a:solidFill>
                  <a:srgbClr val="FFFF00"/>
                </a:solidFill>
              </a:rPr>
              <a:t>1977</a:t>
            </a:r>
            <a:r>
              <a:rPr lang="el-GR" sz="2400" dirty="0" smtClean="0"/>
              <a:t>: Ιδρύονται οι σχολές μαθητείας του ΟΑΕΔ.</a:t>
            </a:r>
          </a:p>
          <a:p>
            <a:pPr>
              <a:lnSpc>
                <a:spcPct val="110000"/>
              </a:lnSpc>
            </a:pPr>
            <a:r>
              <a:rPr lang="el-GR" sz="2400" dirty="0" smtClean="0"/>
              <a:t> Άρχισαν να αναπτύσσονται απόψεις σχετικά με την εισαγωγή του δυϊκού μοντέλου.</a:t>
            </a:r>
            <a:endParaRPr lang="el-GR" sz="2400" b="1" u="sng" dirty="0" smtClean="0"/>
          </a:p>
          <a:p>
            <a:pPr>
              <a:lnSpc>
                <a:spcPct val="110000"/>
              </a:lnSpc>
            </a:pPr>
            <a:r>
              <a:rPr lang="el-GR" sz="2400" b="1" u="sng" dirty="0" smtClean="0">
                <a:solidFill>
                  <a:srgbClr val="FFFF00"/>
                </a:solidFill>
              </a:rPr>
              <a:t>1983</a:t>
            </a:r>
            <a:r>
              <a:rPr lang="el-GR" sz="2400" dirty="0" smtClean="0"/>
              <a:t>: Ο θεσμός της μαθητείας άρχισε να εφαρμόζεται </a:t>
            </a:r>
            <a:r>
              <a:rPr lang="el-GR" sz="2400" dirty="0" smtClean="0">
                <a:solidFill>
                  <a:srgbClr val="FFFF00"/>
                </a:solidFill>
              </a:rPr>
              <a:t>συστηματικά</a:t>
            </a:r>
            <a:r>
              <a:rPr lang="el-GR" sz="2400" dirty="0" smtClean="0"/>
              <a:t> στην Ελλάδα στα σχολεία του ΟΑΕΔ, ακολουθώντας τη φιλοσοφία του </a:t>
            </a:r>
            <a:r>
              <a:rPr lang="el-GR" sz="2400" dirty="0" smtClean="0">
                <a:solidFill>
                  <a:srgbClr val="FFFF00"/>
                </a:solidFill>
              </a:rPr>
              <a:t>δυϊκού μοντέλου</a:t>
            </a:r>
            <a:r>
              <a:rPr lang="el-GR" sz="2400" dirty="0" smtClean="0"/>
              <a:t> που εφαρμόζεται στη Γερμανία (Ιακωβίδης, 1998).</a:t>
            </a:r>
          </a:p>
        </p:txBody>
      </p:sp>
      <p:sp>
        <p:nvSpPr>
          <p:cNvPr id="5" name="4 - Θέση υποσέλιδου"/>
          <p:cNvSpPr>
            <a:spLocks noGrp="1"/>
          </p:cNvSpPr>
          <p:nvPr>
            <p:ph type="ftr" sz="quarter" idx="11"/>
          </p:nvPr>
        </p:nvSpPr>
        <p:spPr/>
        <p:txBody>
          <a:bodyPr/>
          <a:lstStyle/>
          <a:p>
            <a:endParaRPr lang="en-US"/>
          </a:p>
        </p:txBody>
      </p:sp>
      <p:sp>
        <p:nvSpPr>
          <p:cNvPr id="3" name="2 - Θέση αριθμού διαφάνειας"/>
          <p:cNvSpPr>
            <a:spLocks noGrp="1"/>
          </p:cNvSpPr>
          <p:nvPr>
            <p:ph type="sldNum" sz="quarter" idx="12"/>
          </p:nvPr>
        </p:nvSpPr>
        <p:spPr/>
        <p:txBody>
          <a:bodyPr/>
          <a:lstStyle/>
          <a:p>
            <a:fld id="{2754ED01-E2A0-4C1E-8E21-014B99041579}" type="slidenum">
              <a:rPr lang="en-US" smtClean="0"/>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1"/>
          </p:nvPr>
        </p:nvSpPr>
        <p:spPr/>
        <p:txBody>
          <a:bodyPr/>
          <a:lstStyle/>
          <a:p>
            <a:endParaRPr lang="el-GR"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D7E63A33-8271-4DD0-9C48-789913D7C115}" type="slidenum">
              <a:rPr lang="en-US" smtClean="0"/>
              <a:pPr/>
              <a:t>7</a:t>
            </a:fld>
            <a:endParaRPr lang="en-US"/>
          </a:p>
        </p:txBody>
      </p:sp>
      <p:pic>
        <p:nvPicPr>
          <p:cNvPr id="6" name="Picture 2" descr="jigsaw"/>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46747" y="4506534"/>
            <a:ext cx="1180076" cy="1376636"/>
          </a:xfrm>
          <a:prstGeom prst="rect">
            <a:avLst/>
          </a:prstGeom>
          <a:noFill/>
        </p:spPr>
      </p:pic>
      <p:sp>
        <p:nvSpPr>
          <p:cNvPr id="7" name="6 - Ορθογώνιο"/>
          <p:cNvSpPr/>
          <p:nvPr/>
        </p:nvSpPr>
        <p:spPr>
          <a:xfrm>
            <a:off x="351259" y="1431237"/>
            <a:ext cx="6137909" cy="2529923"/>
          </a:xfrm>
          <a:prstGeom prst="rect">
            <a:avLst/>
          </a:prstGeom>
        </p:spPr>
        <p:txBody>
          <a:bodyPr wrap="square">
            <a:spAutoFit/>
          </a:bodyPr>
          <a:lstStyle/>
          <a:p>
            <a:pPr algn="just">
              <a:lnSpc>
                <a:spcPct val="110000"/>
              </a:lnSpc>
            </a:pPr>
            <a:r>
              <a:rPr lang="el-GR" sz="2400" dirty="0" smtClean="0"/>
              <a:t>Από το εκπαιδευτικό έτος </a:t>
            </a:r>
            <a:r>
              <a:rPr lang="el-GR" sz="2400" b="1" dirty="0" smtClean="0">
                <a:solidFill>
                  <a:srgbClr val="FFFF00"/>
                </a:solidFill>
              </a:rPr>
              <a:t>2016-2017</a:t>
            </a:r>
            <a:r>
              <a:rPr lang="el-GR" sz="2400" dirty="0" smtClean="0">
                <a:solidFill>
                  <a:srgbClr val="FFFF00"/>
                </a:solidFill>
              </a:rPr>
              <a:t> </a:t>
            </a:r>
            <a:r>
              <a:rPr lang="el-GR" sz="2400" dirty="0" smtClean="0"/>
              <a:t>εφαρμόζεται στα ΕΠΑΛ το </a:t>
            </a:r>
            <a:r>
              <a:rPr lang="el-GR" sz="2400" b="1" dirty="0" smtClean="0">
                <a:solidFill>
                  <a:srgbClr val="FFFF00"/>
                </a:solidFill>
              </a:rPr>
              <a:t>«</a:t>
            </a:r>
            <a:r>
              <a:rPr lang="el-GR" sz="2400" b="1" dirty="0" err="1" smtClean="0">
                <a:solidFill>
                  <a:srgbClr val="FFFF00"/>
                </a:solidFill>
              </a:rPr>
              <a:t>Μεταλυκειακό</a:t>
            </a:r>
            <a:r>
              <a:rPr lang="el-GR" sz="2400" b="1" dirty="0" smtClean="0">
                <a:solidFill>
                  <a:srgbClr val="FFFF00"/>
                </a:solidFill>
              </a:rPr>
              <a:t> έτος – τάξη Μαθητείας» </a:t>
            </a:r>
            <a:r>
              <a:rPr lang="el-GR" sz="2400" dirty="0" smtClean="0"/>
              <a:t>βάσει του δυϊκού συστήματος με συνολική διάρκεια του προγράμματος τους 9 μήνες</a:t>
            </a:r>
            <a:r>
              <a:rPr lang="el-GR"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a:xfrm>
            <a:off x="541782" y="1113184"/>
            <a:ext cx="5829300" cy="901147"/>
          </a:xfrm>
        </p:spPr>
        <p:txBody>
          <a:bodyPr>
            <a:normAutofit fontScale="90000"/>
          </a:bodyPr>
          <a:lstStyle/>
          <a:p>
            <a:pPr algn="ctr"/>
            <a:r>
              <a:rPr lang="el-GR" sz="3200" dirty="0" smtClean="0"/>
              <a:t>Εννοιολογικός προσδιορισμός του  «μέντορα»</a:t>
            </a:r>
            <a:endParaRPr lang="el-GR" sz="3200" dirty="0"/>
          </a:p>
        </p:txBody>
      </p:sp>
      <p:sp>
        <p:nvSpPr>
          <p:cNvPr id="7" name="6 - Υπότιτλος"/>
          <p:cNvSpPr>
            <a:spLocks noGrp="1"/>
          </p:cNvSpPr>
          <p:nvPr>
            <p:ph type="subTitle" idx="1"/>
          </p:nvPr>
        </p:nvSpPr>
        <p:spPr>
          <a:xfrm>
            <a:off x="541782" y="2597428"/>
            <a:ext cx="5173218" cy="4884027"/>
          </a:xfrm>
        </p:spPr>
        <p:txBody>
          <a:bodyPr>
            <a:normAutofit fontScale="92500"/>
          </a:bodyPr>
          <a:lstStyle/>
          <a:p>
            <a:pPr algn="just"/>
            <a:r>
              <a:rPr lang="el-GR" sz="2800" dirty="0" smtClean="0"/>
              <a:t>Στις μέρες μας το </a:t>
            </a:r>
            <a:r>
              <a:rPr lang="en-US" sz="2800" dirty="0" smtClean="0"/>
              <a:t>mentoring</a:t>
            </a:r>
            <a:r>
              <a:rPr lang="el-GR" sz="2800" dirty="0" smtClean="0"/>
              <a:t> αποτελεί μια σχέση συνεργασίας μεταξύ δύο ατόμων η οποία επιτρέπει την ανταλλαγή απόψεων, εμπειριών, πληροφοριών και πρακτικών συμβουλών σε ένα τομέα απασχόλησης ή δραστηριοποίησης (</a:t>
            </a:r>
            <a:r>
              <a:rPr lang="en-GB" sz="2800" dirty="0" smtClean="0"/>
              <a:t>Cunningham</a:t>
            </a:r>
            <a:r>
              <a:rPr lang="el-GR" sz="2800" dirty="0" smtClean="0"/>
              <a:t> &amp; </a:t>
            </a:r>
            <a:r>
              <a:rPr lang="en-GB" sz="2800" dirty="0" err="1" smtClean="0"/>
              <a:t>Eberle</a:t>
            </a:r>
            <a:r>
              <a:rPr lang="el-GR" sz="2800" dirty="0" smtClean="0"/>
              <a:t>,1993. </a:t>
            </a:r>
            <a:r>
              <a:rPr lang="en-US" sz="2800" dirty="0" smtClean="0"/>
              <a:t>K</a:t>
            </a:r>
            <a:r>
              <a:rPr lang="el-GR" sz="2800" dirty="0" err="1" smtClean="0"/>
              <a:t>εφαλάς</a:t>
            </a:r>
            <a:r>
              <a:rPr lang="el-GR" sz="2800" dirty="0" smtClean="0"/>
              <a:t>, 2005, σ.2). </a:t>
            </a:r>
            <a:endParaRPr lang="el-GR" sz="2800"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a:xfrm>
            <a:off x="541782" y="1113184"/>
            <a:ext cx="5829300" cy="901147"/>
          </a:xfrm>
        </p:spPr>
        <p:txBody>
          <a:bodyPr>
            <a:normAutofit fontScale="90000"/>
          </a:bodyPr>
          <a:lstStyle/>
          <a:p>
            <a:pPr algn="ctr"/>
            <a:r>
              <a:rPr lang="el-GR" sz="2800" dirty="0" smtClean="0"/>
              <a:t>Σκοπός και στόχοι του  </a:t>
            </a:r>
            <a:r>
              <a:rPr lang="en-US" sz="2800" dirty="0" smtClean="0"/>
              <a:t>mentoring</a:t>
            </a:r>
            <a:r>
              <a:rPr lang="el-GR" sz="2800" dirty="0" smtClean="0"/>
              <a:t> στο πλαίσιο λειτουργίας της μαθητείας</a:t>
            </a:r>
            <a:endParaRPr lang="el-GR" sz="3200" dirty="0"/>
          </a:p>
        </p:txBody>
      </p:sp>
      <p:sp>
        <p:nvSpPr>
          <p:cNvPr id="7" name="6 - Υπότιτλος"/>
          <p:cNvSpPr>
            <a:spLocks noGrp="1"/>
          </p:cNvSpPr>
          <p:nvPr>
            <p:ph type="subTitle" idx="1"/>
          </p:nvPr>
        </p:nvSpPr>
        <p:spPr>
          <a:xfrm>
            <a:off x="541782" y="2265219"/>
            <a:ext cx="5719465" cy="5883948"/>
          </a:xfrm>
        </p:spPr>
        <p:txBody>
          <a:bodyPr>
            <a:normAutofit fontScale="85000" lnSpcReduction="20000"/>
          </a:bodyPr>
          <a:lstStyle/>
          <a:p>
            <a:pPr algn="just">
              <a:buFont typeface="Arial" pitchFamily="34" charset="0"/>
              <a:buChar char="•"/>
            </a:pPr>
            <a:r>
              <a:rPr lang="el-GR" sz="2800" dirty="0" smtClean="0"/>
              <a:t>Σκοπός του </a:t>
            </a:r>
            <a:r>
              <a:rPr lang="en-US" sz="2800" dirty="0" smtClean="0"/>
              <a:t>mentoring</a:t>
            </a:r>
            <a:r>
              <a:rPr lang="el-GR" sz="2800" dirty="0" smtClean="0"/>
              <a:t> είναι η παροχή βοήθειας και υποστήριξης στους εκπαιδευόμενους, ώστε να διαχειριστούν αποτελεσματικά την εκπαιδευτική τους πορεία, να αναπτύξουν περαιτέρω τις δεξιότητές τους, να βελτιώσουν την απόδοσή τους και να γίνουν αποτελεσματικότεροι στο έργο τους (</a:t>
            </a:r>
            <a:r>
              <a:rPr lang="el-GR" sz="2800" dirty="0" err="1" smtClean="0"/>
              <a:t>Μιχιώτης</a:t>
            </a:r>
            <a:r>
              <a:rPr lang="el-GR" sz="2800" dirty="0" smtClean="0"/>
              <a:t>, κ.ά., 2006, σ.24).</a:t>
            </a:r>
          </a:p>
          <a:p>
            <a:pPr algn="l"/>
            <a:endParaRPr lang="el-GR" sz="2800" dirty="0" smtClean="0"/>
          </a:p>
          <a:p>
            <a:pPr lvl="0" algn="l"/>
            <a:r>
              <a:rPr lang="el-GR" sz="2800" dirty="0" smtClean="0"/>
              <a:t>Στόχοι:</a:t>
            </a:r>
            <a:endParaRPr lang="en-US" sz="2800" dirty="0" smtClean="0"/>
          </a:p>
          <a:p>
            <a:pPr lvl="0" algn="just">
              <a:buFont typeface="Arial" pitchFamily="34" charset="0"/>
              <a:buChar char="•"/>
            </a:pPr>
            <a:r>
              <a:rPr lang="el-GR" sz="2800" dirty="0" smtClean="0"/>
              <a:t>να προσφέρει υποστήριξη, βοήθεια και καθοδήγηση από ένα έμπειρο πρόσωπο σε ένα άλλο με λιγότερη εμπειρία, στο πλαίσιο μιας διαπροσωπικής σχέσης που αναπτύσσεται ανάμεσα στα δύο άτομα,</a:t>
            </a:r>
          </a:p>
          <a:p>
            <a:pPr algn="just"/>
            <a:endParaRPr lang="el-GR" sz="2800" dirty="0"/>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3E4AAA4-6363-4581-962D-1ACCC2D600C5}"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2195</TotalTime>
  <Words>1059</Words>
  <Application>Microsoft Office PowerPoint</Application>
  <PresentationFormat>Προβολή στην οθόνη (4:3)</PresentationFormat>
  <Paragraphs>105</Paragraphs>
  <Slides>22</Slides>
  <Notes>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Lucida Grande</vt:lpstr>
      <vt:lpstr>Verdana</vt:lpstr>
      <vt:lpstr>Wingdings</vt:lpstr>
      <vt:lpstr>Wingdings 2</vt:lpstr>
      <vt:lpstr>Άποψη</vt:lpstr>
      <vt:lpstr>Η αξιοποίηση του mentoring στο πλαίσιο του θεσμού της μαθητείας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Εννοιολογικός προσδιορισμός του  «μέντορα»</vt:lpstr>
      <vt:lpstr>Σκοπός και στόχοι του  mentoring στο πλαίσιο λειτουργίας της μαθητείας</vt:lpstr>
      <vt:lpstr>Σκοπός και στόχοι του  mentoring στο πλαίσιο λειτουργίας της μαθητείας</vt:lpstr>
      <vt:lpstr>Παρουσίαση του PowerPoint</vt:lpstr>
      <vt:lpstr>Φάσεις ανάπτυξης μοντέλου</vt:lpstr>
      <vt:lpstr>Φάσεις ανάπτυξης μοντέλου</vt:lpstr>
      <vt:lpstr>Φάσεις ανάπτυξης μοντέλου</vt:lpstr>
      <vt:lpstr>Φάσεις ανάπτυξης μοντέλου</vt:lpstr>
      <vt:lpstr>Φάσεις ανάπτυξης μοντέλου</vt:lpstr>
      <vt:lpstr>ΣΥΜΠΕΡΑΣΜΑΤΑ</vt:lpstr>
      <vt:lpstr>Συμπεράσματα  1/4</vt:lpstr>
      <vt:lpstr>Συμπεράσματα 2/4</vt:lpstr>
      <vt:lpstr>Συμπεράσματα  3/4</vt:lpstr>
      <vt:lpstr>Συμπεράσματα  4/4</vt:lpstr>
      <vt:lpstr>Σας ευχαριστώ πολύ</vt:lpstr>
    </vt:vector>
  </TitlesOfParts>
  <Company>6th Lyceum of Patras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Ε-mentoring ως θεσμός υποστήριξης νέων εκπαιδευτικών απομακρυσμένων σχολικών μονάδων</dc:title>
  <dc:creator>Andreas Velissarios</dc:creator>
  <cp:lastModifiedBy>Γεώργιος Φραγκούλης</cp:lastModifiedBy>
  <cp:revision>234</cp:revision>
  <cp:lastPrinted>2015-02-18T14:48:18Z</cp:lastPrinted>
  <dcterms:created xsi:type="dcterms:W3CDTF">2015-02-01T11:09:13Z</dcterms:created>
  <dcterms:modified xsi:type="dcterms:W3CDTF">2022-04-28T14:21:30Z</dcterms:modified>
</cp:coreProperties>
</file>