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3" r:id="rId16"/>
    <p:sldId id="271" r:id="rId17"/>
    <p:sldId id="272" r:id="rId18"/>
    <p:sldId id="274" r:id="rId1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3" d="100"/>
          <a:sy n="73" d="100"/>
        </p:scale>
        <p:origin x="-1098"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68357445-7CD8-416B-AEDD-21E3A3D90555}" type="datetimeFigureOut">
              <a:rPr lang="el-GR" smtClean="0"/>
              <a:t>30/3/2025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74030F0-4F63-4ADF-AB74-61F05401CA50}"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357445-7CD8-416B-AEDD-21E3A3D90555}" type="datetimeFigureOut">
              <a:rPr lang="el-GR" smtClean="0"/>
              <a:t>30/3/2025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030F0-4F63-4ADF-AB74-61F05401CA50}"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reek-language.gr/digitalResources/ancient_greek/anthology/literature/browse.html?text_id=5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l.wikipedia.org/wiki/%CE%A8%CF%85%CF%87%CE%A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12</a:t>
            </a:r>
            <a:r>
              <a:rPr lang="el-GR" baseline="30000" dirty="0" smtClean="0"/>
              <a:t>ο</a:t>
            </a:r>
            <a:r>
              <a:rPr lang="el-GR" dirty="0" smtClean="0"/>
              <a:t> μάθημα.</a:t>
            </a:r>
            <a:endParaRPr lang="el-GR" dirty="0"/>
          </a:p>
        </p:txBody>
      </p:sp>
      <p:sp>
        <p:nvSpPr>
          <p:cNvPr id="3" name="2 - Θέση περιεχομένου"/>
          <p:cNvSpPr>
            <a:spLocks noGrp="1"/>
          </p:cNvSpPr>
          <p:nvPr>
            <p:ph idx="1"/>
          </p:nvPr>
        </p:nvSpPr>
        <p:spPr/>
        <p:txBody>
          <a:bodyPr/>
          <a:lstStyle/>
          <a:p>
            <a:r>
              <a:rPr lang="el-GR" dirty="0" smtClean="0"/>
              <a:t>Διάσημες συμβουλές.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Ρουσσώ: κοινωνικό συμβόλαιο.</a:t>
            </a:r>
            <a:endParaRPr lang="el-GR" dirty="0"/>
          </a:p>
        </p:txBody>
      </p:sp>
      <p:sp>
        <p:nvSpPr>
          <p:cNvPr id="3" name="2 - Θέση περιεχομένου"/>
          <p:cNvSpPr>
            <a:spLocks noGrp="1"/>
          </p:cNvSpPr>
          <p:nvPr>
            <p:ph idx="1"/>
          </p:nvPr>
        </p:nvSpPr>
        <p:spPr/>
        <p:txBody>
          <a:bodyPr/>
          <a:lstStyle/>
          <a:p>
            <a:pPr algn="just"/>
            <a:r>
              <a:rPr lang="el-GR" i="1" dirty="0"/>
              <a:t>Οι φορείς της εκτελεστικής εξουσίας δεν είναι αφέντες του λαού, μα υπάλληλοί του. Ο λαός πρέπει να μπορεί να τους διορίζει και να τους απολύει όποτε θέλει. Δεν υπάρχει θέμα να συμβληθούν με το λαό, πρέπει να τον υπακούσουν.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Μοντεσκιέ: το πνεύμα των Νόμων. </a:t>
            </a:r>
            <a:endParaRPr lang="el-GR" dirty="0"/>
          </a:p>
        </p:txBody>
      </p:sp>
      <p:sp>
        <p:nvSpPr>
          <p:cNvPr id="3" name="2 - Θέση περιεχομένου"/>
          <p:cNvSpPr>
            <a:spLocks noGrp="1"/>
          </p:cNvSpPr>
          <p:nvPr>
            <p:ph idx="1"/>
          </p:nvPr>
        </p:nvSpPr>
        <p:spPr/>
        <p:txBody>
          <a:bodyPr/>
          <a:lstStyle/>
          <a:p>
            <a:pPr algn="just"/>
            <a:r>
              <a:rPr lang="el-GR" i="1" dirty="0"/>
              <a:t>Θα θεωρούσα τον εαυτό μου ως ευτυχέστερο των θνητών, αν μπορούσα να συμβάλω στα να θεραπευτούν οι άνθρωποι από τις προλήψεις τους. Ονομάζω εδώ προλήψεις όχι αυτό που προκαλεί την άγνοια ορισμένων πραγμάτων, αλλά αυτό που προκαλεί την άγνοια του ίδιου του εαυτού μας</a:t>
            </a:r>
            <a:r>
              <a:rPr lang="el-GR" dirty="0" smtClean="0"/>
              <a:t/>
            </a:r>
            <a:br>
              <a:rPr lang="el-GR" dirty="0" smtClean="0"/>
            </a:br>
            <a:r>
              <a:rPr lang="el-GR" dirty="0"/>
              <a:t>Το Πνεύμα των Νόμων, </a:t>
            </a:r>
            <a:r>
              <a:rPr lang="el-GR" dirty="0" smtClean="0"/>
              <a:t>πρόλογος.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Ανατροφοδότηση.</a:t>
            </a:r>
            <a:endParaRPr lang="el-GR" dirty="0"/>
          </a:p>
        </p:txBody>
      </p:sp>
      <p:sp>
        <p:nvSpPr>
          <p:cNvPr id="3" name="2 - Θέση περιεχομένου"/>
          <p:cNvSpPr>
            <a:spLocks noGrp="1"/>
          </p:cNvSpPr>
          <p:nvPr>
            <p:ph idx="1"/>
          </p:nvPr>
        </p:nvSpPr>
        <p:spPr/>
        <p:txBody>
          <a:bodyPr/>
          <a:lstStyle/>
          <a:p>
            <a:pPr algn="just"/>
            <a:r>
              <a:rPr lang="el-GR" dirty="0" smtClean="0"/>
              <a:t>Καταγράψτε σε ένα φύλλο χαρτιού διάφορες λέξεις ή φράσεις που σας έρχονται αυθόρμητα στο μυαλό όταν ακούτε τον όρο συμβουλευτική.</a:t>
            </a:r>
          </a:p>
          <a:p>
            <a:pPr algn="just"/>
            <a:r>
              <a:rPr lang="el-GR" dirty="0" smtClean="0"/>
              <a:t>(αναγκαιότητα,  απόφαση, εξέλιξη….)….</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Δώστε από μία περίπτωση.</a:t>
            </a:r>
            <a:br>
              <a:rPr lang="el-GR" dirty="0" smtClean="0"/>
            </a:br>
            <a:endParaRPr lang="el-GR" dirty="0"/>
          </a:p>
        </p:txBody>
      </p:sp>
      <p:sp>
        <p:nvSpPr>
          <p:cNvPr id="3" name="2 - Θέση περιεχομένου"/>
          <p:cNvSpPr>
            <a:spLocks noGrp="1"/>
          </p:cNvSpPr>
          <p:nvPr>
            <p:ph idx="1"/>
          </p:nvPr>
        </p:nvSpPr>
        <p:spPr/>
        <p:txBody>
          <a:bodyPr/>
          <a:lstStyle/>
          <a:p>
            <a:r>
              <a:rPr lang="el-GR" dirty="0" smtClean="0"/>
              <a:t>Γονείς, Φίλοι, Ιατροί.</a:t>
            </a:r>
          </a:p>
          <a:p>
            <a:r>
              <a:rPr lang="el-GR" dirty="0" smtClean="0"/>
              <a:t>Α) Πότε είναι συμβουλευτικοί</a:t>
            </a:r>
          </a:p>
          <a:p>
            <a:r>
              <a:rPr lang="el-GR" dirty="0" smtClean="0"/>
              <a:t>Β) Πότε δεν είναι συμβουλευτικοί</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Κλασική Ψυχανάλυση (</a:t>
            </a:r>
            <a:r>
              <a:rPr lang="el-GR" dirty="0" err="1" smtClean="0"/>
              <a:t>Classical</a:t>
            </a:r>
            <a:r>
              <a:rPr lang="el-GR" dirty="0" smtClean="0"/>
              <a:t> </a:t>
            </a:r>
            <a:r>
              <a:rPr lang="el-GR" dirty="0" err="1" smtClean="0"/>
              <a:t>psychoanalysis</a:t>
            </a:r>
            <a:r>
              <a:rPr lang="el-GR" dirty="0" smtClean="0"/>
              <a:t>) του </a:t>
            </a:r>
            <a:r>
              <a:rPr lang="el-GR" dirty="0" err="1" smtClean="0"/>
              <a:t>Sigmund</a:t>
            </a:r>
            <a:r>
              <a:rPr lang="el-GR" dirty="0" smtClean="0"/>
              <a:t> </a:t>
            </a:r>
            <a:r>
              <a:rPr lang="el-GR" dirty="0" err="1" smtClean="0"/>
              <a:t>Freud</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sz="2800" dirty="0" smtClean="0"/>
              <a:t>Ο S. </a:t>
            </a:r>
            <a:r>
              <a:rPr lang="el-GR" sz="2800" dirty="0" err="1" smtClean="0"/>
              <a:t>Freud</a:t>
            </a:r>
            <a:r>
              <a:rPr lang="el-GR" sz="2800" dirty="0" smtClean="0"/>
              <a:t> διέκρινε τρεις τομείς που εντάσσονται τα ψυχολογικά στοιχεία: • Το ασυνείδητο, που περιλαμβάνει στοιχεία που είναι δύσκολο, αν όχι αδύνατο, να έλθουν στη συνείδηση. • Το </a:t>
            </a:r>
            <a:r>
              <a:rPr lang="el-GR" sz="2800" dirty="0" err="1" smtClean="0"/>
              <a:t>προσυνειδητό</a:t>
            </a:r>
            <a:r>
              <a:rPr lang="el-GR" sz="2800" dirty="0" smtClean="0"/>
              <a:t>, που περιλαμβάνει στοιχεία που βρίσκονται κοντά στη συνείδηση και θα μπορούσαν να βγουν στην επιφάνεια. • Το συνειδητό, που περιλαμβάνει </a:t>
            </a:r>
            <a:r>
              <a:rPr lang="el-GR" sz="2800" dirty="0" err="1" smtClean="0"/>
              <a:t>ο,τιδήποτε</a:t>
            </a:r>
            <a:r>
              <a:rPr lang="el-GR" sz="2800" dirty="0" smtClean="0"/>
              <a:t> μπορεί να βρεθεί στη συνείδηση οποιαδήποτε στιγμή.</a:t>
            </a:r>
          </a:p>
          <a:p>
            <a:pPr algn="just"/>
            <a:r>
              <a:rPr lang="el-GR" sz="2800" dirty="0" smtClean="0"/>
              <a:t>Ερώτηση: γιατί απεχθάνομαι κάποια μαθήματα, γιατί επιθυμώ κάποια συγκεκριμένα επαγγέλματα;</a:t>
            </a:r>
            <a:endParaRPr lang="el-G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Μέθοδοι, τεχνικές.</a:t>
            </a:r>
            <a:endParaRPr lang="el-GR" dirty="0"/>
          </a:p>
        </p:txBody>
      </p:sp>
      <p:sp>
        <p:nvSpPr>
          <p:cNvPr id="3" name="2 - Θέση περιεχομένου"/>
          <p:cNvSpPr>
            <a:spLocks noGrp="1"/>
          </p:cNvSpPr>
          <p:nvPr>
            <p:ph idx="1"/>
          </p:nvPr>
        </p:nvSpPr>
        <p:spPr/>
        <p:txBody>
          <a:bodyPr/>
          <a:lstStyle/>
          <a:p>
            <a:pPr algn="just"/>
            <a:r>
              <a:rPr lang="el-GR" b="1" dirty="0" smtClean="0"/>
              <a:t>Μέθοδοι</a:t>
            </a:r>
            <a:r>
              <a:rPr lang="el-GR" dirty="0" smtClean="0"/>
              <a:t>: ατομική διαλεκτική, ομαδική συμβουλευτική, μαζική </a:t>
            </a:r>
            <a:r>
              <a:rPr lang="el-GR" dirty="0" err="1" smtClean="0"/>
              <a:t>παρέμβαση,βιωματική</a:t>
            </a:r>
            <a:r>
              <a:rPr lang="el-GR" dirty="0" smtClean="0"/>
              <a:t> προσέγγιση, κοινωνική συμβουλευτική, </a:t>
            </a:r>
            <a:r>
              <a:rPr lang="el-GR" dirty="0" err="1" smtClean="0"/>
              <a:t>εξ΄αποστάσεως</a:t>
            </a:r>
            <a:r>
              <a:rPr lang="el-GR" dirty="0" smtClean="0"/>
              <a:t>, φιλοσοφική συμβουλευτική.</a:t>
            </a:r>
          </a:p>
          <a:p>
            <a:pPr algn="just"/>
            <a:r>
              <a:rPr lang="el-GR" b="1" dirty="0" smtClean="0"/>
              <a:t>Τεχνικές</a:t>
            </a:r>
            <a:r>
              <a:rPr lang="el-GR" dirty="0" smtClean="0"/>
              <a:t>: ανατροφοδότηση, ενεργητική ακρόαση, ελάχιστη ενθάρρυνση, παράφραση, αντανάκλαση </a:t>
            </a:r>
            <a:r>
              <a:rPr lang="el-GR" dirty="0" err="1" smtClean="0"/>
              <a:t>συναισθημάτων,ερμηνεία</a:t>
            </a:r>
            <a:r>
              <a:rPr lang="el-GR" dirty="0" smtClean="0"/>
              <a:t>.</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Μέθοδος , τεχνική.</a:t>
            </a:r>
            <a:endParaRPr lang="el-GR" dirty="0"/>
          </a:p>
        </p:txBody>
      </p:sp>
      <p:sp>
        <p:nvSpPr>
          <p:cNvPr id="3" name="2 - Θέση περιεχομένου"/>
          <p:cNvSpPr>
            <a:spLocks noGrp="1"/>
          </p:cNvSpPr>
          <p:nvPr>
            <p:ph idx="1"/>
          </p:nvPr>
        </p:nvSpPr>
        <p:spPr/>
        <p:txBody>
          <a:bodyPr>
            <a:normAutofit fontScale="92500"/>
          </a:bodyPr>
          <a:lstStyle/>
          <a:p>
            <a:pPr algn="just"/>
            <a:r>
              <a:rPr lang="el-GR" dirty="0" smtClean="0"/>
              <a:t>Ποια μέθοδο και ποια τεχνική συμβουλευτικής θα ακολουθούσατε στις παρακάτω περιπτώσεις:</a:t>
            </a:r>
          </a:p>
          <a:p>
            <a:pPr algn="just"/>
            <a:r>
              <a:rPr lang="el-GR" dirty="0" smtClean="0"/>
              <a:t>Α) Ο Γιώργος συγκέντρωσε 19.500 μόρια και θέλει να  εισαχθεί σε σχολή η βάση της οποίας είναι 13.000 μόρια.</a:t>
            </a:r>
          </a:p>
          <a:p>
            <a:pPr algn="just"/>
            <a:r>
              <a:rPr lang="el-GR" dirty="0" smtClean="0"/>
              <a:t>Β) Ο Δημήτρης όλο υπόσχεται ότι θα σταματήσει να πίνει αλλά ποτέ δεν το πράττει. </a:t>
            </a:r>
            <a:r>
              <a:rPr lang="el-GR" dirty="0" err="1" smtClean="0"/>
              <a:t>Χθές</a:t>
            </a:r>
            <a:r>
              <a:rPr lang="el-GR" dirty="0" smtClean="0"/>
              <a:t> πάλι φέρθηκε βίαια στην οικογένειά του.</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Χρησιμοποιώντας την παράφραση:</a:t>
            </a:r>
            <a:endParaRPr lang="el-GR" dirty="0"/>
          </a:p>
        </p:txBody>
      </p:sp>
      <p:sp>
        <p:nvSpPr>
          <p:cNvPr id="3" name="2 - Θέση περιεχομένου"/>
          <p:cNvSpPr>
            <a:spLocks noGrp="1"/>
          </p:cNvSpPr>
          <p:nvPr>
            <p:ph idx="1"/>
          </p:nvPr>
        </p:nvSpPr>
        <p:spPr/>
        <p:txBody>
          <a:bodyPr>
            <a:normAutofit fontScale="92500" lnSpcReduction="10000"/>
          </a:bodyPr>
          <a:lstStyle/>
          <a:p>
            <a:pPr algn="just">
              <a:buNone/>
            </a:pPr>
            <a:r>
              <a:rPr lang="el-GR" dirty="0" smtClean="0"/>
              <a:t>Χρησιμοποιώντας την τεχνική της παράφρασης, επαναδιατυπώστε τις ακόλουθες φράσεις:</a:t>
            </a:r>
          </a:p>
          <a:p>
            <a:pPr algn="just">
              <a:buNone/>
            </a:pPr>
            <a:r>
              <a:rPr lang="el-GR" dirty="0" smtClean="0"/>
              <a:t> • «Είμαι στ’ αλήθεια ευτυχισμένος, που επιτέλους ξεμπέρδεψα μ’ αυτή τη δουλειά»</a:t>
            </a:r>
          </a:p>
          <a:p>
            <a:pPr algn="just">
              <a:buNone/>
            </a:pPr>
            <a:r>
              <a:rPr lang="el-GR" dirty="0" smtClean="0"/>
              <a:t> • «Μισώ το να πηγαίνω για δουλειά σ’ εκείνο το μέρος»</a:t>
            </a:r>
          </a:p>
          <a:p>
            <a:pPr algn="just">
              <a:buNone/>
            </a:pPr>
            <a:r>
              <a:rPr lang="el-GR" dirty="0" smtClean="0"/>
              <a:t> • «Θα ήθελα να σταματήσω να καπνίζω τόσο πολύ»</a:t>
            </a:r>
          </a:p>
          <a:p>
            <a:pPr algn="just">
              <a:buNone/>
            </a:pPr>
            <a:r>
              <a:rPr lang="el-GR" dirty="0" smtClean="0"/>
              <a:t> • «Πιστεύω ότι είναι πολύ χαριτωμένη».</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Στάδια συμβουλευτικής:</a:t>
            </a:r>
            <a:endParaRPr lang="el-GR" dirty="0"/>
          </a:p>
        </p:txBody>
      </p:sp>
      <p:sp>
        <p:nvSpPr>
          <p:cNvPr id="3" name="2 - Θέση περιεχομένου"/>
          <p:cNvSpPr>
            <a:spLocks noGrp="1"/>
          </p:cNvSpPr>
          <p:nvPr>
            <p:ph idx="1"/>
          </p:nvPr>
        </p:nvSpPr>
        <p:spPr/>
        <p:txBody>
          <a:bodyPr/>
          <a:lstStyle/>
          <a:p>
            <a:r>
              <a:rPr lang="el-GR" b="1" dirty="0" smtClean="0"/>
              <a:t>Πρώτο Στάδιο</a:t>
            </a:r>
            <a:r>
              <a:rPr lang="el-GR" dirty="0" smtClean="0"/>
              <a:t>: Συμβουλευτική σχέση – Διερεύνηση του αιτήματος</a:t>
            </a:r>
          </a:p>
          <a:p>
            <a:r>
              <a:rPr lang="el-GR" b="1" dirty="0" smtClean="0"/>
              <a:t>Δεύτερο Στάδιο</a:t>
            </a:r>
            <a:r>
              <a:rPr lang="el-GR" dirty="0" smtClean="0"/>
              <a:t>: Αναγνώριση και καθορισμός στόχων</a:t>
            </a:r>
          </a:p>
          <a:p>
            <a:r>
              <a:rPr lang="el-GR" b="1" dirty="0" smtClean="0"/>
              <a:t>Τρίτο Στάδιο</a:t>
            </a:r>
            <a:r>
              <a:rPr lang="el-GR" dirty="0" smtClean="0"/>
              <a:t>: Δράση</a:t>
            </a:r>
          </a:p>
          <a:p>
            <a:r>
              <a:rPr lang="el-GR" b="1" dirty="0" smtClean="0"/>
              <a:t>Τέταρτο Στάδιο</a:t>
            </a:r>
            <a:r>
              <a:rPr lang="el-GR" dirty="0" smtClean="0"/>
              <a:t>: Κλείσιμο – Τερματισμός συμβουλευτικής διαδικασίας.</a:t>
            </a:r>
            <a:r>
              <a:rPr lang="el-GR" sz="800" dirty="0" smtClean="0"/>
              <a:t>24</a:t>
            </a:r>
            <a:endParaRPr lang="el-GR"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συμβουλή της Αθηνάς-</a:t>
            </a:r>
            <a:r>
              <a:rPr lang="el-GR" dirty="0" err="1" smtClean="0"/>
              <a:t>Μέντη</a:t>
            </a:r>
            <a:r>
              <a:rPr lang="el-GR" dirty="0" smtClean="0"/>
              <a:t>.</a:t>
            </a: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smtClean="0"/>
              <a:t>α-174 </a:t>
            </a:r>
            <a:r>
              <a:rPr lang="el-GR" dirty="0" err="1" smtClean="0"/>
              <a:t>κ.ε</a:t>
            </a:r>
            <a:r>
              <a:rPr lang="el-GR" dirty="0" smtClean="0"/>
              <a:t>:</a:t>
            </a:r>
          </a:p>
          <a:p>
            <a:pPr algn="just"/>
            <a:r>
              <a:rPr lang="el-GR" dirty="0"/>
              <a:t>Για σένα πάλι, έχω άλλη συμβουλή, φρόνιμη αν σ’ αυτή υπακούσεις:</a:t>
            </a:r>
            <a:r>
              <a:rPr lang="el-GR" b="1" dirty="0"/>
              <a:t/>
            </a:r>
            <a:br>
              <a:rPr lang="el-GR" b="1" dirty="0"/>
            </a:br>
            <a:r>
              <a:rPr lang="el-GR" b="1" dirty="0"/>
              <a:t>310</a:t>
            </a:r>
            <a:r>
              <a:rPr lang="el-GR" dirty="0"/>
              <a:t> καράβι σήκωσε, το πιο γερό, μ’ είκοσι κωπηλάτες,</a:t>
            </a:r>
            <a:r>
              <a:rPr lang="el-GR" dirty="0" smtClean="0"/>
              <a:t/>
            </a:r>
            <a:br>
              <a:rPr lang="el-GR" dirty="0" smtClean="0"/>
            </a:br>
            <a:r>
              <a:rPr lang="el-GR" dirty="0"/>
              <a:t>και πήγαινε να μάθεις νέα του πατέρα σου, αν κάποιος</a:t>
            </a:r>
            <a:r>
              <a:rPr lang="el-GR" dirty="0" smtClean="0"/>
              <a:t/>
            </a:r>
            <a:br>
              <a:rPr lang="el-GR" dirty="0" smtClean="0"/>
            </a:br>
            <a:r>
              <a:rPr lang="el-GR" dirty="0"/>
              <a:t>άνθρωπος θνητός κάτι θα έχει να σου πει· [...].</a:t>
            </a:r>
            <a:r>
              <a:rPr lang="el-GR" b="1" dirty="0"/>
              <a:t/>
            </a:r>
            <a:br>
              <a:rPr lang="el-GR" b="1" dirty="0"/>
            </a:br>
            <a:r>
              <a:rPr lang="el-GR" b="1" dirty="0"/>
              <a:t>315</a:t>
            </a:r>
            <a:r>
              <a:rPr lang="el-GR" dirty="0"/>
              <a:t> Πρώτα να πας στην Πύλο, ρωτώντας τον σεβάσμιο Νέστορα,</a:t>
            </a:r>
            <a:r>
              <a:rPr lang="el-GR" dirty="0" smtClean="0"/>
              <a:t/>
            </a:r>
            <a:br>
              <a:rPr lang="el-GR" dirty="0" smtClean="0"/>
            </a:br>
            <a:r>
              <a:rPr lang="el-GR" dirty="0"/>
              <a:t>ύστερα συνεχίζεις για τη Σπάρτη, να δεις και τον ξανθό Μενέλαο,</a:t>
            </a:r>
            <a:r>
              <a:rPr lang="el-GR" dirty="0" smtClean="0"/>
              <a:t/>
            </a:r>
            <a:br>
              <a:rPr lang="el-GR" dirty="0" smtClean="0"/>
            </a:br>
            <a:r>
              <a:rPr lang="el-GR" dirty="0"/>
              <a:t>που τελευταίος γύρισε από τους άλλους Αχαιούς [...].</a:t>
            </a:r>
            <a:r>
              <a:rPr lang="el-GR" b="1" dirty="0"/>
              <a:t/>
            </a:r>
            <a:br>
              <a:rPr lang="el-GR" b="1" dirty="0"/>
            </a:br>
            <a:r>
              <a:rPr lang="el-GR" b="1" dirty="0"/>
              <a:t>319</a:t>
            </a:r>
            <a:r>
              <a:rPr lang="el-GR" dirty="0"/>
              <a:t> Εκεί </a:t>
            </a:r>
            <a:r>
              <a:rPr lang="el-GR" dirty="0" err="1"/>
              <a:t>ανίσως</a:t>
            </a:r>
            <a:r>
              <a:rPr lang="el-GR" dirty="0"/>
              <a:t> τον νόστο ακούσεις του πατέρα σου, πως </a:t>
            </a:r>
            <a:r>
              <a:rPr lang="el-GR" dirty="0" smtClean="0"/>
              <a:t>ζει….</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αποτέλεσμα της συμβουλής.</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 </a:t>
            </a:r>
            <a:r>
              <a:rPr lang="el-GR" dirty="0" err="1" smtClean="0"/>
              <a:t>Tης</a:t>
            </a:r>
            <a:r>
              <a:rPr lang="el-GR" dirty="0" smtClean="0"/>
              <a:t> αντιμίλησε όμως ο γνωστικός </a:t>
            </a:r>
            <a:r>
              <a:rPr lang="el-GR" dirty="0" err="1" smtClean="0"/>
              <a:t>Tηλέμαχος</a:t>
            </a:r>
            <a:r>
              <a:rPr lang="el-GR" dirty="0" smtClean="0"/>
              <a:t>:</a:t>
            </a:r>
            <a:br>
              <a:rPr lang="el-GR" dirty="0" smtClean="0"/>
            </a:br>
            <a:r>
              <a:rPr lang="el-GR" dirty="0" smtClean="0"/>
              <a:t>«</a:t>
            </a:r>
            <a:r>
              <a:rPr lang="el-GR" dirty="0" err="1" smtClean="0"/>
              <a:t>Mητέρα</a:t>
            </a:r>
            <a:r>
              <a:rPr lang="el-GR" dirty="0" smtClean="0"/>
              <a:t> μου, αλλά καλύτερα να πας στην </a:t>
            </a:r>
            <a:r>
              <a:rPr lang="el-GR" dirty="0" err="1" smtClean="0"/>
              <a:t>κάμαρή</a:t>
            </a:r>
            <a:r>
              <a:rPr lang="el-GR" dirty="0" smtClean="0"/>
              <a:t> σου, </a:t>
            </a:r>
            <a:r>
              <a:rPr lang="el-GR" dirty="0"/>
              <a:t>με τα δικά σου έργα απασχολήσου,</a:t>
            </a:r>
            <a:br>
              <a:rPr lang="el-GR" dirty="0"/>
            </a:br>
            <a:r>
              <a:rPr lang="el-GR" dirty="0"/>
              <a:t>τον αργαλειό, τη </a:t>
            </a:r>
            <a:r>
              <a:rPr lang="el-GR" dirty="0" err="1" smtClean="0"/>
              <a:t>ρόκα·δίνε</a:t>
            </a:r>
            <a:r>
              <a:rPr lang="el-GR" dirty="0" smtClean="0"/>
              <a:t> στις παρακόρες εντολές, για να δουλεύουν</a:t>
            </a:r>
            <a:br>
              <a:rPr lang="el-GR" dirty="0" smtClean="0"/>
            </a:br>
            <a:r>
              <a:rPr lang="el-GR" dirty="0" smtClean="0"/>
              <a:t>με φροντίδα. O λόγος είναι μέλημα του </a:t>
            </a:r>
            <a:r>
              <a:rPr lang="el-GR" dirty="0" err="1" smtClean="0"/>
              <a:t>αντρός</a:t>
            </a:r>
            <a:r>
              <a:rPr lang="el-GR" dirty="0" smtClean="0"/>
              <a:t>, του καθενός.</a:t>
            </a:r>
            <a:br>
              <a:rPr lang="el-GR" dirty="0" smtClean="0"/>
            </a:br>
            <a:r>
              <a:rPr lang="el-GR" dirty="0" smtClean="0"/>
              <a:t>     </a:t>
            </a:r>
            <a:r>
              <a:rPr lang="el-GR" dirty="0" err="1" smtClean="0"/>
              <a:t>Kατάπληκτη</a:t>
            </a:r>
            <a:r>
              <a:rPr lang="el-GR" dirty="0" smtClean="0"/>
              <a:t> η Πηνελόπη τότε τραβήχτηκε στην </a:t>
            </a:r>
            <a:r>
              <a:rPr lang="el-GR" dirty="0" err="1" smtClean="0"/>
              <a:t>κάμαρή</a:t>
            </a:r>
            <a:r>
              <a:rPr lang="el-GR" dirty="0" smtClean="0"/>
              <a:t> της,</a:t>
            </a:r>
            <a:br>
              <a:rPr lang="el-GR" dirty="0" smtClean="0"/>
            </a:br>
            <a:r>
              <a:rPr lang="el-GR" dirty="0" smtClean="0"/>
              <a:t>κρατώντας μέσα της τη συμβουλή του γιου της(α 361 </a:t>
            </a:r>
            <a:r>
              <a:rPr lang="el-GR" dirty="0" err="1" smtClean="0"/>
              <a:t>κ.ε</a:t>
            </a:r>
            <a:r>
              <a:rPr lang="el-GR" dirty="0" smtClean="0"/>
              <a:t>).</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συμβουλή για τις Σειρήνες.</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i="1" dirty="0"/>
              <a:t>«Καλοί μου φίλοι, ένας δεν φτάνει μήτε δυο να ξέρουν</a:t>
            </a:r>
            <a:r>
              <a:rPr lang="el-GR" dirty="0"/>
              <a:t> </a:t>
            </a:r>
            <a:r>
              <a:rPr lang="el-GR" i="1" dirty="0"/>
              <a:t>όσα η Κίρκη λέγοντας μου προφήτεψε, σεμνή θεά.</a:t>
            </a:r>
            <a:r>
              <a:rPr lang="el-GR" dirty="0"/>
              <a:t> </a:t>
            </a:r>
            <a:r>
              <a:rPr lang="el-GR" i="1" dirty="0" err="1"/>
              <a:t>Γι᾽</a:t>
            </a:r>
            <a:r>
              <a:rPr lang="el-GR" i="1" dirty="0"/>
              <a:t> αυτό κι εγώ θα σας μιλήσω, ώστε γνωρίζοντας ή να πεθάνουμε ή να γλιτώσουμε τον θάνατο και να ξεφύγουμε τη μαύρη μοίρα. Λοιπόν η </a:t>
            </a:r>
            <a:r>
              <a:rPr lang="el-GR" dirty="0"/>
              <a:t>πρώτη συμβουλή της ήταν πώς θα αποφύγουμε το θείο τραγούδι των Σειρήνων και το ανθισμένο τους λιβάδι. </a:t>
            </a:r>
            <a:r>
              <a:rPr lang="el-GR" i="1" dirty="0" smtClean="0"/>
              <a:t>Μόνο </a:t>
            </a:r>
            <a:r>
              <a:rPr lang="el-GR" i="1" dirty="0" err="1"/>
              <a:t>σ᾽</a:t>
            </a:r>
            <a:r>
              <a:rPr lang="el-GR" i="1" dirty="0"/>
              <a:t> εμένα επέτρεψε </a:t>
            </a:r>
            <a:r>
              <a:rPr lang="el-GR" i="1" dirty="0" err="1"/>
              <a:t>ν᾽</a:t>
            </a:r>
            <a:r>
              <a:rPr lang="el-GR" i="1" dirty="0"/>
              <a:t> ακούσω τη φωνή τους· αλλά θα πρέπει να με δέσετε σφιχτά, τόσο που να πονέσω, να μην μπορώ να κουνηθώ, </a:t>
            </a:r>
            <a:r>
              <a:rPr lang="el-GR" dirty="0"/>
              <a:t>όρθιο πάνω στο κατάρτι, με τα σχοινιά πλεγμένα γύρω </a:t>
            </a:r>
            <a:r>
              <a:rPr lang="el-GR" dirty="0" smtClean="0"/>
              <a:t>του (μ,157 </a:t>
            </a:r>
            <a:r>
              <a:rPr lang="el-GR" dirty="0" err="1" smtClean="0"/>
              <a:t>κ.ε</a:t>
            </a:r>
            <a:r>
              <a:rPr lang="el-GR" dirty="0" smtClean="0"/>
              <a:t>).</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Αρχίλοχος ο Πάριος.</a:t>
            </a:r>
            <a:endParaRPr lang="el-GR" dirty="0"/>
          </a:p>
        </p:txBody>
      </p:sp>
      <p:sp>
        <p:nvSpPr>
          <p:cNvPr id="3" name="2 - Θέση περιεχομένου"/>
          <p:cNvSpPr>
            <a:spLocks noGrp="1"/>
          </p:cNvSpPr>
          <p:nvPr>
            <p:ph idx="1"/>
          </p:nvPr>
        </p:nvSpPr>
        <p:spPr/>
        <p:txBody>
          <a:bodyPr/>
          <a:lstStyle/>
          <a:p>
            <a:r>
              <a:rPr lang="el-GR" dirty="0" smtClean="0"/>
              <a:t>Το </a:t>
            </a:r>
            <a:r>
              <a:rPr lang="el-GR" dirty="0" err="1" smtClean="0"/>
              <a:t>αντιηρωϊκό</a:t>
            </a:r>
            <a:r>
              <a:rPr lang="el-GR" dirty="0" smtClean="0"/>
              <a:t> </a:t>
            </a:r>
            <a:r>
              <a:rPr lang="el-GR" dirty="0" err="1" smtClean="0"/>
              <a:t>ιδεώδες.Συμβουλή</a:t>
            </a:r>
            <a:r>
              <a:rPr lang="el-GR" dirty="0" smtClean="0"/>
              <a:t> Ζωής.</a:t>
            </a:r>
          </a:p>
          <a:p>
            <a:r>
              <a:rPr lang="el-GR" dirty="0"/>
              <a:t>Με την ασπίδα μου</a:t>
            </a:r>
            <a:r>
              <a:rPr lang="el-GR" baseline="30000" dirty="0">
                <a:hlinkClick r:id="rId2"/>
              </a:rPr>
              <a:t>1</a:t>
            </a:r>
            <a:r>
              <a:rPr lang="el-GR" dirty="0"/>
              <a:t> κάποιος Σάιος,</a:t>
            </a:r>
            <a:r>
              <a:rPr lang="el-GR" baseline="30000" dirty="0">
                <a:hlinkClick r:id="rId2"/>
              </a:rPr>
              <a:t>2</a:t>
            </a:r>
            <a:r>
              <a:rPr lang="el-GR" dirty="0"/>
              <a:t> το ξέρω, αγάλλεται.</a:t>
            </a:r>
          </a:p>
          <a:p>
            <a:r>
              <a:rPr lang="el-GR" dirty="0"/>
              <a:t>Ήταν όπλο αψεγάδιαστο, κι εγώ την εγκατέλειψα πλάι στο θάμνο,</a:t>
            </a:r>
          </a:p>
          <a:p>
            <a:r>
              <a:rPr lang="el-GR" dirty="0"/>
              <a:t>όμως δεν το </a:t>
            </a:r>
            <a:r>
              <a:rPr lang="el-GR" dirty="0" err="1"/>
              <a:t>᾽θελα</a:t>
            </a:r>
            <a:r>
              <a:rPr lang="el-GR" dirty="0"/>
              <a:t>· έσωσα τη ζωή μου.</a:t>
            </a:r>
          </a:p>
          <a:p>
            <a:r>
              <a:rPr lang="el-GR" dirty="0"/>
              <a:t>Τι με νοιάζει πια η ασπίδα εκείνη; Ώρα καλή·</a:t>
            </a:r>
          </a:p>
          <a:p>
            <a:r>
              <a:rPr lang="el-GR" dirty="0"/>
              <a:t>θα ξαναβρώ άλλη, όχι κατώτερη.</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Ισοκράτους, περί ειρήνης.</a:t>
            </a:r>
            <a:endParaRPr lang="el-GR" dirty="0"/>
          </a:p>
        </p:txBody>
      </p:sp>
      <p:sp>
        <p:nvSpPr>
          <p:cNvPr id="3" name="2 - Θέση περιεχομένου"/>
          <p:cNvSpPr>
            <a:spLocks noGrp="1"/>
          </p:cNvSpPr>
          <p:nvPr>
            <p:ph idx="1"/>
          </p:nvPr>
        </p:nvSpPr>
        <p:spPr/>
        <p:txBody>
          <a:bodyPr>
            <a:normAutofit lnSpcReduction="10000"/>
          </a:bodyPr>
          <a:lstStyle/>
          <a:p>
            <a:pPr algn="just"/>
            <a:r>
              <a:rPr lang="el-GR" dirty="0"/>
              <a:t>Γιατί βλέπω πως όσοι προτιμούν την αδικία και θεωρούν μεγάλη υπόθεση το να οικειοποιηθούν ξένα πράγματα, παθαίνουν τα ίδια με τα ζώα που πέφτουν στην παγίδα, δηλαδή στην αρχή απολαμβάνουν όσα αρπάξουν, αλλά μετά από λίγο βρίσκονται στις χειρότερες συμφορές· ενώ αυτοί που ζουν με ευσέβεια και δικαιοσύνη και τώρα περνούν τη ζωή τους με ασφάλεια και για το μέλλον τρέφουν πιο ευχάριστες ελπίδες.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Ηθικά, Πλουτάρχου.</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r>
              <a:rPr lang="el-GR" i="1" dirty="0"/>
              <a:t>Η </a:t>
            </a:r>
            <a:r>
              <a:rPr lang="el-GR" i="1" dirty="0">
                <a:hlinkClick r:id="rId2" tooltip="Ψυχή"/>
              </a:rPr>
              <a:t>ψυχή</a:t>
            </a:r>
            <a:r>
              <a:rPr lang="el-GR" i="1" dirty="0"/>
              <a:t>, όντας αθάνατη, είναι μετά τον θάνατο σαν ένα πουλί που λευτερώθηκε από το κλουβί του. Αν είχε μείνει για πολύ καιρό μέσα στο σώμα, και έχει «ημερέψει» από τις πολλές υποθέσεις και τη μακρά συνήθεια, τότε η ψυχή θα πάρει αμέσως ένα άλλο σώμα και θα συνδεθεί και πάλι με τα εγκόσμια. Το χειρότερο πράγμα σχετικά με τα γηρατειά είναι ότι η ανάμνηση που έχει η ψυχή από τον άλλο κόσμο εξασθενεί, ενώ ταυτοχρόνως η προσκόλλησή της στα πράγματα του κόσμου τούτου γίνεται τόσο δυνατή, ώστε η ψυχή τείνει να διατηρεί τη μορφή που είχε όταν βρισκόταν μέσα στο σώμα. Αλλά η ψυχή που έχει παραμείνει μόνο μικρό χρονικό διάστημα μέσα σε ένα σώμα, μέχρι που να ελευθερωθεί από τις ανώτερες δυνάμεις, ανακτά σύντομα τη «φωτιά» της και συνεχίζει για ανώτερα πράγματα</a:t>
            </a:r>
            <a:r>
              <a:rPr lang="el-G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Η συμβουλή του Ιησού προς τον πλούσιο Νέο.</a:t>
            </a:r>
            <a:endParaRPr lang="el-GR" dirty="0"/>
          </a:p>
        </p:txBody>
      </p:sp>
      <p:sp>
        <p:nvSpPr>
          <p:cNvPr id="3" name="2 - Θέση περιεχομένου"/>
          <p:cNvSpPr>
            <a:spLocks noGrp="1"/>
          </p:cNvSpPr>
          <p:nvPr>
            <p:ph idx="1"/>
          </p:nvPr>
        </p:nvSpPr>
        <p:spPr/>
        <p:txBody>
          <a:bodyPr>
            <a:normAutofit fontScale="85000" lnSpcReduction="20000"/>
          </a:bodyPr>
          <a:lstStyle/>
          <a:p>
            <a:pPr algn="just"/>
            <a:r>
              <a:rPr lang="el-GR" dirty="0"/>
              <a:t>Μια ημέρα ένας πλούσιος νέος ήλθε στον Ιησού και Τον ρώτησε τι έπρεπε να κάνει για να πάει στον ουρανό</a:t>
            </a:r>
            <a:r>
              <a:rPr lang="el-GR" dirty="0" smtClean="0"/>
              <a:t>.</a:t>
            </a:r>
            <a:r>
              <a:rPr lang="el-GR" dirty="0"/>
              <a:t> Ο Σωτήρας του είπε να αγαπά και να τιμά τον πατέρα και την μητέρα του, να μην σκοτώσει ούτε να ψευδομαρτυρήσει ούτε να κλέψει. Ο πλούσιος νέος είπε ότι πάντα υπάκουε σε αυτές τις εντολές</a:t>
            </a:r>
            <a:r>
              <a:rPr lang="el-GR" dirty="0" smtClean="0"/>
              <a:t>.</a:t>
            </a:r>
            <a:r>
              <a:rPr lang="el-GR" dirty="0"/>
              <a:t> Ο Ιησούς είπε στον νέο ότι έπρεπε να κάνει κάτι ακόμα. Έπρεπε να πουλήσει ό,τι είχε και να δώσει τα χρήματα στους φτωχούς. Κατόπιν έπρεπε ο νέος άνδρας να Τον ακολουθήσει</a:t>
            </a:r>
            <a:r>
              <a:rPr lang="el-GR" dirty="0" smtClean="0"/>
              <a:t>.</a:t>
            </a:r>
            <a:r>
              <a:rPr lang="el-GR" dirty="0"/>
              <a:t> Ο πλούσιος νέος δεν ήθελε να δώσει όσα είχε. Αγαπούσε τα υπάρχοντά του περισσότερο από τον Θεό. Ο νέος άνδρας έφυγε </a:t>
            </a:r>
            <a:r>
              <a:rPr lang="el-GR" dirty="0" smtClean="0"/>
              <a:t>λυπημένος (Μάρκος, 10-17).</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Μέγας Βασίλειος : προς τους Νέους.</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err="1"/>
              <a:t>Ἀλλά</a:t>
            </a:r>
            <a:r>
              <a:rPr lang="el-GR" dirty="0"/>
              <a:t>, </a:t>
            </a:r>
            <a:r>
              <a:rPr lang="el-GR" dirty="0" err="1"/>
              <a:t>θὰ</a:t>
            </a:r>
            <a:r>
              <a:rPr lang="el-GR" dirty="0"/>
              <a:t> </a:t>
            </a:r>
            <a:r>
              <a:rPr lang="el-GR" dirty="0" err="1"/>
              <a:t>πεῖ</a:t>
            </a:r>
            <a:r>
              <a:rPr lang="el-GR" dirty="0"/>
              <a:t> κανείς: Τί πρέπει, λοιπόν, </a:t>
            </a:r>
            <a:r>
              <a:rPr lang="el-GR" dirty="0" err="1"/>
              <a:t>νὰ</a:t>
            </a:r>
            <a:r>
              <a:rPr lang="el-GR" dirty="0"/>
              <a:t> κάνουμε; </a:t>
            </a:r>
            <a:r>
              <a:rPr lang="el-GR" dirty="0" err="1"/>
              <a:t>Ἁπλούστατα</a:t>
            </a:r>
            <a:r>
              <a:rPr lang="el-GR" dirty="0"/>
              <a:t>: τίποτε </a:t>
            </a:r>
            <a:r>
              <a:rPr lang="el-GR" dirty="0" err="1"/>
              <a:t>ἄλλο</a:t>
            </a:r>
            <a:r>
              <a:rPr lang="el-GR" dirty="0"/>
              <a:t> </a:t>
            </a:r>
            <a:r>
              <a:rPr lang="el-GR" dirty="0" err="1"/>
              <a:t>παρὰ</a:t>
            </a:r>
            <a:r>
              <a:rPr lang="el-GR" dirty="0"/>
              <a:t> </a:t>
            </a:r>
            <a:r>
              <a:rPr lang="el-GR" dirty="0" err="1"/>
              <a:t>νὰ</a:t>
            </a:r>
            <a:r>
              <a:rPr lang="el-GR" dirty="0"/>
              <a:t> παραμερίσουμε </a:t>
            </a:r>
            <a:r>
              <a:rPr lang="el-GR" dirty="0" err="1"/>
              <a:t>τὸ</a:t>
            </a:r>
            <a:r>
              <a:rPr lang="el-GR" dirty="0"/>
              <a:t> κάθε τι </a:t>
            </a:r>
            <a:r>
              <a:rPr lang="el-GR" dirty="0" err="1"/>
              <a:t>καὶ</a:t>
            </a:r>
            <a:r>
              <a:rPr lang="el-GR" dirty="0"/>
              <a:t> </a:t>
            </a:r>
            <a:r>
              <a:rPr lang="el-GR" dirty="0" err="1"/>
              <a:t>νὰ</a:t>
            </a:r>
            <a:r>
              <a:rPr lang="el-GR" dirty="0"/>
              <a:t> μεριμνήσουμε </a:t>
            </a:r>
            <a:r>
              <a:rPr lang="el-GR" dirty="0" err="1"/>
              <a:t>γιὰ</a:t>
            </a:r>
            <a:r>
              <a:rPr lang="el-GR" dirty="0"/>
              <a:t> </a:t>
            </a:r>
            <a:r>
              <a:rPr lang="el-GR" dirty="0" err="1"/>
              <a:t>τὴν</a:t>
            </a:r>
            <a:r>
              <a:rPr lang="el-GR" dirty="0"/>
              <a:t> ψυχή. </a:t>
            </a:r>
            <a:r>
              <a:rPr lang="el-GR" dirty="0" err="1"/>
              <a:t>Δὲν</a:t>
            </a:r>
            <a:r>
              <a:rPr lang="el-GR" dirty="0"/>
              <a:t> πρέπει </a:t>
            </a:r>
            <a:r>
              <a:rPr lang="el-GR" dirty="0" err="1"/>
              <a:t>νὰ</a:t>
            </a:r>
            <a:r>
              <a:rPr lang="el-GR" dirty="0"/>
              <a:t> </a:t>
            </a:r>
            <a:r>
              <a:rPr lang="el-GR" dirty="0" err="1"/>
              <a:t>εἴμαστε</a:t>
            </a:r>
            <a:r>
              <a:rPr lang="el-GR" dirty="0"/>
              <a:t> </a:t>
            </a:r>
            <a:r>
              <a:rPr lang="el-GR" dirty="0" err="1"/>
              <a:t>ὑποταγμένοι</a:t>
            </a:r>
            <a:r>
              <a:rPr lang="el-GR" dirty="0"/>
              <a:t> </a:t>
            </a:r>
            <a:r>
              <a:rPr lang="el-GR" dirty="0" err="1"/>
              <a:t>στὸ</a:t>
            </a:r>
            <a:r>
              <a:rPr lang="el-GR" dirty="0"/>
              <a:t> </a:t>
            </a:r>
            <a:r>
              <a:rPr lang="el-GR" dirty="0" err="1"/>
              <a:t>σῶμα</a:t>
            </a:r>
            <a:r>
              <a:rPr lang="el-GR" dirty="0"/>
              <a:t>, </a:t>
            </a:r>
            <a:r>
              <a:rPr lang="el-GR" dirty="0" err="1"/>
              <a:t>χωρὶς</a:t>
            </a:r>
            <a:r>
              <a:rPr lang="el-GR" dirty="0"/>
              <a:t> </a:t>
            </a:r>
            <a:r>
              <a:rPr lang="el-GR" dirty="0" err="1"/>
              <a:t>ἀπόλυτη</a:t>
            </a:r>
            <a:r>
              <a:rPr lang="el-GR" dirty="0"/>
              <a:t> </a:t>
            </a:r>
            <a:r>
              <a:rPr lang="el-GR" dirty="0" err="1"/>
              <a:t>ἀνάγκη</a:t>
            </a:r>
            <a:r>
              <a:rPr lang="el-GR" dirty="0"/>
              <a:t>. </a:t>
            </a:r>
            <a:r>
              <a:rPr lang="el-GR" dirty="0" err="1"/>
              <a:t>Ἀλλὰ</a:t>
            </a:r>
            <a:r>
              <a:rPr lang="el-GR" dirty="0"/>
              <a:t> </a:t>
            </a:r>
            <a:r>
              <a:rPr lang="el-GR" dirty="0" err="1"/>
              <a:t>νὰ</a:t>
            </a:r>
            <a:r>
              <a:rPr lang="el-GR" dirty="0"/>
              <a:t> παρέχουμε </a:t>
            </a:r>
            <a:r>
              <a:rPr lang="el-GR" dirty="0" err="1"/>
              <a:t>στὴν</a:t>
            </a:r>
            <a:r>
              <a:rPr lang="el-GR" dirty="0"/>
              <a:t> </a:t>
            </a:r>
            <a:r>
              <a:rPr lang="el-GR" dirty="0" err="1"/>
              <a:t>ψυχὴ</a:t>
            </a:r>
            <a:r>
              <a:rPr lang="el-GR" dirty="0"/>
              <a:t> </a:t>
            </a:r>
            <a:r>
              <a:rPr lang="el-GR" dirty="0" err="1"/>
              <a:t>ὅ,τι</a:t>
            </a:r>
            <a:r>
              <a:rPr lang="el-GR" dirty="0"/>
              <a:t> </a:t>
            </a:r>
            <a:r>
              <a:rPr lang="el-GR" dirty="0" err="1"/>
              <a:t>τὸ</a:t>
            </a:r>
            <a:r>
              <a:rPr lang="el-GR" dirty="0"/>
              <a:t> </a:t>
            </a:r>
            <a:r>
              <a:rPr lang="el-GR" dirty="0" err="1"/>
              <a:t>πιὸ</a:t>
            </a:r>
            <a:r>
              <a:rPr lang="el-GR" dirty="0"/>
              <a:t> καλό, χρησιμοποιώντας </a:t>
            </a:r>
            <a:r>
              <a:rPr lang="el-GR" dirty="0" err="1"/>
              <a:t>τὴ</a:t>
            </a:r>
            <a:r>
              <a:rPr lang="el-GR" dirty="0"/>
              <a:t> </a:t>
            </a:r>
            <a:r>
              <a:rPr lang="el-GR" dirty="0" err="1"/>
              <a:t>σωστὴ</a:t>
            </a:r>
            <a:r>
              <a:rPr lang="el-GR" dirty="0"/>
              <a:t> σκέψη </a:t>
            </a:r>
            <a:r>
              <a:rPr lang="el-GR" dirty="0" err="1"/>
              <a:t>καὶ</a:t>
            </a:r>
            <a:r>
              <a:rPr lang="el-GR" dirty="0"/>
              <a:t> λύνοντας </a:t>
            </a:r>
            <a:r>
              <a:rPr lang="el-GR" dirty="0" err="1"/>
              <a:t>τὴν</a:t>
            </a:r>
            <a:r>
              <a:rPr lang="el-GR" dirty="0"/>
              <a:t> </a:t>
            </a:r>
            <a:r>
              <a:rPr lang="el-GR" dirty="0" err="1"/>
              <a:t>ἔτσι</a:t>
            </a:r>
            <a:r>
              <a:rPr lang="el-GR" dirty="0"/>
              <a:t> </a:t>
            </a:r>
            <a:r>
              <a:rPr lang="el-GR" dirty="0" err="1"/>
              <a:t>ἀπὸ</a:t>
            </a:r>
            <a:r>
              <a:rPr lang="el-GR" dirty="0"/>
              <a:t> </a:t>
            </a:r>
            <a:r>
              <a:rPr lang="el-GR" dirty="0" err="1"/>
              <a:t>τὰ</a:t>
            </a:r>
            <a:r>
              <a:rPr lang="el-GR" dirty="0"/>
              <a:t> </a:t>
            </a:r>
            <a:r>
              <a:rPr lang="el-GR" dirty="0" err="1"/>
              <a:t>δεσμὰ</a:t>
            </a:r>
            <a:r>
              <a:rPr lang="el-GR" dirty="0"/>
              <a:t> </a:t>
            </a:r>
            <a:r>
              <a:rPr lang="el-GR" dirty="0" err="1"/>
              <a:t>τῶν</a:t>
            </a:r>
            <a:r>
              <a:rPr lang="el-GR" dirty="0"/>
              <a:t> </a:t>
            </a:r>
            <a:r>
              <a:rPr lang="el-GR" dirty="0" err="1"/>
              <a:t>παθῶν</a:t>
            </a:r>
            <a:r>
              <a:rPr lang="el-GR" dirty="0"/>
              <a:t> </a:t>
            </a:r>
            <a:r>
              <a:rPr lang="el-GR" dirty="0" err="1"/>
              <a:t>τοῦ</a:t>
            </a:r>
            <a:r>
              <a:rPr lang="el-GR" dirty="0"/>
              <a:t> σώματος, </a:t>
            </a:r>
            <a:r>
              <a:rPr lang="el-GR" dirty="0" err="1"/>
              <a:t>ποὺ</a:t>
            </a:r>
            <a:r>
              <a:rPr lang="el-GR" dirty="0"/>
              <a:t> </a:t>
            </a:r>
            <a:r>
              <a:rPr lang="el-GR" dirty="0" err="1"/>
              <a:t>εἶναι</a:t>
            </a:r>
            <a:r>
              <a:rPr lang="el-GR" dirty="0"/>
              <a:t> </a:t>
            </a:r>
            <a:r>
              <a:rPr lang="el-GR" dirty="0" err="1"/>
              <a:t>κατὰ</a:t>
            </a:r>
            <a:r>
              <a:rPr lang="el-GR" dirty="0"/>
              <a:t> κάποιο τρόπο ἡ φυλακή της. </a:t>
            </a:r>
            <a:r>
              <a:rPr lang="el-GR" dirty="0" smtClean="0"/>
              <a:t>Όπως η μέλισσα να επιλέγουμε το χρήσιμο από όλα όσα συμβαίνουν γύρω μας.</a:t>
            </a:r>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808</Words>
  <Application>Microsoft Office PowerPoint</Application>
  <PresentationFormat>Προβολή στην οθόνη (4:3)</PresentationFormat>
  <Paragraphs>56</Paragraphs>
  <Slides>18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18</vt:i4>
      </vt:variant>
    </vt:vector>
  </HeadingPairs>
  <TitlesOfParts>
    <vt:vector size="19" baseType="lpstr">
      <vt:lpstr>Θέμα του Office</vt:lpstr>
      <vt:lpstr>12ο μάθημα.</vt:lpstr>
      <vt:lpstr>Η συμβουλή της Αθηνάς-Μέντη.</vt:lpstr>
      <vt:lpstr>Το αποτέλεσμα της συμβουλής.</vt:lpstr>
      <vt:lpstr>Η συμβουλή για τις Σειρήνες.</vt:lpstr>
      <vt:lpstr>Αρχίλοχος ο Πάριος.</vt:lpstr>
      <vt:lpstr>Ισοκράτους, περί ειρήνης.</vt:lpstr>
      <vt:lpstr>Ηθικά, Πλουτάρχου.</vt:lpstr>
      <vt:lpstr>Η συμβουλή του Ιησού προς τον πλούσιο Νέο.</vt:lpstr>
      <vt:lpstr>Μέγας Βασίλειος : προς τους Νέους.</vt:lpstr>
      <vt:lpstr>Ρουσσώ: κοινωνικό συμβόλαιο.</vt:lpstr>
      <vt:lpstr>Μοντεσκιέ: το πνεύμα των Νόμων. </vt:lpstr>
      <vt:lpstr>Ανατροφοδότηση.</vt:lpstr>
      <vt:lpstr>Δώστε από μία περίπτωση. </vt:lpstr>
      <vt:lpstr>Κλασική Ψυχανάλυση (Classical psychoanalysis) του Sigmund Freud</vt:lpstr>
      <vt:lpstr>Μέθοδοι, τεχνικές.</vt:lpstr>
      <vt:lpstr>Μέθοδος , τεχνική.</vt:lpstr>
      <vt:lpstr>Χρησιμοποιώντας την παράφραση:</vt:lpstr>
      <vt:lpstr>Στάδια συμβουλευτικής: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12ο μάθημα.</dc:title>
  <dc:creator>levnono</dc:creator>
  <cp:lastModifiedBy>levnono</cp:lastModifiedBy>
  <cp:revision>20</cp:revision>
  <dcterms:created xsi:type="dcterms:W3CDTF">2025-03-30T04:17:18Z</dcterms:created>
  <dcterms:modified xsi:type="dcterms:W3CDTF">2025-03-30T12:22:58Z</dcterms:modified>
</cp:coreProperties>
</file>