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1" r:id="rId4"/>
    <p:sldId id="344" r:id="rId5"/>
    <p:sldId id="294" r:id="rId6"/>
    <p:sldId id="345" r:id="rId7"/>
    <p:sldId id="348" r:id="rId8"/>
    <p:sldId id="346" r:id="rId9"/>
    <p:sldId id="347" r:id="rId10"/>
    <p:sldId id="322" r:id="rId11"/>
    <p:sldId id="324" r:id="rId12"/>
    <p:sldId id="323" r:id="rId13"/>
    <p:sldId id="319" r:id="rId14"/>
    <p:sldId id="326" r:id="rId15"/>
    <p:sldId id="279" r:id="rId16"/>
    <p:sldId id="315" r:id="rId17"/>
    <p:sldId id="276" r:id="rId18"/>
    <p:sldId id="280" r:id="rId19"/>
    <p:sldId id="327" r:id="rId20"/>
    <p:sldId id="328" r:id="rId21"/>
    <p:sldId id="341"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434" autoAdjust="0"/>
  </p:normalViewPr>
  <p:slideViewPr>
    <p:cSldViewPr snapToGrid="0">
      <p:cViewPr varScale="1">
        <p:scale>
          <a:sx n="88" d="100"/>
          <a:sy n="88" d="100"/>
        </p:scale>
        <p:origin x="5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A0C6-EB26-4469-8518-F1ECBD83DF3D}" type="datetimeFigureOut">
              <a:rPr lang="el-GR" smtClean="0"/>
              <a:t>02/Απυ/2023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5CB62-1BB3-4ED7-8018-BCEBBF7193A1}" type="slidenum">
              <a:rPr lang="el-GR" smtClean="0"/>
              <a:t>‹#›</a:t>
            </a:fld>
            <a:endParaRPr lang="el-GR"/>
          </a:p>
        </p:txBody>
      </p:sp>
    </p:spTree>
    <p:extLst>
      <p:ext uri="{BB962C8B-B14F-4D97-AF65-F5344CB8AC3E}">
        <p14:creationId xmlns:p14="http://schemas.microsoft.com/office/powerpoint/2010/main" val="405012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a:t>
            </a:fld>
            <a:endParaRPr lang="el-GR"/>
          </a:p>
        </p:txBody>
      </p:sp>
    </p:spTree>
    <p:extLst>
      <p:ext uri="{BB962C8B-B14F-4D97-AF65-F5344CB8AC3E}">
        <p14:creationId xmlns:p14="http://schemas.microsoft.com/office/powerpoint/2010/main" val="17330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10</a:t>
            </a:fld>
            <a:endParaRPr lang="el-GR"/>
          </a:p>
        </p:txBody>
      </p:sp>
    </p:spTree>
    <p:extLst>
      <p:ext uri="{BB962C8B-B14F-4D97-AF65-F5344CB8AC3E}">
        <p14:creationId xmlns:p14="http://schemas.microsoft.com/office/powerpoint/2010/main" val="63840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11</a:t>
            </a:fld>
            <a:endParaRPr lang="el-GR"/>
          </a:p>
        </p:txBody>
      </p:sp>
    </p:spTree>
    <p:extLst>
      <p:ext uri="{BB962C8B-B14F-4D97-AF65-F5344CB8AC3E}">
        <p14:creationId xmlns:p14="http://schemas.microsoft.com/office/powerpoint/2010/main" val="82351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12</a:t>
            </a:fld>
            <a:endParaRPr lang="el-GR"/>
          </a:p>
        </p:txBody>
      </p:sp>
    </p:spTree>
    <p:extLst>
      <p:ext uri="{BB962C8B-B14F-4D97-AF65-F5344CB8AC3E}">
        <p14:creationId xmlns:p14="http://schemas.microsoft.com/office/powerpoint/2010/main" val="149254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13</a:t>
            </a:fld>
            <a:endParaRPr lang="el-GR"/>
          </a:p>
        </p:txBody>
      </p:sp>
    </p:spTree>
    <p:extLst>
      <p:ext uri="{BB962C8B-B14F-4D97-AF65-F5344CB8AC3E}">
        <p14:creationId xmlns:p14="http://schemas.microsoft.com/office/powerpoint/2010/main" val="326804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14</a:t>
            </a:fld>
            <a:endParaRPr lang="el-GR"/>
          </a:p>
        </p:txBody>
      </p:sp>
    </p:spTree>
    <p:extLst>
      <p:ext uri="{BB962C8B-B14F-4D97-AF65-F5344CB8AC3E}">
        <p14:creationId xmlns:p14="http://schemas.microsoft.com/office/powerpoint/2010/main" val="107049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15</a:t>
            </a:fld>
            <a:endParaRPr lang="el-GR"/>
          </a:p>
        </p:txBody>
      </p:sp>
    </p:spTree>
    <p:extLst>
      <p:ext uri="{BB962C8B-B14F-4D97-AF65-F5344CB8AC3E}">
        <p14:creationId xmlns:p14="http://schemas.microsoft.com/office/powerpoint/2010/main" val="60848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16</a:t>
            </a:fld>
            <a:endParaRPr lang="el-GR"/>
          </a:p>
        </p:txBody>
      </p:sp>
    </p:spTree>
    <p:extLst>
      <p:ext uri="{BB962C8B-B14F-4D97-AF65-F5344CB8AC3E}">
        <p14:creationId xmlns:p14="http://schemas.microsoft.com/office/powerpoint/2010/main" val="270143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17</a:t>
            </a:fld>
            <a:endParaRPr lang="el-GR"/>
          </a:p>
        </p:txBody>
      </p:sp>
    </p:spTree>
    <p:extLst>
      <p:ext uri="{BB962C8B-B14F-4D97-AF65-F5344CB8AC3E}">
        <p14:creationId xmlns:p14="http://schemas.microsoft.com/office/powerpoint/2010/main" val="335836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18</a:t>
            </a:fld>
            <a:endParaRPr lang="el-GR"/>
          </a:p>
        </p:txBody>
      </p:sp>
    </p:spTree>
    <p:extLst>
      <p:ext uri="{BB962C8B-B14F-4D97-AF65-F5344CB8AC3E}">
        <p14:creationId xmlns:p14="http://schemas.microsoft.com/office/powerpoint/2010/main" val="248502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19</a:t>
            </a:fld>
            <a:endParaRPr lang="el-GR"/>
          </a:p>
        </p:txBody>
      </p:sp>
    </p:spTree>
    <p:extLst>
      <p:ext uri="{BB962C8B-B14F-4D97-AF65-F5344CB8AC3E}">
        <p14:creationId xmlns:p14="http://schemas.microsoft.com/office/powerpoint/2010/main" val="313791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a:t>
            </a:fld>
            <a:endParaRPr lang="el-GR"/>
          </a:p>
        </p:txBody>
      </p:sp>
    </p:spTree>
    <p:extLst>
      <p:ext uri="{BB962C8B-B14F-4D97-AF65-F5344CB8AC3E}">
        <p14:creationId xmlns:p14="http://schemas.microsoft.com/office/powerpoint/2010/main" val="653614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20</a:t>
            </a:fld>
            <a:endParaRPr lang="el-GR"/>
          </a:p>
        </p:txBody>
      </p:sp>
    </p:spTree>
    <p:extLst>
      <p:ext uri="{BB962C8B-B14F-4D97-AF65-F5344CB8AC3E}">
        <p14:creationId xmlns:p14="http://schemas.microsoft.com/office/powerpoint/2010/main" val="2480028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21</a:t>
            </a:fld>
            <a:endParaRPr lang="el-GR"/>
          </a:p>
        </p:txBody>
      </p:sp>
    </p:spTree>
    <p:extLst>
      <p:ext uri="{BB962C8B-B14F-4D97-AF65-F5344CB8AC3E}">
        <p14:creationId xmlns:p14="http://schemas.microsoft.com/office/powerpoint/2010/main" val="374878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3</a:t>
            </a:fld>
            <a:endParaRPr lang="el-GR"/>
          </a:p>
        </p:txBody>
      </p:sp>
    </p:spTree>
    <p:extLst>
      <p:ext uri="{BB962C8B-B14F-4D97-AF65-F5344CB8AC3E}">
        <p14:creationId xmlns:p14="http://schemas.microsoft.com/office/powerpoint/2010/main" val="184585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4</a:t>
            </a:fld>
            <a:endParaRPr lang="el-GR"/>
          </a:p>
        </p:txBody>
      </p:sp>
    </p:spTree>
    <p:extLst>
      <p:ext uri="{BB962C8B-B14F-4D97-AF65-F5344CB8AC3E}">
        <p14:creationId xmlns:p14="http://schemas.microsoft.com/office/powerpoint/2010/main" val="94209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5</a:t>
            </a:fld>
            <a:endParaRPr lang="el-GR"/>
          </a:p>
        </p:txBody>
      </p:sp>
    </p:spTree>
    <p:extLst>
      <p:ext uri="{BB962C8B-B14F-4D97-AF65-F5344CB8AC3E}">
        <p14:creationId xmlns:p14="http://schemas.microsoft.com/office/powerpoint/2010/main" val="152261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6</a:t>
            </a:fld>
            <a:endParaRPr lang="el-GR"/>
          </a:p>
        </p:txBody>
      </p:sp>
    </p:spTree>
    <p:extLst>
      <p:ext uri="{BB962C8B-B14F-4D97-AF65-F5344CB8AC3E}">
        <p14:creationId xmlns:p14="http://schemas.microsoft.com/office/powerpoint/2010/main" val="163384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7</a:t>
            </a:fld>
            <a:endParaRPr lang="el-GR"/>
          </a:p>
        </p:txBody>
      </p:sp>
    </p:spTree>
    <p:extLst>
      <p:ext uri="{BB962C8B-B14F-4D97-AF65-F5344CB8AC3E}">
        <p14:creationId xmlns:p14="http://schemas.microsoft.com/office/powerpoint/2010/main" val="178628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8</a:t>
            </a:fld>
            <a:endParaRPr lang="el-GR"/>
          </a:p>
        </p:txBody>
      </p:sp>
    </p:spTree>
    <p:extLst>
      <p:ext uri="{BB962C8B-B14F-4D97-AF65-F5344CB8AC3E}">
        <p14:creationId xmlns:p14="http://schemas.microsoft.com/office/powerpoint/2010/main" val="128215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9</a:t>
            </a:fld>
            <a:endParaRPr lang="el-GR"/>
          </a:p>
        </p:txBody>
      </p:sp>
    </p:spTree>
    <p:extLst>
      <p:ext uri="{BB962C8B-B14F-4D97-AF65-F5344CB8AC3E}">
        <p14:creationId xmlns:p14="http://schemas.microsoft.com/office/powerpoint/2010/main" val="363597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02/Απυ/2023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88896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02/Απυ/2023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26756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02/Απυ/2023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8131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02/Απυ/2023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3158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02/Απυ/2023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56984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59D49D3-58D7-4587-A6E4-A9799A64BCCF}" type="datetimeFigureOut">
              <a:rPr lang="el-GR" smtClean="0"/>
              <a:t>02/Απυ/2023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7246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59D49D3-58D7-4587-A6E4-A9799A64BCCF}" type="datetimeFigureOut">
              <a:rPr lang="el-GR" smtClean="0"/>
              <a:t>02/Απυ/2023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21596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59D49D3-58D7-4587-A6E4-A9799A64BCCF}" type="datetimeFigureOut">
              <a:rPr lang="el-GR" smtClean="0"/>
              <a:t>02/Απυ/2023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325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59D49D3-58D7-4587-A6E4-A9799A64BCCF}" type="datetimeFigureOut">
              <a:rPr lang="el-GR" smtClean="0"/>
              <a:t>02/Απυ/2023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423571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59D49D3-58D7-4587-A6E4-A9799A64BCCF}" type="datetimeFigureOut">
              <a:rPr lang="el-GR" smtClean="0"/>
              <a:t>02/Απυ/2023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09100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59D49D3-58D7-4587-A6E4-A9799A64BCCF}" type="datetimeFigureOut">
              <a:rPr lang="el-GR" smtClean="0"/>
              <a:t>02/Απυ/2023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5359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49D3-58D7-4587-A6E4-A9799A64BCCF}" type="datetimeFigureOut">
              <a:rPr lang="el-GR" smtClean="0"/>
              <a:t>02/Απυ/2023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A29D-92E7-4898-8BD9-E98D749B4445}" type="slidenum">
              <a:rPr lang="el-GR" smtClean="0"/>
              <a:t>‹#›</a:t>
            </a:fld>
            <a:endParaRPr lang="el-GR"/>
          </a:p>
        </p:txBody>
      </p:sp>
    </p:spTree>
    <p:extLst>
      <p:ext uri="{BB962C8B-B14F-4D97-AF65-F5344CB8AC3E}">
        <p14:creationId xmlns:p14="http://schemas.microsoft.com/office/powerpoint/2010/main" val="193215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48871" y="1776077"/>
            <a:ext cx="10058400" cy="1470025"/>
          </a:xfrm>
        </p:spPr>
        <p:txBody>
          <a:bodyPr>
            <a:normAutofit/>
          </a:bodyPr>
          <a:lstStyle/>
          <a:p>
            <a:r>
              <a:rPr lang="el-GR" b="1" dirty="0" smtClean="0"/>
              <a:t>Παιδαγωγικές Εφαρμογές ΗΥ</a:t>
            </a:r>
            <a:endParaRPr lang="el-GR" dirty="0"/>
          </a:p>
        </p:txBody>
      </p:sp>
      <p:sp>
        <p:nvSpPr>
          <p:cNvPr id="3" name="Υπότιτλος 2"/>
          <p:cNvSpPr>
            <a:spLocks noGrp="1"/>
          </p:cNvSpPr>
          <p:nvPr>
            <p:ph type="subTitle" idx="1"/>
          </p:nvPr>
        </p:nvSpPr>
        <p:spPr/>
        <p:txBody>
          <a:bodyPr/>
          <a:lstStyle/>
          <a:p>
            <a:r>
              <a:rPr lang="el-GR" dirty="0" smtClean="0">
                <a:solidFill>
                  <a:schemeClr val="tx2"/>
                </a:solidFill>
              </a:rPr>
              <a:t>Σπύρος Λ. </a:t>
            </a:r>
            <a:r>
              <a:rPr lang="el-GR" dirty="0" err="1" smtClean="0">
                <a:solidFill>
                  <a:schemeClr val="tx2"/>
                </a:solidFill>
              </a:rPr>
              <a:t>Πανέτσος</a:t>
            </a:r>
            <a:endParaRPr lang="el-GR" dirty="0" smtClean="0">
              <a:solidFill>
                <a:schemeClr val="tx2"/>
              </a:solidFill>
            </a:endParaRPr>
          </a:p>
          <a:p>
            <a:r>
              <a:rPr lang="el-GR" dirty="0" smtClean="0">
                <a:solidFill>
                  <a:schemeClr val="tx2"/>
                </a:solidFill>
              </a:rPr>
              <a:t>Καθηγητής ΑΣΠΑΙΤΕ</a:t>
            </a:r>
          </a:p>
          <a:p>
            <a:r>
              <a:rPr lang="en-US" dirty="0" smtClean="0">
                <a:solidFill>
                  <a:schemeClr val="tx2"/>
                </a:solidFill>
              </a:rPr>
              <a:t>spanetsos@aspete.gr</a:t>
            </a:r>
            <a:endParaRPr lang="el-GR" dirty="0" smtClean="0">
              <a:solidFill>
                <a:schemeClr val="tx2"/>
              </a:solidFill>
            </a:endParaRPr>
          </a:p>
          <a:p>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solidFill>
            <a:schemeClr val="accent1">
              <a:lumMod val="60000"/>
              <a:lumOff val="40000"/>
            </a:schemeClr>
          </a:solid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1021286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b="5199"/>
          <a:stretch/>
        </p:blipFill>
        <p:spPr>
          <a:xfrm>
            <a:off x="484094" y="1264025"/>
            <a:ext cx="11539376" cy="5446058"/>
          </a:xfrm>
          <a:prstGeom prst="rect">
            <a:avLst/>
          </a:prstGeom>
        </p:spPr>
      </p:pic>
    </p:spTree>
    <p:extLst>
      <p:ext uri="{BB962C8B-B14F-4D97-AF65-F5344CB8AC3E}">
        <p14:creationId xmlns:p14="http://schemas.microsoft.com/office/powerpoint/2010/main" val="151722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b="5698"/>
          <a:stretch/>
        </p:blipFill>
        <p:spPr>
          <a:xfrm>
            <a:off x="242047" y="1395871"/>
            <a:ext cx="11781423" cy="5273870"/>
          </a:xfrm>
          <a:prstGeom prst="rect">
            <a:avLst/>
          </a:prstGeom>
        </p:spPr>
      </p:pic>
      <p:sp>
        <p:nvSpPr>
          <p:cNvPr id="9" name="Έλλειψη 8"/>
          <p:cNvSpPr/>
          <p:nvPr/>
        </p:nvSpPr>
        <p:spPr>
          <a:xfrm>
            <a:off x="2501152" y="2689412"/>
            <a:ext cx="2380129" cy="29583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Έλλειψη 9"/>
          <p:cNvSpPr/>
          <p:nvPr/>
        </p:nvSpPr>
        <p:spPr>
          <a:xfrm>
            <a:off x="9211235" y="4800600"/>
            <a:ext cx="2084293" cy="186914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948092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8" name="Εικόνα 7"/>
          <p:cNvPicPr>
            <a:picLocks noChangeAspect="1"/>
          </p:cNvPicPr>
          <p:nvPr/>
        </p:nvPicPr>
        <p:blipFill rotWithShape="1">
          <a:blip r:embed="rId4"/>
          <a:srcRect b="4780"/>
          <a:stretch/>
        </p:blipFill>
        <p:spPr>
          <a:xfrm>
            <a:off x="201705" y="1395870"/>
            <a:ext cx="11821765" cy="5341105"/>
          </a:xfrm>
          <a:prstGeom prst="rect">
            <a:avLst/>
          </a:prstGeom>
        </p:spPr>
      </p:pic>
      <p:cxnSp>
        <p:nvCxnSpPr>
          <p:cNvPr id="10" name="Ευθύγραμμο βέλος σύνδεσης 9"/>
          <p:cNvCxnSpPr/>
          <p:nvPr/>
        </p:nvCxnSpPr>
        <p:spPr>
          <a:xfrm flipH="1">
            <a:off x="6091518" y="995469"/>
            <a:ext cx="793377" cy="26486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99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b="5331"/>
          <a:stretch/>
        </p:blipFill>
        <p:spPr>
          <a:xfrm>
            <a:off x="228599" y="1395871"/>
            <a:ext cx="11794871" cy="5300764"/>
          </a:xfrm>
          <a:prstGeom prst="rect">
            <a:avLst/>
          </a:prstGeom>
        </p:spPr>
      </p:pic>
    </p:spTree>
    <p:extLst>
      <p:ext uri="{BB962C8B-B14F-4D97-AF65-F5344CB8AC3E}">
        <p14:creationId xmlns:p14="http://schemas.microsoft.com/office/powerpoint/2010/main" val="51486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3" name="Ορθογώνιο 2"/>
          <p:cNvSpPr/>
          <p:nvPr/>
        </p:nvSpPr>
        <p:spPr>
          <a:xfrm>
            <a:off x="1021976" y="1720840"/>
            <a:ext cx="10381130" cy="3194721"/>
          </a:xfrm>
          <a:prstGeom prst="rect">
            <a:avLst/>
          </a:prstGeom>
        </p:spPr>
        <p:txBody>
          <a:bodyPr wrap="square">
            <a:spAutoFit/>
          </a:bodyPr>
          <a:lstStyle/>
          <a:p>
            <a:pPr fontAlgn="base">
              <a:spcBef>
                <a:spcPct val="20000"/>
              </a:spcBef>
              <a:spcAft>
                <a:spcPct val="0"/>
              </a:spcAft>
            </a:pPr>
            <a:r>
              <a:rPr lang="el-GR" sz="2400" dirty="0"/>
              <a:t>Το </a:t>
            </a:r>
            <a:r>
              <a:rPr lang="el-GR" sz="2400" dirty="0" err="1"/>
              <a:t>Tinkercad</a:t>
            </a:r>
            <a:r>
              <a:rPr lang="el-GR" sz="2400" dirty="0"/>
              <a:t> είναι ένα δωρεάν διαδικτυακό </a:t>
            </a:r>
            <a:r>
              <a:rPr lang="el-GR" sz="2400" dirty="0" smtClean="0"/>
              <a:t>λογισμικό </a:t>
            </a:r>
            <a:r>
              <a:rPr lang="el-GR" sz="2400" dirty="0" err="1" smtClean="0"/>
              <a:t>τριδιάστατης</a:t>
            </a:r>
            <a:r>
              <a:rPr lang="el-GR" sz="2400" dirty="0" smtClean="0"/>
              <a:t> (3D) </a:t>
            </a:r>
            <a:r>
              <a:rPr lang="el-GR" sz="2400" dirty="0" err="1" smtClean="0"/>
              <a:t>μοντελοποίησης</a:t>
            </a:r>
            <a:r>
              <a:rPr lang="el-GR" sz="2400" dirty="0" smtClean="0"/>
              <a:t>, </a:t>
            </a:r>
            <a:r>
              <a:rPr lang="el-GR" sz="2400" dirty="0"/>
              <a:t>εικονικών ηλεκτρονικών κυκλωμάτων και προγραμματισμού κινούμενων 3D </a:t>
            </a:r>
            <a:r>
              <a:rPr lang="el-GR" sz="2400" dirty="0" smtClean="0"/>
              <a:t>μοντέλων, </a:t>
            </a:r>
            <a:r>
              <a:rPr lang="el-GR" sz="2400" dirty="0"/>
              <a:t>γνωστό για την απλότητα και την ευκολία χρήσης του. </a:t>
            </a:r>
            <a:endParaRPr lang="en-US" sz="2400" dirty="0" smtClean="0"/>
          </a:p>
          <a:p>
            <a:pPr fontAlgn="base">
              <a:spcBef>
                <a:spcPct val="20000"/>
              </a:spcBef>
              <a:spcAft>
                <a:spcPct val="0"/>
              </a:spcAft>
            </a:pPr>
            <a:r>
              <a:rPr lang="el-GR" sz="2400" dirty="0" smtClean="0"/>
              <a:t>Κυκλοφόρησε </a:t>
            </a:r>
            <a:r>
              <a:rPr lang="el-GR" sz="2400" dirty="0"/>
              <a:t>το </a:t>
            </a:r>
            <a:r>
              <a:rPr lang="el-GR" sz="2400" dirty="0" smtClean="0"/>
              <a:t>2011 και </a:t>
            </a:r>
            <a:r>
              <a:rPr lang="el-GR" sz="2400" dirty="0"/>
              <a:t>αποτελεί δημοφιλή πλατφόρμα για τη δημιουργία μοντέλων για τρισδιάστατη εκτύπωση, καθώς και εισαγωγή σε εποικοδομητική στερεομετρία στα σχολεία. </a:t>
            </a:r>
            <a:endParaRPr lang="en-US" sz="2400" dirty="0" smtClean="0"/>
          </a:p>
          <a:p>
            <a:pPr fontAlgn="base">
              <a:spcBef>
                <a:spcPct val="20000"/>
              </a:spcBef>
              <a:spcAft>
                <a:spcPct val="0"/>
              </a:spcAft>
            </a:pPr>
            <a:r>
              <a:rPr lang="el-GR" sz="2400" dirty="0" smtClean="0"/>
              <a:t>Το </a:t>
            </a:r>
            <a:r>
              <a:rPr lang="el-GR" sz="2400" dirty="0"/>
              <a:t>2017, προστέθηκε η κατηγορία ηλεκτρονικών κυκλωμάτων και το 2018, προστέθηκε η κατηγορία τρισδιάστατων κινούμενων μοντέλων.</a:t>
            </a:r>
          </a:p>
        </p:txBody>
      </p:sp>
    </p:spTree>
    <p:extLst>
      <p:ext uri="{BB962C8B-B14F-4D97-AF65-F5344CB8AC3E}">
        <p14:creationId xmlns:p14="http://schemas.microsoft.com/office/powerpoint/2010/main" val="71406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282774"/>
            <a:ext cx="9491824" cy="712695"/>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Θέση περιεχομένου 1"/>
          <p:cNvSpPr txBox="1">
            <a:spLocks/>
          </p:cNvSpPr>
          <p:nvPr/>
        </p:nvSpPr>
        <p:spPr>
          <a:xfrm>
            <a:off x="1040123" y="1395870"/>
            <a:ext cx="10362983" cy="5273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Απεικόνιση των βασικών λειτουργιών στο </a:t>
            </a:r>
            <a:r>
              <a:rPr lang="el-GR" sz="2400" dirty="0" err="1"/>
              <a:t>Tinkercad</a:t>
            </a:r>
            <a:r>
              <a:rPr lang="el-GR" sz="2400" dirty="0"/>
              <a:t>.</a:t>
            </a:r>
          </a:p>
          <a:p>
            <a:r>
              <a:rPr lang="el-GR" sz="2400" dirty="0"/>
              <a:t>Το </a:t>
            </a:r>
            <a:r>
              <a:rPr lang="el-GR" sz="2400" dirty="0" err="1"/>
              <a:t>Tinkercad</a:t>
            </a:r>
            <a:r>
              <a:rPr lang="el-GR" sz="2400" dirty="0"/>
              <a:t> χρησιμοποιεί μια απλοποιημένη μέθοδος εποικοδομητικής στερεάς γεωμετρίας για την κατασκευή μοντέλων. Ένα σχέδιο αποτελείται από πρωτόγονα σχήματα που είναι είτε «συμπαγή» είτε «τρύπα». Συνδυάζοντας στερεά και οπές μαζί, μπορούν να δημιουργηθούν νέα σχήματα, τα οποία με τη σειρά τους μπορούν να εκχωρηθούν στην ιδιότητα του στερεού ή της οπής.  Εκτός από την τυπική βιβλιοθήκη πρωτόγονων σχημάτων, ένας χρήστης μπορεί να δημιουργήσει προσαρμοσμένες γεννήτριες σχήματος χρησιμοποιώντας έναν ενσωματωμένο επεξεργαστή </a:t>
            </a:r>
            <a:r>
              <a:rPr lang="el-GR" sz="2400" dirty="0" err="1"/>
              <a:t>JavaScript</a:t>
            </a:r>
            <a:r>
              <a:rPr lang="el-GR" sz="2400" dirty="0"/>
              <a:t> .</a:t>
            </a:r>
          </a:p>
          <a:p>
            <a:r>
              <a:rPr lang="el-GR" sz="2400" dirty="0"/>
              <a:t>Τα σχήματα μπορούν να εισαχθούν σε τρεις μορφές: STL και OBJ για 3D, και 2-διαστάσεων σχήματα SVG για εξώθηση σε 3D σχήματα. Η </a:t>
            </a:r>
            <a:r>
              <a:rPr lang="el-GR" sz="2400" dirty="0" err="1"/>
              <a:t>Tinkercad</a:t>
            </a:r>
            <a:r>
              <a:rPr lang="el-GR" sz="2400" dirty="0"/>
              <a:t> εξάγει μοντέλα σε μορφές STL ή OBJ, έτοιμα για εκτύπωση 3D.</a:t>
            </a:r>
          </a:p>
          <a:p>
            <a:r>
              <a:rPr lang="el-GR" sz="2400" dirty="0"/>
              <a:t>Το </a:t>
            </a:r>
            <a:r>
              <a:rPr lang="el-GR" sz="2400" dirty="0" err="1"/>
              <a:t>Tinkercad</a:t>
            </a:r>
            <a:r>
              <a:rPr lang="el-GR" sz="2400" dirty="0"/>
              <a:t> περιλαμβάνει επίσης μια δυνατότητα εξαγωγής τρισδιάστατων μοντέλων στο </a:t>
            </a:r>
            <a:r>
              <a:rPr lang="el-GR" sz="2400" dirty="0" err="1"/>
              <a:t>Minecraft</a:t>
            </a:r>
            <a:r>
              <a:rPr lang="el-GR" sz="2400" dirty="0"/>
              <a:t> </a:t>
            </a:r>
            <a:r>
              <a:rPr lang="el-GR" sz="2400" dirty="0" err="1"/>
              <a:t>Java</a:t>
            </a:r>
            <a:r>
              <a:rPr lang="el-GR" sz="2400" dirty="0"/>
              <a:t> </a:t>
            </a:r>
            <a:r>
              <a:rPr lang="el-GR" sz="2400" dirty="0" err="1"/>
              <a:t>Edition</a:t>
            </a:r>
            <a:r>
              <a:rPr lang="el-GR" sz="2400" dirty="0"/>
              <a:t>,  και προσφέρει επίσης τη δυνατότητα σχεδιασμού δομών χρησιμοποιώντας τούβλα </a:t>
            </a:r>
            <a:r>
              <a:rPr lang="el-GR" sz="2400" dirty="0" err="1"/>
              <a:t>Lego</a:t>
            </a:r>
            <a:r>
              <a:rPr lang="el-GR" sz="2400" dirty="0"/>
              <a:t> .</a:t>
            </a:r>
          </a:p>
        </p:txBody>
      </p:sp>
    </p:spTree>
    <p:extLst>
      <p:ext uri="{BB962C8B-B14F-4D97-AF65-F5344CB8AC3E}">
        <p14:creationId xmlns:p14="http://schemas.microsoft.com/office/powerpoint/2010/main" val="1036187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0"/>
            <a:ext cx="9491824" cy="833718"/>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3" name="Εικόνα 2"/>
          <p:cNvPicPr>
            <a:picLocks noChangeAspect="1"/>
          </p:cNvPicPr>
          <p:nvPr/>
        </p:nvPicPr>
        <p:blipFill rotWithShape="1">
          <a:blip r:embed="rId4"/>
          <a:srcRect l="2424" t="3860" r="1460" b="5882"/>
          <a:stretch/>
        </p:blipFill>
        <p:spPr>
          <a:xfrm>
            <a:off x="443753" y="1426940"/>
            <a:ext cx="11335871" cy="5229353"/>
          </a:xfrm>
          <a:prstGeom prst="rect">
            <a:avLst/>
          </a:prstGeom>
        </p:spPr>
      </p:pic>
      <p:sp>
        <p:nvSpPr>
          <p:cNvPr id="9" name="Έλλειψη 8"/>
          <p:cNvSpPr/>
          <p:nvPr/>
        </p:nvSpPr>
        <p:spPr>
          <a:xfrm>
            <a:off x="999184" y="1426940"/>
            <a:ext cx="1582651" cy="29583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18" name="Ευθύγραμμο βέλος σύνδεσης 17"/>
          <p:cNvCxnSpPr/>
          <p:nvPr/>
        </p:nvCxnSpPr>
        <p:spPr>
          <a:xfrm flipH="1">
            <a:off x="2218764" y="3149715"/>
            <a:ext cx="4074459" cy="24877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9735671" y="2083707"/>
            <a:ext cx="403411" cy="10660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11187953" y="2299448"/>
            <a:ext cx="26894" cy="19094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563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37329" y="0"/>
            <a:ext cx="9186141" cy="995469"/>
          </a:xfrm>
        </p:spPr>
        <p:txBody>
          <a:bodyPr>
            <a:normAutofit/>
          </a:bodyPr>
          <a:lstStyle/>
          <a:p>
            <a:r>
              <a:rPr lang="el-GR" b="1" dirty="0"/>
              <a:t>Το </a:t>
            </a:r>
            <a:r>
              <a:rPr lang="el-GR" b="1" dirty="0" err="1"/>
              <a:t>Tinkercad</a:t>
            </a:r>
            <a:endParaRPr lang="el-GR"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3" name="Εικόνα 2"/>
          <p:cNvPicPr>
            <a:picLocks noChangeAspect="1"/>
          </p:cNvPicPr>
          <p:nvPr/>
        </p:nvPicPr>
        <p:blipFill rotWithShape="1">
          <a:blip r:embed="rId4"/>
          <a:srcRect l="5732" r="5077" b="6618"/>
          <a:stretch/>
        </p:blipFill>
        <p:spPr>
          <a:xfrm>
            <a:off x="2218764" y="995469"/>
            <a:ext cx="9332260" cy="5796266"/>
          </a:xfrm>
          <a:prstGeom prst="rect">
            <a:avLst/>
          </a:prstGeom>
        </p:spPr>
      </p:pic>
    </p:spTree>
    <p:extLst>
      <p:ext uri="{BB962C8B-B14F-4D97-AF65-F5344CB8AC3E}">
        <p14:creationId xmlns:p14="http://schemas.microsoft.com/office/powerpoint/2010/main" val="144708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18013" y="0"/>
            <a:ext cx="9105458" cy="847165"/>
          </a:xfrm>
        </p:spPr>
        <p:txBody>
          <a:bodyPr>
            <a:noAutofit/>
          </a:bodyPr>
          <a:lstStyle/>
          <a:p>
            <a:r>
              <a:rPr lang="el-GR" b="1" dirty="0"/>
              <a:t>Το </a:t>
            </a:r>
            <a:r>
              <a:rPr lang="el-GR" b="1" dirty="0" err="1"/>
              <a:t>Tinkercad</a:t>
            </a:r>
            <a:endParaRPr lang="el-GR"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7" name="Εικόνα 6"/>
          <p:cNvPicPr>
            <a:picLocks noChangeAspect="1"/>
          </p:cNvPicPr>
          <p:nvPr/>
        </p:nvPicPr>
        <p:blipFill rotWithShape="1">
          <a:blip r:embed="rId4"/>
          <a:srcRect r="58353" b="4448"/>
          <a:stretch/>
        </p:blipFill>
        <p:spPr>
          <a:xfrm>
            <a:off x="295834" y="1681853"/>
            <a:ext cx="4760259" cy="4910800"/>
          </a:xfrm>
          <a:prstGeom prst="rect">
            <a:avLst/>
          </a:prstGeom>
        </p:spPr>
      </p:pic>
      <p:pic>
        <p:nvPicPr>
          <p:cNvPr id="9" name="Εικόνα 8"/>
          <p:cNvPicPr>
            <a:picLocks noChangeAspect="1"/>
          </p:cNvPicPr>
          <p:nvPr/>
        </p:nvPicPr>
        <p:blipFill rotWithShape="1">
          <a:blip r:embed="rId5"/>
          <a:srcRect t="21507" r="52722" b="6802"/>
          <a:stretch/>
        </p:blipFill>
        <p:spPr>
          <a:xfrm>
            <a:off x="5529543" y="1211205"/>
            <a:ext cx="6151469" cy="5244353"/>
          </a:xfrm>
          <a:prstGeom prst="rect">
            <a:avLst/>
          </a:prstGeom>
        </p:spPr>
      </p:pic>
      <p:sp>
        <p:nvSpPr>
          <p:cNvPr id="10" name="Έλλειψη 9"/>
          <p:cNvSpPr/>
          <p:nvPr/>
        </p:nvSpPr>
        <p:spPr>
          <a:xfrm>
            <a:off x="8030805" y="2921972"/>
            <a:ext cx="2323431"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1" name="Έλλειψη 10"/>
          <p:cNvSpPr/>
          <p:nvPr/>
        </p:nvSpPr>
        <p:spPr>
          <a:xfrm>
            <a:off x="2716306" y="3903909"/>
            <a:ext cx="1398494"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12" name="Ευθύγραμμο βέλος σύνδεσης 11"/>
          <p:cNvCxnSpPr>
            <a:endCxn id="10" idx="3"/>
          </p:cNvCxnSpPr>
          <p:nvPr/>
        </p:nvCxnSpPr>
        <p:spPr>
          <a:xfrm flipV="1">
            <a:off x="7073153" y="3320315"/>
            <a:ext cx="1297911" cy="7272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endCxn id="11" idx="2"/>
          </p:cNvCxnSpPr>
          <p:nvPr/>
        </p:nvCxnSpPr>
        <p:spPr>
          <a:xfrm flipV="1">
            <a:off x="1704826" y="4137253"/>
            <a:ext cx="1011480" cy="380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98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967758"/>
          </a:xfrm>
        </p:spPr>
        <p:txBody>
          <a:bodyPr>
            <a:noAutofit/>
          </a:bodyPr>
          <a:lstStyle/>
          <a:p>
            <a:r>
              <a:rPr lang="el-GR" b="1" dirty="0"/>
              <a:t>Το </a:t>
            </a:r>
            <a:r>
              <a:rPr lang="el-GR" b="1" dirty="0" err="1" smtClean="0"/>
              <a:t>Tinkercad</a:t>
            </a:r>
            <a:r>
              <a:rPr lang="en-US" b="1" dirty="0" smtClean="0"/>
              <a:t> 3D </a:t>
            </a:r>
            <a:r>
              <a:rPr lang="el-GR" b="1" dirty="0" smtClean="0"/>
              <a:t>σχέδιο </a:t>
            </a:r>
            <a:endParaRPr lang="el-GR"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b="7169"/>
          <a:stretch/>
        </p:blipFill>
        <p:spPr>
          <a:xfrm>
            <a:off x="228600" y="1486043"/>
            <a:ext cx="11794870" cy="5341104"/>
          </a:xfrm>
          <a:prstGeom prst="rect">
            <a:avLst/>
          </a:prstGeom>
        </p:spPr>
      </p:pic>
      <p:sp>
        <p:nvSpPr>
          <p:cNvPr id="9" name="TextBox 8"/>
          <p:cNvSpPr txBox="1"/>
          <p:nvPr/>
        </p:nvSpPr>
        <p:spPr>
          <a:xfrm>
            <a:off x="3953435" y="3173506"/>
            <a:ext cx="739589" cy="369332"/>
          </a:xfrm>
          <a:prstGeom prst="rect">
            <a:avLst/>
          </a:prstGeom>
          <a:noFill/>
        </p:spPr>
        <p:txBody>
          <a:bodyPr wrap="square" rtlCol="0">
            <a:spAutoFit/>
          </a:bodyPr>
          <a:lstStyle/>
          <a:p>
            <a:r>
              <a:rPr lang="el-GR" b="1" dirty="0" smtClean="0"/>
              <a:t>ΣΥΡΩ</a:t>
            </a:r>
            <a:endParaRPr lang="el-GR" b="1" dirty="0"/>
          </a:p>
        </p:txBody>
      </p:sp>
      <p:cxnSp>
        <p:nvCxnSpPr>
          <p:cNvPr id="12" name="Ευθύγραμμο βέλος σύνδεσης 11"/>
          <p:cNvCxnSpPr/>
          <p:nvPr/>
        </p:nvCxnSpPr>
        <p:spPr>
          <a:xfrm>
            <a:off x="4760259" y="3361765"/>
            <a:ext cx="6602506" cy="5907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a:off x="5446059" y="4141694"/>
            <a:ext cx="5916706" cy="6051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76264" y="1864753"/>
            <a:ext cx="1485901" cy="369332"/>
          </a:xfrm>
          <a:prstGeom prst="rect">
            <a:avLst/>
          </a:prstGeom>
          <a:noFill/>
        </p:spPr>
        <p:txBody>
          <a:bodyPr wrap="square" rtlCol="0">
            <a:spAutoFit/>
          </a:bodyPr>
          <a:lstStyle/>
          <a:p>
            <a:r>
              <a:rPr lang="el-GR" b="1" dirty="0" smtClean="0"/>
              <a:t>ΡΥΘΜΙΖΩ</a:t>
            </a:r>
            <a:endParaRPr lang="el-GR" b="1" dirty="0"/>
          </a:p>
        </p:txBody>
      </p:sp>
      <p:sp>
        <p:nvSpPr>
          <p:cNvPr id="19" name="TextBox 18"/>
          <p:cNvSpPr txBox="1"/>
          <p:nvPr/>
        </p:nvSpPr>
        <p:spPr>
          <a:xfrm>
            <a:off x="1438384" y="2808332"/>
            <a:ext cx="1485901" cy="646331"/>
          </a:xfrm>
          <a:prstGeom prst="rect">
            <a:avLst/>
          </a:prstGeom>
          <a:noFill/>
        </p:spPr>
        <p:txBody>
          <a:bodyPr wrap="square" rtlCol="0">
            <a:spAutoFit/>
          </a:bodyPr>
          <a:lstStyle/>
          <a:p>
            <a:r>
              <a:rPr lang="el-GR" b="1" dirty="0" smtClean="0"/>
              <a:t>ΟΨΕΙΣ ΣΧΗΜΑΤΟΣ</a:t>
            </a:r>
            <a:endParaRPr lang="el-GR" b="1" dirty="0"/>
          </a:p>
        </p:txBody>
      </p:sp>
      <p:cxnSp>
        <p:nvCxnSpPr>
          <p:cNvPr id="20" name="Ευθύγραμμο βέλος σύνδεσης 19"/>
          <p:cNvCxnSpPr/>
          <p:nvPr/>
        </p:nvCxnSpPr>
        <p:spPr>
          <a:xfrm flipH="1">
            <a:off x="1091686" y="3124311"/>
            <a:ext cx="450477" cy="71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Έλλειψη 21"/>
          <p:cNvSpPr/>
          <p:nvPr/>
        </p:nvSpPr>
        <p:spPr>
          <a:xfrm>
            <a:off x="7044909" y="2234085"/>
            <a:ext cx="2771444" cy="369606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3" name="Έλλειψη 22"/>
          <p:cNvSpPr/>
          <p:nvPr/>
        </p:nvSpPr>
        <p:spPr>
          <a:xfrm>
            <a:off x="480944" y="2906343"/>
            <a:ext cx="593470" cy="63649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24" name="Ευθύγραμμο βέλος σύνδεσης 23"/>
          <p:cNvCxnSpPr/>
          <p:nvPr/>
        </p:nvCxnSpPr>
        <p:spPr>
          <a:xfrm>
            <a:off x="6126035" y="2157791"/>
            <a:ext cx="1047296" cy="10099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Έλλειψη 25"/>
          <p:cNvSpPr/>
          <p:nvPr/>
        </p:nvSpPr>
        <p:spPr>
          <a:xfrm>
            <a:off x="9725134" y="3244701"/>
            <a:ext cx="2323431"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7" name="TextBox 26"/>
          <p:cNvSpPr txBox="1"/>
          <p:nvPr/>
        </p:nvSpPr>
        <p:spPr>
          <a:xfrm>
            <a:off x="9725134" y="967759"/>
            <a:ext cx="1485901" cy="369332"/>
          </a:xfrm>
          <a:prstGeom prst="rect">
            <a:avLst/>
          </a:prstGeom>
          <a:noFill/>
        </p:spPr>
        <p:txBody>
          <a:bodyPr wrap="square" rtlCol="0">
            <a:spAutoFit/>
          </a:bodyPr>
          <a:lstStyle/>
          <a:p>
            <a:r>
              <a:rPr lang="el-GR" b="1" dirty="0" smtClean="0"/>
              <a:t>ΒΙΒΛΙΟΘΗΚΗ</a:t>
            </a:r>
            <a:endParaRPr lang="el-GR" b="1" dirty="0"/>
          </a:p>
        </p:txBody>
      </p:sp>
      <p:cxnSp>
        <p:nvCxnSpPr>
          <p:cNvPr id="28" name="Ευθύγραμμο βέλος σύνδεσης 27"/>
          <p:cNvCxnSpPr/>
          <p:nvPr/>
        </p:nvCxnSpPr>
        <p:spPr>
          <a:xfrm>
            <a:off x="10468084" y="1248892"/>
            <a:ext cx="214705" cy="20521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644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255882"/>
            <a:ext cx="8982635" cy="739587"/>
          </a:xfrm>
        </p:spPr>
        <p:txBody>
          <a:bodyPr>
            <a:normAutofit fontScale="90000"/>
          </a:bodyPr>
          <a:lstStyle/>
          <a:p>
            <a:r>
              <a:rPr lang="el-GR" sz="4800" b="1" dirty="0" err="1"/>
              <a:t>Διαδραστικές</a:t>
            </a:r>
            <a:r>
              <a:rPr lang="el-GR" sz="4800" b="1" dirty="0"/>
              <a:t> προσομοιώσεις </a:t>
            </a:r>
            <a:r>
              <a:rPr lang="en-US" sz="4800" b="1" dirty="0"/>
              <a:t>PHET</a:t>
            </a:r>
          </a:p>
        </p:txBody>
      </p:sp>
      <p:pic>
        <p:nvPicPr>
          <p:cNvPr id="4" name="Εικόνα 3" descr="ΛΟΓΟΤΥΠΟ ΑΣΠΑΙΤΕ ΕΛΛΗΝΙΚΟ cop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Ορθογώνιο 7"/>
          <p:cNvSpPr/>
          <p:nvPr/>
        </p:nvSpPr>
        <p:spPr>
          <a:xfrm>
            <a:off x="739588" y="1395871"/>
            <a:ext cx="11283882" cy="5201424"/>
          </a:xfrm>
          <a:prstGeom prst="rect">
            <a:avLst/>
          </a:prstGeom>
        </p:spPr>
        <p:txBody>
          <a:bodyPr wrap="square">
            <a:spAutoFit/>
          </a:bodyPr>
          <a:lstStyle/>
          <a:p>
            <a:pPr>
              <a:spcAft>
                <a:spcPts val="1200"/>
              </a:spcAft>
            </a:pPr>
            <a:r>
              <a:rPr lang="el-GR" sz="2400" dirty="0"/>
              <a:t>Η  </a:t>
            </a:r>
            <a:r>
              <a:rPr lang="en-US" sz="2400" dirty="0" err="1" smtClean="0"/>
              <a:t>PhET</a:t>
            </a:r>
            <a:r>
              <a:rPr lang="el-GR" sz="2400" dirty="0"/>
              <a:t> (</a:t>
            </a:r>
            <a:r>
              <a:rPr lang="el-GR" sz="2400" dirty="0" err="1"/>
              <a:t>Physics</a:t>
            </a:r>
            <a:r>
              <a:rPr lang="el-GR" sz="2400" dirty="0"/>
              <a:t> </a:t>
            </a:r>
            <a:r>
              <a:rPr lang="el-GR" sz="2400" dirty="0" err="1"/>
              <a:t>Education</a:t>
            </a:r>
            <a:r>
              <a:rPr lang="el-GR" sz="2400" dirty="0"/>
              <a:t> </a:t>
            </a:r>
            <a:r>
              <a:rPr lang="el-GR" sz="2400" dirty="0" err="1"/>
              <a:t>Technology</a:t>
            </a:r>
            <a:r>
              <a:rPr lang="el-GR" sz="2400" dirty="0"/>
              <a:t>)</a:t>
            </a:r>
            <a:r>
              <a:rPr lang="en-US" sz="2400" dirty="0" smtClean="0"/>
              <a:t> Interactive Presentations </a:t>
            </a:r>
            <a:r>
              <a:rPr lang="el-GR" sz="2400" dirty="0" smtClean="0"/>
              <a:t>είναι </a:t>
            </a:r>
            <a:r>
              <a:rPr lang="el-GR" sz="2400" dirty="0"/>
              <a:t>μια σελίδα με </a:t>
            </a:r>
            <a:r>
              <a:rPr lang="el-GR" sz="2400" dirty="0" err="1"/>
              <a:t>διαδραστικές</a:t>
            </a:r>
            <a:r>
              <a:rPr lang="el-GR" sz="2400" dirty="0"/>
              <a:t> προσομοιώσεις που μπορεί να χρησιμοποιηθεί επικουρικά για μαθήματα όπως η Φυσική, Χημεία, Βιολογία, Γεωγραφία και τα Μαθηματικά. Δημιουργήθηκε από το Πανεπιστήμιο του </a:t>
            </a:r>
            <a:r>
              <a:rPr lang="el-GR" sz="2400" dirty="0" smtClean="0"/>
              <a:t>Κολοράντο με σκοπό την ενίσχυση της μάθησης  μέσα από παιγνιώδεις δραστηριότητες </a:t>
            </a:r>
            <a:r>
              <a:rPr lang="el-GR" sz="2400" dirty="0" err="1" smtClean="0"/>
              <a:t>ανακαλυπτικού</a:t>
            </a:r>
            <a:r>
              <a:rPr lang="el-GR" sz="2400" dirty="0" smtClean="0"/>
              <a:t> χαρακτήρα.</a:t>
            </a:r>
          </a:p>
          <a:p>
            <a:pPr>
              <a:spcAft>
                <a:spcPts val="1200"/>
              </a:spcAft>
            </a:pPr>
            <a:r>
              <a:rPr lang="el-GR" sz="2400" dirty="0" smtClean="0"/>
              <a:t>Το </a:t>
            </a:r>
            <a:r>
              <a:rPr lang="el-GR" sz="2400" dirty="0"/>
              <a:t>«</a:t>
            </a:r>
            <a:r>
              <a:rPr lang="el-GR" sz="2400" dirty="0" err="1"/>
              <a:t>PhET</a:t>
            </a:r>
            <a:r>
              <a:rPr lang="el-GR" sz="2400" dirty="0"/>
              <a:t> (</a:t>
            </a:r>
            <a:r>
              <a:rPr lang="el-GR" sz="2400" dirty="0" err="1"/>
              <a:t>Physics</a:t>
            </a:r>
            <a:r>
              <a:rPr lang="el-GR" sz="2400" dirty="0"/>
              <a:t> </a:t>
            </a:r>
            <a:r>
              <a:rPr lang="el-GR" sz="2400" dirty="0" err="1"/>
              <a:t>Education</a:t>
            </a:r>
            <a:r>
              <a:rPr lang="el-GR" sz="2400" dirty="0"/>
              <a:t> </a:t>
            </a:r>
            <a:r>
              <a:rPr lang="el-GR" sz="2400" dirty="0" err="1"/>
              <a:t>Technology</a:t>
            </a:r>
            <a:r>
              <a:rPr lang="el-GR" sz="2400" dirty="0"/>
              <a:t>) </a:t>
            </a:r>
            <a:r>
              <a:rPr lang="el-GR" sz="2400" dirty="0" err="1"/>
              <a:t>project</a:t>
            </a:r>
            <a:r>
              <a:rPr lang="el-GR" sz="2400" dirty="0"/>
              <a:t>» περιλαμβάνει ένα σύνολο </a:t>
            </a:r>
            <a:r>
              <a:rPr lang="el-GR" sz="2400" dirty="0" err="1"/>
              <a:t>διαδραστικών</a:t>
            </a:r>
            <a:r>
              <a:rPr lang="el-GR" sz="2400" dirty="0"/>
              <a:t> προσομοιώσεων φυσικών φαινομένων. Όλες οι προσομοιώσεις </a:t>
            </a:r>
            <a:r>
              <a:rPr lang="el-GR" sz="2400" dirty="0" err="1"/>
              <a:t>PhET</a:t>
            </a:r>
            <a:r>
              <a:rPr lang="el-GR" sz="2400" dirty="0"/>
              <a:t> είναι ελεύθερα διαθέσιμες, από τον </a:t>
            </a:r>
            <a:r>
              <a:rPr lang="el-GR" sz="2400" dirty="0" err="1"/>
              <a:t>ιστοχώρο</a:t>
            </a:r>
            <a:r>
              <a:rPr lang="el-GR" sz="2400" dirty="0"/>
              <a:t> </a:t>
            </a:r>
            <a:r>
              <a:rPr lang="el-GR" sz="2400" dirty="0" err="1"/>
              <a:t>PhET</a:t>
            </a:r>
            <a:r>
              <a:rPr lang="el-GR" sz="2400" dirty="0"/>
              <a:t> και είναι εύκολο να χρησιμοποιηθούν και να ενσωματωθούν στη διδασκαλία.</a:t>
            </a:r>
          </a:p>
          <a:p>
            <a:pPr>
              <a:spcAft>
                <a:spcPts val="1200"/>
              </a:spcAft>
            </a:pPr>
            <a:r>
              <a:rPr lang="el-GR" sz="2400" dirty="0" smtClean="0"/>
              <a:t>Σήμερα </a:t>
            </a:r>
            <a:r>
              <a:rPr lang="el-GR" sz="2400" dirty="0"/>
              <a:t>περιλαμβάνει ένα μεγάλο αριθμό προσομοιώσεων κυρίως για τη φυσική και τη χημεία αλλά και </a:t>
            </a:r>
            <a:r>
              <a:rPr lang="el-GR" sz="2400" dirty="0" smtClean="0"/>
              <a:t>για τη βιολογία και τα μαθηματικά. Οι προσομοιώσεις έχουν μεταφραστεί σε πάνω από 65 διαφορετικές γλώσσες, συμπεριλαμβανομένων των ελληνικών και χρησιμοποιούνται από εκατομμύρια επισκέπτες.</a:t>
            </a:r>
            <a:endParaRPr lang="el-GR" sz="2400" dirty="0"/>
          </a:p>
        </p:txBody>
      </p:sp>
    </p:spTree>
    <p:extLst>
      <p:ext uri="{BB962C8B-B14F-4D97-AF65-F5344CB8AC3E}">
        <p14:creationId xmlns:p14="http://schemas.microsoft.com/office/powerpoint/2010/main" val="1494224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4800" b="1" dirty="0"/>
              <a:t>Το </a:t>
            </a:r>
            <a:r>
              <a:rPr lang="el-GR" sz="4800" b="1" dirty="0" err="1" smtClean="0"/>
              <a:t>Tinkercad</a:t>
            </a:r>
            <a:r>
              <a:rPr lang="el-GR" sz="4800" b="1" dirty="0" smtClean="0"/>
              <a:t> Βιβλιοθήκες</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l="79627" t="8457" b="5514"/>
          <a:stretch/>
        </p:blipFill>
        <p:spPr>
          <a:xfrm>
            <a:off x="2785672" y="995469"/>
            <a:ext cx="2650751" cy="5781555"/>
          </a:xfrm>
          <a:prstGeom prst="rect">
            <a:avLst/>
          </a:prstGeom>
        </p:spPr>
      </p:pic>
      <p:pic>
        <p:nvPicPr>
          <p:cNvPr id="9" name="Εικόνα 8"/>
          <p:cNvPicPr>
            <a:picLocks noChangeAspect="1"/>
          </p:cNvPicPr>
          <p:nvPr/>
        </p:nvPicPr>
        <p:blipFill rotWithShape="1">
          <a:blip r:embed="rId5"/>
          <a:srcRect l="79937" r="13" b="47243"/>
          <a:stretch/>
        </p:blipFill>
        <p:spPr>
          <a:xfrm>
            <a:off x="8269941" y="2541494"/>
            <a:ext cx="2608729" cy="3859306"/>
          </a:xfrm>
          <a:prstGeom prst="rect">
            <a:avLst/>
          </a:prstGeom>
        </p:spPr>
      </p:pic>
      <p:sp>
        <p:nvSpPr>
          <p:cNvPr id="11" name="Ορθογώνιο 10"/>
          <p:cNvSpPr/>
          <p:nvPr/>
        </p:nvSpPr>
        <p:spPr>
          <a:xfrm>
            <a:off x="448026" y="3167719"/>
            <a:ext cx="2432204" cy="707886"/>
          </a:xfrm>
          <a:prstGeom prst="rect">
            <a:avLst/>
          </a:prstGeom>
        </p:spPr>
        <p:txBody>
          <a:bodyPr wrap="none">
            <a:spAutoFit/>
          </a:bodyPr>
          <a:lstStyle/>
          <a:p>
            <a:r>
              <a:rPr lang="en-US" sz="4000" b="1" dirty="0"/>
              <a:t>3D </a:t>
            </a:r>
            <a:r>
              <a:rPr lang="el-GR" sz="4000" b="1" dirty="0"/>
              <a:t>σχέδιο </a:t>
            </a:r>
            <a:endParaRPr lang="el-GR" sz="4000" dirty="0"/>
          </a:p>
        </p:txBody>
      </p:sp>
      <p:sp>
        <p:nvSpPr>
          <p:cNvPr id="13" name="Ορθογώνιο 12"/>
          <p:cNvSpPr/>
          <p:nvPr/>
        </p:nvSpPr>
        <p:spPr>
          <a:xfrm>
            <a:off x="8358203" y="1535437"/>
            <a:ext cx="2195794" cy="707886"/>
          </a:xfrm>
          <a:prstGeom prst="rect">
            <a:avLst/>
          </a:prstGeom>
        </p:spPr>
        <p:txBody>
          <a:bodyPr wrap="none">
            <a:spAutoFit/>
          </a:bodyPr>
          <a:lstStyle/>
          <a:p>
            <a:r>
              <a:rPr lang="el-GR" sz="4000" b="1" dirty="0" smtClean="0"/>
              <a:t>Κύκλωμα</a:t>
            </a:r>
            <a:endParaRPr lang="el-GR" sz="4000" dirty="0"/>
          </a:p>
        </p:txBody>
      </p:sp>
    </p:spTree>
    <p:extLst>
      <p:ext uri="{BB962C8B-B14F-4D97-AF65-F5344CB8AC3E}">
        <p14:creationId xmlns:p14="http://schemas.microsoft.com/office/powerpoint/2010/main" val="1453669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a:t>Παράδειγμα </a:t>
            </a:r>
            <a:r>
              <a:rPr lang="el-GR" sz="5400" b="1" dirty="0" smtClean="0"/>
              <a:t>διδακτικού </a:t>
            </a:r>
            <a:r>
              <a:rPr lang="el-GR" sz="5400" b="1" dirty="0"/>
              <a:t>σεναρίου</a:t>
            </a: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9" name="Εικόνα 8"/>
          <p:cNvPicPr>
            <a:picLocks noChangeAspect="1"/>
          </p:cNvPicPr>
          <p:nvPr/>
        </p:nvPicPr>
        <p:blipFill rotWithShape="1">
          <a:blip r:embed="rId4"/>
          <a:srcRect l="17410" t="15809" r="1460" b="6986"/>
          <a:stretch/>
        </p:blipFill>
        <p:spPr>
          <a:xfrm>
            <a:off x="1156446" y="1395022"/>
            <a:ext cx="10555941" cy="5287317"/>
          </a:xfrm>
          <a:prstGeom prst="rect">
            <a:avLst/>
          </a:prstGeom>
        </p:spPr>
      </p:pic>
      <p:pic>
        <p:nvPicPr>
          <p:cNvPr id="10" name="Εικόνα 9"/>
          <p:cNvPicPr>
            <a:picLocks noChangeAspect="1"/>
          </p:cNvPicPr>
          <p:nvPr/>
        </p:nvPicPr>
        <p:blipFill rotWithShape="1">
          <a:blip r:embed="rId5"/>
          <a:srcRect l="80764" t="54412" r="219" b="25368"/>
          <a:stretch/>
        </p:blipFill>
        <p:spPr>
          <a:xfrm>
            <a:off x="9238129" y="5204012"/>
            <a:ext cx="2474258" cy="1479176"/>
          </a:xfrm>
          <a:prstGeom prst="rect">
            <a:avLst/>
          </a:prstGeom>
        </p:spPr>
      </p:pic>
      <p:sp>
        <p:nvSpPr>
          <p:cNvPr id="12" name="TextBox 11"/>
          <p:cNvSpPr txBox="1"/>
          <p:nvPr/>
        </p:nvSpPr>
        <p:spPr>
          <a:xfrm>
            <a:off x="4276165" y="5574268"/>
            <a:ext cx="739589" cy="369332"/>
          </a:xfrm>
          <a:prstGeom prst="rect">
            <a:avLst/>
          </a:prstGeom>
          <a:noFill/>
        </p:spPr>
        <p:txBody>
          <a:bodyPr wrap="square" rtlCol="0">
            <a:spAutoFit/>
          </a:bodyPr>
          <a:lstStyle/>
          <a:p>
            <a:r>
              <a:rPr lang="el-GR" b="1" dirty="0" smtClean="0"/>
              <a:t>ΣΥΡΩ</a:t>
            </a:r>
            <a:endParaRPr lang="el-GR" b="1" dirty="0"/>
          </a:p>
        </p:txBody>
      </p:sp>
      <p:cxnSp>
        <p:nvCxnSpPr>
          <p:cNvPr id="13" name="Ευθύγραμμο βέλος σύνδεσης 12"/>
          <p:cNvCxnSpPr/>
          <p:nvPr/>
        </p:nvCxnSpPr>
        <p:spPr>
          <a:xfrm flipV="1">
            <a:off x="4867835" y="3509682"/>
            <a:ext cx="4961965" cy="21649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H="1" flipV="1">
            <a:off x="1828801" y="3106272"/>
            <a:ext cx="8000999" cy="1613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5020235" y="5809129"/>
            <a:ext cx="4352365" cy="1793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flipV="1">
            <a:off x="2756647" y="4547729"/>
            <a:ext cx="6615954" cy="10139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a:stCxn id="12" idx="3"/>
          </p:cNvCxnSpPr>
          <p:nvPr/>
        </p:nvCxnSpPr>
        <p:spPr>
          <a:xfrm flipV="1">
            <a:off x="5015754" y="3417246"/>
            <a:ext cx="5836023" cy="23416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flipV="1">
            <a:off x="2756647" y="2579335"/>
            <a:ext cx="7974107" cy="7008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Έλλειψη 28"/>
          <p:cNvSpPr/>
          <p:nvPr/>
        </p:nvSpPr>
        <p:spPr>
          <a:xfrm>
            <a:off x="9066228" y="1359490"/>
            <a:ext cx="2323431"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0" name="Έλλειψη 29"/>
          <p:cNvSpPr/>
          <p:nvPr/>
        </p:nvSpPr>
        <p:spPr>
          <a:xfrm>
            <a:off x="9725134" y="3244701"/>
            <a:ext cx="2323431"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1" name="TextBox 30"/>
          <p:cNvSpPr txBox="1"/>
          <p:nvPr/>
        </p:nvSpPr>
        <p:spPr>
          <a:xfrm>
            <a:off x="4276165" y="1026539"/>
            <a:ext cx="1795184" cy="369332"/>
          </a:xfrm>
          <a:prstGeom prst="rect">
            <a:avLst/>
          </a:prstGeom>
          <a:noFill/>
        </p:spPr>
        <p:txBody>
          <a:bodyPr wrap="square" rtlCol="0">
            <a:spAutoFit/>
          </a:bodyPr>
          <a:lstStyle/>
          <a:p>
            <a:r>
              <a:rPr lang="el-GR" b="1" dirty="0" smtClean="0"/>
              <a:t>ΠΡΟΣΟΜΟΙΩΣΗ</a:t>
            </a:r>
            <a:endParaRPr lang="el-GR" b="1" dirty="0"/>
          </a:p>
        </p:txBody>
      </p:sp>
      <p:cxnSp>
        <p:nvCxnSpPr>
          <p:cNvPr id="32" name="Ευθύγραμμο βέλος σύνδεσης 31"/>
          <p:cNvCxnSpPr/>
          <p:nvPr/>
        </p:nvCxnSpPr>
        <p:spPr>
          <a:xfrm>
            <a:off x="5829300" y="1242950"/>
            <a:ext cx="3317611" cy="251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p:nvPr/>
        </p:nvCxnSpPr>
        <p:spPr>
          <a:xfrm flipV="1">
            <a:off x="1848972" y="2245706"/>
            <a:ext cx="4854386" cy="693578"/>
          </a:xfrm>
          <a:prstGeom prst="bentConnector3">
            <a:avLst>
              <a:gd name="adj1" fmla="val 50000"/>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a:stCxn id="29" idx="2"/>
          </p:cNvCxnSpPr>
          <p:nvPr/>
        </p:nvCxnSpPr>
        <p:spPr>
          <a:xfrm flipH="1">
            <a:off x="2756648" y="1592834"/>
            <a:ext cx="6309580" cy="8354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404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766482"/>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9" name="Ορθογώνιο 8"/>
          <p:cNvSpPr/>
          <p:nvPr/>
        </p:nvSpPr>
        <p:spPr>
          <a:xfrm>
            <a:off x="430306" y="2260659"/>
            <a:ext cx="11472140" cy="3046988"/>
          </a:xfrm>
          <a:prstGeom prst="rect">
            <a:avLst/>
          </a:prstGeom>
        </p:spPr>
        <p:txBody>
          <a:bodyPr wrap="square">
            <a:spAutoFit/>
          </a:bodyPr>
          <a:lstStyle/>
          <a:p>
            <a:r>
              <a:rPr lang="el-GR" sz="2400" dirty="0"/>
              <a:t>Οι προσομοιώσεις είναι γραμμένες σε γλώσσα HTML 5 και μπορούν να “τρέξουν” με τη χρήση ενός τυπικού φυλλομετρητή.  Η κάθε προσομοίωση μπορεί να χρησιμοποιηθεί είτε </a:t>
            </a:r>
            <a:r>
              <a:rPr lang="en-US" sz="2400" dirty="0"/>
              <a:t>online</a:t>
            </a:r>
            <a:r>
              <a:rPr lang="el-GR" sz="2400" dirty="0"/>
              <a:t> από την ιστοσελίδα του </a:t>
            </a:r>
            <a:r>
              <a:rPr lang="el-GR" sz="2400" dirty="0" err="1"/>
              <a:t>PhET</a:t>
            </a:r>
            <a:r>
              <a:rPr lang="el-GR" sz="2400" dirty="0"/>
              <a:t> είτε να </a:t>
            </a:r>
            <a:r>
              <a:rPr lang="el-GR" sz="2400" dirty="0" smtClean="0"/>
              <a:t>αποθηκευτεί </a:t>
            </a:r>
            <a:r>
              <a:rPr lang="el-GR" sz="2400" dirty="0"/>
              <a:t>στο υπολογιστή και να αναπαραχθεί </a:t>
            </a:r>
            <a:r>
              <a:rPr lang="en-US" sz="2400" dirty="0"/>
              <a:t>offline</a:t>
            </a:r>
            <a:r>
              <a:rPr lang="el-GR" sz="2400" dirty="0"/>
              <a:t>.</a:t>
            </a:r>
          </a:p>
          <a:p>
            <a:r>
              <a:rPr lang="el-GR" sz="2400" dirty="0"/>
              <a:t/>
            </a:r>
            <a:br>
              <a:rPr lang="el-GR" sz="2400" dirty="0"/>
            </a:br>
            <a:r>
              <a:rPr lang="el-GR" sz="2400" dirty="0"/>
              <a:t>Ο σχεδιασμός των προσομοιώσεων έγινε με βάση αρχές που έχουν προκύψει από την έρευνα για το πώς μαθαίνουν οι μαθητές, καθώς και από συνεντεύξεις και αξιολογήσεις μέσα στην τάξη. </a:t>
            </a:r>
          </a:p>
        </p:txBody>
      </p:sp>
    </p:spTree>
    <p:extLst>
      <p:ext uri="{BB962C8B-B14F-4D97-AF65-F5344CB8AC3E}">
        <p14:creationId xmlns:p14="http://schemas.microsoft.com/office/powerpoint/2010/main" val="3605050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766482"/>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9" name="Ορθογώνιο 8"/>
          <p:cNvSpPr/>
          <p:nvPr/>
        </p:nvSpPr>
        <p:spPr>
          <a:xfrm>
            <a:off x="551330" y="1670781"/>
            <a:ext cx="11205241" cy="4154984"/>
          </a:xfrm>
          <a:prstGeom prst="rect">
            <a:avLst/>
          </a:prstGeom>
        </p:spPr>
        <p:txBody>
          <a:bodyPr wrap="square">
            <a:spAutoFit/>
          </a:bodyPr>
          <a:lstStyle/>
          <a:p>
            <a:r>
              <a:rPr lang="el-GR" sz="2400" dirty="0"/>
              <a:t>Οι προσομοιώσεις ενθαρρύνουν την αλληλεπίδραση με τον άμεσο χειρισμό -</a:t>
            </a:r>
            <a:r>
              <a:rPr lang="el-GR" sz="2400" dirty="0" err="1"/>
              <a:t>click</a:t>
            </a:r>
            <a:r>
              <a:rPr lang="el-GR" sz="2400" dirty="0"/>
              <a:t> and </a:t>
            </a:r>
            <a:r>
              <a:rPr lang="el-GR" sz="2400" dirty="0" err="1"/>
              <a:t>drag</a:t>
            </a:r>
            <a:r>
              <a:rPr lang="el-GR" sz="2400" dirty="0"/>
              <a:t>- και αξιοποιούν τις δυνατότητες όλων των κατηγοριών αναπαράστασης (διανυσματική, αλγεβρική, γραφική, προσομοίωση, πίνακες τιμών, </a:t>
            </a:r>
            <a:r>
              <a:rPr lang="el-GR" sz="2400" dirty="0" err="1"/>
              <a:t>κλπ</a:t>
            </a:r>
            <a:r>
              <a:rPr lang="el-GR" sz="2400" dirty="0"/>
              <a:t>). </a:t>
            </a:r>
          </a:p>
          <a:p>
            <a:endParaRPr lang="el-GR" sz="2400" dirty="0"/>
          </a:p>
          <a:p>
            <a:r>
              <a:rPr lang="el-GR" sz="2400" dirty="0"/>
              <a:t>Επίσης, στις προσομοιώσεις είναι διαθέσιμα και όργανα μέτρησης, όπως βολτόμετρα, θερμόμετρα αλλά και χάρακας, που επιτρέπουν στο χρήστη και την ποσοτική διερεύνηση των φυσικών φαινομένων. </a:t>
            </a:r>
          </a:p>
          <a:p>
            <a:endParaRPr lang="el-GR" sz="2400" dirty="0"/>
          </a:p>
          <a:p>
            <a:r>
              <a:rPr lang="el-GR" sz="2400" dirty="0"/>
              <a:t>Μπορούν να χρησιμοποιηθούν με πολλούς τρόπους για εκπαιδευτικούς σκοπούς, όπως σε παρουσίαση στο πλαίσιο μιας διάλεξης, σε δραστηριότητες μικρών ομάδων μαθητών ή στο εργαστήριο, τόσο στο δημοτικό όσο και στο γυμνάσιο και το λύκειο.</a:t>
            </a:r>
          </a:p>
        </p:txBody>
      </p:sp>
    </p:spTree>
    <p:extLst>
      <p:ext uri="{BB962C8B-B14F-4D97-AF65-F5344CB8AC3E}">
        <p14:creationId xmlns:p14="http://schemas.microsoft.com/office/powerpoint/2010/main" val="259106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Θέση περιεχομένου 2">
            <a:extLst>
              <a:ext uri="{FF2B5EF4-FFF2-40B4-BE49-F238E27FC236}">
                <a16:creationId xmlns:a16="http://schemas.microsoft.com/office/drawing/2014/main" id="{B7661750-D750-4D9A-BDFA-6E88874F2539}"/>
              </a:ext>
            </a:extLst>
          </p:cNvPr>
          <p:cNvSpPr>
            <a:spLocks noGrp="1"/>
          </p:cNvSpPr>
          <p:nvPr/>
        </p:nvSpPr>
        <p:spPr bwMode="auto">
          <a:xfrm>
            <a:off x="578223" y="1581172"/>
            <a:ext cx="10986247" cy="328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l-GR" sz="2000" dirty="0"/>
          </a:p>
          <a:p>
            <a:pPr marL="0" indent="0">
              <a:buNone/>
            </a:pPr>
            <a:r>
              <a:rPr lang="el-GR" sz="2400" dirty="0">
                <a:latin typeface="+mn-lt"/>
                <a:ea typeface="+mn-ea"/>
                <a:cs typeface="+mn-cs"/>
              </a:rPr>
              <a:t>Μέσα στη ιστοσελίδα του </a:t>
            </a:r>
            <a:r>
              <a:rPr lang="el-GR" sz="2400" dirty="0" err="1">
                <a:latin typeface="+mn-lt"/>
                <a:ea typeface="+mn-ea"/>
                <a:cs typeface="+mn-cs"/>
              </a:rPr>
              <a:t>PhET</a:t>
            </a:r>
            <a:r>
              <a:rPr lang="el-GR" sz="2400" dirty="0">
                <a:latin typeface="+mn-lt"/>
                <a:ea typeface="+mn-ea"/>
                <a:cs typeface="+mn-cs"/>
              </a:rPr>
              <a:t> μπορεί κανείς να βρει μια μεγάλη ποικιλία προσομοιώσεων κατηγοριοποιημένες ανά γνωστικό αντικείμενο και επίπεδο σπουδών. </a:t>
            </a:r>
          </a:p>
          <a:p>
            <a:pPr marL="0" indent="0">
              <a:buNone/>
            </a:pPr>
            <a:r>
              <a:rPr lang="el-GR" sz="2400" dirty="0">
                <a:latin typeface="+mn-lt"/>
                <a:ea typeface="+mn-ea"/>
                <a:cs typeface="+mn-cs"/>
              </a:rPr>
              <a:t>Ένα σημαντικό στοιχείο αναφορικά με την ευχρηστία των προσομοιώσεων αυτών είναι η υποστήριξη της ελληνικής γλώσσας ανάμεσα σε δεκάδες ακόμα άλλες γλώσσες.  Υπάρχουν διαθέσιμα αναλυτικά εγχειρίδια δραστηριοτήτων στα ελληνικά και μια μεγάλη κοινότητα εκπαιδευτικών, που χρησιμοποιεί και στηρίζει ενεργά το P</a:t>
            </a:r>
            <a:r>
              <a:rPr lang="en-US" sz="2400" dirty="0">
                <a:latin typeface="+mn-lt"/>
                <a:ea typeface="+mn-ea"/>
                <a:cs typeface="+mn-cs"/>
              </a:rPr>
              <a:t>h</a:t>
            </a:r>
            <a:r>
              <a:rPr lang="el-GR" sz="2400" dirty="0">
                <a:latin typeface="+mn-lt"/>
                <a:ea typeface="+mn-ea"/>
                <a:cs typeface="+mn-cs"/>
              </a:rPr>
              <a:t>ET.</a:t>
            </a:r>
            <a:endParaRPr lang="el-GR" altLang="el-GR" sz="2400" dirty="0">
              <a:latin typeface="+mn-lt"/>
              <a:ea typeface="+mn-ea"/>
              <a:cs typeface="+mn-cs"/>
            </a:endParaRPr>
          </a:p>
        </p:txBody>
      </p:sp>
      <p:sp>
        <p:nvSpPr>
          <p:cNvPr id="7" name="Τίτλος 1"/>
          <p:cNvSpPr>
            <a:spLocks noGrp="1"/>
          </p:cNvSpPr>
          <p:nvPr>
            <p:ph type="ctrTitle"/>
          </p:nvPr>
        </p:nvSpPr>
        <p:spPr>
          <a:xfrm>
            <a:off x="3040835" y="0"/>
            <a:ext cx="8982635" cy="766482"/>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4900" b="1" dirty="0"/>
          </a:p>
        </p:txBody>
      </p:sp>
    </p:spTree>
    <p:extLst>
      <p:ext uri="{BB962C8B-B14F-4D97-AF65-F5344CB8AC3E}">
        <p14:creationId xmlns:p14="http://schemas.microsoft.com/office/powerpoint/2010/main" val="2225140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8" name="Εικόνα 7"/>
          <p:cNvPicPr>
            <a:picLocks noChangeAspect="1"/>
          </p:cNvPicPr>
          <p:nvPr/>
        </p:nvPicPr>
        <p:blipFill rotWithShape="1">
          <a:blip r:embed="rId4"/>
          <a:srcRect b="5147"/>
          <a:stretch/>
        </p:blipFill>
        <p:spPr>
          <a:xfrm>
            <a:off x="376517" y="1395870"/>
            <a:ext cx="11646953" cy="5314211"/>
          </a:xfrm>
          <a:prstGeom prst="rect">
            <a:avLst/>
          </a:prstGeom>
        </p:spPr>
      </p:pic>
      <p:sp>
        <p:nvSpPr>
          <p:cNvPr id="9" name="Έλλειψη 8"/>
          <p:cNvSpPr/>
          <p:nvPr/>
        </p:nvSpPr>
        <p:spPr>
          <a:xfrm>
            <a:off x="1411941" y="1653988"/>
            <a:ext cx="1492624" cy="2823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0931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3" name="Εικόνα 2"/>
          <p:cNvPicPr>
            <a:picLocks noChangeAspect="1"/>
          </p:cNvPicPr>
          <p:nvPr/>
        </p:nvPicPr>
        <p:blipFill rotWithShape="1">
          <a:blip r:embed="rId4"/>
          <a:srcRect t="8639" r="78353" b="6067"/>
          <a:stretch/>
        </p:blipFill>
        <p:spPr>
          <a:xfrm>
            <a:off x="1902557" y="1066008"/>
            <a:ext cx="2816599" cy="5445673"/>
          </a:xfrm>
          <a:prstGeom prst="rect">
            <a:avLst/>
          </a:prstGeom>
        </p:spPr>
      </p:pic>
      <p:pic>
        <p:nvPicPr>
          <p:cNvPr id="9" name="Εικόνα 8"/>
          <p:cNvPicPr>
            <a:picLocks noChangeAspect="1"/>
          </p:cNvPicPr>
          <p:nvPr/>
        </p:nvPicPr>
        <p:blipFill rotWithShape="1">
          <a:blip r:embed="rId5"/>
          <a:srcRect t="8892" r="78456" b="25919"/>
          <a:stretch/>
        </p:blipFill>
        <p:spPr>
          <a:xfrm>
            <a:off x="5547472" y="1404487"/>
            <a:ext cx="2803151" cy="4768714"/>
          </a:xfrm>
          <a:prstGeom prst="rect">
            <a:avLst/>
          </a:prstGeom>
        </p:spPr>
      </p:pic>
      <p:pic>
        <p:nvPicPr>
          <p:cNvPr id="10" name="Εικόνα 9"/>
          <p:cNvPicPr>
            <a:picLocks noChangeAspect="1"/>
          </p:cNvPicPr>
          <p:nvPr/>
        </p:nvPicPr>
        <p:blipFill rotWithShape="1">
          <a:blip r:embed="rId6"/>
          <a:srcRect t="9191" r="79489" b="15073"/>
          <a:stretch/>
        </p:blipFill>
        <p:spPr>
          <a:xfrm>
            <a:off x="9354789" y="971492"/>
            <a:ext cx="2668681" cy="5540189"/>
          </a:xfrm>
          <a:prstGeom prst="rect">
            <a:avLst/>
          </a:prstGeom>
        </p:spPr>
      </p:pic>
    </p:spTree>
    <p:extLst>
      <p:ext uri="{BB962C8B-B14F-4D97-AF65-F5344CB8AC3E}">
        <p14:creationId xmlns:p14="http://schemas.microsoft.com/office/powerpoint/2010/main" val="348554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b="5199"/>
          <a:stretch/>
        </p:blipFill>
        <p:spPr>
          <a:xfrm>
            <a:off x="376517" y="1395870"/>
            <a:ext cx="11815483" cy="5193189"/>
          </a:xfrm>
          <a:prstGeom prst="rect">
            <a:avLst/>
          </a:prstGeom>
        </p:spPr>
      </p:pic>
      <p:sp>
        <p:nvSpPr>
          <p:cNvPr id="9" name="Έλλειψη 8"/>
          <p:cNvSpPr/>
          <p:nvPr/>
        </p:nvSpPr>
        <p:spPr>
          <a:xfrm>
            <a:off x="2675965" y="4328998"/>
            <a:ext cx="1492624" cy="2823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Έλλειψη 9"/>
          <p:cNvSpPr/>
          <p:nvPr/>
        </p:nvSpPr>
        <p:spPr>
          <a:xfrm>
            <a:off x="4961965" y="4657179"/>
            <a:ext cx="2084294" cy="19318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02856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err="1"/>
              <a:t>Διαδραστικές</a:t>
            </a:r>
            <a:r>
              <a:rPr lang="el-GR" sz="5400" b="1" dirty="0"/>
              <a:t> προσομοιώσεις </a:t>
            </a:r>
            <a:r>
              <a:rPr lang="en-US" sz="5400" b="1" dirty="0"/>
              <a:t>PHET</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8" name="Εικόνα 7"/>
          <p:cNvPicPr>
            <a:picLocks noChangeAspect="1"/>
          </p:cNvPicPr>
          <p:nvPr/>
        </p:nvPicPr>
        <p:blipFill rotWithShape="1">
          <a:blip r:embed="rId4"/>
          <a:srcRect b="5566"/>
          <a:stretch/>
        </p:blipFill>
        <p:spPr>
          <a:xfrm>
            <a:off x="531601" y="1297270"/>
            <a:ext cx="11660399" cy="5475577"/>
          </a:xfrm>
          <a:prstGeom prst="rect">
            <a:avLst/>
          </a:prstGeom>
        </p:spPr>
      </p:pic>
      <p:cxnSp>
        <p:nvCxnSpPr>
          <p:cNvPr id="9" name="Ευθύγραμμο βέλος σύνδεσης 8"/>
          <p:cNvCxnSpPr/>
          <p:nvPr/>
        </p:nvCxnSpPr>
        <p:spPr>
          <a:xfrm flipH="1">
            <a:off x="6333565" y="995469"/>
            <a:ext cx="551331" cy="26217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Έλλειψη 8"/>
          <p:cNvSpPr/>
          <p:nvPr/>
        </p:nvSpPr>
        <p:spPr>
          <a:xfrm>
            <a:off x="639635" y="5599611"/>
            <a:ext cx="414102" cy="39188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11" name="Ευθύγραμμο βέλος σύνδεσης 10"/>
          <p:cNvCxnSpPr/>
          <p:nvPr/>
        </p:nvCxnSpPr>
        <p:spPr>
          <a:xfrm flipH="1">
            <a:off x="839162" y="1010319"/>
            <a:ext cx="3445455" cy="45892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91069" y="672057"/>
            <a:ext cx="1759131" cy="461665"/>
          </a:xfrm>
          <a:prstGeom prst="rect">
            <a:avLst/>
          </a:prstGeom>
          <a:noFill/>
        </p:spPr>
        <p:txBody>
          <a:bodyPr wrap="square" rtlCol="0">
            <a:spAutoFit/>
          </a:bodyPr>
          <a:lstStyle/>
          <a:p>
            <a:r>
              <a:rPr lang="en-US" sz="2400" b="1" dirty="0" smtClean="0"/>
              <a:t>DOWNLOAD</a:t>
            </a:r>
            <a:endParaRPr lang="el-GR" sz="2400" b="1" dirty="0"/>
          </a:p>
        </p:txBody>
      </p:sp>
    </p:spTree>
    <p:extLst>
      <p:ext uri="{BB962C8B-B14F-4D97-AF65-F5344CB8AC3E}">
        <p14:creationId xmlns:p14="http://schemas.microsoft.com/office/powerpoint/2010/main" val="1992380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20877</TotalTime>
  <Words>493</Words>
  <Application>Microsoft Office PowerPoint</Application>
  <PresentationFormat>Ευρεία οθόνη</PresentationFormat>
  <Paragraphs>220</Paragraphs>
  <Slides>21</Slides>
  <Notes>21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Arial</vt:lpstr>
      <vt:lpstr>Calibri</vt:lpstr>
      <vt:lpstr>Calibri Light</vt:lpstr>
      <vt:lpstr>Verdana</vt:lpstr>
      <vt:lpstr>Θέμα του Office</vt:lpstr>
      <vt:lpstr>Παιδαγωγικές Εφαρμογές ΗΥ</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Διαδραστικές προσομοιώσεις PHET</vt:lpstr>
      <vt:lpstr> Το Tinkercad</vt:lpstr>
      <vt:lpstr>Το Tinkercad</vt:lpstr>
      <vt:lpstr>Το Tinkercad</vt:lpstr>
      <vt:lpstr>Το Tinkercad</vt:lpstr>
      <vt:lpstr>Το Tinkercad</vt:lpstr>
      <vt:lpstr>Το Tinkercad 3D σχέδιο </vt:lpstr>
      <vt:lpstr>Το Tinkercad Βιβλιοθήκες</vt:lpstr>
      <vt:lpstr>Παράδειγμα διδακτικού σεναρίου</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Παιδαγωγικές Εφαρμογές ΗΥ</dc:title>
  <dc:creator>spanetsos</dc:creator>
  <cp:lastModifiedBy>spanetsos</cp:lastModifiedBy>
  <cp:revision>170</cp:revision>
  <dcterms:created xsi:type="dcterms:W3CDTF">2022-02-14T19:54:02Z</dcterms:created>
  <dcterms:modified xsi:type="dcterms:W3CDTF">2023-04-02T05:14:20Z</dcterms:modified>
</cp:coreProperties>
</file>