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60" r:id="rId4"/>
    <p:sldId id="261" r:id="rId5"/>
    <p:sldId id="262" r:id="rId6"/>
    <p:sldId id="265" r:id="rId7"/>
    <p:sldId id="263" r:id="rId8"/>
    <p:sldId id="264" r:id="rId9"/>
    <p:sldId id="266" r:id="rId10"/>
    <p:sldId id="26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B09F3-C3D0-4C36-895D-0E8B7440A0B3}" type="datetimeFigureOut">
              <a:rPr lang="el-GR" smtClean="0"/>
              <a:t>10/10/2024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571184-4395-4EA2-83C5-65868C37A158}"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Η αξιολόγηση αποτελεί μία κρίση σχετικά με συγκεκριμένα χαρακτηριστικά</a:t>
            </a:r>
            <a:r>
              <a:rPr lang="el-GR" baseline="0" dirty="0" smtClean="0"/>
              <a:t>, η εκτίμηση της αξίας τους. Μπορεί να συμπεριλάβει στοιχεία μέτρησης και εκτίμησης. Πρόκειται για μία ποιοτική και κριτική διαδικασία, η οποία εμπεριέχεται στη μαθησιακή διαδικασία. </a:t>
            </a:r>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4</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8</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6F571184-4395-4EA2-83C5-65868C37A158}" type="slidenum">
              <a:rPr lang="el-GR" smtClean="0"/>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131547D-F8AE-4AD0-9C76-0029281D3EC8}" type="datetimeFigureOut">
              <a:rPr lang="el-GR" smtClean="0"/>
              <a:t>10/10/2024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0175F6-7A0C-4AF3-BFD4-ED55723972C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1547D-F8AE-4AD0-9C76-0029281D3EC8}" type="datetimeFigureOut">
              <a:rPr lang="el-GR" smtClean="0"/>
              <a:t>10/10/2024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175F6-7A0C-4AF3-BFD4-ED55723972C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6.xml"/><Relationship Id="rId5" Type="http://schemas.openxmlformats.org/officeDocument/2006/relationships/image" Target="../media/image1.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3.png"/><Relationship Id="rId5" Type="http://schemas.openxmlformats.org/officeDocument/2006/relationships/image" Target="../media/image1.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1.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1.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1.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style>
          <a:lnRef idx="3">
            <a:schemeClr val="lt1"/>
          </a:lnRef>
          <a:fillRef idx="1">
            <a:schemeClr val="accent3"/>
          </a:fillRef>
          <a:effectRef idx="1">
            <a:schemeClr val="accent3"/>
          </a:effectRef>
          <a:fontRef idx="minor">
            <a:schemeClr val="lt1"/>
          </a:fontRef>
        </p:style>
        <p:txBody>
          <a:bodyPr/>
          <a:lstStyle/>
          <a:p>
            <a:r>
              <a:rPr lang="el-GR" dirty="0" smtClean="0"/>
              <a:t>Εισαγωγή στην έννοια της αξιολόγησης</a:t>
            </a:r>
            <a:endParaRPr lang="el-GR" dirty="0"/>
          </a:p>
        </p:txBody>
      </p:sp>
      <p:sp>
        <p:nvSpPr>
          <p:cNvPr id="3" name="2 - Υπότιτλος"/>
          <p:cNvSpPr>
            <a:spLocks noGrp="1"/>
          </p:cNvSpPr>
          <p:nvPr>
            <p:ph type="subTitle" idx="1"/>
          </p:nvPr>
        </p:nvSpPr>
        <p:spPr/>
        <p:txBody>
          <a:bodyPr/>
          <a:lstStyle/>
          <a:p>
            <a:endParaRPr lang="el-GR" dirty="0" smtClean="0"/>
          </a:p>
          <a:p>
            <a:endParaRPr lang="el-GR" dirty="0"/>
          </a:p>
          <a:p>
            <a:pPr algn="r"/>
            <a:r>
              <a:rPr lang="el-GR" dirty="0" smtClean="0"/>
              <a:t>Διδάσκων: Δουργκούνας Γιώργος</a:t>
            </a:r>
            <a:endParaRPr lang="el-GR" dirty="0"/>
          </a:p>
        </p:txBody>
      </p:sp>
      <p:pic>
        <p:nvPicPr>
          <p:cNvPr id="4" name="3 - Εικόνα" descr="αρχείο λήψης.jpg"/>
          <p:cNvPicPr>
            <a:picLocks noChangeAspect="1"/>
          </p:cNvPicPr>
          <p:nvPr/>
        </p:nvPicPr>
        <p:blipFill>
          <a:blip r:embed="rId2" cstate="print"/>
          <a:stretch>
            <a:fillRect/>
          </a:stretch>
        </p:blipFill>
        <p:spPr>
          <a:xfrm>
            <a:off x="0" y="0"/>
            <a:ext cx="2095500" cy="1394460"/>
          </a:xfrm>
          <a:prstGeom prst="rect">
            <a:avLst/>
          </a:prstGeom>
        </p:spPr>
      </p:pic>
      <p:pic>
        <p:nvPicPr>
          <p:cNvPr id="5" name="4 - Εικόνα" descr="4.png"/>
          <p:cNvPicPr>
            <a:picLocks noChangeAspect="1"/>
          </p:cNvPicPr>
          <p:nvPr/>
        </p:nvPicPr>
        <p:blipFill>
          <a:blip r:embed="rId3" cstate="print"/>
          <a:stretch>
            <a:fillRect/>
          </a:stretch>
        </p:blipFill>
        <p:spPr>
          <a:xfrm>
            <a:off x="4023360" y="0"/>
            <a:ext cx="5120640" cy="13639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l-GR" dirty="0" smtClean="0"/>
              <a:t>Η αξιολόγηση έχει αποκτήσει ιδιαίτερα σημαντικό ρόλο σήμερα εξαιτίας: α) της εδραίωσης της κοινωνίας της μάθησης/γνώσης, β) της έμφασης που αποδίδεται στην καλλιέργεια οριζόντιων/ήπιων δεξιοτήτων, και γ) της εισαγωγής της λογοδοσίας και της αποδοτικότητας</a:t>
            </a: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4"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5" cstate="print"/>
          <a:stretch>
            <a:fillRect/>
          </a:stretch>
        </p:blipFill>
        <p:spPr>
          <a:xfrm>
            <a:off x="0" y="0"/>
            <a:ext cx="2095500" cy="13944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Αξιολόγηση είναι η απόδοση μιας ορισμένης </a:t>
            </a:r>
            <a:r>
              <a:rPr lang="el-GR" b="1" dirty="0" smtClean="0">
                <a:solidFill>
                  <a:schemeClr val="accent5">
                    <a:lumMod val="75000"/>
                  </a:schemeClr>
                </a:solidFill>
                <a:effectLst>
                  <a:outerShdw blurRad="38100" dist="38100" dir="2700000" algn="tl">
                    <a:srgbClr val="000000">
                      <a:alpha val="43137"/>
                    </a:srgbClr>
                  </a:outerShdw>
                </a:effectLst>
              </a:rPr>
              <a:t>αξίας</a:t>
            </a:r>
            <a:r>
              <a:rPr lang="el-GR" dirty="0" smtClean="0"/>
              <a:t> σε κάποιο πρόσωπο, αντικείμενο ή πράγμα με </a:t>
            </a:r>
            <a:r>
              <a:rPr lang="el-GR" b="1" dirty="0" smtClean="0">
                <a:solidFill>
                  <a:schemeClr val="accent5">
                    <a:lumMod val="75000"/>
                  </a:schemeClr>
                </a:solidFill>
                <a:effectLst>
                  <a:outerShdw blurRad="38100" dist="38100" dir="2700000" algn="tl">
                    <a:srgbClr val="000000">
                      <a:alpha val="43137"/>
                    </a:srgbClr>
                  </a:outerShdw>
                </a:effectLst>
              </a:rPr>
              <a:t>βάση συγκεκριμένα, σαφή και προκαθορισμένα κριτήρια</a:t>
            </a:r>
            <a:r>
              <a:rPr lang="el-GR" dirty="0" smtClean="0"/>
              <a:t> και </a:t>
            </a:r>
            <a:r>
              <a:rPr lang="el-GR" b="1" dirty="0" smtClean="0">
                <a:solidFill>
                  <a:schemeClr val="accent5">
                    <a:lumMod val="75000"/>
                  </a:schemeClr>
                </a:solidFill>
                <a:effectLst>
                  <a:outerShdw blurRad="38100" dist="38100" dir="2700000" algn="tl">
                    <a:srgbClr val="000000">
                      <a:alpha val="43137"/>
                    </a:srgbClr>
                  </a:outerShdw>
                </a:effectLst>
              </a:rPr>
              <a:t>μέθοδο εκτιμήσεως </a:t>
            </a: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3"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4" cstate="print"/>
          <a:stretch>
            <a:fillRect/>
          </a:stretch>
        </p:blipFill>
        <p:spPr>
          <a:xfrm>
            <a:off x="0" y="0"/>
            <a:ext cx="2095500" cy="139446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l-GR" dirty="0" smtClean="0"/>
              <a:t>Μέτρηση </a:t>
            </a:r>
            <a:r>
              <a:rPr lang="el-GR" dirty="0" smtClean="0"/>
              <a:t>είναι η </a:t>
            </a:r>
            <a:r>
              <a:rPr lang="el-GR" b="1" dirty="0" smtClean="0">
                <a:solidFill>
                  <a:schemeClr val="tx2">
                    <a:lumMod val="60000"/>
                    <a:lumOff val="40000"/>
                  </a:schemeClr>
                </a:solidFill>
                <a:effectLst>
                  <a:outerShdw blurRad="38100" dist="38100" dir="2700000" algn="tl">
                    <a:srgbClr val="000000">
                      <a:alpha val="43137"/>
                    </a:srgbClr>
                  </a:outerShdw>
                </a:effectLst>
              </a:rPr>
              <a:t>απόδοση</a:t>
            </a:r>
            <a:r>
              <a:rPr lang="el-GR" dirty="0" smtClean="0"/>
              <a:t> στα αντικείμενα, στα πράγματα και στα πρόσωπα </a:t>
            </a:r>
            <a:r>
              <a:rPr lang="el-GR" b="1" i="1" dirty="0" smtClean="0">
                <a:effectLst>
                  <a:outerShdw blurRad="38100" dist="38100" dir="2700000" algn="tl">
                    <a:srgbClr val="000000">
                      <a:alpha val="43137"/>
                    </a:srgbClr>
                  </a:outerShdw>
                </a:effectLst>
              </a:rPr>
              <a:t>αριθμητικών τιμών </a:t>
            </a:r>
            <a:r>
              <a:rPr lang="en-US" dirty="0" smtClean="0"/>
              <a:t>. </a:t>
            </a:r>
            <a:r>
              <a:rPr lang="el-GR" dirty="0" smtClean="0"/>
              <a:t>Αποσκοπεί στη μέτρηση μίας ποσότητας. Είναι ακριβής και αντικειμενική διαδικασία. Όμως αν θέλουμε να διερευνήσουμε την </a:t>
            </a:r>
            <a:r>
              <a:rPr lang="el-GR" b="1" dirty="0" smtClean="0">
                <a:solidFill>
                  <a:schemeClr val="tx2">
                    <a:lumMod val="60000"/>
                    <a:lumOff val="40000"/>
                  </a:schemeClr>
                </a:solidFill>
                <a:effectLst>
                  <a:outerShdw blurRad="38100" dist="38100" dir="2700000" algn="tl">
                    <a:srgbClr val="000000">
                      <a:alpha val="43137"/>
                    </a:srgbClr>
                  </a:outerShdw>
                </a:effectLst>
              </a:rPr>
              <a:t>ποιότητα</a:t>
            </a:r>
            <a:r>
              <a:rPr lang="el-GR" dirty="0" smtClean="0"/>
              <a:t>, τότε χρειαζόμαστε αξιολόγηση και όχι μόνο μέτρηση. </a:t>
            </a:r>
            <a:r>
              <a:rPr lang="el-GR" dirty="0" smtClean="0"/>
              <a:t/>
            </a:r>
            <a:br>
              <a:rPr lang="el-GR" dirty="0" smtClean="0"/>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3"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4" cstate="print"/>
          <a:stretch>
            <a:fillRect/>
          </a:stretch>
        </p:blipFill>
        <p:spPr>
          <a:xfrm>
            <a:off x="0" y="0"/>
            <a:ext cx="2095500" cy="13944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l-GR" sz="2700" dirty="0" smtClean="0"/>
              <a:t>Η διόρθωση αποτελεί τη διαδικασία εντοπισμού των λανθασμένων και ανάδειξης των ορθών στοιχείων (π.χ. απαντήσεων) στις αξιολογικές δοκιμασίες που έλαβαν μέρος οι εκπαιδευόμενοι. </a:t>
            </a:r>
            <a:r>
              <a:rPr lang="el-GR" sz="2700" dirty="0"/>
              <a:t/>
            </a:r>
            <a:br>
              <a:rPr lang="el-GR" sz="2700" dirty="0"/>
            </a:br>
            <a:r>
              <a:rPr lang="el-GR" sz="2700" dirty="0" smtClean="0"/>
              <a:t/>
            </a:r>
            <a:br>
              <a:rPr lang="el-GR" sz="2700" dirty="0" smtClean="0"/>
            </a:br>
            <a:r>
              <a:rPr lang="el-GR" sz="2700" dirty="0" smtClean="0"/>
              <a:t>Η εξέταση αναφέρεται στην αξιολογική δοκιμασία (π.χ. τεστ, προφορική εξέταση) που αξιοποιεί ο εκπαιδευτικός για να διαπιστώσει και να ελέγξει την ύπαρξη ή το μέγεθος ενός προσδιορισμένου χαρακτηριστικού του εκπαιδευομένου. </a:t>
            </a:r>
            <a:br>
              <a:rPr lang="el-GR" sz="2700" dirty="0" smtClean="0"/>
            </a:br>
            <a:r>
              <a:rPr lang="el-GR" sz="2700" dirty="0" smtClean="0"/>
              <a:t> </a:t>
            </a:r>
            <a:br>
              <a:rPr lang="el-GR" sz="2700" dirty="0" smtClean="0"/>
            </a:br>
            <a:r>
              <a:rPr lang="el-GR" sz="2700" dirty="0" smtClean="0"/>
              <a:t>Η βαθμολογία αποτελεί συνέχεια της διαδικασίας της μέτρησης και αφορά στην έκφραση του αποτελέσματος της μέτρησης με τη βοήθεια μιας κλίμακας (αριθμητικής ή περιγραφικής</a:t>
            </a:r>
            <a:r>
              <a:rPr lang="el-GR" sz="3100" dirty="0" smtClean="0"/>
              <a:t>)</a:t>
            </a:r>
            <a:r>
              <a:rPr lang="el-GR" dirty="0" smtClean="0"/>
              <a:t/>
            </a:r>
            <a:br>
              <a:rPr lang="el-GR" dirty="0" smtClean="0"/>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3"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4" cstate="print"/>
          <a:stretch>
            <a:fillRect/>
          </a:stretch>
        </p:blipFill>
        <p:spPr>
          <a:xfrm>
            <a:off x="0" y="0"/>
            <a:ext cx="2095500" cy="13944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n-US" dirty="0" smtClean="0"/>
              <a:t/>
            </a:r>
            <a:br>
              <a:rPr lang="en-US" dirty="0" smtClean="0"/>
            </a:br>
            <a:r>
              <a:rPr lang="en-US" sz="2700" dirty="0" smtClean="0"/>
              <a:t>H</a:t>
            </a:r>
            <a:r>
              <a:rPr lang="el-GR" sz="2700" dirty="0" smtClean="0"/>
              <a:t> εκπαιδευτική αξιολόγηση είναι άμεσα συνυφασμένη με την αξιολόγηση των εκπαιδευομένων στην καθημερινή εκπαιδευτική πρακτική και προσδιορίζεται ως </a:t>
            </a:r>
            <a:r>
              <a:rPr lang="el-GR" sz="2700" b="1" dirty="0" smtClean="0">
                <a:solidFill>
                  <a:schemeClr val="tx2">
                    <a:lumMod val="60000"/>
                    <a:lumOff val="40000"/>
                  </a:schemeClr>
                </a:solidFill>
                <a:effectLst>
                  <a:outerShdw blurRad="38100" dist="38100" dir="2700000" algn="tl">
                    <a:srgbClr val="000000">
                      <a:alpha val="43137"/>
                    </a:srgbClr>
                  </a:outerShdw>
                </a:effectLst>
              </a:rPr>
              <a:t>η συστηματική και καλά οργανωμένη διαδικασία συλλογής και ανάλυσης δεδομένων που αποσκοπεί στην αποτίμηση των γνώσεων και των δεξιοτήτων των εκπαιδευομένων</a:t>
            </a:r>
            <a:r>
              <a:rPr lang="el-GR" sz="2700" dirty="0" smtClean="0"/>
              <a:t>, σε συνάρτηση πάντα με τους </a:t>
            </a:r>
            <a:r>
              <a:rPr lang="el-GR" sz="2700" b="1" dirty="0" smtClean="0">
                <a:solidFill>
                  <a:schemeClr val="tx2">
                    <a:lumMod val="60000"/>
                    <a:lumOff val="40000"/>
                  </a:schemeClr>
                </a:solidFill>
                <a:effectLst>
                  <a:outerShdw blurRad="38100" dist="38100" dir="2700000" algn="tl">
                    <a:srgbClr val="000000">
                      <a:alpha val="43137"/>
                    </a:srgbClr>
                  </a:outerShdw>
                </a:effectLst>
              </a:rPr>
              <a:t>επιδιωκόμενους διδακτικούς στόχους που έχουν τεθεί</a:t>
            </a:r>
            <a:r>
              <a:rPr lang="el-GR" sz="2700" dirty="0" smtClean="0"/>
              <a:t>. </a:t>
            </a:r>
            <a:r>
              <a:rPr lang="en-US" sz="2700" dirty="0" smtClean="0"/>
              <a:t/>
            </a:r>
            <a:br>
              <a:rPr lang="en-US" sz="2700" dirty="0" smtClean="0"/>
            </a:br>
            <a:r>
              <a:rPr lang="en-US" sz="2700" dirty="0"/>
              <a:t>H</a:t>
            </a:r>
            <a:r>
              <a:rPr lang="el-GR" sz="2700" dirty="0" smtClean="0"/>
              <a:t> αξιολόγηση διαδραματίζει καταλυτικό ρόλο, καθώς </a:t>
            </a:r>
            <a:r>
              <a:rPr lang="el-GR" sz="2700" b="1" i="1" dirty="0" smtClean="0">
                <a:effectLst>
                  <a:outerShdw blurRad="38100" dist="38100" dir="2700000" algn="tl">
                    <a:srgbClr val="000000">
                      <a:alpha val="43137"/>
                    </a:srgbClr>
                  </a:outerShdw>
                </a:effectLst>
              </a:rPr>
              <a:t>διαχέει όλη τη διδακτική διαδικασία</a:t>
            </a:r>
            <a:r>
              <a:rPr lang="el-GR" sz="2700" dirty="0" smtClean="0"/>
              <a:t>, ελέγχοντας την πορεία επίτευξης των </a:t>
            </a:r>
            <a:r>
              <a:rPr lang="el-GR" sz="2700" b="1" dirty="0" smtClean="0">
                <a:solidFill>
                  <a:schemeClr val="tx2">
                    <a:lumMod val="60000"/>
                    <a:lumOff val="40000"/>
                  </a:schemeClr>
                </a:solidFill>
                <a:effectLst>
                  <a:outerShdw blurRad="38100" dist="38100" dir="2700000" algn="tl">
                    <a:srgbClr val="000000">
                      <a:alpha val="43137"/>
                    </a:srgbClr>
                  </a:outerShdw>
                </a:effectLst>
              </a:rPr>
              <a:t>επιδιωκόμενων στόχων και συσχετίζοντάς τους με τα απορρέοντα μαθησιακά αποτελέσματα</a:t>
            </a:r>
            <a:r>
              <a:rPr lang="el-GR" sz="2700" dirty="0" smtClean="0"/>
              <a:t>. Με βάση τα πορίσματα της σύγχρονης διδακτικής, η αξιολόγηση θεωρείται ως θεμελιώδης διαδικασία, άρρηκτα συνδεδεμένη με τις </a:t>
            </a:r>
            <a:r>
              <a:rPr lang="el-GR" sz="2700" b="1" dirty="0" smtClean="0">
                <a:solidFill>
                  <a:schemeClr val="tx2">
                    <a:lumMod val="60000"/>
                    <a:lumOff val="40000"/>
                  </a:schemeClr>
                </a:solidFill>
                <a:effectLst>
                  <a:outerShdw blurRad="38100" dist="38100" dir="2700000" algn="tl">
                    <a:srgbClr val="000000">
                      <a:alpha val="43137"/>
                    </a:srgbClr>
                  </a:outerShdw>
                </a:effectLst>
              </a:rPr>
              <a:t>διαδικασίες της μάθησης και της διδασκαλίας</a:t>
            </a: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4"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5" cstate="print"/>
          <a:stretch>
            <a:fillRect/>
          </a:stretch>
        </p:blipFill>
        <p:spPr>
          <a:xfrm>
            <a:off x="0" y="0"/>
            <a:ext cx="2095500" cy="13944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a:bodyPr>
          <a:lstStyle/>
          <a:p>
            <a:pPr algn="just"/>
            <a:r>
              <a:rPr lang="el-GR" dirty="0" smtClean="0"/>
              <a:t/>
            </a:r>
            <a:br>
              <a:rPr lang="el-GR" dirty="0" smtClean="0"/>
            </a:br>
            <a:r>
              <a:rPr lang="el-GR" dirty="0" smtClean="0"/>
              <a:t/>
            </a:r>
            <a:br>
              <a:rPr lang="el-GR" dirty="0" smtClean="0"/>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4"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5" cstate="print"/>
          <a:stretch>
            <a:fillRect/>
          </a:stretch>
        </p:blipFill>
        <p:spPr>
          <a:xfrm>
            <a:off x="0" y="0"/>
            <a:ext cx="2095500" cy="1394460"/>
          </a:xfrm>
          <a:prstGeom prst="rect">
            <a:avLst/>
          </a:prstGeom>
        </p:spPr>
      </p:pic>
      <p:pic>
        <p:nvPicPr>
          <p:cNvPr id="8" name="7 - Εικόνα" descr="αρχείο λήψης.png"/>
          <p:cNvPicPr>
            <a:picLocks noChangeAspect="1"/>
          </p:cNvPicPr>
          <p:nvPr/>
        </p:nvPicPr>
        <p:blipFill>
          <a:blip r:embed="rId6" cstate="print"/>
          <a:stretch>
            <a:fillRect/>
          </a:stretch>
        </p:blipFill>
        <p:spPr>
          <a:xfrm>
            <a:off x="0" y="1412776"/>
            <a:ext cx="9144000" cy="5445224"/>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n-US" dirty="0" smtClean="0"/>
              <a:t/>
            </a:r>
            <a:br>
              <a:rPr lang="en-US" dirty="0" smtClean="0"/>
            </a:br>
            <a:r>
              <a:rPr lang="el-GR" sz="2700" dirty="0" smtClean="0"/>
              <a:t>Η σχολική αξιολόγηση αποτελεί μία διαδικασία που καθορίζει την έκταση, κατά την οποία έχουν επιτευχθεί οι προκαθορισμένοι σκοποί και στόχοι από τον μαθητή στον τέλος μιας εκπαιδευτικής προσπάθειας.  Χαρακτηρίζεται από δύο σκέλη: </a:t>
            </a:r>
            <a:br>
              <a:rPr lang="el-GR" sz="2700" dirty="0" smtClean="0"/>
            </a:br>
            <a:r>
              <a:rPr lang="el-GR" sz="2700" b="1" dirty="0" smtClean="0">
                <a:solidFill>
                  <a:schemeClr val="tx2">
                    <a:lumMod val="60000"/>
                    <a:lumOff val="40000"/>
                  </a:schemeClr>
                </a:solidFill>
                <a:effectLst>
                  <a:outerShdw blurRad="38100" dist="38100" dir="2700000" algn="tl">
                    <a:srgbClr val="000000">
                      <a:alpha val="43137"/>
                    </a:srgbClr>
                  </a:outerShdw>
                </a:effectLst>
              </a:rPr>
              <a:t>α) συγκεκριμένους στόχους και β) μεθοδευμένες ενέργειες</a:t>
            </a:r>
            <a:r>
              <a:rPr lang="el-GR" sz="2700" dirty="0" smtClean="0"/>
              <a:t>.</a:t>
            </a: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4"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5" cstate="print"/>
          <a:stretch>
            <a:fillRect/>
          </a:stretch>
        </p:blipFill>
        <p:spPr>
          <a:xfrm>
            <a:off x="0" y="0"/>
            <a:ext cx="2095500" cy="13944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n-US" dirty="0" smtClean="0"/>
              <a:t/>
            </a:r>
            <a:br>
              <a:rPr lang="en-US" dirty="0" smtClean="0"/>
            </a:br>
            <a:r>
              <a:rPr lang="el-GR" sz="2700" dirty="0" smtClean="0"/>
              <a:t>Ορισμένες βασικές λειτουργίες της αξιολόγησης είναι: </a:t>
            </a:r>
            <a:r>
              <a:rPr lang="el-GR" sz="2700" b="1" dirty="0" smtClean="0">
                <a:solidFill>
                  <a:schemeClr val="tx2">
                    <a:lumMod val="60000"/>
                    <a:lumOff val="40000"/>
                  </a:schemeClr>
                </a:solidFill>
                <a:effectLst>
                  <a:outerShdw blurRad="38100" dist="38100" dir="2700000" algn="tl">
                    <a:srgbClr val="000000">
                      <a:alpha val="43137"/>
                    </a:srgbClr>
                  </a:outerShdw>
                </a:effectLst>
              </a:rPr>
              <a:t>η ανατροφοδότηση</a:t>
            </a:r>
            <a:r>
              <a:rPr lang="el-GR" sz="2700" b="1" dirty="0" smtClean="0">
                <a:effectLst>
                  <a:outerShdw blurRad="38100" dist="38100" dir="2700000" algn="tl">
                    <a:srgbClr val="000000">
                      <a:alpha val="43137"/>
                    </a:srgbClr>
                  </a:outerShdw>
                </a:effectLst>
              </a:rPr>
              <a:t> </a:t>
            </a:r>
            <a:r>
              <a:rPr lang="el-GR" sz="2700" dirty="0" smtClean="0"/>
              <a:t>του εκπαιδευτικού και των μαθητών, </a:t>
            </a:r>
            <a:r>
              <a:rPr lang="el-GR" sz="2700" b="1" dirty="0" smtClean="0">
                <a:solidFill>
                  <a:schemeClr val="tx2">
                    <a:lumMod val="60000"/>
                    <a:lumOff val="40000"/>
                  </a:schemeClr>
                </a:solidFill>
                <a:effectLst>
                  <a:outerShdw blurRad="38100" dist="38100" dir="2700000" algn="tl">
                    <a:srgbClr val="000000">
                      <a:alpha val="43137"/>
                    </a:srgbClr>
                  </a:outerShdw>
                </a:effectLst>
              </a:rPr>
              <a:t>η δημιουργία κινήτρων μάθησης</a:t>
            </a:r>
            <a:r>
              <a:rPr lang="el-GR" sz="2700" dirty="0" smtClean="0"/>
              <a:t>, η </a:t>
            </a:r>
            <a:r>
              <a:rPr lang="el-GR" sz="2700" b="1" dirty="0" smtClean="0">
                <a:solidFill>
                  <a:schemeClr val="tx2">
                    <a:lumMod val="60000"/>
                    <a:lumOff val="40000"/>
                  </a:schemeClr>
                </a:solidFill>
                <a:effectLst>
                  <a:outerShdw blurRad="38100" dist="38100" dir="2700000" algn="tl">
                    <a:srgbClr val="000000">
                      <a:alpha val="43137"/>
                    </a:srgbClr>
                  </a:outerShdw>
                </a:effectLst>
              </a:rPr>
              <a:t>κοινωνική επιλογή </a:t>
            </a:r>
            <a:r>
              <a:rPr lang="el-GR" sz="2700" dirty="0" smtClean="0"/>
              <a:t>και η </a:t>
            </a:r>
            <a:r>
              <a:rPr lang="el-GR" sz="2700" b="1" dirty="0" smtClean="0">
                <a:solidFill>
                  <a:schemeClr val="tx2">
                    <a:lumMod val="60000"/>
                    <a:lumOff val="40000"/>
                  </a:schemeClr>
                </a:solidFill>
                <a:effectLst>
                  <a:outerShdw blurRad="38100" dist="38100" dir="2700000" algn="tl">
                    <a:srgbClr val="000000">
                      <a:alpha val="43137"/>
                    </a:srgbClr>
                  </a:outerShdw>
                </a:effectLst>
              </a:rPr>
              <a:t>πειθάρχηση των μαθητών</a:t>
            </a:r>
            <a:r>
              <a:rPr lang="el-GR" sz="2700" dirty="0" smtClean="0"/>
              <a:t>. </a:t>
            </a: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4"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5" cstate="print"/>
          <a:stretch>
            <a:fillRect/>
          </a:stretch>
        </p:blipFill>
        <p:spPr>
          <a:xfrm>
            <a:off x="0" y="0"/>
            <a:ext cx="2095500" cy="13944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412776"/>
            <a:ext cx="9144000" cy="5445224"/>
          </a:xfrm>
        </p:spPr>
        <p:style>
          <a:lnRef idx="3">
            <a:schemeClr val="lt1"/>
          </a:lnRef>
          <a:fillRef idx="1">
            <a:schemeClr val="accent3"/>
          </a:fillRef>
          <a:effectRef idx="1">
            <a:schemeClr val="accent3"/>
          </a:effectRef>
          <a:fontRef idx="minor">
            <a:schemeClr val="lt1"/>
          </a:fontRef>
        </p:style>
        <p:txBody>
          <a:bodyPr>
            <a:normAutofit fontScale="90000"/>
          </a:bodyPr>
          <a:lstStyle/>
          <a:p>
            <a:pPr algn="just"/>
            <a:r>
              <a:rPr lang="el-GR" dirty="0" smtClean="0"/>
              <a:t/>
            </a:r>
            <a:br>
              <a:rPr lang="el-GR" dirty="0" smtClean="0"/>
            </a:br>
            <a:r>
              <a:rPr lang="el-GR" dirty="0" smtClean="0"/>
              <a:t/>
            </a:r>
            <a:br>
              <a:rPr lang="el-GR" dirty="0" smtClean="0"/>
            </a:br>
            <a:r>
              <a:rPr lang="en-US" dirty="0" smtClean="0"/>
              <a:t/>
            </a:r>
            <a:br>
              <a:rPr lang="en-US" dirty="0" smtClean="0"/>
            </a:br>
            <a:r>
              <a:rPr lang="el-GR" sz="2700" dirty="0" smtClean="0"/>
              <a:t>Η </a:t>
            </a:r>
            <a:r>
              <a:rPr lang="el-GR" sz="2700" b="1" dirty="0" smtClean="0">
                <a:solidFill>
                  <a:schemeClr val="tx2">
                    <a:lumMod val="60000"/>
                    <a:lumOff val="40000"/>
                  </a:schemeClr>
                </a:solidFill>
                <a:effectLst>
                  <a:outerShdw blurRad="38100" dist="38100" dir="2700000" algn="tl">
                    <a:srgbClr val="000000">
                      <a:alpha val="43137"/>
                    </a:srgbClr>
                  </a:outerShdw>
                </a:effectLst>
              </a:rPr>
              <a:t>προστιθέμενη παιδαγωγική της αξία </a:t>
            </a:r>
            <a:r>
              <a:rPr lang="el-GR" sz="2700" dirty="0" smtClean="0"/>
              <a:t>έγκειται στο γεγονός ότι λειτουργεί ως: α) ένα δυναμικό εργαλείο μάθησης (</a:t>
            </a:r>
            <a:r>
              <a:rPr lang="el-GR" sz="2700" dirty="0" err="1" smtClean="0"/>
              <a:t>assessment</a:t>
            </a:r>
            <a:r>
              <a:rPr lang="el-GR" sz="2700" dirty="0" smtClean="0"/>
              <a:t> </a:t>
            </a:r>
            <a:r>
              <a:rPr lang="el-GR" sz="2700" dirty="0" err="1" smtClean="0"/>
              <a:t>for</a:t>
            </a:r>
            <a:r>
              <a:rPr lang="el-GR" sz="2700" dirty="0" smtClean="0"/>
              <a:t> </a:t>
            </a:r>
            <a:r>
              <a:rPr lang="el-GR" sz="2700" dirty="0" err="1" smtClean="0"/>
              <a:t>learning</a:t>
            </a:r>
            <a:r>
              <a:rPr lang="el-GR" sz="2700" dirty="0" smtClean="0"/>
              <a:t>), εμπλέκοντας ενεργά τους εκπαιδευομένους στην αξιολόγηση των προσπαθειών τους και β) ως μηχανισμός ανατροφοδότησης και βελτίωσης τόσο των εκπαιδευομένων (συνεχής παρακολούθηση της μαθησιακής τους πορείας, ανίχνευση των αδυναμιών-ελλείψεών τους μέσω της ανάπτυξης ισχυρών </a:t>
            </a:r>
            <a:r>
              <a:rPr lang="el-GR" sz="2700" b="1" dirty="0" err="1" smtClean="0">
                <a:solidFill>
                  <a:schemeClr val="tx2">
                    <a:lumMod val="60000"/>
                    <a:lumOff val="40000"/>
                  </a:schemeClr>
                </a:solidFill>
                <a:effectLst>
                  <a:outerShdw blurRad="38100" dist="38100" dir="2700000" algn="tl">
                    <a:srgbClr val="000000">
                      <a:alpha val="43137"/>
                    </a:srgbClr>
                  </a:outerShdw>
                </a:effectLst>
              </a:rPr>
              <a:t>μεταγνωστικών</a:t>
            </a:r>
            <a:r>
              <a:rPr lang="el-GR" sz="2700" b="1" dirty="0" smtClean="0">
                <a:solidFill>
                  <a:schemeClr val="tx2">
                    <a:lumMod val="60000"/>
                    <a:lumOff val="40000"/>
                  </a:schemeClr>
                </a:solidFill>
                <a:effectLst>
                  <a:outerShdw blurRad="38100" dist="38100" dir="2700000" algn="tl">
                    <a:srgbClr val="000000">
                      <a:alpha val="43137"/>
                    </a:srgbClr>
                  </a:outerShdw>
                </a:effectLst>
              </a:rPr>
              <a:t> δεξιοτήτων</a:t>
            </a:r>
            <a:r>
              <a:rPr lang="el-GR" sz="2700" dirty="0" smtClean="0"/>
              <a:t>) όσο και του ίδιου του εκπαιδευτικού (π.χ. </a:t>
            </a:r>
            <a:r>
              <a:rPr lang="el-GR" sz="2700" b="1" dirty="0" smtClean="0">
                <a:solidFill>
                  <a:schemeClr val="tx2">
                    <a:lumMod val="60000"/>
                    <a:lumOff val="40000"/>
                  </a:schemeClr>
                </a:solidFill>
                <a:effectLst>
                  <a:outerShdw blurRad="38100" dist="38100" dir="2700000" algn="tl">
                    <a:srgbClr val="000000">
                      <a:alpha val="43137"/>
                    </a:srgbClr>
                  </a:outerShdw>
                </a:effectLst>
              </a:rPr>
              <a:t>επαναπροσδιορισμός διδακτικών στόχων, επανασχεδιασμός κατάλληλων διδακτικών παρεμβάσεων για τη βελτίωση της διδακτικής διαδικασίας</a:t>
            </a:r>
            <a:r>
              <a:rPr lang="el-GR" sz="2700" dirty="0" smtClean="0"/>
              <a:t>)</a:t>
            </a: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dirty="0" smtClean="0"/>
              <a:t/>
            </a:r>
            <a:br>
              <a:rPr lang="el-GR" dirty="0" smtClean="0"/>
            </a:br>
            <a:r>
              <a:rPr lang="el-GR" dirty="0"/>
              <a:t/>
            </a:r>
            <a:br>
              <a:rPr lang="el-GR" dirty="0"/>
            </a:br>
            <a:endParaRPr lang="el-GR" dirty="0"/>
          </a:p>
        </p:txBody>
      </p:sp>
      <p:pic>
        <p:nvPicPr>
          <p:cNvPr id="4" name="3 - Θέση περιεχομένου" descr="4.png"/>
          <p:cNvPicPr>
            <a:picLocks noGrp="1" noChangeAspect="1"/>
          </p:cNvPicPr>
          <p:nvPr>
            <p:ph idx="1"/>
          </p:nvPr>
        </p:nvPicPr>
        <p:blipFill>
          <a:blip r:embed="rId4" cstate="print"/>
          <a:stretch>
            <a:fillRect/>
          </a:stretch>
        </p:blipFill>
        <p:spPr>
          <a:xfrm>
            <a:off x="4023360" y="0"/>
            <a:ext cx="5120640" cy="1363980"/>
          </a:xfrm>
        </p:spPr>
      </p:pic>
      <p:pic>
        <p:nvPicPr>
          <p:cNvPr id="5" name="4 - Εικόνα" descr="αρχείο λήψης.jpg"/>
          <p:cNvPicPr>
            <a:picLocks noChangeAspect="1"/>
          </p:cNvPicPr>
          <p:nvPr/>
        </p:nvPicPr>
        <p:blipFill>
          <a:blip r:embed="rId5" cstate="print"/>
          <a:stretch>
            <a:fillRect/>
          </a:stretch>
        </p:blipFill>
        <p:spPr>
          <a:xfrm>
            <a:off x="0" y="0"/>
            <a:ext cx="2095500" cy="1394460"/>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97</TotalTime>
  <Words>57</Words>
  <Application>Microsoft Office PowerPoint</Application>
  <PresentationFormat>Προβολή στην οθόνη (4:3)</PresentationFormat>
  <Paragraphs>23</Paragraphs>
  <Slides>10</Slides>
  <Notes>9</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Εισαγωγή στην έννοια της αξιολόγησης</vt:lpstr>
      <vt:lpstr> Αξιολόγηση είναι η απόδοση μιας ορισμένης αξίας σε κάποιο πρόσωπο, αντικείμενο ή πράγμα με βάση συγκεκριμένα, σαφή και προκαθορισμένα κριτήρια και μέθοδο εκτιμήσεως   </vt:lpstr>
      <vt:lpstr>  Μέτρηση είναι η απόδοση στα αντικείμενα, στα πράγματα και στα πρόσωπα αριθμητικών τιμών . Αποσκοπεί στη μέτρηση μίας ποσότητας. Είναι ακριβής και αντικειμενική διαδικασία. Όμως αν θέλουμε να διερευνήσουμε την ποιότητα, τότε χρειαζόμαστε αξιολόγηση και όχι μόνο μέτρηση.    </vt:lpstr>
      <vt:lpstr>  Η διόρθωση αποτελεί τη διαδικασία εντοπισμού των λανθασμένων και ανάδειξης των ορθών στοιχείων (π.χ. απαντήσεων) στις αξιολογικές δοκιμασίες που έλαβαν μέρος οι εκπαιδευόμενοι.   Η εξέταση αναφέρεται στην αξιολογική δοκιμασία (π.χ. τεστ, προφορική εξέταση) που αξιοποιεί ο εκπαιδευτικός για να διαπιστώσει και να ελέγξει την ύπαρξη ή το μέγεθος ενός προσδιορισμένου χαρακτηριστικού του εκπαιδευομένου.    Η βαθμολογία αποτελεί συνέχεια της διαδικασίας της μέτρησης και αφορά στην έκφραση του αποτελέσματος της μέτρησης με τη βοήθεια μιας κλίμακας (αριθμητικής ή περιγραφικής)   </vt:lpstr>
      <vt:lpstr>   H εκπαιδευτική αξιολόγηση είναι άμεσα συνυφασμένη με την αξιολόγηση των εκπαιδευομένων στην καθημερινή εκπαιδευτική πρακτική και προσδιορίζεται ως η συστηματική και καλά οργανωμένη διαδικασία συλλογής και ανάλυσης δεδομένων που αποσκοπεί στην αποτίμηση των γνώσεων και των δεξιοτήτων των εκπαιδευομένων, σε συνάρτηση πάντα με τους επιδιωκόμενους διδακτικούς στόχους που έχουν τεθεί.  H αξιολόγηση διαδραματίζει καταλυτικό ρόλο, καθώς διαχέει όλη τη διδακτική διαδικασία, ελέγχοντας την πορεία επίτευξης των επιδιωκόμενων στόχων και συσχετίζοντάς τους με τα απορρέοντα μαθησιακά αποτελέσματα. Με βάση τα πορίσματα της σύγχρονης διδακτικής, η αξιολόγηση θεωρείται ως θεμελιώδης διαδικασία, άρρηκτα συνδεδεμένη με τις διαδικασίες της μάθησης και της διδασκαλίας   </vt:lpstr>
      <vt:lpstr>    </vt:lpstr>
      <vt:lpstr>   Η σχολική αξιολόγηση αποτελεί μία διαδικασία που καθορίζει την έκταση, κατά την οποία έχουν επιτευχθεί οι προκαθορισμένοι σκοποί και στόχοι από τον μαθητή στον τέλος μιας εκπαιδευτικής προσπάθειας.  Χαρακτηρίζεται από δύο σκέλη:  α) συγκεκριμένους στόχους και β) μεθοδευμένες ενέργειες.   </vt:lpstr>
      <vt:lpstr>   Ορισμένες βασικές λειτουργίες της αξιολόγησης είναι: η ανατροφοδότηση του εκπαιδευτικού και των μαθητών, η δημιουργία κινήτρων μάθησης, η κοινωνική επιλογή και η πειθάρχηση των μαθητών.    </vt:lpstr>
      <vt:lpstr>   Η προστιθέμενη παιδαγωγική της αξία έγκειται στο γεγονός ότι λειτουργεί ως: α) ένα δυναμικό εργαλείο μάθησης (assessment for learning), εμπλέκοντας ενεργά τους εκπαιδευομένους στην αξιολόγηση των προσπαθειών τους και β) ως μηχανισμός ανατροφοδότησης και βελτίωσης τόσο των εκπαιδευομένων (συνεχής παρακολούθηση της μαθησιακής τους πορείας, ανίχνευση των αδυναμιών-ελλείψεών τους μέσω της ανάπτυξης ισχυρών μεταγνωστικών δεξιοτήτων) όσο και του ίδιου του εκπαιδευτικού (π.χ. επαναπροσδιορισμός διδακτικών στόχων, επανασχεδιασμός κατάλληλων διδακτικών παρεμβάσεων για τη βελτίωση της διδακτικής διαδικασίας)   </vt:lpstr>
      <vt:lpstr>  Η αξιολόγηση έχει αποκτήσει ιδιαίτερα σημαντικό ρόλο σήμερα εξαιτίας: α) της εδραίωσης της κοινωνίας της μάθησης/γνώσης, β) της έμφασης που αποδίδεται στην καλλιέργεια οριζόντιων/ήπιων δεξιοτήτων, και γ) της εισαγωγής της λογοδοσίας και της αποδοτικότητας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έννοια της αξιολόγησης</dc:title>
  <dc:creator>spss60@hotmail.com</dc:creator>
  <cp:lastModifiedBy>spss60@hotmail.com</cp:lastModifiedBy>
  <cp:revision>13</cp:revision>
  <dcterms:created xsi:type="dcterms:W3CDTF">2024-10-10T07:36:58Z</dcterms:created>
  <dcterms:modified xsi:type="dcterms:W3CDTF">2024-10-10T09:14:31Z</dcterms:modified>
</cp:coreProperties>
</file>