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Αθανασία Μπαλωμένου" userId="b3c77b684085f0d4" providerId="LiveId" clId="{34F658AB-CC40-4B57-ADE8-501C70330006}"/>
    <pc:docChg chg="modSld">
      <pc:chgData name="Αθανασία Μπαλωμένου" userId="b3c77b684085f0d4" providerId="LiveId" clId="{34F658AB-CC40-4B57-ADE8-501C70330006}" dt="2024-03-04T12:47:59.872" v="34" actId="20577"/>
      <pc:docMkLst>
        <pc:docMk/>
      </pc:docMkLst>
      <pc:sldChg chg="modSp mod">
        <pc:chgData name="Αθανασία Μπαλωμένου" userId="b3c77b684085f0d4" providerId="LiveId" clId="{34F658AB-CC40-4B57-ADE8-501C70330006}" dt="2024-03-04T12:47:59.872" v="34" actId="20577"/>
        <pc:sldMkLst>
          <pc:docMk/>
          <pc:sldMk cId="0" sldId="260"/>
        </pc:sldMkLst>
        <pc:spChg chg="mod">
          <ac:chgData name="Αθανασία Μπαλωμένου" userId="b3c77b684085f0d4" providerId="LiveId" clId="{34F658AB-CC40-4B57-ADE8-501C70330006}" dt="2024-03-04T12:47:59.872" v="34" actId="20577"/>
          <ac:spMkLst>
            <pc:docMk/>
            <pc:sldMk cId="0" sldId="260"/>
            <ac:spMk id="2" creationId="{00000000-0000-0000-0000-000000000000}"/>
          </ac:spMkLst>
        </pc:spChg>
      </pc:sldChg>
    </pc:docChg>
  </pc:docChgLst>
  <pc:docChgLst>
    <pc:chgData name="Αθανασία Μπαλωμένου" userId="b3c77b684085f0d4" providerId="LiveId" clId="{CB478A09-58A6-4BFD-BDCD-B40C58EF0492}"/>
    <pc:docChg chg="modSld">
      <pc:chgData name="Αθανασία Μπαλωμένου" userId="b3c77b684085f0d4" providerId="LiveId" clId="{CB478A09-58A6-4BFD-BDCD-B40C58EF0492}" dt="2024-02-11T14:11:18.507" v="21" actId="20577"/>
      <pc:docMkLst>
        <pc:docMk/>
      </pc:docMkLst>
      <pc:sldChg chg="modSp mod">
        <pc:chgData name="Αθανασία Μπαλωμένου" userId="b3c77b684085f0d4" providerId="LiveId" clId="{CB478A09-58A6-4BFD-BDCD-B40C58EF0492}" dt="2024-02-11T14:11:18.507" v="21" actId="20577"/>
        <pc:sldMkLst>
          <pc:docMk/>
          <pc:sldMk cId="845667286" sldId="257"/>
        </pc:sldMkLst>
        <pc:spChg chg="mod">
          <ac:chgData name="Αθανασία Μπαλωμένου" userId="b3c77b684085f0d4" providerId="LiveId" clId="{CB478A09-58A6-4BFD-BDCD-B40C58EF0492}" dt="2024-02-11T14:11:18.507" v="21" actId="20577"/>
          <ac:spMkLst>
            <pc:docMk/>
            <pc:sldMk cId="845667286" sldId="257"/>
            <ac:spMk id="3" creationId="{61D7AE8D-6056-F887-4223-E57E27F605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37138-2849-41DF-B971-14E4F850C402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BAF1C-5038-47A3-B5B6-9D4AD65C88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27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6BAF1C-5038-47A3-B5B6-9D4AD65C881C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645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BF147-966E-457E-9948-253C81C6C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F8A3EE9-66C7-46E7-C197-09791DF3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E46037-D914-58E6-6C3C-C6D44E02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C95730-0A33-405A-8B1F-1B5439AB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B1676-840B-0B30-EF7C-C3CCB674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8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00AC46-B8FE-F4E3-E5D5-8D207C745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31E1A03-FE31-A93F-40BB-20950B908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554050-3900-C6A1-8EBA-B2AA14EC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CB4CE1-3E2B-9926-3F0F-5CE4981D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00A794-27B0-B0F9-06EA-554E9AFC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46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BDA0B65-14C1-DC70-0CB3-7905BB768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563E7B5-7FBA-8441-C825-7BF8D438A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D8698-876E-ADF8-4032-D90B4713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B0A278-5F43-99DB-3758-9664EBFC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AF762D-158C-0E46-F466-58FD5A1D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87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49EBAA-3FFD-A653-98EE-E64A0C0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DC9523-F650-54C5-3089-05317F5B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339081-A5A5-B62B-2B4C-E1309606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E7ABE4-0CF6-A027-3683-1408BA8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214F3-BBC9-5529-9647-30DCC920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05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DDE871-A800-D5A4-4146-FC5C2B42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1F910F-2645-4E9D-47F4-8DE78EC93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C6AB0D-A0C5-FC49-0EFF-399347D5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2A50B5-50F1-C355-ACAD-0DC6C1B5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0ECD8-B64E-346F-2807-F32F5C34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22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9110A5-526B-8B49-DA5E-AD87D65A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7715D3-111A-3FA4-B09B-4DF6A85AF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4D944E-B2F8-E4B0-DA9F-0A10C3F4D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85CAA1-3CCE-099A-21BD-33CA1962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0A9072-9180-79A4-5FC1-DAEFA1A94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13EB1C-B68C-6AA3-3CC7-232E8FA8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20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2D982E-9827-4B49-7855-2135CFF4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10060E6-BA61-06C5-75E3-BBA67E273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2A82172-2586-BD3D-BAAD-903BB7365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9B81A0C-C09A-8225-4D40-1BDA7C11A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39DAD1F-5308-CBDF-9DB1-5EE278CEA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CE33999-6FE8-CFDF-6371-4BC69BB0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E05A7A2-6A5E-0A71-73A3-74ECF67B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19687EB-C05D-18CE-AA81-365A7493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8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E53DA6-1690-6880-1CD7-B11FB533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ACDC4BC-E58C-2BAC-20CD-373C1095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6A4CEA5-9E60-7304-6FB2-B163DFD1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EB5EE71-25C1-D3A4-AEBE-A422DA96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5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49DEB3D-3786-935E-823E-4EDB9B46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58AEF04-61FE-3779-CC95-956BF8F8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0179DA-C4A3-8A6F-E5EF-C35CAF0D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37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9654DA-2D17-7E20-8C43-894BA562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4C3EC-B939-7B96-DAD7-41C8BC2A6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58134D-58B1-7616-36B9-0AB27A397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0B26F5-17EA-244D-8B54-D6056C6E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8ABD2D8-67B6-D7B6-B0E6-DCE644FE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385BDF-E366-EEA7-247D-03A016FC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8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40A470-5377-4219-8EF2-CC2E5610B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176862-2147-4864-119C-7FD64B728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5FD4AB-12D8-C8C6-26B2-123C76CF1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9A10AB-9CC0-9F36-D4FC-BA185CAA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0F2C17A-8BA6-47D4-0F9D-504E5545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2D29075-42FD-38FC-E5FA-ED9419CE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20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A63AC67-6C9D-005D-4238-A882589D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FD6C4F-BA37-F86F-73DA-991A9A11D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EF5864-9F8F-68E4-988C-96E6BEDE9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5CFC57-69E9-832B-25EE-EA83584A9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83D759-0206-D635-7809-A891138AC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83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85864" y="1412776"/>
            <a:ext cx="7772400" cy="1800200"/>
          </a:xfrm>
        </p:spPr>
        <p:txBody>
          <a:bodyPr>
            <a:noAutofit/>
          </a:bodyPr>
          <a:lstStyle/>
          <a:p>
            <a:r>
              <a:rPr lang="el-GR" sz="3700" b="1" dirty="0"/>
              <a:t>ΠΑΙΔΑΓΩΓΙΚΕΣ ΕΦΑΡΜΟΓΕΣ Η/Υ</a:t>
            </a:r>
            <a:br>
              <a:rPr lang="el-GR" sz="3700" dirty="0"/>
            </a:br>
            <a:r>
              <a:rPr lang="el-GR" sz="3700" dirty="0"/>
              <a:t>ΑΣΠΑΙΤΕ</a:t>
            </a:r>
            <a:r>
              <a:rPr lang="el-GR" sz="3800" dirty="0"/>
              <a:t> Πατρών</a:t>
            </a:r>
            <a:br>
              <a:rPr lang="el-GR" sz="3800" dirty="0"/>
            </a:br>
            <a:r>
              <a:rPr lang="el-GR" sz="3800" b="1" dirty="0"/>
              <a:t>Μάθημα 4</a:t>
            </a:r>
            <a:r>
              <a:rPr lang="el-GR" sz="3800" b="1" baseline="30000" dirty="0"/>
              <a:t>ο</a:t>
            </a:r>
            <a:r>
              <a:rPr lang="el-GR" sz="3800" b="1" dirty="0"/>
              <a:t> </a:t>
            </a:r>
            <a:r>
              <a:rPr lang="el-GR" sz="3800" dirty="0"/>
              <a:t>-</a:t>
            </a:r>
            <a:br>
              <a:rPr lang="el-GR" sz="3800" dirty="0"/>
            </a:br>
            <a:br>
              <a:rPr lang="el-GR" sz="3800" dirty="0"/>
            </a:br>
            <a:r>
              <a:rPr lang="el-GR" sz="3800" dirty="0"/>
              <a:t>Αναπαραστάσεις</a:t>
            </a:r>
            <a:br>
              <a:rPr lang="el-GR" sz="3800" dirty="0"/>
            </a:br>
            <a:r>
              <a:rPr lang="el-GR" sz="3800" dirty="0"/>
              <a:t>πολλαπλές </a:t>
            </a:r>
            <a:r>
              <a:rPr lang="el-GR" sz="3800" dirty="0" err="1"/>
              <a:t>νοημοσύνες</a:t>
            </a:r>
            <a:endParaRPr lang="el-GR" sz="3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15680" y="5877272"/>
            <a:ext cx="6112768" cy="980728"/>
          </a:xfrm>
        </p:spPr>
        <p:txBody>
          <a:bodyPr>
            <a:normAutofit/>
          </a:bodyPr>
          <a:lstStyle/>
          <a:p>
            <a:r>
              <a:rPr lang="el-GR" dirty="0"/>
              <a:t>Δρ Αθανασία Μπαλωμένου</a:t>
            </a:r>
          </a:p>
          <a:p>
            <a:r>
              <a:rPr lang="en-US" dirty="0"/>
              <a:t>smpalom@upatras.gr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151A93-68B1-DD4A-8847-AFDBA509F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Αναπαραστάσεις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D7AE8D-6056-F887-4223-E57E27F60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Πολλαπλές αναπαραστάσεις</a:t>
            </a:r>
          </a:p>
          <a:p>
            <a:r>
              <a:rPr lang="el-GR" dirty="0"/>
              <a:t>Είδη αναπαραστάσεων</a:t>
            </a:r>
          </a:p>
          <a:p>
            <a:r>
              <a:rPr lang="el-GR" dirty="0"/>
              <a:t>Σύνδεση</a:t>
            </a:r>
          </a:p>
          <a:p>
            <a:r>
              <a:rPr lang="el-GR" dirty="0"/>
              <a:t>Μετάβαση - μετάφραση</a:t>
            </a:r>
          </a:p>
          <a:p>
            <a:r>
              <a:rPr lang="el-GR" dirty="0"/>
              <a:t>Δυναμικός χειρισμός</a:t>
            </a:r>
          </a:p>
          <a:p>
            <a:endParaRPr lang="el-GR" dirty="0"/>
          </a:p>
          <a:p>
            <a:r>
              <a:rPr lang="el-GR" dirty="0"/>
              <a:t>Για την κατανόηση μιας έννοιας: αναγνώριση και χειρισμός σε δύο τουλάχιστον διαφορετικές αναπαραστάσεις</a:t>
            </a:r>
          </a:p>
          <a:p>
            <a:r>
              <a:rPr lang="el-GR" dirty="0"/>
              <a:t>Τα ψηφιακά εργαλεία</a:t>
            </a:r>
            <a:r>
              <a:rPr lang="en-US" dirty="0"/>
              <a:t> </a:t>
            </a:r>
            <a:r>
              <a:rPr lang="el-GR" dirty="0"/>
              <a:t>και εφαρμογές (πχ </a:t>
            </a:r>
            <a:r>
              <a:rPr lang="en-US" dirty="0" err="1"/>
              <a:t>geogebra</a:t>
            </a:r>
            <a:r>
              <a:rPr lang="el-GR" dirty="0"/>
              <a:t>, </a:t>
            </a:r>
            <a:r>
              <a:rPr lang="en-US" dirty="0" err="1"/>
              <a:t>phet</a:t>
            </a:r>
            <a:r>
              <a:rPr lang="el-GR" dirty="0"/>
              <a:t> </a:t>
            </a:r>
            <a:r>
              <a:rPr lang="en-US" dirty="0" err="1"/>
              <a:t>colorado</a:t>
            </a:r>
            <a:r>
              <a:rPr lang="en-US" dirty="0"/>
              <a:t> </a:t>
            </a:r>
            <a:r>
              <a:rPr lang="el-GR" dirty="0"/>
              <a:t>κ.α.) δίνουν τη δυνατότητα δυναμικού χειρισμού αναπαραστάσεων, σύνδεση αναπαραστάσεων, μετάφραση από μια μορφή σε άλλη κ.α., μέσα από διαδικασίες επίλυσης προβλήματος, </a:t>
            </a:r>
            <a:r>
              <a:rPr lang="el-GR" dirty="0" err="1"/>
              <a:t>διερέυνησης</a:t>
            </a:r>
            <a:r>
              <a:rPr lang="el-GR" dirty="0"/>
              <a:t>, παρατήρησης, πειραματισμού, </a:t>
            </a:r>
            <a:r>
              <a:rPr lang="el-GR"/>
              <a:t>κ.α.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566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1279D6-BD05-702D-2DD3-0453C902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B31766-7DD3-E54C-3B69-965ED1DE9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έννοια της  συνάρτησης μέσα από διαφορετικές αναπαραστάσεις:</a:t>
            </a:r>
          </a:p>
          <a:p>
            <a:r>
              <a:rPr lang="el-GR" dirty="0"/>
              <a:t>Συμβολική (τύπος συνάρτησης, π.χ.: </a:t>
            </a:r>
            <a:r>
              <a:rPr lang="en-US" dirty="0"/>
              <a:t>y=ax)</a:t>
            </a:r>
          </a:p>
          <a:p>
            <a:r>
              <a:rPr lang="el-GR" dirty="0"/>
              <a:t>Γραφική παράσταση συνάρτηση (σχήμα)</a:t>
            </a:r>
          </a:p>
          <a:p>
            <a:r>
              <a:rPr lang="el-GR" dirty="0"/>
              <a:t>Πίνακας τιμών συνάρτησης (αριθμητική αναπαράσταση)</a:t>
            </a:r>
          </a:p>
          <a:p>
            <a:r>
              <a:rPr lang="el-GR" dirty="0"/>
              <a:t>Κ.α.</a:t>
            </a:r>
          </a:p>
        </p:txBody>
      </p:sp>
    </p:spTree>
    <p:extLst>
      <p:ext uri="{BB962C8B-B14F-4D97-AF65-F5344CB8AC3E}">
        <p14:creationId xmlns:p14="http://schemas.microsoft.com/office/powerpoint/2010/main" val="219168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5A348E-A33A-7FC3-D5C4-E54929255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Πολλαπλές </a:t>
            </a:r>
            <a:r>
              <a:rPr lang="el-GR" dirty="0" err="1"/>
              <a:t>Νοημοσύνες</a:t>
            </a:r>
            <a:r>
              <a:rPr lang="el-GR" dirty="0"/>
              <a:t> </a:t>
            </a:r>
            <a:r>
              <a:rPr lang="en-US" dirty="0"/>
              <a:t>(Gardner)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4B71AF-EA69-50AA-B742-0203D283B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i="0" dirty="0">
                <a:effectLst/>
                <a:latin typeface="Söhne"/>
              </a:rPr>
              <a:t>Η θεωρία των πολλαπλών </a:t>
            </a:r>
            <a:r>
              <a:rPr lang="el-GR" b="0" i="0" dirty="0" err="1">
                <a:effectLst/>
                <a:latin typeface="Söhne"/>
              </a:rPr>
              <a:t>νοημοσύνων</a:t>
            </a:r>
            <a:r>
              <a:rPr lang="el-GR" b="0" i="0" dirty="0">
                <a:effectLst/>
                <a:latin typeface="Söhne"/>
              </a:rPr>
              <a:t> του Χάουαρντ </a:t>
            </a:r>
            <a:r>
              <a:rPr lang="el-GR" b="0" i="0" dirty="0" err="1">
                <a:effectLst/>
                <a:latin typeface="Söhne"/>
              </a:rPr>
              <a:t>Γκάρντνερ</a:t>
            </a:r>
            <a:r>
              <a:rPr lang="el-GR" b="0" i="0" dirty="0">
                <a:effectLst/>
                <a:latin typeface="Söhne"/>
              </a:rPr>
              <a:t> αναπτύχθηκε στη δεκαετία του 1980</a:t>
            </a:r>
            <a:endParaRPr lang="en-US" b="0" i="0" dirty="0">
              <a:effectLst/>
              <a:latin typeface="Söhne"/>
            </a:endParaRPr>
          </a:p>
          <a:p>
            <a:r>
              <a:rPr lang="el-GR" b="0" i="0" dirty="0">
                <a:effectLst/>
                <a:latin typeface="Söhne"/>
              </a:rPr>
              <a:t>αναφέρεται στην ιδέα ότι η νοημοσύνη δεν περιορίζεται μόνο σε έναν γενικό παράγοντα, όπως το IQ, αλλά μπορεί να υφίσταται σε διάφορες μορφές.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788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6C82D1-0399-ED94-5DB2-B749199EE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38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l-GR" sz="2500" b="1" i="0" dirty="0">
                <a:effectLst/>
                <a:latin typeface="Söhne"/>
              </a:rPr>
              <a:t>Ο Χάουαρντ </a:t>
            </a:r>
            <a:r>
              <a:rPr lang="el-GR" sz="2500" b="1" i="0" dirty="0" err="1">
                <a:effectLst/>
                <a:latin typeface="Söhne"/>
              </a:rPr>
              <a:t>Γκάρντνερ</a:t>
            </a:r>
            <a:r>
              <a:rPr lang="el-GR" sz="2500" b="1" i="0" dirty="0">
                <a:effectLst/>
                <a:latin typeface="Söhne"/>
              </a:rPr>
              <a:t> προτείνει αρχικά επτά ειδών πολλαπλών </a:t>
            </a:r>
            <a:r>
              <a:rPr lang="el-GR" sz="2500" b="1" i="0" dirty="0" err="1">
                <a:effectLst/>
                <a:latin typeface="Söhne"/>
              </a:rPr>
              <a:t>νοημοσύνων</a:t>
            </a:r>
            <a:r>
              <a:rPr lang="el-GR" sz="2500" b="1" i="0" dirty="0">
                <a:effectLst/>
                <a:latin typeface="Söhne"/>
              </a:rPr>
              <a:t> στο έργο του "</a:t>
            </a:r>
            <a:r>
              <a:rPr lang="el-GR" sz="2500" b="1" i="0" dirty="0" err="1">
                <a:effectLst/>
                <a:latin typeface="Söhne"/>
              </a:rPr>
              <a:t>Frames</a:t>
            </a:r>
            <a:r>
              <a:rPr lang="el-GR" sz="2500" b="1" i="0" dirty="0">
                <a:effectLst/>
                <a:latin typeface="Söhne"/>
              </a:rPr>
              <a:t> of </a:t>
            </a:r>
            <a:r>
              <a:rPr lang="el-GR" sz="2500" b="1" i="0" dirty="0" err="1">
                <a:effectLst/>
                <a:latin typeface="Söhne"/>
              </a:rPr>
              <a:t>Mind</a:t>
            </a:r>
            <a:r>
              <a:rPr lang="el-GR" sz="2500" b="1" i="0" dirty="0">
                <a:effectLst/>
                <a:latin typeface="Söhne"/>
              </a:rPr>
              <a:t>: The </a:t>
            </a:r>
            <a:r>
              <a:rPr lang="el-GR" sz="2500" b="1" i="0" dirty="0" err="1">
                <a:effectLst/>
                <a:latin typeface="Söhne"/>
              </a:rPr>
              <a:t>Theory</a:t>
            </a:r>
            <a:r>
              <a:rPr lang="el-GR" sz="2500" b="1" i="0" dirty="0">
                <a:effectLst/>
                <a:latin typeface="Söhne"/>
              </a:rPr>
              <a:t> of </a:t>
            </a:r>
            <a:r>
              <a:rPr lang="el-GR" sz="2500" b="1" i="0" dirty="0" err="1">
                <a:effectLst/>
                <a:latin typeface="Söhne"/>
              </a:rPr>
              <a:t>Multiple</a:t>
            </a:r>
            <a:r>
              <a:rPr lang="el-GR" sz="2500" b="1" i="0" dirty="0">
                <a:effectLst/>
                <a:latin typeface="Söhne"/>
              </a:rPr>
              <a:t> </a:t>
            </a:r>
            <a:r>
              <a:rPr lang="el-GR" sz="2500" b="1" i="0" dirty="0" err="1">
                <a:effectLst/>
                <a:latin typeface="Söhne"/>
              </a:rPr>
              <a:t>Intelligences</a:t>
            </a:r>
            <a:r>
              <a:rPr lang="el-GR" sz="2500" b="1" i="0" dirty="0">
                <a:effectLst/>
                <a:latin typeface="Söhne"/>
              </a:rPr>
              <a:t>" (1983). Αργότερα, πρόσθεσε και άλλες δύο κατηγορίες. </a:t>
            </a:r>
            <a:br>
              <a:rPr lang="el-GR" sz="2500" b="1" i="0" dirty="0">
                <a:effectLst/>
                <a:latin typeface="Söhne"/>
              </a:rPr>
            </a:br>
            <a:endParaRPr lang="el-GR" sz="2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533788-61D4-D982-8A05-CD4EAD00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43" y="1240983"/>
            <a:ext cx="11407514" cy="4994925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l-GR" sz="1700" b="1" i="0" dirty="0">
                <a:effectLst/>
                <a:latin typeface="Söhne"/>
              </a:rPr>
              <a:t>Λεξική/Γλωσσική Νοημοσύνη (</a:t>
            </a:r>
            <a:r>
              <a:rPr lang="el-GR" sz="1700" b="1" i="0" dirty="0" err="1">
                <a:effectLst/>
                <a:latin typeface="Söhne"/>
              </a:rPr>
              <a:t>Linguistic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Συνδέεται με τη γλώσσα, τόσο γραπτή όσο και προφορική. Άνθρωποι με υψηλή λεξική νοημοσύνη είναι εξαιρετικοί στη χρήση της γλώσσας.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 err="1">
                <a:effectLst/>
                <a:latin typeface="Söhne"/>
              </a:rPr>
              <a:t>Λογικομαθηματική</a:t>
            </a:r>
            <a:r>
              <a:rPr lang="el-GR" sz="1700" b="1" i="0" dirty="0">
                <a:effectLst/>
                <a:latin typeface="Söhne"/>
              </a:rPr>
              <a:t> Νοημοσύνη (</a:t>
            </a:r>
            <a:r>
              <a:rPr lang="el-GR" sz="1700" b="1" i="0" dirty="0" err="1">
                <a:effectLst/>
                <a:latin typeface="Söhne"/>
              </a:rPr>
              <a:t>Logical-Mathematical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Περιλαμβάνει την ικανότητα να σκέφτεστε λογικά και να αντιλαμβάνεστε τις μαθηματικές σχέσεις. Είναι συχνά συνδεδεμένη με την αφαίρεση και τον συλλογισμό.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>
                <a:effectLst/>
                <a:latin typeface="Söhne"/>
              </a:rPr>
              <a:t>Εικαστική Νοημοσύνη (</a:t>
            </a:r>
            <a:r>
              <a:rPr lang="el-GR" sz="1700" b="1" i="0" dirty="0" err="1">
                <a:effectLst/>
                <a:latin typeface="Söhne"/>
              </a:rPr>
              <a:t>Spatial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Αφορά την ικανότητα αντίληψης του χώρου και την ευαισθησία στα οπτικά στοιχεία. Άνθρωποι με υψηλή εικαστική νοημοσύνη είναι συνήθως καλοί στην αναπαράσταση των χωρικών σχέσεων.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>
                <a:effectLst/>
                <a:latin typeface="Söhne"/>
              </a:rPr>
              <a:t>Μουσική Νοημοσύνη (</a:t>
            </a:r>
            <a:r>
              <a:rPr lang="el-GR" sz="1700" b="1" i="0" dirty="0" err="1">
                <a:effectLst/>
                <a:latin typeface="Söhne"/>
              </a:rPr>
              <a:t>Musical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Αφορά την ευαισθησία και την κατανόηση του ήχου και της μουσικής. Άνθρωποι με αυτήν τη νοημοσύνη απολαμβάνουν και κατανοούν τη μουσική.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>
                <a:effectLst/>
                <a:latin typeface="Söhne"/>
              </a:rPr>
              <a:t>Σωματική-</a:t>
            </a:r>
            <a:r>
              <a:rPr lang="el-GR" sz="1700" b="1" i="0" dirty="0" err="1">
                <a:effectLst/>
                <a:latin typeface="Söhne"/>
              </a:rPr>
              <a:t>Κινησηκή</a:t>
            </a:r>
            <a:r>
              <a:rPr lang="el-GR" sz="1700" b="1" i="0" dirty="0">
                <a:effectLst/>
                <a:latin typeface="Söhne"/>
              </a:rPr>
              <a:t> Νοημοσύνη (</a:t>
            </a:r>
            <a:r>
              <a:rPr lang="el-GR" sz="1700" b="1" i="0" dirty="0" err="1">
                <a:effectLst/>
                <a:latin typeface="Söhne"/>
              </a:rPr>
              <a:t>Bodily-Kinesthetic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Σχετίζεται με την </a:t>
            </a:r>
            <a:r>
              <a:rPr lang="el-GR" sz="1700" b="0" i="0" dirty="0" err="1">
                <a:effectLst/>
                <a:latin typeface="Söhne"/>
              </a:rPr>
              <a:t>κινησιολογική</a:t>
            </a:r>
            <a:r>
              <a:rPr lang="el-GR" sz="1700" b="0" i="0" dirty="0">
                <a:effectLst/>
                <a:latin typeface="Söhne"/>
              </a:rPr>
              <a:t> ικανότητα και τον έλεγχο του σώματος. Άνθρωποι με υψηλή σωματική-</a:t>
            </a:r>
            <a:r>
              <a:rPr lang="el-GR" sz="1700" b="0" i="0" dirty="0" err="1">
                <a:effectLst/>
                <a:latin typeface="Söhne"/>
              </a:rPr>
              <a:t>κινησηκή</a:t>
            </a:r>
            <a:r>
              <a:rPr lang="el-GR" sz="1700" b="0" i="0" dirty="0">
                <a:effectLst/>
                <a:latin typeface="Söhne"/>
              </a:rPr>
              <a:t> νοημοσύνη είναι εξαιρετικοί σε δραστηριότητες που απαιτούν σωματικό συντονισμό.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 err="1">
                <a:effectLst/>
                <a:latin typeface="Söhne"/>
              </a:rPr>
              <a:t>Ενδοπροσωπική</a:t>
            </a:r>
            <a:r>
              <a:rPr lang="el-GR" sz="1700" b="1" i="0" dirty="0">
                <a:effectLst/>
                <a:latin typeface="Söhne"/>
              </a:rPr>
              <a:t> Νοημοσύνη (</a:t>
            </a:r>
            <a:r>
              <a:rPr lang="el-GR" sz="1700" b="1" i="0" dirty="0" err="1">
                <a:effectLst/>
                <a:latin typeface="Söhne"/>
              </a:rPr>
              <a:t>Intrapersonal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Αναφέρεται στην αντίληψη του εαυτού, στην αυτοσυνείδηση και στη διαχείριση των συναισθημάτων.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 err="1">
                <a:effectLst/>
                <a:latin typeface="Söhne"/>
              </a:rPr>
              <a:t>Ενδοομαδική</a:t>
            </a:r>
            <a:r>
              <a:rPr lang="el-GR" sz="1700" b="1" i="0" dirty="0">
                <a:effectLst/>
                <a:latin typeface="Söhne"/>
              </a:rPr>
              <a:t> Νοημοσύνη (</a:t>
            </a:r>
            <a:r>
              <a:rPr lang="el-GR" sz="1700" b="1" i="0" dirty="0" err="1">
                <a:effectLst/>
                <a:latin typeface="Söhne"/>
              </a:rPr>
              <a:t>Interpersonal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Αφορά την κατανόηση και την αλληλεπίδραση με άλλα άτομα, συμπεριλαμβανομένων των δεξιοτήτων επικοινωνίας και της κοινωνικής ευαισθησίας.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 err="1">
                <a:effectLst/>
                <a:latin typeface="Söhne"/>
              </a:rPr>
              <a:t>Φυσικιστική</a:t>
            </a:r>
            <a:r>
              <a:rPr lang="el-GR" sz="1700" b="1" i="0" dirty="0">
                <a:effectLst/>
                <a:latin typeface="Söhne"/>
              </a:rPr>
              <a:t> Νοημοσύνη (</a:t>
            </a:r>
            <a:r>
              <a:rPr lang="el-GR" sz="1700" b="1" i="0" dirty="0" err="1">
                <a:effectLst/>
                <a:latin typeface="Söhne"/>
              </a:rPr>
              <a:t>Naturalistic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Προστέθηκε αργότερα στη θεωρία και αφορά την κατανόηση και τη συνεργασία με τη φύση, τα φυσικά περιβάλλοντα και τις διαδικασίες της φύσης.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700" b="1" i="0" dirty="0">
                <a:effectLst/>
                <a:latin typeface="Söhne"/>
              </a:rPr>
              <a:t>Υπαρξιακή Νοημοσύνη (</a:t>
            </a:r>
            <a:r>
              <a:rPr lang="el-GR" sz="1700" b="1" i="0" dirty="0" err="1">
                <a:effectLst/>
                <a:latin typeface="Söhne"/>
              </a:rPr>
              <a:t>Existential</a:t>
            </a:r>
            <a:r>
              <a:rPr lang="el-GR" sz="1700" b="1" i="0" dirty="0">
                <a:effectLst/>
                <a:latin typeface="Söhne"/>
              </a:rPr>
              <a:t> </a:t>
            </a:r>
            <a:r>
              <a:rPr lang="el-GR" sz="1700" b="1" i="0" dirty="0" err="1">
                <a:effectLst/>
                <a:latin typeface="Söhne"/>
              </a:rPr>
              <a:t>Intelligence</a:t>
            </a:r>
            <a:r>
              <a:rPr lang="el-GR" sz="1700" b="1" i="0" dirty="0">
                <a:effectLst/>
                <a:latin typeface="Söhne"/>
              </a:rPr>
              <a:t>):</a:t>
            </a:r>
            <a:r>
              <a:rPr lang="el-GR" sz="1700" b="0" i="0" dirty="0">
                <a:effectLst/>
                <a:latin typeface="Söhne"/>
              </a:rPr>
              <a:t> Είναι η τελευταία προσθήκη στη λίστα και αφορά την ικανότητα να αντιλαμβάνεστε και να αναζητάτε το νόημα της ζωής και της ύπαρξης.</a:t>
            </a:r>
          </a:p>
        </p:txBody>
      </p:sp>
    </p:spTree>
    <p:extLst>
      <p:ext uri="{BB962C8B-B14F-4D97-AF65-F5344CB8AC3E}">
        <p14:creationId xmlns:p14="http://schemas.microsoft.com/office/powerpoint/2010/main" val="25043521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480</Words>
  <Application>Microsoft Office PowerPoint</Application>
  <PresentationFormat>Ευρεία οθόνη</PresentationFormat>
  <Paragraphs>32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Söhne</vt:lpstr>
      <vt:lpstr>Θέμα του Office</vt:lpstr>
      <vt:lpstr>ΠΑΙΔΑΓΩΓΙΚΕΣ ΕΦΑΡΜΟΓΕΣ Η/Υ ΑΣΠΑΙΤΕ Πατρών Μάθημα 4ο -  Αναπαραστάσεις πολλαπλές νοημοσύνες</vt:lpstr>
      <vt:lpstr>Αναπαραστάσεις</vt:lpstr>
      <vt:lpstr>Παράδειγμα:</vt:lpstr>
      <vt:lpstr>Πολλαπλές Νοημοσύνες (Gardner)</vt:lpstr>
      <vt:lpstr>Ο Χάουαρντ Γκάρντνερ προτείνει αρχικά επτά ειδών πολλαπλών νοημοσύνων στο έργο του "Frames of Mind: The Theory of Multiple Intelligences" (1983). Αργότερα, πρόσθεσε και άλλες δύο κατηγορίες.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Αθανασία Μπαλωμένου</dc:creator>
  <cp:lastModifiedBy>Αθανασία Μπαλωμένου</cp:lastModifiedBy>
  <cp:revision>5</cp:revision>
  <dcterms:created xsi:type="dcterms:W3CDTF">2024-02-11T13:55:44Z</dcterms:created>
  <dcterms:modified xsi:type="dcterms:W3CDTF">2025-05-15T14:52:09Z</dcterms:modified>
</cp:coreProperties>
</file>