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58" r:id="rId4"/>
    <p:sldId id="268" r:id="rId5"/>
    <p:sldId id="260" r:id="rId6"/>
    <p:sldId id="257" r:id="rId7"/>
    <p:sldId id="259" r:id="rId8"/>
    <p:sldId id="263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B6E13-A271-40C7-BBA9-E0F6C77D62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4548C-4D98-4E05-B0D8-9A7BDB7BB2A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4548C-4D98-4E05-B0D8-9A7BDB7BB2A7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15A61-3E85-4126-9F46-EFD22EFBF8E0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FF18-7ED2-49D9-A24D-5AC0B21CAAA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>
                <a:solidFill>
                  <a:schemeClr val="tx1"/>
                </a:solidFill>
              </a:rPr>
              <a:t>Εκπαιδευτικές  παρεμβάσεις για τη δημιουργία περιβαλλόντων που ενισχύουν την γνωστική, κοινωνική και συναισθηματική ανάπτυξη των μαθητών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sz="2800" b="1" dirty="0" smtClean="0"/>
              <a:t>Η θεωρία του προσανατολισμού των στόχων </a:t>
            </a:r>
            <a:r>
              <a:rPr lang="el-GR" sz="2800" dirty="0" smtClean="0"/>
              <a:t>(</a:t>
            </a:r>
            <a:r>
              <a:rPr lang="el-GR" sz="2800" dirty="0" err="1" smtClean="0"/>
              <a:t>goals</a:t>
            </a:r>
            <a:r>
              <a:rPr lang="el-GR" sz="2800" dirty="0" smtClean="0"/>
              <a:t> </a:t>
            </a:r>
            <a:r>
              <a:rPr lang="el-GR" sz="2800" dirty="0" err="1" smtClean="0"/>
              <a:t>orientation</a:t>
            </a:r>
            <a:r>
              <a:rPr lang="el-GR" sz="2800" dirty="0" smtClean="0"/>
              <a:t>), δηλαδή τι στόχους θα βάλουμε και πως θα φτάσουμε </a:t>
            </a:r>
            <a:r>
              <a:rPr lang="el-GR" sz="2800" dirty="0" err="1" smtClean="0"/>
              <a:t>σ΄</a:t>
            </a:r>
            <a:r>
              <a:rPr lang="el-GR" sz="2800" dirty="0" smtClean="0"/>
              <a:t> αυτούς: Σχετίζεται άμεσα με τη </a:t>
            </a:r>
            <a:r>
              <a:rPr lang="el-GR" sz="2800" b="1" dirty="0" smtClean="0"/>
              <a:t>μάθηση και τη διδασκαλία και αποτελεί έναν από τους πιο σημαντικούς τομείς έρευνας για τα κίνητρα. Και είναι οι:</a:t>
            </a:r>
            <a:endParaRPr lang="el-GR" sz="2800" dirty="0" smtClean="0"/>
          </a:p>
          <a:p>
            <a:pPr algn="just">
              <a:buNone/>
            </a:pPr>
            <a:r>
              <a:rPr lang="el-GR" sz="2800" b="1" dirty="0" smtClean="0"/>
              <a:t> α)Στόχοι επίτευξης των μαθητών  </a:t>
            </a:r>
            <a:r>
              <a:rPr lang="el-GR" sz="2800" dirty="0" smtClean="0"/>
              <a:t>και τα ακαδημαϊκά αποτελέσματα</a:t>
            </a:r>
          </a:p>
          <a:p>
            <a:pPr algn="just">
              <a:buNone/>
            </a:pPr>
            <a:r>
              <a:rPr lang="el-GR" sz="2800" b="1" dirty="0" smtClean="0"/>
              <a:t>β)Στόχοι επίτευξης στη διδασκαλία </a:t>
            </a:r>
            <a:r>
              <a:rPr lang="el-GR" sz="2800" dirty="0" smtClean="0"/>
              <a:t>των εκπαιδευτικών</a:t>
            </a:r>
          </a:p>
          <a:p>
            <a:pPr algn="just">
              <a:buNone/>
            </a:pPr>
            <a:r>
              <a:rPr lang="el-GR" sz="2800" b="1" dirty="0" smtClean="0"/>
              <a:t>γ) Η </a:t>
            </a:r>
            <a:r>
              <a:rPr lang="el-GR" sz="2800" b="1" dirty="0" err="1" smtClean="0"/>
              <a:t>αυτο</a:t>
            </a:r>
            <a:r>
              <a:rPr lang="el-GR" sz="2800" b="1" dirty="0" smtClean="0"/>
              <a:t>-αποτελεσματικότητα τους</a:t>
            </a:r>
            <a:r>
              <a:rPr lang="el-GR" sz="2800" dirty="0" smtClean="0"/>
              <a:t> </a:t>
            </a:r>
            <a:endParaRPr lang="el-G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sz="3400" dirty="0" smtClean="0"/>
              <a:t>Η </a:t>
            </a:r>
            <a:r>
              <a:rPr lang="el-GR" sz="3400" b="1" dirty="0" smtClean="0"/>
              <a:t>αντίληψη</a:t>
            </a:r>
            <a:r>
              <a:rPr lang="el-GR" sz="3400" dirty="0" smtClean="0"/>
              <a:t> της </a:t>
            </a:r>
            <a:r>
              <a:rPr lang="el-GR" sz="3400" b="1" dirty="0" smtClean="0"/>
              <a:t>αυτο-αποτελεσματικότητας:</a:t>
            </a:r>
          </a:p>
          <a:p>
            <a:pPr algn="just"/>
            <a:r>
              <a:rPr lang="el-GR" sz="3400" dirty="0" smtClean="0"/>
              <a:t>(α) </a:t>
            </a:r>
            <a:r>
              <a:rPr lang="el-GR" sz="3400" b="1" dirty="0" smtClean="0"/>
              <a:t>Η ακαδημαϊκή αυτο-αποτελεσματικότητα</a:t>
            </a:r>
            <a:r>
              <a:rPr lang="el-GR" sz="3400" dirty="0" smtClean="0"/>
              <a:t>, που αφορά την αντιλαμβανόμενη ικανότητα να διαμορφώνει </a:t>
            </a:r>
            <a:r>
              <a:rPr lang="el-GR" sz="3400" b="1" dirty="0" smtClean="0"/>
              <a:t>ο μαθητής </a:t>
            </a:r>
            <a:r>
              <a:rPr lang="el-GR" sz="3400" dirty="0" smtClean="0"/>
              <a:t>τη συμπεριφορά του κατά τη μαθησιακή διαδικασία, να ελέγχει τα ακαδημαϊκά αντικείμενα και </a:t>
            </a:r>
            <a:r>
              <a:rPr lang="el-GR" sz="3400" b="1" dirty="0" smtClean="0"/>
              <a:t>να εκπληρώνει τις απαιτήσεις που σχετίζονται με το σχολείο</a:t>
            </a:r>
            <a:r>
              <a:rPr lang="el-GR" sz="3400" dirty="0" smtClean="0"/>
              <a:t>. </a:t>
            </a:r>
          </a:p>
          <a:p>
            <a:pPr algn="just"/>
            <a:r>
              <a:rPr lang="el-GR" sz="3400" dirty="0" smtClean="0"/>
              <a:t>(β) </a:t>
            </a:r>
            <a:r>
              <a:rPr lang="el-GR" sz="3400" b="1" dirty="0" smtClean="0"/>
              <a:t>Η κοινωνική αυτο-αποτελεσματικότητα, </a:t>
            </a:r>
            <a:r>
              <a:rPr lang="el-GR" sz="3400" dirty="0" smtClean="0"/>
              <a:t>που αφορά τον τρόπο με τον οποίο τα άτομα αντιλαμβάνονται την ικανότητά τους να δημιουργούν ικανοποιητικές </a:t>
            </a:r>
            <a:r>
              <a:rPr lang="el-GR" sz="3400" b="1" dirty="0" smtClean="0"/>
              <a:t>διαπροσωπικές σχέσεις </a:t>
            </a:r>
            <a:r>
              <a:rPr lang="el-GR" sz="3400" dirty="0" smtClean="0"/>
              <a:t>και </a:t>
            </a:r>
          </a:p>
          <a:p>
            <a:pPr algn="just"/>
            <a:r>
              <a:rPr lang="el-GR" sz="3400" dirty="0" smtClean="0"/>
              <a:t>(γ) </a:t>
            </a:r>
            <a:r>
              <a:rPr lang="el-GR" sz="3400" b="1" dirty="0" smtClean="0"/>
              <a:t>Η συναισθηματική αυτο-αποτελεσματικότητα, </a:t>
            </a:r>
            <a:r>
              <a:rPr lang="el-GR" sz="3400" dirty="0" smtClean="0"/>
              <a:t>που αναφέρεται στην ικανότητα του ατόμου </a:t>
            </a:r>
            <a:r>
              <a:rPr lang="el-GR" sz="3400" b="1" dirty="0" smtClean="0"/>
              <a:t>να διαχειρίζεται τα αρνητικά συναισθήματα</a:t>
            </a:r>
            <a:r>
              <a:rPr lang="el-GR" b="1" dirty="0" smtClean="0"/>
              <a:t>. 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l-GR" dirty="0" smtClean="0"/>
              <a:t>Οι θεωρίες που έχουν διατυπωθεί κατά καιρούς για τη γένεση και την ανάπτυξη των κινήτρων ταξινομούνται σε τρεις κατηγορίες:</a:t>
            </a:r>
          </a:p>
          <a:p>
            <a:pPr algn="just"/>
            <a:r>
              <a:rPr lang="el-GR" b="1" dirty="0" smtClean="0"/>
              <a:t>α. Θεωρίες προσωπικότητας: </a:t>
            </a:r>
            <a:r>
              <a:rPr lang="el-GR" dirty="0" smtClean="0"/>
              <a:t>είναι αυτές που θεωρούν τα κίνητρα ως χαρακτηριστικό προσωπικότητας (π.χ. κάποιος χαρακτηρίζεται ως άτομο με υψηλό κίνητρο, ενώ κάποιος άλλος ως άτομο με χαμηλό κίνητρο). </a:t>
            </a:r>
          </a:p>
          <a:p>
            <a:pPr algn="just"/>
            <a:r>
              <a:rPr lang="el-GR" b="1" dirty="0" smtClean="0"/>
              <a:t>β. Γνωστικές θεωρίες: </a:t>
            </a:r>
            <a:r>
              <a:rPr lang="el-GR" dirty="0" smtClean="0"/>
              <a:t>οι θεωρίες αυτές παρουσιάζουν τα κίνητρα ως ένα προϊόν της </a:t>
            </a:r>
            <a:r>
              <a:rPr lang="el-GR" b="1" dirty="0" smtClean="0"/>
              <a:t>γνωστικής εικόνας για τον εαυτό</a:t>
            </a:r>
            <a:r>
              <a:rPr lang="el-GR" dirty="0" smtClean="0"/>
              <a:t>, δηλαδή </a:t>
            </a:r>
            <a:r>
              <a:rPr lang="el-GR" b="1" dirty="0" smtClean="0"/>
              <a:t>θεωρούν τα κίνητρα ως μέρος του γνωστικού μας συστήματος </a:t>
            </a:r>
            <a:r>
              <a:rPr lang="el-GR" dirty="0" smtClean="0"/>
              <a:t>και τους αποδίδουν ένα ρόλο στη διαμόρφωση των απόψεων, των αντιλήψεων κτλ. </a:t>
            </a:r>
            <a:r>
              <a:rPr lang="el-GR" b="1" dirty="0" smtClean="0"/>
              <a:t>Δίνεται ιδιαίτερη έμφαση στα εσωτερικά κίνητρα</a:t>
            </a:r>
            <a:r>
              <a:rPr lang="el-GR" dirty="0" smtClean="0"/>
              <a:t>.</a:t>
            </a:r>
          </a:p>
          <a:p>
            <a:pPr algn="just"/>
            <a:r>
              <a:rPr lang="el-GR" b="1" dirty="0" smtClean="0"/>
              <a:t>γ. Συμπεριφορικές θεωρίες: </a:t>
            </a:r>
            <a:r>
              <a:rPr lang="el-GR" dirty="0" smtClean="0"/>
              <a:t>υποστηρίζουν ότι τα κίνητρα σχετίζονται κάθε φορά με συγκεκριμένες συμπεριφορές και τονίζουν τον προσανατολισμό όχι προς τον εαυτό αλλά προς τα χαρακτηριστικά του συγκεκριμένου έργου. </a:t>
            </a:r>
            <a:r>
              <a:rPr lang="el-GR" b="1" dirty="0" smtClean="0"/>
              <a:t>Δίνεται ιδιαίτερη έμφαση στα εξωτερικά κίνητρα</a:t>
            </a:r>
          </a:p>
          <a:p>
            <a:pPr algn="just">
              <a:buNone/>
            </a:pPr>
            <a:r>
              <a:rPr lang="el-GR" b="1" dirty="0" smtClean="0"/>
              <a:t> </a:t>
            </a:r>
            <a:r>
              <a:rPr lang="el-GR" b="1" dirty="0" smtClean="0"/>
              <a:t>    </a:t>
            </a:r>
            <a:r>
              <a:rPr lang="el-GR" b="1" dirty="0" smtClean="0"/>
              <a:t> </a:t>
            </a:r>
            <a:r>
              <a:rPr lang="el-GR" b="1" dirty="0" smtClean="0"/>
              <a:t>Συνδυαστικές θεωρίες: Λ</a:t>
            </a:r>
            <a:r>
              <a:rPr lang="el-GR" dirty="0" smtClean="0"/>
              <a:t>αμβάνουν υπόψη τους τόσο το ενδιαφέρον που δείχνουν οι </a:t>
            </a:r>
            <a:r>
              <a:rPr lang="el-GR" dirty="0" err="1" smtClean="0"/>
              <a:t>συμπεριφοριστές</a:t>
            </a:r>
            <a:r>
              <a:rPr lang="el-GR" dirty="0" smtClean="0"/>
              <a:t> για τα αποτελέσματα ή τις συνέπειες της συμπεριφοράς, όσο και το ενδιαφέρον των γνωστικών για τον αντίκτυπο της σκέψης του ατόμου.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Τα κίνητρα:</a:t>
            </a:r>
          </a:p>
          <a:p>
            <a:pPr algn="just"/>
            <a:r>
              <a:rPr lang="el-GR" b="1" dirty="0" smtClean="0"/>
              <a:t>Ενεργοποιούν</a:t>
            </a:r>
            <a:r>
              <a:rPr lang="el-GR" dirty="0" smtClean="0"/>
              <a:t>, καθοδηγούν και διατηρούν μια συμπεριφορά</a:t>
            </a:r>
          </a:p>
          <a:p>
            <a:pPr algn="just"/>
            <a:r>
              <a:rPr lang="el-GR" b="1" dirty="0"/>
              <a:t>Ε</a:t>
            </a:r>
            <a:r>
              <a:rPr lang="el-GR" b="1" dirty="0" smtClean="0"/>
              <a:t>πηρεάζουν</a:t>
            </a:r>
            <a:r>
              <a:rPr lang="el-GR" dirty="0" smtClean="0"/>
              <a:t> το βαθμό αξιοποίησης των ήδη διαθέσιμων γνώσεων και δεξιοτήτων. </a:t>
            </a:r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b="1" dirty="0" smtClean="0"/>
              <a:t>Επηρεάζουν</a:t>
            </a:r>
            <a:r>
              <a:rPr lang="el-GR" dirty="0" smtClean="0"/>
              <a:t> </a:t>
            </a:r>
            <a:r>
              <a:rPr lang="el-GR" dirty="0"/>
              <a:t>τ</a:t>
            </a:r>
            <a:r>
              <a:rPr lang="el-GR" dirty="0" smtClean="0"/>
              <a:t>ο βαθμό απόκτησης νέων γνώσεων και δεξιοτήτων. </a:t>
            </a:r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b="1" dirty="0" smtClean="0"/>
              <a:t>Επηρεάζουν</a:t>
            </a:r>
            <a:r>
              <a:rPr lang="el-GR" dirty="0" smtClean="0"/>
              <a:t> το βαθμό μεταβίβασης των γνώσεων και δεξιοτήτων σε νέες καταστάσεις.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στάση του εκπαιδευτικού ως </a:t>
            </a:r>
            <a:r>
              <a:rPr lang="el-GR" b="1" dirty="0" smtClean="0"/>
              <a:t>παράγοντας παρακίνησης</a:t>
            </a:r>
          </a:p>
          <a:p>
            <a:r>
              <a:rPr lang="el-GR" dirty="0" smtClean="0"/>
              <a:t>Η σημασία του εκπαιδευτικού ως</a:t>
            </a:r>
            <a:r>
              <a:rPr lang="el-GR" b="1" dirty="0" smtClean="0"/>
              <a:t> προτύπου</a:t>
            </a:r>
          </a:p>
          <a:p>
            <a:r>
              <a:rPr lang="el-GR" dirty="0" smtClean="0"/>
              <a:t>Η  </a:t>
            </a:r>
            <a:r>
              <a:rPr lang="el-GR" b="1" dirty="0" smtClean="0"/>
              <a:t>ενθάρρυνση</a:t>
            </a:r>
            <a:r>
              <a:rPr lang="el-GR" dirty="0" smtClean="0"/>
              <a:t> ως κίνητρο μάθησης</a:t>
            </a:r>
          </a:p>
          <a:p>
            <a:r>
              <a:rPr lang="el-GR" b="1" dirty="0" smtClean="0"/>
              <a:t>Η  παιδαγωγική αγάπη </a:t>
            </a:r>
            <a:r>
              <a:rPr lang="el-GR" dirty="0" smtClean="0"/>
              <a:t>ως κίνητρο μάθησης</a:t>
            </a:r>
          </a:p>
          <a:p>
            <a:r>
              <a:rPr lang="el-GR" dirty="0" smtClean="0"/>
              <a:t>Οι </a:t>
            </a:r>
            <a:r>
              <a:rPr lang="el-GR" b="1" dirty="0" smtClean="0"/>
              <a:t>διαπροσωπικές σχέσεις </a:t>
            </a:r>
            <a:r>
              <a:rPr lang="el-GR" dirty="0" smtClean="0"/>
              <a:t>ως παράγοντας παρακίνησης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b="1" dirty="0" smtClean="0"/>
              <a:t>Τι ωθεί τους µ</a:t>
            </a:r>
            <a:r>
              <a:rPr lang="el-GR" b="1" dirty="0" err="1" smtClean="0"/>
              <a:t>αθητές</a:t>
            </a:r>
            <a:r>
              <a:rPr lang="el-GR" b="1" dirty="0" smtClean="0"/>
              <a:t> στο να µ</a:t>
            </a:r>
            <a:r>
              <a:rPr lang="el-GR" b="1" dirty="0" err="1" smtClean="0"/>
              <a:t>αθαίνουν</a:t>
            </a:r>
            <a:r>
              <a:rPr lang="el-GR" dirty="0" smtClean="0"/>
              <a:t>, καθώς και την έκταση και το είδος της προσπάθειας που καταβάλλουν για τη µ</a:t>
            </a:r>
            <a:r>
              <a:rPr lang="el-GR" dirty="0" err="1" smtClean="0"/>
              <a:t>άθηση</a:t>
            </a:r>
            <a:endParaRPr lang="el-GR" dirty="0"/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b="1" dirty="0" smtClean="0"/>
              <a:t>Τι επιλογές κάνουν οι µ</a:t>
            </a:r>
            <a:r>
              <a:rPr lang="el-GR" b="1" dirty="0" err="1" smtClean="0"/>
              <a:t>αθητές</a:t>
            </a:r>
            <a:r>
              <a:rPr lang="el-GR" b="1" dirty="0" smtClean="0"/>
              <a:t> </a:t>
            </a:r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b="1" dirty="0" smtClean="0"/>
              <a:t>Τι τους κάνει να </a:t>
            </a:r>
            <a:r>
              <a:rPr lang="el-GR" b="1" dirty="0" err="1" smtClean="0"/>
              <a:t>επιµένουν</a:t>
            </a:r>
            <a:r>
              <a:rPr lang="el-GR" b="1" dirty="0" smtClean="0"/>
              <a:t> παρά τις δυσκολίες τους</a:t>
            </a:r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b="1" dirty="0" smtClean="0"/>
              <a:t>Πώς  τα  κίνητρα των µ</a:t>
            </a:r>
            <a:r>
              <a:rPr lang="el-GR" b="1" dirty="0" err="1" smtClean="0"/>
              <a:t>αθητών</a:t>
            </a:r>
            <a:r>
              <a:rPr lang="el-GR" b="1" dirty="0" smtClean="0"/>
              <a:t> επηρεάζονται από τις µ</a:t>
            </a:r>
            <a:r>
              <a:rPr lang="el-GR" b="1" dirty="0" err="1" smtClean="0"/>
              <a:t>εθόδους</a:t>
            </a:r>
            <a:r>
              <a:rPr lang="el-GR" b="1" dirty="0" smtClean="0"/>
              <a:t> των εκπαιδευτικών και τη </a:t>
            </a:r>
            <a:r>
              <a:rPr lang="el-GR" b="1" dirty="0" err="1" smtClean="0"/>
              <a:t>συµπεριφορά</a:t>
            </a:r>
            <a:r>
              <a:rPr lang="el-GR" b="1" dirty="0" smtClean="0"/>
              <a:t> των </a:t>
            </a:r>
            <a:r>
              <a:rPr lang="el-GR" b="1" dirty="0" err="1" smtClean="0"/>
              <a:t>συµµαθητών</a:t>
            </a:r>
            <a:r>
              <a:rPr lang="el-GR" b="1" dirty="0" smtClean="0"/>
              <a:t> τους</a:t>
            </a:r>
          </a:p>
          <a:p>
            <a:pPr algn="just">
              <a:buNone/>
            </a:pPr>
            <a:r>
              <a:rPr lang="el-GR" dirty="0" smtClean="0"/>
              <a:t>• Πώς αναπτύσσεται το κίνητρο</a:t>
            </a:r>
          </a:p>
          <a:p>
            <a:pPr algn="just">
              <a:buNone/>
            </a:pPr>
            <a:r>
              <a:rPr lang="el-GR" dirty="0" smtClean="0"/>
              <a:t>• Πώς το επηρεάζει το σχολικό περιβάλλον.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</a:t>
            </a:r>
            <a:r>
              <a:rPr lang="el-GR" dirty="0" smtClean="0"/>
              <a:t>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b="1" dirty="0"/>
              <a:t>Η έλλειψη κινήτρων από πλευράς ορισμένων μαθητών </a:t>
            </a:r>
            <a:r>
              <a:rPr lang="el-GR" dirty="0"/>
              <a:t>και η συνεπακόλουθη αδιαφορία τους για το μάθημα είναι ένα γενικό πρόβλημα που απαντάται σε όλα τα σχολεία. </a:t>
            </a:r>
            <a:endParaRPr lang="el-GR" dirty="0" smtClean="0"/>
          </a:p>
          <a:p>
            <a:pPr algn="just"/>
            <a:r>
              <a:rPr lang="el-GR" b="1" dirty="0" smtClean="0"/>
              <a:t>Αποτελεί μια παντελή έλλειψη πρόθεσης για δράση και οποιασδήποτε εμπλοκής</a:t>
            </a:r>
            <a:r>
              <a:rPr lang="el-GR" dirty="0" smtClean="0"/>
              <a:t>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l-GR" b="1" dirty="0" smtClean="0"/>
              <a:t>Εξωτερικά κίνητρα: </a:t>
            </a:r>
          </a:p>
          <a:p>
            <a:pPr algn="just">
              <a:buNone/>
            </a:pPr>
            <a:r>
              <a:rPr lang="el-GR" dirty="0" smtClean="0"/>
              <a:t>• Υψηλοί βαθμοί - Έπαινος. </a:t>
            </a:r>
          </a:p>
          <a:p>
            <a:pPr algn="just">
              <a:buNone/>
            </a:pPr>
            <a:r>
              <a:rPr lang="el-GR" dirty="0" smtClean="0"/>
              <a:t>• Υλικές αμοιβές. </a:t>
            </a:r>
          </a:p>
          <a:p>
            <a:pPr algn="just">
              <a:buNone/>
            </a:pPr>
            <a:r>
              <a:rPr lang="el-GR" dirty="0" smtClean="0"/>
              <a:t>• </a:t>
            </a:r>
            <a:r>
              <a:rPr lang="el-GR" dirty="0" err="1" smtClean="0"/>
              <a:t>Αναγνωρισιμότητα</a:t>
            </a:r>
            <a:r>
              <a:rPr lang="el-GR" dirty="0" smtClean="0"/>
              <a:t>.</a:t>
            </a:r>
          </a:p>
          <a:p>
            <a:pPr algn="just">
              <a:buNone/>
            </a:pPr>
            <a:r>
              <a:rPr lang="el-GR" b="1" dirty="0" smtClean="0"/>
              <a:t>.</a:t>
            </a:r>
            <a:r>
              <a:rPr lang="el-GR" dirty="0" smtClean="0"/>
              <a:t> Τιμωρία – ποινές</a:t>
            </a:r>
            <a:r>
              <a:rPr lang="el-GR" dirty="0"/>
              <a:t> </a:t>
            </a:r>
            <a:r>
              <a:rPr lang="el-GR" dirty="0" smtClean="0"/>
              <a:t>- αποδοκιμασία</a:t>
            </a:r>
          </a:p>
          <a:p>
            <a:pPr algn="just">
              <a:buNone/>
            </a:pPr>
            <a:r>
              <a:rPr lang="el-GR" b="1" dirty="0" smtClean="0"/>
              <a:t>. Εσωτερικά κίνητρα: </a:t>
            </a:r>
          </a:p>
          <a:p>
            <a:pPr algn="just">
              <a:buNone/>
            </a:pPr>
            <a:r>
              <a:rPr lang="el-GR" dirty="0" smtClean="0"/>
              <a:t>• Γνωστικά κίνητρα (Απόκτηση γνώσεων και ανάπτυξη δεξιοτήτων). </a:t>
            </a:r>
          </a:p>
          <a:p>
            <a:pPr algn="just">
              <a:buNone/>
            </a:pPr>
            <a:r>
              <a:rPr lang="el-GR" dirty="0" smtClean="0"/>
              <a:t>• Ενδιαφέρον (Ευχαρίστηση που πηγάζει από την ίδια τη δραστηριότητα).</a:t>
            </a:r>
          </a:p>
          <a:p>
            <a:pPr algn="just">
              <a:buNone/>
            </a:pPr>
            <a:r>
              <a:rPr lang="el-GR" dirty="0" smtClean="0"/>
              <a:t>• Περιέργεια και προσοχή </a:t>
            </a:r>
          </a:p>
          <a:p>
            <a:pPr algn="just">
              <a:buNone/>
            </a:pPr>
            <a:r>
              <a:rPr lang="el-GR" dirty="0" smtClean="0"/>
              <a:t>• Βελτίωση εαυτού.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b="1" dirty="0" smtClean="0"/>
              <a:t>Τα εξωτερικά κίνητρα έχουν άμεση σχέση με την ενίσχυση</a:t>
            </a:r>
            <a:r>
              <a:rPr lang="el-GR" dirty="0" smtClean="0"/>
              <a:t>. </a:t>
            </a:r>
            <a:r>
              <a:rPr lang="el-GR" b="1" dirty="0" smtClean="0"/>
              <a:t>Η ελάττωση ή η απόσυρση εξωτερικής ενίσχυσης μειώνει τη σχετική αντίδραση</a:t>
            </a:r>
            <a:r>
              <a:rPr lang="el-GR" dirty="0" smtClean="0"/>
              <a:t>, ενώ αντίθετα τα εσωτερικά κίνητρα αναφέρονται σε ενίσχυση από ερεθίσματα που δεν ανάγονται στο εξωτερικό περιβάλλον</a:t>
            </a:r>
          </a:p>
          <a:p>
            <a:pPr algn="just"/>
            <a:r>
              <a:rPr lang="el-GR" b="1" dirty="0" smtClean="0"/>
              <a:t>Τα εσωτερικά κίνητρα αναφέρονται σε φυσιολογικές και εσωτερικές ανάγκες που σχετίζονται με την καλή λειτουργία του οργανισμού και τις γνώσεις, τις ιδέες, τους στόχους και τις αξίες του ατόμου </a:t>
            </a:r>
            <a:r>
              <a:rPr lang="el-GR" dirty="0" smtClean="0"/>
              <a:t>(Κωσταρίδου-</a:t>
            </a:r>
            <a:r>
              <a:rPr lang="el-GR" dirty="0" err="1" smtClean="0"/>
              <a:t>Ευκλείδ</a:t>
            </a:r>
            <a:r>
              <a:rPr lang="el-GR" dirty="0" smtClean="0"/>
              <a:t>η, 1999).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και μάθηση </a:t>
            </a:r>
            <a:r>
              <a:rPr lang="el-GR" sz="3200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Στο χώρο του σχολείου, </a:t>
            </a:r>
            <a:r>
              <a:rPr lang="el-GR" b="1" dirty="0" smtClean="0"/>
              <a:t>τον κατεξοχήν χώρο συστηματικής μάθησης και διαπαιδαγώγησης,</a:t>
            </a:r>
            <a:r>
              <a:rPr lang="el-GR" dirty="0" smtClean="0"/>
              <a:t> τα κίνητρα διαδραματίζουν σπουδαιότατο ρόλο στη μαθησιακή δραστηριότητα. </a:t>
            </a:r>
            <a:r>
              <a:rPr lang="el-GR" b="1" dirty="0" smtClean="0"/>
              <a:t>Αυτό συμβαίνει διότι τα κίνητρα βελτιώνουν, ενισχύουν και προάγουν τη μάθηση, </a:t>
            </a:r>
            <a:r>
              <a:rPr lang="el-GR" dirty="0" smtClean="0"/>
              <a:t>μετατρέποντάς την σε μια εξαιρετικά ενδιαφέρουσα διαδικασία, η οποία χαρακτηρίζεται </a:t>
            </a:r>
            <a:r>
              <a:rPr lang="el-GR" b="1" dirty="0" smtClean="0"/>
              <a:t>από ένταση και διάρκεια. 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3327</TotalTime>
  <Words>768</Words>
  <Application>Microsoft Office PowerPoint</Application>
  <PresentationFormat>Προβολή στην οθόνη (4:3)</PresentationFormat>
  <Paragraphs>57</Paragraphs>
  <Slides>11</Slides>
  <Notes>1</Notes>
  <HiddenSlides>1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Κίνητρα και μάθηση </vt:lpstr>
      <vt:lpstr>Κίνητρα και μάθηση 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  <vt:lpstr>Κίνητρα και μάθηση συνέχεια: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Κίνητρα και μάθηση</dc:title>
  <dc:creator>user</dc:creator>
  <cp:lastModifiedBy>user</cp:lastModifiedBy>
  <cp:revision>131</cp:revision>
  <dcterms:created xsi:type="dcterms:W3CDTF">2024-03-09T14:00:55Z</dcterms:created>
  <dcterms:modified xsi:type="dcterms:W3CDTF">2024-03-27T15:29:12Z</dcterms:modified>
</cp:coreProperties>
</file>