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3" r:id="rId4"/>
    <p:sldId id="301" r:id="rId5"/>
    <p:sldId id="294" r:id="rId6"/>
    <p:sldId id="296" r:id="rId7"/>
    <p:sldId id="281" r:id="rId8"/>
    <p:sldId id="302" r:id="rId9"/>
    <p:sldId id="292" r:id="rId10"/>
    <p:sldId id="288" r:id="rId11"/>
    <p:sldId id="259" r:id="rId12"/>
    <p:sldId id="260" r:id="rId13"/>
    <p:sldId id="289" r:id="rId14"/>
    <p:sldId id="290" r:id="rId15"/>
    <p:sldId id="291" r:id="rId16"/>
    <p:sldId id="287" r:id="rId17"/>
    <p:sldId id="286" r:id="rId18"/>
    <p:sldId id="299" r:id="rId19"/>
    <p:sldId id="298" r:id="rId20"/>
    <p:sldId id="295" r:id="rId21"/>
    <p:sldId id="297" r:id="rId22"/>
    <p:sldId id="303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FF4E3-1520-439F-ABB1-84C7B34BA13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666A1B-580B-4C83-B458-BD98627C0DED}">
      <dgm:prSet/>
      <dgm:spPr/>
      <dgm:t>
        <a:bodyPr/>
        <a:lstStyle/>
        <a:p>
          <a:r>
            <a:rPr lang="el-GR" b="0"/>
            <a:t>Κίνηση στο χώρο</a:t>
          </a:r>
          <a:endParaRPr lang="en-US"/>
        </a:p>
      </dgm:t>
    </dgm:pt>
    <dgm:pt modelId="{D20CBA6A-67F4-48D4-9B90-7D4DE3339A40}" type="parTrans" cxnId="{786F4B90-6BF1-4B9F-BD01-6477AA7969D3}">
      <dgm:prSet/>
      <dgm:spPr/>
      <dgm:t>
        <a:bodyPr/>
        <a:lstStyle/>
        <a:p>
          <a:endParaRPr lang="en-US"/>
        </a:p>
      </dgm:t>
    </dgm:pt>
    <dgm:pt modelId="{1A5DF610-4772-4922-B21D-6651B7CD7B4E}" type="sibTrans" cxnId="{786F4B90-6BF1-4B9F-BD01-6477AA7969D3}">
      <dgm:prSet/>
      <dgm:spPr/>
      <dgm:t>
        <a:bodyPr/>
        <a:lstStyle/>
        <a:p>
          <a:endParaRPr lang="en-US"/>
        </a:p>
      </dgm:t>
    </dgm:pt>
    <dgm:pt modelId="{FBAFD678-2503-423D-990F-6830B4402F2D}">
      <dgm:prSet/>
      <dgm:spPr/>
      <dgm:t>
        <a:bodyPr/>
        <a:lstStyle/>
        <a:p>
          <a:r>
            <a:rPr lang="el-GR" b="0"/>
            <a:t>Χρήση εργαλείων και πηγών που είναι φορητά και προσωπικά</a:t>
          </a:r>
          <a:endParaRPr lang="en-US"/>
        </a:p>
      </dgm:t>
    </dgm:pt>
    <dgm:pt modelId="{0E374134-82B9-4391-9619-EE60F95BFBB5}" type="parTrans" cxnId="{A0C712AD-F90F-4195-A1CC-8D4527896B48}">
      <dgm:prSet/>
      <dgm:spPr/>
      <dgm:t>
        <a:bodyPr/>
        <a:lstStyle/>
        <a:p>
          <a:endParaRPr lang="en-US"/>
        </a:p>
      </dgm:t>
    </dgm:pt>
    <dgm:pt modelId="{B21DAB37-2EF9-4971-8333-595EBB6486DE}" type="sibTrans" cxnId="{A0C712AD-F90F-4195-A1CC-8D4527896B48}">
      <dgm:prSet/>
      <dgm:spPr/>
      <dgm:t>
        <a:bodyPr/>
        <a:lstStyle/>
        <a:p>
          <a:endParaRPr lang="en-US"/>
        </a:p>
      </dgm:t>
    </dgm:pt>
    <dgm:pt modelId="{0157DB82-23D1-49D8-97EC-41ECD1C7161E}">
      <dgm:prSet/>
      <dgm:spPr/>
      <dgm:t>
        <a:bodyPr/>
        <a:lstStyle/>
        <a:p>
          <a:r>
            <a:rPr lang="el-GR" b="0"/>
            <a:t>Εναλλαγή εργαλείων/πηγών </a:t>
          </a:r>
          <a:endParaRPr lang="en-US"/>
        </a:p>
      </dgm:t>
    </dgm:pt>
    <dgm:pt modelId="{A3997A11-9ECF-49D0-94CB-48B70556F679}" type="parTrans" cxnId="{3E340C39-9567-4D47-9F1A-F5BAECA1C013}">
      <dgm:prSet/>
      <dgm:spPr/>
      <dgm:t>
        <a:bodyPr/>
        <a:lstStyle/>
        <a:p>
          <a:endParaRPr lang="en-US"/>
        </a:p>
      </dgm:t>
    </dgm:pt>
    <dgm:pt modelId="{E5412712-7708-4ED4-AE87-21F7DDA93443}" type="sibTrans" cxnId="{3E340C39-9567-4D47-9F1A-F5BAECA1C013}">
      <dgm:prSet/>
      <dgm:spPr/>
      <dgm:t>
        <a:bodyPr/>
        <a:lstStyle/>
        <a:p>
          <a:endParaRPr lang="en-US"/>
        </a:p>
      </dgm:t>
    </dgm:pt>
    <dgm:pt modelId="{D9DB43CB-6C9F-4AE9-A6C0-A601097B4342}">
      <dgm:prSet/>
      <dgm:spPr/>
      <dgm:t>
        <a:bodyPr/>
        <a:lstStyle/>
        <a:p>
          <a:r>
            <a:rPr lang="el-GR" b="0"/>
            <a:t>Μετακίνηση ανάμεσα σε θεματικές και γνωστικά αντικείμενα</a:t>
          </a:r>
          <a:endParaRPr lang="en-US"/>
        </a:p>
      </dgm:t>
    </dgm:pt>
    <dgm:pt modelId="{F9296626-B23B-406C-A945-95CC103F56A1}" type="parTrans" cxnId="{CF60C924-B549-48AD-9090-C50B086A1EDC}">
      <dgm:prSet/>
      <dgm:spPr/>
      <dgm:t>
        <a:bodyPr/>
        <a:lstStyle/>
        <a:p>
          <a:endParaRPr lang="en-US"/>
        </a:p>
      </dgm:t>
    </dgm:pt>
    <dgm:pt modelId="{22F08857-A576-4739-9266-6F6356368CF5}" type="sibTrans" cxnId="{CF60C924-B549-48AD-9090-C50B086A1EDC}">
      <dgm:prSet/>
      <dgm:spPr/>
      <dgm:t>
        <a:bodyPr/>
        <a:lstStyle/>
        <a:p>
          <a:endParaRPr lang="en-US"/>
        </a:p>
      </dgm:t>
    </dgm:pt>
    <dgm:pt modelId="{BD498682-C4AC-477C-85BC-44F2EC9A7B54}">
      <dgm:prSet/>
      <dgm:spPr/>
      <dgm:t>
        <a:bodyPr/>
        <a:lstStyle/>
        <a:p>
          <a:r>
            <a:rPr lang="el-GR" b="0"/>
            <a:t>Μετακίνηση ανάμεσα σε ομάδες μάθησης και ρόλους</a:t>
          </a:r>
          <a:endParaRPr lang="en-US"/>
        </a:p>
      </dgm:t>
    </dgm:pt>
    <dgm:pt modelId="{17F62EBF-E7DF-4750-827B-FFB548F47EBD}" type="parTrans" cxnId="{7EAC5963-BFAF-481A-B2D9-3159E4F039D2}">
      <dgm:prSet/>
      <dgm:spPr/>
      <dgm:t>
        <a:bodyPr/>
        <a:lstStyle/>
        <a:p>
          <a:endParaRPr lang="en-US"/>
        </a:p>
      </dgm:t>
    </dgm:pt>
    <dgm:pt modelId="{CB2B319C-9FB8-4A2E-8BC0-BF7B4A02E55B}" type="sibTrans" cxnId="{7EAC5963-BFAF-481A-B2D9-3159E4F039D2}">
      <dgm:prSet/>
      <dgm:spPr/>
      <dgm:t>
        <a:bodyPr/>
        <a:lstStyle/>
        <a:p>
          <a:endParaRPr lang="en-US"/>
        </a:p>
      </dgm:t>
    </dgm:pt>
    <dgm:pt modelId="{486E4721-2250-4665-9ADB-EEA1C50B3813}">
      <dgm:prSet/>
      <dgm:spPr/>
      <dgm:t>
        <a:bodyPr/>
        <a:lstStyle/>
        <a:p>
          <a:r>
            <a:rPr lang="el-GR" b="0"/>
            <a:t>Δυνατότητα ανταλλαγής δεδομένων, ιδεών, υποστήριξη συνεργασίας</a:t>
          </a:r>
          <a:endParaRPr lang="en-US"/>
        </a:p>
      </dgm:t>
    </dgm:pt>
    <dgm:pt modelId="{DB507036-61B6-417E-9BAE-7B9EB177D989}" type="parTrans" cxnId="{8DFAF229-8D3A-4C9B-A552-FDC501DAAD12}">
      <dgm:prSet/>
      <dgm:spPr/>
      <dgm:t>
        <a:bodyPr/>
        <a:lstStyle/>
        <a:p>
          <a:endParaRPr lang="en-US"/>
        </a:p>
      </dgm:t>
    </dgm:pt>
    <dgm:pt modelId="{CC2E3F69-8E1B-4844-8CAF-43FFE2B25F45}" type="sibTrans" cxnId="{8DFAF229-8D3A-4C9B-A552-FDC501DAAD12}">
      <dgm:prSet/>
      <dgm:spPr/>
      <dgm:t>
        <a:bodyPr/>
        <a:lstStyle/>
        <a:p>
          <a:endParaRPr lang="en-US"/>
        </a:p>
      </dgm:t>
    </dgm:pt>
    <dgm:pt modelId="{91FB306F-7F43-47C2-B399-C580F4BBBFAA}">
      <dgm:prSet/>
      <dgm:spPr/>
      <dgm:t>
        <a:bodyPr/>
        <a:lstStyle/>
        <a:p>
          <a:r>
            <a:rPr lang="el-GR" b="0"/>
            <a:t>Η διαδικασία έχει μεγάλη έκταση σε χρόνο</a:t>
          </a:r>
          <a:endParaRPr lang="en-US"/>
        </a:p>
      </dgm:t>
    </dgm:pt>
    <dgm:pt modelId="{EAFA5862-65A5-4D3A-B205-01704BED1496}" type="parTrans" cxnId="{88DEC786-1288-4D05-917B-25713029C163}">
      <dgm:prSet/>
      <dgm:spPr/>
      <dgm:t>
        <a:bodyPr/>
        <a:lstStyle/>
        <a:p>
          <a:endParaRPr lang="en-US"/>
        </a:p>
      </dgm:t>
    </dgm:pt>
    <dgm:pt modelId="{3ED6407D-2005-4004-B22D-40349BA0A365}" type="sibTrans" cxnId="{88DEC786-1288-4D05-917B-25713029C163}">
      <dgm:prSet/>
      <dgm:spPr/>
      <dgm:t>
        <a:bodyPr/>
        <a:lstStyle/>
        <a:p>
          <a:endParaRPr lang="en-US"/>
        </a:p>
      </dgm:t>
    </dgm:pt>
    <dgm:pt modelId="{18F157FF-F231-4A22-AA6F-9383622EA30C}">
      <dgm:prSet/>
      <dgm:spPr/>
      <dgm:t>
        <a:bodyPr/>
        <a:lstStyle/>
        <a:p>
          <a:r>
            <a:rPr lang="el-GR" b="0"/>
            <a:t>Δεν είναι σαφής η χρονική στιγμή έναρξης και λήξης της διαδικασίας μάθησης</a:t>
          </a:r>
          <a:endParaRPr lang="en-US"/>
        </a:p>
      </dgm:t>
    </dgm:pt>
    <dgm:pt modelId="{6C68CEDA-9D99-4956-A9D6-E71DAD96E07D}" type="parTrans" cxnId="{FF29BE52-52A2-42B5-98CA-7EB87519A676}">
      <dgm:prSet/>
      <dgm:spPr/>
      <dgm:t>
        <a:bodyPr/>
        <a:lstStyle/>
        <a:p>
          <a:endParaRPr lang="en-US"/>
        </a:p>
      </dgm:t>
    </dgm:pt>
    <dgm:pt modelId="{4FCF2DFD-220E-4224-88E0-D538C1447866}" type="sibTrans" cxnId="{FF29BE52-52A2-42B5-98CA-7EB87519A676}">
      <dgm:prSet/>
      <dgm:spPr/>
      <dgm:t>
        <a:bodyPr/>
        <a:lstStyle/>
        <a:p>
          <a:endParaRPr lang="en-US"/>
        </a:p>
      </dgm:t>
    </dgm:pt>
    <dgm:pt modelId="{4159F4A9-C835-4A76-8588-CBA5FD394183}" type="pres">
      <dgm:prSet presAssocID="{4A5FF4E3-1520-439F-ABB1-84C7B34BA13F}" presName="Name0" presStyleCnt="0">
        <dgm:presLayoutVars>
          <dgm:dir/>
          <dgm:resizeHandles val="exact"/>
        </dgm:presLayoutVars>
      </dgm:prSet>
      <dgm:spPr/>
    </dgm:pt>
    <dgm:pt modelId="{AEFD5E66-35B9-48D7-867C-5DA3A6A3A99E}" type="pres">
      <dgm:prSet presAssocID="{61666A1B-580B-4C83-B458-BD98627C0DED}" presName="node" presStyleLbl="node1" presStyleIdx="0" presStyleCnt="8">
        <dgm:presLayoutVars>
          <dgm:bulletEnabled val="1"/>
        </dgm:presLayoutVars>
      </dgm:prSet>
      <dgm:spPr/>
    </dgm:pt>
    <dgm:pt modelId="{5C97DB09-2C73-47DC-A9A6-15CE5B6E2E08}" type="pres">
      <dgm:prSet presAssocID="{1A5DF610-4772-4922-B21D-6651B7CD7B4E}" presName="sibTrans" presStyleLbl="sibTrans1D1" presStyleIdx="0" presStyleCnt="7"/>
      <dgm:spPr/>
    </dgm:pt>
    <dgm:pt modelId="{11B018E9-6340-43F4-BA03-3BB9B165E6A1}" type="pres">
      <dgm:prSet presAssocID="{1A5DF610-4772-4922-B21D-6651B7CD7B4E}" presName="connectorText" presStyleLbl="sibTrans1D1" presStyleIdx="0" presStyleCnt="7"/>
      <dgm:spPr/>
    </dgm:pt>
    <dgm:pt modelId="{51006BE1-3C21-46A9-8B30-948F395230CB}" type="pres">
      <dgm:prSet presAssocID="{FBAFD678-2503-423D-990F-6830B4402F2D}" presName="node" presStyleLbl="node1" presStyleIdx="1" presStyleCnt="8">
        <dgm:presLayoutVars>
          <dgm:bulletEnabled val="1"/>
        </dgm:presLayoutVars>
      </dgm:prSet>
      <dgm:spPr/>
    </dgm:pt>
    <dgm:pt modelId="{6357DFC8-7B80-46C3-ADAA-7675ACD42914}" type="pres">
      <dgm:prSet presAssocID="{B21DAB37-2EF9-4971-8333-595EBB6486DE}" presName="sibTrans" presStyleLbl="sibTrans1D1" presStyleIdx="1" presStyleCnt="7"/>
      <dgm:spPr/>
    </dgm:pt>
    <dgm:pt modelId="{386D9C43-CC3F-4771-8DD6-97BB2A6C724F}" type="pres">
      <dgm:prSet presAssocID="{B21DAB37-2EF9-4971-8333-595EBB6486DE}" presName="connectorText" presStyleLbl="sibTrans1D1" presStyleIdx="1" presStyleCnt="7"/>
      <dgm:spPr/>
    </dgm:pt>
    <dgm:pt modelId="{C4631C13-7BCA-4EE3-8708-AF90BFDA83D0}" type="pres">
      <dgm:prSet presAssocID="{0157DB82-23D1-49D8-97EC-41ECD1C7161E}" presName="node" presStyleLbl="node1" presStyleIdx="2" presStyleCnt="8">
        <dgm:presLayoutVars>
          <dgm:bulletEnabled val="1"/>
        </dgm:presLayoutVars>
      </dgm:prSet>
      <dgm:spPr/>
    </dgm:pt>
    <dgm:pt modelId="{58B999D6-7880-470D-8FA7-B2D3098C6794}" type="pres">
      <dgm:prSet presAssocID="{E5412712-7708-4ED4-AE87-21F7DDA93443}" presName="sibTrans" presStyleLbl="sibTrans1D1" presStyleIdx="2" presStyleCnt="7"/>
      <dgm:spPr/>
    </dgm:pt>
    <dgm:pt modelId="{B8C17337-DC03-4D76-BA05-CBFF55EE5C69}" type="pres">
      <dgm:prSet presAssocID="{E5412712-7708-4ED4-AE87-21F7DDA93443}" presName="connectorText" presStyleLbl="sibTrans1D1" presStyleIdx="2" presStyleCnt="7"/>
      <dgm:spPr/>
    </dgm:pt>
    <dgm:pt modelId="{9D28C832-E358-47BB-82B8-1106395DC607}" type="pres">
      <dgm:prSet presAssocID="{D9DB43CB-6C9F-4AE9-A6C0-A601097B4342}" presName="node" presStyleLbl="node1" presStyleIdx="3" presStyleCnt="8">
        <dgm:presLayoutVars>
          <dgm:bulletEnabled val="1"/>
        </dgm:presLayoutVars>
      </dgm:prSet>
      <dgm:spPr/>
    </dgm:pt>
    <dgm:pt modelId="{4A5E5392-FBD9-4F94-BC4A-4F4B016B5369}" type="pres">
      <dgm:prSet presAssocID="{22F08857-A576-4739-9266-6F6356368CF5}" presName="sibTrans" presStyleLbl="sibTrans1D1" presStyleIdx="3" presStyleCnt="7"/>
      <dgm:spPr/>
    </dgm:pt>
    <dgm:pt modelId="{DC289915-F963-45A1-9B4D-0DA49A451C62}" type="pres">
      <dgm:prSet presAssocID="{22F08857-A576-4739-9266-6F6356368CF5}" presName="connectorText" presStyleLbl="sibTrans1D1" presStyleIdx="3" presStyleCnt="7"/>
      <dgm:spPr/>
    </dgm:pt>
    <dgm:pt modelId="{C87C3E50-32F0-4D73-A5CE-C519E8095F54}" type="pres">
      <dgm:prSet presAssocID="{BD498682-C4AC-477C-85BC-44F2EC9A7B54}" presName="node" presStyleLbl="node1" presStyleIdx="4" presStyleCnt="8">
        <dgm:presLayoutVars>
          <dgm:bulletEnabled val="1"/>
        </dgm:presLayoutVars>
      </dgm:prSet>
      <dgm:spPr/>
    </dgm:pt>
    <dgm:pt modelId="{E09C2C6C-B8DB-4F26-B143-82797A5983FC}" type="pres">
      <dgm:prSet presAssocID="{CB2B319C-9FB8-4A2E-8BC0-BF7B4A02E55B}" presName="sibTrans" presStyleLbl="sibTrans1D1" presStyleIdx="4" presStyleCnt="7"/>
      <dgm:spPr/>
    </dgm:pt>
    <dgm:pt modelId="{D608D1C1-48DB-4BB2-BADB-05F77692B090}" type="pres">
      <dgm:prSet presAssocID="{CB2B319C-9FB8-4A2E-8BC0-BF7B4A02E55B}" presName="connectorText" presStyleLbl="sibTrans1D1" presStyleIdx="4" presStyleCnt="7"/>
      <dgm:spPr/>
    </dgm:pt>
    <dgm:pt modelId="{D0DDBE78-0044-4C99-8D6A-190DFFCFED6E}" type="pres">
      <dgm:prSet presAssocID="{486E4721-2250-4665-9ADB-EEA1C50B3813}" presName="node" presStyleLbl="node1" presStyleIdx="5" presStyleCnt="8">
        <dgm:presLayoutVars>
          <dgm:bulletEnabled val="1"/>
        </dgm:presLayoutVars>
      </dgm:prSet>
      <dgm:spPr/>
    </dgm:pt>
    <dgm:pt modelId="{3C220B7E-05B2-4AE7-9C49-34A546E43526}" type="pres">
      <dgm:prSet presAssocID="{CC2E3F69-8E1B-4844-8CAF-43FFE2B25F45}" presName="sibTrans" presStyleLbl="sibTrans1D1" presStyleIdx="5" presStyleCnt="7"/>
      <dgm:spPr/>
    </dgm:pt>
    <dgm:pt modelId="{CEDB3CBE-A19D-47A4-B6B4-04F91636074B}" type="pres">
      <dgm:prSet presAssocID="{CC2E3F69-8E1B-4844-8CAF-43FFE2B25F45}" presName="connectorText" presStyleLbl="sibTrans1D1" presStyleIdx="5" presStyleCnt="7"/>
      <dgm:spPr/>
    </dgm:pt>
    <dgm:pt modelId="{6C837F44-5F4E-4F80-8F98-C4F600181B09}" type="pres">
      <dgm:prSet presAssocID="{91FB306F-7F43-47C2-B399-C580F4BBBFAA}" presName="node" presStyleLbl="node1" presStyleIdx="6" presStyleCnt="8">
        <dgm:presLayoutVars>
          <dgm:bulletEnabled val="1"/>
        </dgm:presLayoutVars>
      </dgm:prSet>
      <dgm:spPr/>
    </dgm:pt>
    <dgm:pt modelId="{3A68D256-D9B8-4875-A260-A6C51E00B735}" type="pres">
      <dgm:prSet presAssocID="{3ED6407D-2005-4004-B22D-40349BA0A365}" presName="sibTrans" presStyleLbl="sibTrans1D1" presStyleIdx="6" presStyleCnt="7"/>
      <dgm:spPr/>
    </dgm:pt>
    <dgm:pt modelId="{6AB51173-81B2-4E85-964F-A693AD54D7D2}" type="pres">
      <dgm:prSet presAssocID="{3ED6407D-2005-4004-B22D-40349BA0A365}" presName="connectorText" presStyleLbl="sibTrans1D1" presStyleIdx="6" presStyleCnt="7"/>
      <dgm:spPr/>
    </dgm:pt>
    <dgm:pt modelId="{129D3EF1-4621-4124-82C0-4AB5A9994523}" type="pres">
      <dgm:prSet presAssocID="{18F157FF-F231-4A22-AA6F-9383622EA30C}" presName="node" presStyleLbl="node1" presStyleIdx="7" presStyleCnt="8">
        <dgm:presLayoutVars>
          <dgm:bulletEnabled val="1"/>
        </dgm:presLayoutVars>
      </dgm:prSet>
      <dgm:spPr/>
    </dgm:pt>
  </dgm:ptLst>
  <dgm:cxnLst>
    <dgm:cxn modelId="{053FCE1A-3931-46E9-B627-DCBC7B4AF3DB}" type="presOf" srcId="{1A5DF610-4772-4922-B21D-6651B7CD7B4E}" destId="{5C97DB09-2C73-47DC-A9A6-15CE5B6E2E08}" srcOrd="0" destOrd="0" presId="urn:microsoft.com/office/officeart/2016/7/layout/RepeatingBendingProcessNew"/>
    <dgm:cxn modelId="{CF60C924-B549-48AD-9090-C50B086A1EDC}" srcId="{4A5FF4E3-1520-439F-ABB1-84C7B34BA13F}" destId="{D9DB43CB-6C9F-4AE9-A6C0-A601097B4342}" srcOrd="3" destOrd="0" parTransId="{F9296626-B23B-406C-A945-95CC103F56A1}" sibTransId="{22F08857-A576-4739-9266-6F6356368CF5}"/>
    <dgm:cxn modelId="{2B014C29-9828-497D-BE50-30CC25F701D7}" type="presOf" srcId="{CB2B319C-9FB8-4A2E-8BC0-BF7B4A02E55B}" destId="{E09C2C6C-B8DB-4F26-B143-82797A5983FC}" srcOrd="0" destOrd="0" presId="urn:microsoft.com/office/officeart/2016/7/layout/RepeatingBendingProcessNew"/>
    <dgm:cxn modelId="{B310ED29-CF15-4CC1-8815-AE2A8D1BA688}" type="presOf" srcId="{1A5DF610-4772-4922-B21D-6651B7CD7B4E}" destId="{11B018E9-6340-43F4-BA03-3BB9B165E6A1}" srcOrd="1" destOrd="0" presId="urn:microsoft.com/office/officeart/2016/7/layout/RepeatingBendingProcessNew"/>
    <dgm:cxn modelId="{8DFAF229-8D3A-4C9B-A552-FDC501DAAD12}" srcId="{4A5FF4E3-1520-439F-ABB1-84C7B34BA13F}" destId="{486E4721-2250-4665-9ADB-EEA1C50B3813}" srcOrd="5" destOrd="0" parTransId="{DB507036-61B6-417E-9BAE-7B9EB177D989}" sibTransId="{CC2E3F69-8E1B-4844-8CAF-43FFE2B25F45}"/>
    <dgm:cxn modelId="{4A21502F-2CB1-4C24-BF7F-E3140542B1BC}" type="presOf" srcId="{B21DAB37-2EF9-4971-8333-595EBB6486DE}" destId="{6357DFC8-7B80-46C3-ADAA-7675ACD42914}" srcOrd="0" destOrd="0" presId="urn:microsoft.com/office/officeart/2016/7/layout/RepeatingBendingProcessNew"/>
    <dgm:cxn modelId="{3E340C39-9567-4D47-9F1A-F5BAECA1C013}" srcId="{4A5FF4E3-1520-439F-ABB1-84C7B34BA13F}" destId="{0157DB82-23D1-49D8-97EC-41ECD1C7161E}" srcOrd="2" destOrd="0" parTransId="{A3997A11-9ECF-49D0-94CB-48B70556F679}" sibTransId="{E5412712-7708-4ED4-AE87-21F7DDA93443}"/>
    <dgm:cxn modelId="{8CAB385F-3A7E-40B1-87B3-C630801A9EC1}" type="presOf" srcId="{4A5FF4E3-1520-439F-ABB1-84C7B34BA13F}" destId="{4159F4A9-C835-4A76-8588-CBA5FD394183}" srcOrd="0" destOrd="0" presId="urn:microsoft.com/office/officeart/2016/7/layout/RepeatingBendingProcessNew"/>
    <dgm:cxn modelId="{7EAC5963-BFAF-481A-B2D9-3159E4F039D2}" srcId="{4A5FF4E3-1520-439F-ABB1-84C7B34BA13F}" destId="{BD498682-C4AC-477C-85BC-44F2EC9A7B54}" srcOrd="4" destOrd="0" parTransId="{17F62EBF-E7DF-4750-827B-FFB548F47EBD}" sibTransId="{CB2B319C-9FB8-4A2E-8BC0-BF7B4A02E55B}"/>
    <dgm:cxn modelId="{3DAAA36B-A59A-4A41-A78A-442B260B4A25}" type="presOf" srcId="{E5412712-7708-4ED4-AE87-21F7DDA93443}" destId="{B8C17337-DC03-4D76-BA05-CBFF55EE5C69}" srcOrd="1" destOrd="0" presId="urn:microsoft.com/office/officeart/2016/7/layout/RepeatingBendingProcessNew"/>
    <dgm:cxn modelId="{FF29BE52-52A2-42B5-98CA-7EB87519A676}" srcId="{4A5FF4E3-1520-439F-ABB1-84C7B34BA13F}" destId="{18F157FF-F231-4A22-AA6F-9383622EA30C}" srcOrd="7" destOrd="0" parTransId="{6C68CEDA-9D99-4956-A9D6-E71DAD96E07D}" sibTransId="{4FCF2DFD-220E-4224-88E0-D538C1447866}"/>
    <dgm:cxn modelId="{BFB35F7B-B7F5-41C7-A796-C1899AE5E199}" type="presOf" srcId="{B21DAB37-2EF9-4971-8333-595EBB6486DE}" destId="{386D9C43-CC3F-4771-8DD6-97BB2A6C724F}" srcOrd="1" destOrd="0" presId="urn:microsoft.com/office/officeart/2016/7/layout/RepeatingBendingProcessNew"/>
    <dgm:cxn modelId="{BA6BBC80-9A9E-41B3-AD85-D0692D224408}" type="presOf" srcId="{3ED6407D-2005-4004-B22D-40349BA0A365}" destId="{6AB51173-81B2-4E85-964F-A693AD54D7D2}" srcOrd="1" destOrd="0" presId="urn:microsoft.com/office/officeart/2016/7/layout/RepeatingBendingProcessNew"/>
    <dgm:cxn modelId="{81811483-7892-446C-815B-D8FE5CBC549C}" type="presOf" srcId="{D9DB43CB-6C9F-4AE9-A6C0-A601097B4342}" destId="{9D28C832-E358-47BB-82B8-1106395DC607}" srcOrd="0" destOrd="0" presId="urn:microsoft.com/office/officeart/2016/7/layout/RepeatingBendingProcessNew"/>
    <dgm:cxn modelId="{3ED68085-E301-42D4-8F3D-1DF55F0E3FCA}" type="presOf" srcId="{22F08857-A576-4739-9266-6F6356368CF5}" destId="{4A5E5392-FBD9-4F94-BC4A-4F4B016B5369}" srcOrd="0" destOrd="0" presId="urn:microsoft.com/office/officeart/2016/7/layout/RepeatingBendingProcessNew"/>
    <dgm:cxn modelId="{88DEC786-1288-4D05-917B-25713029C163}" srcId="{4A5FF4E3-1520-439F-ABB1-84C7B34BA13F}" destId="{91FB306F-7F43-47C2-B399-C580F4BBBFAA}" srcOrd="6" destOrd="0" parTransId="{EAFA5862-65A5-4D3A-B205-01704BED1496}" sibTransId="{3ED6407D-2005-4004-B22D-40349BA0A365}"/>
    <dgm:cxn modelId="{0C93AE8D-E3D4-4D08-9A79-A8208B3501DA}" type="presOf" srcId="{FBAFD678-2503-423D-990F-6830B4402F2D}" destId="{51006BE1-3C21-46A9-8B30-948F395230CB}" srcOrd="0" destOrd="0" presId="urn:microsoft.com/office/officeart/2016/7/layout/RepeatingBendingProcessNew"/>
    <dgm:cxn modelId="{786F4B90-6BF1-4B9F-BD01-6477AA7969D3}" srcId="{4A5FF4E3-1520-439F-ABB1-84C7B34BA13F}" destId="{61666A1B-580B-4C83-B458-BD98627C0DED}" srcOrd="0" destOrd="0" parTransId="{D20CBA6A-67F4-48D4-9B90-7D4DE3339A40}" sibTransId="{1A5DF610-4772-4922-B21D-6651B7CD7B4E}"/>
    <dgm:cxn modelId="{119AA099-3B3D-42D8-902A-98AD4B9B4EE0}" type="presOf" srcId="{61666A1B-580B-4C83-B458-BD98627C0DED}" destId="{AEFD5E66-35B9-48D7-867C-5DA3A6A3A99E}" srcOrd="0" destOrd="0" presId="urn:microsoft.com/office/officeart/2016/7/layout/RepeatingBendingProcessNew"/>
    <dgm:cxn modelId="{9F32E9A0-4864-47B1-AABF-6508755312DE}" type="presOf" srcId="{3ED6407D-2005-4004-B22D-40349BA0A365}" destId="{3A68D256-D9B8-4875-A260-A6C51E00B735}" srcOrd="0" destOrd="0" presId="urn:microsoft.com/office/officeart/2016/7/layout/RepeatingBendingProcessNew"/>
    <dgm:cxn modelId="{00CA67A3-74AF-4049-9622-31F0B1DDEECF}" type="presOf" srcId="{BD498682-C4AC-477C-85BC-44F2EC9A7B54}" destId="{C87C3E50-32F0-4D73-A5CE-C519E8095F54}" srcOrd="0" destOrd="0" presId="urn:microsoft.com/office/officeart/2016/7/layout/RepeatingBendingProcessNew"/>
    <dgm:cxn modelId="{A0C712AD-F90F-4195-A1CC-8D4527896B48}" srcId="{4A5FF4E3-1520-439F-ABB1-84C7B34BA13F}" destId="{FBAFD678-2503-423D-990F-6830B4402F2D}" srcOrd="1" destOrd="0" parTransId="{0E374134-82B9-4391-9619-EE60F95BFBB5}" sibTransId="{B21DAB37-2EF9-4971-8333-595EBB6486DE}"/>
    <dgm:cxn modelId="{EA57F7B5-FBA8-445C-9256-D45A76DB39E5}" type="presOf" srcId="{CB2B319C-9FB8-4A2E-8BC0-BF7B4A02E55B}" destId="{D608D1C1-48DB-4BB2-BADB-05F77692B090}" srcOrd="1" destOrd="0" presId="urn:microsoft.com/office/officeart/2016/7/layout/RepeatingBendingProcessNew"/>
    <dgm:cxn modelId="{2B0BCEB9-6FF7-444B-9A83-14D645C2225D}" type="presOf" srcId="{0157DB82-23D1-49D8-97EC-41ECD1C7161E}" destId="{C4631C13-7BCA-4EE3-8708-AF90BFDA83D0}" srcOrd="0" destOrd="0" presId="urn:microsoft.com/office/officeart/2016/7/layout/RepeatingBendingProcessNew"/>
    <dgm:cxn modelId="{4A3A40C2-1FD0-4749-B219-38090C5BA80C}" type="presOf" srcId="{E5412712-7708-4ED4-AE87-21F7DDA93443}" destId="{58B999D6-7880-470D-8FA7-B2D3098C6794}" srcOrd="0" destOrd="0" presId="urn:microsoft.com/office/officeart/2016/7/layout/RepeatingBendingProcessNew"/>
    <dgm:cxn modelId="{A97CFFC5-0E87-43F2-B0B2-A6F0116B6E3E}" type="presOf" srcId="{CC2E3F69-8E1B-4844-8CAF-43FFE2B25F45}" destId="{3C220B7E-05B2-4AE7-9C49-34A546E43526}" srcOrd="0" destOrd="0" presId="urn:microsoft.com/office/officeart/2016/7/layout/RepeatingBendingProcessNew"/>
    <dgm:cxn modelId="{91DD01CD-B2B0-4096-B0C6-97E1846BA548}" type="presOf" srcId="{22F08857-A576-4739-9266-6F6356368CF5}" destId="{DC289915-F963-45A1-9B4D-0DA49A451C62}" srcOrd="1" destOrd="0" presId="urn:microsoft.com/office/officeart/2016/7/layout/RepeatingBendingProcessNew"/>
    <dgm:cxn modelId="{DFA5C9D8-007E-4EC9-83C6-22EC216A5F70}" type="presOf" srcId="{486E4721-2250-4665-9ADB-EEA1C50B3813}" destId="{D0DDBE78-0044-4C99-8D6A-190DFFCFED6E}" srcOrd="0" destOrd="0" presId="urn:microsoft.com/office/officeart/2016/7/layout/RepeatingBendingProcessNew"/>
    <dgm:cxn modelId="{F7F4C8EB-2A7D-409E-A2C7-8023C5407F16}" type="presOf" srcId="{91FB306F-7F43-47C2-B399-C580F4BBBFAA}" destId="{6C837F44-5F4E-4F80-8F98-C4F600181B09}" srcOrd="0" destOrd="0" presId="urn:microsoft.com/office/officeart/2016/7/layout/RepeatingBendingProcessNew"/>
    <dgm:cxn modelId="{517681FD-D3C4-4500-8478-4751EE434726}" type="presOf" srcId="{CC2E3F69-8E1B-4844-8CAF-43FFE2B25F45}" destId="{CEDB3CBE-A19D-47A4-B6B4-04F91636074B}" srcOrd="1" destOrd="0" presId="urn:microsoft.com/office/officeart/2016/7/layout/RepeatingBendingProcessNew"/>
    <dgm:cxn modelId="{37AEE8FE-C961-48BE-BCC2-A9F2A74918A6}" type="presOf" srcId="{18F157FF-F231-4A22-AA6F-9383622EA30C}" destId="{129D3EF1-4621-4124-82C0-4AB5A9994523}" srcOrd="0" destOrd="0" presId="urn:microsoft.com/office/officeart/2016/7/layout/RepeatingBendingProcessNew"/>
    <dgm:cxn modelId="{E7C621A4-BA29-4581-BF42-C6610ECF62FD}" type="presParOf" srcId="{4159F4A9-C835-4A76-8588-CBA5FD394183}" destId="{AEFD5E66-35B9-48D7-867C-5DA3A6A3A99E}" srcOrd="0" destOrd="0" presId="urn:microsoft.com/office/officeart/2016/7/layout/RepeatingBendingProcessNew"/>
    <dgm:cxn modelId="{8E0E40C6-10FA-4457-962D-AF9A380C8482}" type="presParOf" srcId="{4159F4A9-C835-4A76-8588-CBA5FD394183}" destId="{5C97DB09-2C73-47DC-A9A6-15CE5B6E2E08}" srcOrd="1" destOrd="0" presId="urn:microsoft.com/office/officeart/2016/7/layout/RepeatingBendingProcessNew"/>
    <dgm:cxn modelId="{0C7BCE48-BFAF-48AF-9251-4D6A37E9A9C0}" type="presParOf" srcId="{5C97DB09-2C73-47DC-A9A6-15CE5B6E2E08}" destId="{11B018E9-6340-43F4-BA03-3BB9B165E6A1}" srcOrd="0" destOrd="0" presId="urn:microsoft.com/office/officeart/2016/7/layout/RepeatingBendingProcessNew"/>
    <dgm:cxn modelId="{34828CB0-785C-4B63-A928-269BB08996A1}" type="presParOf" srcId="{4159F4A9-C835-4A76-8588-CBA5FD394183}" destId="{51006BE1-3C21-46A9-8B30-948F395230CB}" srcOrd="2" destOrd="0" presId="urn:microsoft.com/office/officeart/2016/7/layout/RepeatingBendingProcessNew"/>
    <dgm:cxn modelId="{EA3416EC-9B29-4820-B1BC-090C0D5B14B6}" type="presParOf" srcId="{4159F4A9-C835-4A76-8588-CBA5FD394183}" destId="{6357DFC8-7B80-46C3-ADAA-7675ACD42914}" srcOrd="3" destOrd="0" presId="urn:microsoft.com/office/officeart/2016/7/layout/RepeatingBendingProcessNew"/>
    <dgm:cxn modelId="{8BC3F80D-A934-405E-A5DC-EFAE2533DACD}" type="presParOf" srcId="{6357DFC8-7B80-46C3-ADAA-7675ACD42914}" destId="{386D9C43-CC3F-4771-8DD6-97BB2A6C724F}" srcOrd="0" destOrd="0" presId="urn:microsoft.com/office/officeart/2016/7/layout/RepeatingBendingProcessNew"/>
    <dgm:cxn modelId="{8E83AE3B-7347-48C6-B096-D65779EB7B5E}" type="presParOf" srcId="{4159F4A9-C835-4A76-8588-CBA5FD394183}" destId="{C4631C13-7BCA-4EE3-8708-AF90BFDA83D0}" srcOrd="4" destOrd="0" presId="urn:microsoft.com/office/officeart/2016/7/layout/RepeatingBendingProcessNew"/>
    <dgm:cxn modelId="{06723CE2-C1DC-411C-B4F1-81F6C134213B}" type="presParOf" srcId="{4159F4A9-C835-4A76-8588-CBA5FD394183}" destId="{58B999D6-7880-470D-8FA7-B2D3098C6794}" srcOrd="5" destOrd="0" presId="urn:microsoft.com/office/officeart/2016/7/layout/RepeatingBendingProcessNew"/>
    <dgm:cxn modelId="{A32BEC80-3169-4D28-BC60-BFDDC7E509F0}" type="presParOf" srcId="{58B999D6-7880-470D-8FA7-B2D3098C6794}" destId="{B8C17337-DC03-4D76-BA05-CBFF55EE5C69}" srcOrd="0" destOrd="0" presId="urn:microsoft.com/office/officeart/2016/7/layout/RepeatingBendingProcessNew"/>
    <dgm:cxn modelId="{DA6E9A96-2867-47E0-95E1-F05B4805254E}" type="presParOf" srcId="{4159F4A9-C835-4A76-8588-CBA5FD394183}" destId="{9D28C832-E358-47BB-82B8-1106395DC607}" srcOrd="6" destOrd="0" presId="urn:microsoft.com/office/officeart/2016/7/layout/RepeatingBendingProcessNew"/>
    <dgm:cxn modelId="{DC712A9B-6057-49CA-8167-101C6DC43B89}" type="presParOf" srcId="{4159F4A9-C835-4A76-8588-CBA5FD394183}" destId="{4A5E5392-FBD9-4F94-BC4A-4F4B016B5369}" srcOrd="7" destOrd="0" presId="urn:microsoft.com/office/officeart/2016/7/layout/RepeatingBendingProcessNew"/>
    <dgm:cxn modelId="{3FDEA3E2-4911-457B-9B32-603A0DDA7702}" type="presParOf" srcId="{4A5E5392-FBD9-4F94-BC4A-4F4B016B5369}" destId="{DC289915-F963-45A1-9B4D-0DA49A451C62}" srcOrd="0" destOrd="0" presId="urn:microsoft.com/office/officeart/2016/7/layout/RepeatingBendingProcessNew"/>
    <dgm:cxn modelId="{3C72E3C0-0F28-48E3-97F2-1B4C381E028E}" type="presParOf" srcId="{4159F4A9-C835-4A76-8588-CBA5FD394183}" destId="{C87C3E50-32F0-4D73-A5CE-C519E8095F54}" srcOrd="8" destOrd="0" presId="urn:microsoft.com/office/officeart/2016/7/layout/RepeatingBendingProcessNew"/>
    <dgm:cxn modelId="{5D8018B0-1666-40DE-B4A9-4B13DA3FA43F}" type="presParOf" srcId="{4159F4A9-C835-4A76-8588-CBA5FD394183}" destId="{E09C2C6C-B8DB-4F26-B143-82797A5983FC}" srcOrd="9" destOrd="0" presId="urn:microsoft.com/office/officeart/2016/7/layout/RepeatingBendingProcessNew"/>
    <dgm:cxn modelId="{BCC53AD5-3CEC-4D18-BCA4-47CB5612E578}" type="presParOf" srcId="{E09C2C6C-B8DB-4F26-B143-82797A5983FC}" destId="{D608D1C1-48DB-4BB2-BADB-05F77692B090}" srcOrd="0" destOrd="0" presId="urn:microsoft.com/office/officeart/2016/7/layout/RepeatingBendingProcessNew"/>
    <dgm:cxn modelId="{9C652CE4-A8A3-472C-94C3-CA075316E14B}" type="presParOf" srcId="{4159F4A9-C835-4A76-8588-CBA5FD394183}" destId="{D0DDBE78-0044-4C99-8D6A-190DFFCFED6E}" srcOrd="10" destOrd="0" presId="urn:microsoft.com/office/officeart/2016/7/layout/RepeatingBendingProcessNew"/>
    <dgm:cxn modelId="{A51E8D31-8173-4BCC-8939-DAB3AA01D246}" type="presParOf" srcId="{4159F4A9-C835-4A76-8588-CBA5FD394183}" destId="{3C220B7E-05B2-4AE7-9C49-34A546E43526}" srcOrd="11" destOrd="0" presId="urn:microsoft.com/office/officeart/2016/7/layout/RepeatingBendingProcessNew"/>
    <dgm:cxn modelId="{DEFD1367-47F7-4A4B-856F-21C6978DB490}" type="presParOf" srcId="{3C220B7E-05B2-4AE7-9C49-34A546E43526}" destId="{CEDB3CBE-A19D-47A4-B6B4-04F91636074B}" srcOrd="0" destOrd="0" presId="urn:microsoft.com/office/officeart/2016/7/layout/RepeatingBendingProcessNew"/>
    <dgm:cxn modelId="{B728715A-7266-4A0F-B130-A025D17F70B3}" type="presParOf" srcId="{4159F4A9-C835-4A76-8588-CBA5FD394183}" destId="{6C837F44-5F4E-4F80-8F98-C4F600181B09}" srcOrd="12" destOrd="0" presId="urn:microsoft.com/office/officeart/2016/7/layout/RepeatingBendingProcessNew"/>
    <dgm:cxn modelId="{715DC92A-781F-4B98-9EE4-C0472CD97A8D}" type="presParOf" srcId="{4159F4A9-C835-4A76-8588-CBA5FD394183}" destId="{3A68D256-D9B8-4875-A260-A6C51E00B735}" srcOrd="13" destOrd="0" presId="urn:microsoft.com/office/officeart/2016/7/layout/RepeatingBendingProcessNew"/>
    <dgm:cxn modelId="{E8318B25-0959-40B7-B056-2A55A19B81F0}" type="presParOf" srcId="{3A68D256-D9B8-4875-A260-A6C51E00B735}" destId="{6AB51173-81B2-4E85-964F-A693AD54D7D2}" srcOrd="0" destOrd="0" presId="urn:microsoft.com/office/officeart/2016/7/layout/RepeatingBendingProcessNew"/>
    <dgm:cxn modelId="{91905290-ACBB-4DFD-BC2C-0AD43F009139}" type="presParOf" srcId="{4159F4A9-C835-4A76-8588-CBA5FD394183}" destId="{129D3EF1-4621-4124-82C0-4AB5A9994523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7DB09-2C73-47DC-A9A6-15CE5B6E2E08}">
      <dsp:nvSpPr>
        <dsp:cNvPr id="0" name=""/>
        <dsp:cNvSpPr/>
      </dsp:nvSpPr>
      <dsp:spPr>
        <a:xfrm>
          <a:off x="2692642" y="507769"/>
          <a:ext cx="391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6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7907" y="551377"/>
        <a:ext cx="21112" cy="4222"/>
      </dsp:txXfrm>
    </dsp:sp>
    <dsp:sp modelId="{AEFD5E66-35B9-48D7-867C-5DA3A6A3A99E}">
      <dsp:nvSpPr>
        <dsp:cNvPr id="0" name=""/>
        <dsp:cNvSpPr/>
      </dsp:nvSpPr>
      <dsp:spPr>
        <a:xfrm>
          <a:off x="858602" y="2737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Κίνηση στο χώρο</a:t>
          </a:r>
          <a:endParaRPr lang="en-US" sz="1300" kern="1200"/>
        </a:p>
      </dsp:txBody>
      <dsp:txXfrm>
        <a:off x="858602" y="2737"/>
        <a:ext cx="1835839" cy="1101503"/>
      </dsp:txXfrm>
    </dsp:sp>
    <dsp:sp modelId="{6357DFC8-7B80-46C3-ADAA-7675ACD42914}">
      <dsp:nvSpPr>
        <dsp:cNvPr id="0" name=""/>
        <dsp:cNvSpPr/>
      </dsp:nvSpPr>
      <dsp:spPr>
        <a:xfrm>
          <a:off x="1776522" y="1102440"/>
          <a:ext cx="2258082" cy="391643"/>
        </a:xfrm>
        <a:custGeom>
          <a:avLst/>
          <a:gdLst/>
          <a:ahLst/>
          <a:cxnLst/>
          <a:rect l="0" t="0" r="0" b="0"/>
          <a:pathLst>
            <a:path>
              <a:moveTo>
                <a:pt x="2258082" y="0"/>
              </a:moveTo>
              <a:lnTo>
                <a:pt x="2258082" y="212921"/>
              </a:lnTo>
              <a:lnTo>
                <a:pt x="0" y="212921"/>
              </a:lnTo>
              <a:lnTo>
                <a:pt x="0" y="39164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8133" y="1296151"/>
        <a:ext cx="114861" cy="4222"/>
      </dsp:txXfrm>
    </dsp:sp>
    <dsp:sp modelId="{51006BE1-3C21-46A9-8B30-948F395230CB}">
      <dsp:nvSpPr>
        <dsp:cNvPr id="0" name=""/>
        <dsp:cNvSpPr/>
      </dsp:nvSpPr>
      <dsp:spPr>
        <a:xfrm>
          <a:off x="3116685" y="2737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Χρήση εργαλείων και πηγών που είναι φορητά και προσωπικά</a:t>
          </a:r>
          <a:endParaRPr lang="en-US" sz="1300" kern="1200"/>
        </a:p>
      </dsp:txBody>
      <dsp:txXfrm>
        <a:off x="3116685" y="2737"/>
        <a:ext cx="1835839" cy="1101503"/>
      </dsp:txXfrm>
    </dsp:sp>
    <dsp:sp modelId="{58B999D6-7880-470D-8FA7-B2D3098C6794}">
      <dsp:nvSpPr>
        <dsp:cNvPr id="0" name=""/>
        <dsp:cNvSpPr/>
      </dsp:nvSpPr>
      <dsp:spPr>
        <a:xfrm>
          <a:off x="2692642" y="2031516"/>
          <a:ext cx="391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6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7907" y="2075124"/>
        <a:ext cx="21112" cy="4222"/>
      </dsp:txXfrm>
    </dsp:sp>
    <dsp:sp modelId="{C4631C13-7BCA-4EE3-8708-AF90BFDA83D0}">
      <dsp:nvSpPr>
        <dsp:cNvPr id="0" name=""/>
        <dsp:cNvSpPr/>
      </dsp:nvSpPr>
      <dsp:spPr>
        <a:xfrm>
          <a:off x="858602" y="1526484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Εναλλαγή εργαλείων/πηγών </a:t>
          </a:r>
          <a:endParaRPr lang="en-US" sz="1300" kern="1200"/>
        </a:p>
      </dsp:txBody>
      <dsp:txXfrm>
        <a:off x="858602" y="1526484"/>
        <a:ext cx="1835839" cy="1101503"/>
      </dsp:txXfrm>
    </dsp:sp>
    <dsp:sp modelId="{4A5E5392-FBD9-4F94-BC4A-4F4B016B5369}">
      <dsp:nvSpPr>
        <dsp:cNvPr id="0" name=""/>
        <dsp:cNvSpPr/>
      </dsp:nvSpPr>
      <dsp:spPr>
        <a:xfrm>
          <a:off x="1776522" y="2626187"/>
          <a:ext cx="2258082" cy="391643"/>
        </a:xfrm>
        <a:custGeom>
          <a:avLst/>
          <a:gdLst/>
          <a:ahLst/>
          <a:cxnLst/>
          <a:rect l="0" t="0" r="0" b="0"/>
          <a:pathLst>
            <a:path>
              <a:moveTo>
                <a:pt x="2258082" y="0"/>
              </a:moveTo>
              <a:lnTo>
                <a:pt x="2258082" y="212921"/>
              </a:lnTo>
              <a:lnTo>
                <a:pt x="0" y="212921"/>
              </a:lnTo>
              <a:lnTo>
                <a:pt x="0" y="39164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8133" y="2819898"/>
        <a:ext cx="114861" cy="4222"/>
      </dsp:txXfrm>
    </dsp:sp>
    <dsp:sp modelId="{9D28C832-E358-47BB-82B8-1106395DC607}">
      <dsp:nvSpPr>
        <dsp:cNvPr id="0" name=""/>
        <dsp:cNvSpPr/>
      </dsp:nvSpPr>
      <dsp:spPr>
        <a:xfrm>
          <a:off x="3116685" y="1526484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Μετακίνηση ανάμεσα σε θεματικές και γνωστικά αντικείμενα</a:t>
          </a:r>
          <a:endParaRPr lang="en-US" sz="1300" kern="1200"/>
        </a:p>
      </dsp:txBody>
      <dsp:txXfrm>
        <a:off x="3116685" y="1526484"/>
        <a:ext cx="1835839" cy="1101503"/>
      </dsp:txXfrm>
    </dsp:sp>
    <dsp:sp modelId="{E09C2C6C-B8DB-4F26-B143-82797A5983FC}">
      <dsp:nvSpPr>
        <dsp:cNvPr id="0" name=""/>
        <dsp:cNvSpPr/>
      </dsp:nvSpPr>
      <dsp:spPr>
        <a:xfrm>
          <a:off x="2692642" y="3555262"/>
          <a:ext cx="391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6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7907" y="3598871"/>
        <a:ext cx="21112" cy="4222"/>
      </dsp:txXfrm>
    </dsp:sp>
    <dsp:sp modelId="{C87C3E50-32F0-4D73-A5CE-C519E8095F54}">
      <dsp:nvSpPr>
        <dsp:cNvPr id="0" name=""/>
        <dsp:cNvSpPr/>
      </dsp:nvSpPr>
      <dsp:spPr>
        <a:xfrm>
          <a:off x="858602" y="3050231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Μετακίνηση ανάμεσα σε ομάδες μάθησης και ρόλους</a:t>
          </a:r>
          <a:endParaRPr lang="en-US" sz="1300" kern="1200"/>
        </a:p>
      </dsp:txBody>
      <dsp:txXfrm>
        <a:off x="858602" y="3050231"/>
        <a:ext cx="1835839" cy="1101503"/>
      </dsp:txXfrm>
    </dsp:sp>
    <dsp:sp modelId="{3C220B7E-05B2-4AE7-9C49-34A546E43526}">
      <dsp:nvSpPr>
        <dsp:cNvPr id="0" name=""/>
        <dsp:cNvSpPr/>
      </dsp:nvSpPr>
      <dsp:spPr>
        <a:xfrm>
          <a:off x="1776522" y="4149934"/>
          <a:ext cx="2258082" cy="391643"/>
        </a:xfrm>
        <a:custGeom>
          <a:avLst/>
          <a:gdLst/>
          <a:ahLst/>
          <a:cxnLst/>
          <a:rect l="0" t="0" r="0" b="0"/>
          <a:pathLst>
            <a:path>
              <a:moveTo>
                <a:pt x="2258082" y="0"/>
              </a:moveTo>
              <a:lnTo>
                <a:pt x="2258082" y="212921"/>
              </a:lnTo>
              <a:lnTo>
                <a:pt x="0" y="212921"/>
              </a:lnTo>
              <a:lnTo>
                <a:pt x="0" y="39164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8133" y="4343645"/>
        <a:ext cx="114861" cy="4222"/>
      </dsp:txXfrm>
    </dsp:sp>
    <dsp:sp modelId="{D0DDBE78-0044-4C99-8D6A-190DFFCFED6E}">
      <dsp:nvSpPr>
        <dsp:cNvPr id="0" name=""/>
        <dsp:cNvSpPr/>
      </dsp:nvSpPr>
      <dsp:spPr>
        <a:xfrm>
          <a:off x="3116685" y="3050231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Δυνατότητα ανταλλαγής δεδομένων, ιδεών, υποστήριξη συνεργασίας</a:t>
          </a:r>
          <a:endParaRPr lang="en-US" sz="1300" kern="1200"/>
        </a:p>
      </dsp:txBody>
      <dsp:txXfrm>
        <a:off x="3116685" y="3050231"/>
        <a:ext cx="1835839" cy="1101503"/>
      </dsp:txXfrm>
    </dsp:sp>
    <dsp:sp modelId="{3A68D256-D9B8-4875-A260-A6C51E00B735}">
      <dsp:nvSpPr>
        <dsp:cNvPr id="0" name=""/>
        <dsp:cNvSpPr/>
      </dsp:nvSpPr>
      <dsp:spPr>
        <a:xfrm>
          <a:off x="2692642" y="5079009"/>
          <a:ext cx="391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6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7907" y="5122618"/>
        <a:ext cx="21112" cy="4222"/>
      </dsp:txXfrm>
    </dsp:sp>
    <dsp:sp modelId="{6C837F44-5F4E-4F80-8F98-C4F600181B09}">
      <dsp:nvSpPr>
        <dsp:cNvPr id="0" name=""/>
        <dsp:cNvSpPr/>
      </dsp:nvSpPr>
      <dsp:spPr>
        <a:xfrm>
          <a:off x="858602" y="4573978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Η διαδικασία έχει μεγάλη έκταση σε χρόνο</a:t>
          </a:r>
          <a:endParaRPr lang="en-US" sz="1300" kern="1200"/>
        </a:p>
      </dsp:txBody>
      <dsp:txXfrm>
        <a:off x="858602" y="4573978"/>
        <a:ext cx="1835839" cy="1101503"/>
      </dsp:txXfrm>
    </dsp:sp>
    <dsp:sp modelId="{129D3EF1-4621-4124-82C0-4AB5A9994523}">
      <dsp:nvSpPr>
        <dsp:cNvPr id="0" name=""/>
        <dsp:cNvSpPr/>
      </dsp:nvSpPr>
      <dsp:spPr>
        <a:xfrm>
          <a:off x="3116685" y="4573978"/>
          <a:ext cx="1835839" cy="110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58" tIns="94426" rIns="89958" bIns="944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/>
            <a:t>Δεν είναι σαφής η χρονική στιγμή έναρξης και λήξης της διαδικασίας μάθησης</a:t>
          </a:r>
          <a:endParaRPr lang="en-US" sz="1300" kern="1200"/>
        </a:p>
      </dsp:txBody>
      <dsp:txXfrm>
        <a:off x="3116685" y="4573978"/>
        <a:ext cx="1835839" cy="110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EBF1C-BC20-4F61-994B-F450423615F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8165-6C4A-417B-A0AF-A28A7F57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733425" y="53975"/>
            <a:ext cx="8310563" cy="4675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/>
              <a:t>Αυξανόμενη η εφαρμογή των φορητών τεχνολογιών για την υποστήριξη εκπαιδευτικών διαδικασιών εντός και εκτός τάξης</a:t>
            </a:r>
            <a:endParaRPr lang="en-GB" altLang="el-GR">
              <a:latin typeface="Gill Sans MT" panose="020B0502020104020203" pitchFamily="34" charset="0"/>
            </a:endParaRPr>
          </a:p>
          <a:p>
            <a:endParaRPr lang="el-GR" alt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0C9786-407F-4691-AD54-084C01634750}" type="slidenum">
              <a:rPr lang="en-GB" altLang="el-GR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7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1E43-2A46-490F-A245-F9A6B3C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55986-5964-4208-9F2D-F3595A908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333AA-F880-4499-84FF-9632B6EC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F023-5331-4390-90BC-715E3D97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9E54-55A3-440E-8405-5B64451B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B7FB-362C-48F5-928D-EF018EC4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08BD5-57A6-4606-BE28-517E724A5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FB214-8F75-4E9B-88B7-8B840162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8B05B-ADD0-4441-8FDC-DCC9F5C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AFC45-2CAD-4120-A7A1-CF92CCB8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7660C-4EE8-4705-BCAE-175439322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6921E-F7F7-4C39-B62E-DEA010C3D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A49D-C543-4CBB-B5F9-CA7127C7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2CDB-A5F2-4C25-A3B0-EBC75087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1104-08CE-4724-9390-61312BE0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0551-1177-44BC-A875-D142BF4B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70A3-2A13-46F7-9B93-9674EC01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CB14-2CCB-4196-82E9-85F2BFC1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C7E4-096E-4158-B4D1-E1EFDDD9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35B6-83D9-4B52-A0BF-DDE16ED3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5277-5834-4A18-BEA6-2B2333F5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445B0-7A25-4483-BC6F-B996313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E1AB-F3D8-4ED4-8667-555CC43C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086C-F24C-47CC-917D-A75C7BD1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B665A-5662-40EE-8C75-B6E72C58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3070-9341-43AB-81F4-9E3B1581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3152-282D-469C-A5D3-601D3DB77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001FB-F344-4299-A196-F73E1375D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23FA-4669-4BD0-BBBF-C2CF3CB4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A7AFB-6D27-409A-85EA-BBA82A88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15B79-417C-4253-AE25-F8A83E9C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7625-AE63-4601-9969-0AED9F56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34F5-7645-404B-9672-228B00E8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17735-6D49-476A-B2D8-9B51AB43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106C3-31B8-4198-A642-C1E2C868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5EA2B-13B6-43F8-8C40-5C83A58E0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9F0C5-7064-406D-A906-05ED90E8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2B7BE-D1CC-4587-8B9D-189C54F3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AA8A4-2615-4602-ABF4-CE7AFA7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0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3640-D34B-44EF-A8A9-24009F41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785CE-257B-4AAA-8C18-435657F1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4BD81-546C-4832-AE5A-9F5509DE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072F7-6F13-433D-9D5A-2CBDB712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3BA58-97E1-46AA-B71F-50A5E28D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566A4-6761-4A73-9AEF-4DDD8167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5358E-6B3D-4917-98ED-C6BAAE4C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5A73-8205-4024-AF9D-091E8B56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083F8-F751-49FC-BA2D-BE477AB2D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283A3-E58D-4F20-A005-0C90C301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E6502-5EA1-4188-B0FF-82B642D3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0A946-97AE-4BF7-8D9D-ACC3F9EC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7416D-BCE6-43CF-9982-E0D0589C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9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BB4A-75EB-4CD2-9644-F47C098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4DC63-7A34-4598-90CC-4DEFBFA5F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55CD0-86CD-455D-9C8B-5EC4E7ECE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1916D-FE52-46EC-BFD1-D781BE23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B981A-C7B4-4045-82E5-4F0CACFC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A957F-BBC1-4A90-AC38-628BF4D6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7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12AEE-0B83-4437-8EB9-BA419C16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F8A6B-1453-4549-8B61-B62B445C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DB398-BB3E-4FCE-AFF7-4FFEB598E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F73B-6ECE-4676-AD1F-D7FF5DD4718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1E76-9F3E-47B8-92DA-393375413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EC910-F7FA-4521-A7B2-CA5F3AC51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32AB-F8C1-4017-9510-2C44188A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9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sungmobilepress.com/2013/08/27/%20Samsung-Makes-Learning-Fun-with-GALAXY-Tab-3-Kids-1" TargetMode="External"/><Relationship Id="rId7" Type="http://schemas.openxmlformats.org/officeDocument/2006/relationships/hyperlink" Target="http://www.independent.co.uk/life-style/gadgets-and-tech/features/the-10-best-childrens-tablets-8730776.html?action=gallery&amp;ino=10" TargetMode="External"/><Relationship Id="rId2" Type="http://schemas.openxmlformats.org/officeDocument/2006/relationships/hyperlink" Target="http://www.vincigeniu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dependent.co.uk/life-style/gadgets-and-tech/features/the-10-best-childrens-tablets-8730776.html?action=gallery&amp;ino=3" TargetMode="External"/><Relationship Id="rId5" Type="http://schemas.openxmlformats.org/officeDocument/2006/relationships/hyperlink" Target="http://www.independent.co.uk/life-style/gadgets-and-tech/features/the-10-best-childrens-tablets-8730776.html?action=gallery&amp;ino=2" TargetMode="External"/><Relationship Id="rId4" Type="http://schemas.openxmlformats.org/officeDocument/2006/relationships/hyperlink" Target="http://www.independent.co.uk/life-style/gadgets-and-tech/features/the-10-best-childrens-tablets-8730776.html?action=galler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karagian.users.uth.gr/cscl/14-Karagiannidis-Vavoula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8367D-F2A8-456E-9926-1793B538B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l-GR" sz="4600"/>
              <a:t>Εκπαίδευση με την χρήση κινητών συσκευών</a:t>
            </a:r>
            <a:endParaRPr lang="en-US" sz="4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1F9AA-CB2A-40BE-95E4-AF6804ABC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l-GR"/>
              <a:t>Δρ. Νικόλαος Πέλλας</a:t>
            </a:r>
            <a:endParaRPr lang="en-US"/>
          </a:p>
          <a:p>
            <a:pPr algn="l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fluence of Mobile Learning is Growing - LearnDash">
            <a:extLst>
              <a:ext uri="{FF2B5EF4-FFF2-40B4-BE49-F238E27FC236}">
                <a16:creationId xmlns:a16="http://schemas.microsoft.com/office/drawing/2014/main" id="{771BE90C-DD21-4371-A614-5A853433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76356"/>
            <a:ext cx="7214616" cy="38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6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xfrm>
            <a:off x="841246" y="673770"/>
            <a:ext cx="3644489" cy="2414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l-GR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Τι είναι η φορητή μάθηση;</a:t>
            </a:r>
            <a:endParaRPr lang="en-US" altLang="el-GR" sz="5400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el-GR" sz="2000"/>
              <a:t>Mobile Learning (m-learning, Φορητή Μάθηση)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l-GR" sz="2000"/>
              <a:t>Μάθηση που λαμβάνει χώρα όταν ο μαθητής είναι σε κίνηση, δεν είναι περιορισμένος σε μια προκαθορισμένη τοποθεσία ή όταν ο μαθητής εκμεταλλεύεται τις ευκαιρίες που προσφέρονται από τις φορητές τεχνολογίες.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l-GR" sz="2000"/>
              <a:t>Ubiquitous Learning (u-learning)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l-GR" sz="2000"/>
              <a:t>Συχνά χρησιμοποιείται αντί του m-learning.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l-GR" sz="2000"/>
              <a:t>Πρόκειται για μάθηση που λαμβάνει χώρα οπουδήποτε και οποτεδήποτε, χωρίς πάντα ο μαθητής να έχει τη συναίσθηση ότι μαθαίνει.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l-GR" sz="2000"/>
              <a:t>Η χρήση των ΤΠΕ είναι διαφανής.</a:t>
            </a:r>
            <a:endParaRPr lang="en-US" altLang="el-GR" sz="2000" u="sng"/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el-GR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el-GR" sz="2000"/>
          </a:p>
        </p:txBody>
      </p:sp>
    </p:spTree>
    <p:extLst>
      <p:ext uri="{BB962C8B-B14F-4D97-AF65-F5344CB8AC3E}">
        <p14:creationId xmlns:p14="http://schemas.microsoft.com/office/powerpoint/2010/main" val="316024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l-GR" sz="5400" b="1">
                <a:latin typeface="Corbel" pitchFamily="34" charset="0"/>
                <a:ea typeface="MS PGothic" pitchFamily="34" charset="-128"/>
              </a:rPr>
              <a:t>Τεχνολογικό Πλαίσιο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857250" lvl="1" indent="-457200">
              <a:defRPr/>
            </a:pPr>
            <a:r>
              <a:rPr lang="el-GR" sz="1200">
                <a:latin typeface="Corbel" pitchFamily="34" charset="0"/>
                <a:ea typeface="MS PGothic" pitchFamily="34" charset="-128"/>
              </a:rPr>
              <a:t>«…</a:t>
            </a:r>
            <a:r>
              <a:rPr lang="el-GR" sz="1200" i="1">
                <a:latin typeface="Corbel" pitchFamily="34" charset="0"/>
                <a:ea typeface="MS PGothic" pitchFamily="34" charset="-128"/>
              </a:rPr>
              <a:t>τεχνολογίες (πληροφορικής και τηλεπικοινωνιών) που προσφέρουν φορητότητα, ασύρματη επικοινωνία και συνδεσιμότητα καθώς και τις συσκευές που τις υποστηρίζουν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…» (Chen &amp; Kotz, 2000)</a:t>
            </a:r>
          </a:p>
          <a:p>
            <a:pPr marL="857250" lvl="1" indent="-457200">
              <a:defRPr/>
            </a:pPr>
            <a:r>
              <a:rPr lang="el-GR" sz="1200" b="1">
                <a:latin typeface="Corbel" pitchFamily="34" charset="0"/>
                <a:ea typeface="MS PGothic" pitchFamily="34" charset="-128"/>
              </a:rPr>
              <a:t>Οθόνης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 </a:t>
            </a:r>
            <a:r>
              <a:rPr lang="el-GR" sz="1200" b="1">
                <a:latin typeface="Corbel" pitchFamily="34" charset="0"/>
                <a:ea typeface="MS PGothic" pitchFamily="34" charset="-128"/>
              </a:rPr>
              <a:t>αφής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 b="1">
                <a:latin typeface="Corbel" pitchFamily="34" charset="0"/>
                <a:ea typeface="MS PGothic" pitchFamily="34" charset="-128"/>
              </a:rPr>
              <a:t>συνδεσιμότητα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 b="1">
                <a:latin typeface="Corbel" pitchFamily="34" charset="0"/>
                <a:ea typeface="MS PGothic" pitchFamily="34" charset="-128"/>
              </a:rPr>
              <a:t>υπολογιστική ισχύ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 b="1">
                <a:latin typeface="Corbel" pitchFamily="34" charset="0"/>
                <a:ea typeface="MS PGothic" pitchFamily="34" charset="-128"/>
              </a:rPr>
              <a:t>αυτονομία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 b="1">
                <a:latin typeface="Corbel" pitchFamily="34" charset="0"/>
                <a:ea typeface="MS PGothic" pitchFamily="34" charset="-128"/>
              </a:rPr>
              <a:t>μνήμη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φωτογραφική μηχανή, υπηρεσίες τοποθεσίας, αισθητήρες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θύρες σύνδεσης</a:t>
            </a:r>
          </a:p>
          <a:p>
            <a:pPr marL="857250" lvl="1" indent="-457200">
              <a:defRPr/>
            </a:pPr>
            <a:r>
              <a:rPr lang="en-US" sz="1200" b="1">
                <a:latin typeface="Corbel" pitchFamily="34" charset="0"/>
                <a:ea typeface="MS PGothic" pitchFamily="34" charset="-128"/>
              </a:rPr>
              <a:t>PDA’s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n-US" sz="1200" b="1">
                <a:latin typeface="Corbel" pitchFamily="34" charset="0"/>
                <a:ea typeface="MS PGothic" pitchFamily="34" charset="-128"/>
              </a:rPr>
              <a:t>eBook Reader, Smartphones, Tablet PC</a:t>
            </a:r>
          </a:p>
          <a:p>
            <a:pPr marL="857250" lvl="1" indent="-457200">
              <a:defRPr/>
            </a:pPr>
            <a:r>
              <a:rPr lang="el-GR" sz="1200" b="1">
                <a:latin typeface="Corbel" pitchFamily="34" charset="0"/>
                <a:ea typeface="MS PGothic" pitchFamily="34" charset="-128"/>
              </a:rPr>
              <a:t>Λογισμικό συστήματος  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(</a:t>
            </a:r>
            <a:r>
              <a:rPr lang="fr-FR" sz="1200">
                <a:latin typeface="Corbel" pitchFamily="34" charset="0"/>
                <a:ea typeface="MS PGothic" pitchFamily="34" charset="-128"/>
              </a:rPr>
              <a:t>IOS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fr-FR" sz="1200">
                <a:latin typeface="Corbel" pitchFamily="34" charset="0"/>
                <a:ea typeface="MS PGothic" pitchFamily="34" charset="-128"/>
              </a:rPr>
              <a:t>Android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Windows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Blackberry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)</a:t>
            </a:r>
          </a:p>
          <a:p>
            <a:pPr marL="857250" lvl="1" indent="-457200">
              <a:defRPr/>
            </a:pPr>
            <a:r>
              <a:rPr lang="el-GR" sz="1200" b="1">
                <a:latin typeface="Corbel" pitchFamily="34" charset="0"/>
                <a:ea typeface="MS PGothic" pitchFamily="34" charset="-128"/>
              </a:rPr>
              <a:t>Εφαρμογές</a:t>
            </a:r>
            <a:r>
              <a:rPr lang="en-US" sz="1200" b="1">
                <a:latin typeface="Corbel" pitchFamily="34" charset="0"/>
                <a:ea typeface="MS PGothic" pitchFamily="34" charset="-128"/>
              </a:rPr>
              <a:t> (apps) 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(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App Store, Google Play)</a:t>
            </a:r>
          </a:p>
          <a:p>
            <a:pPr marL="857250" lvl="1" indent="-457200">
              <a:defRPr/>
            </a:pPr>
            <a:r>
              <a:rPr lang="en-US" sz="1200">
                <a:latin typeface="Corbel" pitchFamily="34" charset="0"/>
                <a:ea typeface="MS PGothic" pitchFamily="34" charset="-128"/>
              </a:rPr>
              <a:t>Ubiquitous computing</a:t>
            </a:r>
            <a:endParaRPr lang="el-GR" sz="1200">
              <a:latin typeface="Corbel" pitchFamily="34" charset="0"/>
              <a:ea typeface="MS PGothic" pitchFamily="34" charset="-128"/>
            </a:endParaRPr>
          </a:p>
          <a:p>
            <a:pPr marL="857250" lvl="1" indent="-457200">
              <a:defRPr/>
            </a:pPr>
            <a:r>
              <a:rPr lang="el-GR" sz="1200" b="1">
                <a:latin typeface="Corbel" pitchFamily="34" charset="0"/>
                <a:ea typeface="MS PGothic" pitchFamily="34" charset="-128"/>
              </a:rPr>
              <a:t>Περιορισμοί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 (αυτονομία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συνδεσιμότητα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συσκευές εξόδου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εφαρμογές,</a:t>
            </a:r>
            <a:r>
              <a:rPr lang="en-US" sz="1200">
                <a:latin typeface="Corbel" pitchFamily="34" charset="0"/>
                <a:ea typeface="MS PGothic" pitchFamily="34" charset="-128"/>
              </a:rPr>
              <a:t> </a:t>
            </a:r>
            <a:r>
              <a:rPr lang="el-GR" sz="1200">
                <a:latin typeface="Corbel" pitchFamily="34" charset="0"/>
                <a:ea typeface="MS PGothic" pitchFamily="34" charset="-128"/>
              </a:rPr>
              <a:t>εκπαιδευτικό λογισμικό)</a:t>
            </a:r>
          </a:p>
          <a:p>
            <a:pPr marL="400050" lvl="1" indent="0">
              <a:defRPr/>
            </a:pPr>
            <a:endParaRPr lang="en-US" sz="1200"/>
          </a:p>
          <a:p>
            <a:pPr marL="857250" lvl="1" indent="-457200">
              <a:defRPr/>
            </a:pPr>
            <a:endParaRPr lang="en-US" sz="1200"/>
          </a:p>
        </p:txBody>
      </p:sp>
      <p:pic>
        <p:nvPicPr>
          <p:cNvPr id="3074" name="Picture 2" descr="M-Learning: Types of Educational Apps and Development Tips | Mobindustry">
            <a:extLst>
              <a:ext uri="{FF2B5EF4-FFF2-40B4-BE49-F238E27FC236}">
                <a16:creationId xmlns:a16="http://schemas.microsoft.com/office/drawing/2014/main" id="{4490E922-4CD6-42D6-AAF1-A3F940149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78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5400" b="1" dirty="0">
                <a:latin typeface="Corbel" pitchFamily="34" charset="0"/>
                <a:ea typeface="MS PGothic" pitchFamily="34" charset="-128"/>
              </a:rPr>
              <a:t>Παιδαγωγικό Πλαίσιο</a:t>
            </a:r>
            <a:endParaRPr lang="en-US" sz="5400" b="1" dirty="0"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00050" lvl="1" indent="0">
              <a:tabLst>
                <a:tab pos="3603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/>
            </a:pPr>
            <a:r>
              <a:rPr lang="el-GR" altLang="el-GR" sz="2200">
                <a:latin typeface="Corbel" pitchFamily="34" charset="0"/>
                <a:ea typeface="MS PGothic" pitchFamily="34" charset="-128"/>
              </a:rPr>
              <a:t>Οι έρευνες</a:t>
            </a:r>
            <a:r>
              <a:rPr lang="el-GR" altLang="el-GR" sz="2200" b="1">
                <a:latin typeface="Corbel" pitchFamily="34" charset="0"/>
                <a:ea typeface="MS PGothic" pitchFamily="34" charset="-128"/>
              </a:rPr>
              <a:t> εστιάζουν </a:t>
            </a:r>
            <a:r>
              <a:rPr lang="el-GR" altLang="el-GR" sz="2200">
                <a:latin typeface="Corbel" pitchFamily="34" charset="0"/>
                <a:ea typeface="MS PGothic" pitchFamily="34" charset="-128"/>
              </a:rPr>
              <a:t>(</a:t>
            </a:r>
            <a:r>
              <a:rPr lang="de-DE" altLang="el-GR" sz="2200">
                <a:latin typeface="Corbel" pitchFamily="34" charset="0"/>
                <a:ea typeface="MS PGothic" pitchFamily="34" charset="-128"/>
              </a:rPr>
              <a:t>J.-L. Hung &amp; Zhang, 201</a:t>
            </a:r>
            <a:r>
              <a:rPr lang="el-GR" altLang="el-GR" sz="2200">
                <a:latin typeface="Corbel" pitchFamily="34" charset="0"/>
                <a:ea typeface="MS PGothic" pitchFamily="34" charset="-128"/>
              </a:rPr>
              <a:t>2) </a:t>
            </a:r>
          </a:p>
          <a:p>
            <a:pPr marL="1257300" lvl="2" indent="-457200">
              <a:tabLst>
                <a:tab pos="3603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/>
            </a:pPr>
            <a:r>
              <a:rPr lang="el-GR" altLang="el-GR" sz="2200">
                <a:latin typeface="Corbel" pitchFamily="34" charset="0"/>
                <a:ea typeface="MS PGothic" pitchFamily="34" charset="-128"/>
              </a:rPr>
              <a:t>Ζητήματα </a:t>
            </a:r>
            <a:r>
              <a:rPr lang="el-GR" altLang="el-GR" sz="2200" b="1">
                <a:latin typeface="Corbel" pitchFamily="34" charset="0"/>
                <a:ea typeface="MS PGothic" pitchFamily="34" charset="-128"/>
              </a:rPr>
              <a:t>σχεδίασης </a:t>
            </a:r>
            <a:r>
              <a:rPr lang="el-GR" altLang="el-GR" sz="2200">
                <a:latin typeface="Corbel" pitchFamily="34" charset="0"/>
                <a:ea typeface="MS PGothic" pitchFamily="34" charset="-128"/>
              </a:rPr>
              <a:t>συσκευών και εφαρμογών</a:t>
            </a:r>
          </a:p>
          <a:p>
            <a:pPr marL="1257300" lvl="2" indent="-457200">
              <a:tabLst>
                <a:tab pos="3603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/>
            </a:pPr>
            <a:r>
              <a:rPr lang="el-GR" altLang="el-GR" sz="2200">
                <a:latin typeface="Corbel" pitchFamily="34" charset="0"/>
                <a:ea typeface="MS PGothic" pitchFamily="34" charset="-128"/>
              </a:rPr>
              <a:t>Ζητήματα </a:t>
            </a:r>
            <a:r>
              <a:rPr lang="el-GR" altLang="el-GR" sz="2200" b="1">
                <a:latin typeface="Corbel" pitchFamily="34" charset="0"/>
                <a:ea typeface="MS PGothic" pitchFamily="34" charset="-128"/>
              </a:rPr>
              <a:t>αποδοχής</a:t>
            </a:r>
            <a:r>
              <a:rPr lang="el-GR" altLang="el-GR" sz="2200">
                <a:latin typeface="Corbel" pitchFamily="34" charset="0"/>
                <a:ea typeface="MS PGothic" pitchFamily="34" charset="-128"/>
              </a:rPr>
              <a:t> της τεχνολογίας</a:t>
            </a:r>
          </a:p>
          <a:p>
            <a:pPr marL="1257300" lvl="2" indent="-457200">
              <a:tabLst>
                <a:tab pos="3603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/>
            </a:pPr>
            <a:r>
              <a:rPr lang="el-GR" altLang="el-GR" sz="2200">
                <a:latin typeface="Corbel" pitchFamily="34" charset="0"/>
                <a:ea typeface="MS PGothic" pitchFamily="34" charset="-128"/>
              </a:rPr>
              <a:t>Ζητήματα </a:t>
            </a:r>
            <a:r>
              <a:rPr lang="el-GR" altLang="el-GR" sz="2200" b="1">
                <a:latin typeface="Corbel" pitchFamily="34" charset="0"/>
                <a:ea typeface="MS PGothic" pitchFamily="34" charset="-128"/>
              </a:rPr>
              <a:t>διαχείρισης εκπαιδευτικής διαδικασίας </a:t>
            </a:r>
          </a:p>
          <a:p>
            <a:pPr marL="1257300" lvl="2" indent="-457200">
              <a:tabLst>
                <a:tab pos="3603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/>
            </a:pPr>
            <a:r>
              <a:rPr lang="el-GR" altLang="el-GR" sz="2200">
                <a:latin typeface="Corbel" pitchFamily="34" charset="0"/>
                <a:ea typeface="MS PGothic" pitchFamily="34" charset="-128"/>
              </a:rPr>
              <a:t>Ζητήματα </a:t>
            </a:r>
            <a:r>
              <a:rPr lang="el-GR" altLang="el-GR" sz="2200" b="1">
                <a:latin typeface="Corbel" pitchFamily="34" charset="0"/>
                <a:ea typeface="MS PGothic" pitchFamily="34" charset="-128"/>
              </a:rPr>
              <a:t>αποτελεσματικότητας</a:t>
            </a:r>
            <a:r>
              <a:rPr lang="en-US" altLang="el-GR" sz="2200">
                <a:latin typeface="Corbel" pitchFamily="34" charset="0"/>
                <a:ea typeface="MS PGothic" pitchFamily="34" charset="-128"/>
              </a:rPr>
              <a:t> </a:t>
            </a:r>
            <a:endParaRPr lang="el-GR" altLang="el-GR" sz="2200">
              <a:latin typeface="Corbel" pitchFamily="34" charset="0"/>
              <a:ea typeface="MS PGothic" pitchFamily="34" charset="-128"/>
            </a:endParaRPr>
          </a:p>
          <a:p>
            <a:pPr marL="1257300" lvl="2" indent="-457200">
              <a:tabLst>
                <a:tab pos="3603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/>
            </a:pPr>
            <a:r>
              <a:rPr lang="el-GR" altLang="el-GR" sz="2200" b="1">
                <a:latin typeface="Corbel" pitchFamily="34" charset="0"/>
                <a:ea typeface="MS PGothic" pitchFamily="34" charset="-128"/>
              </a:rPr>
              <a:t>Εφαρμογή </a:t>
            </a:r>
            <a:r>
              <a:rPr lang="el-GR" altLang="el-GR" sz="2200">
                <a:latin typeface="Corbel" pitchFamily="34" charset="0"/>
                <a:ea typeface="MS PGothic" pitchFamily="34" charset="-128"/>
              </a:rPr>
              <a:t>σε</a:t>
            </a:r>
            <a:r>
              <a:rPr lang="el-GR" altLang="el-GR" sz="2200" b="1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2200">
                <a:latin typeface="Corbel" pitchFamily="34" charset="0"/>
                <a:ea typeface="MS PGothic" pitchFamily="34" charset="-128"/>
              </a:rPr>
              <a:t>πιλοτικές ή πραγματικές συνθήκες</a:t>
            </a:r>
          </a:p>
          <a:p>
            <a:pPr marL="857250" lvl="1" indent="-457200">
              <a:defRPr/>
            </a:pPr>
            <a:r>
              <a:rPr lang="el-GR" sz="2200" b="1">
                <a:latin typeface="Corbel" pitchFamily="34" charset="0"/>
                <a:ea typeface="MS PGothic" pitchFamily="34" charset="-128"/>
              </a:rPr>
              <a:t>Συνεργατική μάθηση </a:t>
            </a:r>
            <a:r>
              <a:rPr lang="el-GR" sz="2200">
                <a:latin typeface="Corbel" pitchFamily="34" charset="0"/>
                <a:ea typeface="MS PGothic" pitchFamily="34" charset="-128"/>
              </a:rPr>
              <a:t>(κοινωνικές εφαρμογές διαμοίρασης περιεχομένου, συνδεσιμότητα, κινητικότητα, ενσωμάτωση στο συμβατικό περιβάλλον μάθησης)</a:t>
            </a:r>
          </a:p>
          <a:p>
            <a:pPr marL="857250" lvl="1" indent="-457200">
              <a:defRPr/>
            </a:pPr>
            <a:r>
              <a:rPr lang="el-GR" sz="2200" b="1">
                <a:latin typeface="Corbel" pitchFamily="34" charset="0"/>
                <a:ea typeface="MS PGothic" pitchFamily="34" charset="-128"/>
              </a:rPr>
              <a:t>Δεν μετασχηματίζουν </a:t>
            </a:r>
            <a:r>
              <a:rPr lang="el-GR" sz="2200">
                <a:latin typeface="Corbel" pitchFamily="34" charset="0"/>
                <a:ea typeface="MS PGothic" pitchFamily="34" charset="-128"/>
              </a:rPr>
              <a:t>το περιβάλλον μάθησης και </a:t>
            </a:r>
            <a:r>
              <a:rPr lang="el-GR" sz="2200" b="1">
                <a:latin typeface="Corbel" pitchFamily="34" charset="0"/>
                <a:ea typeface="MS PGothic" pitchFamily="34" charset="-128"/>
              </a:rPr>
              <a:t>επίκεντρο</a:t>
            </a:r>
            <a:r>
              <a:rPr lang="el-GR" sz="2200">
                <a:latin typeface="Corbel" pitchFamily="34" charset="0"/>
                <a:ea typeface="MS PGothic" pitchFamily="34" charset="-128"/>
              </a:rPr>
              <a:t> είναι ο μαθητής</a:t>
            </a:r>
            <a:endParaRPr lang="en-US" sz="2200">
              <a:latin typeface="Corbel" pitchFamily="34" charset="0"/>
              <a:ea typeface="MS PGothic" pitchFamily="34" charset="-128"/>
            </a:endParaRPr>
          </a:p>
          <a:p>
            <a:pPr marL="857250" lvl="1" indent="-457200">
              <a:defRPr/>
            </a:pPr>
            <a:r>
              <a:rPr lang="en-US" sz="2200">
                <a:latin typeface="Corbel" pitchFamily="34" charset="0"/>
                <a:ea typeface="MS PGothic" pitchFamily="34" charset="-128"/>
              </a:rPr>
              <a:t>Flipped classroom</a:t>
            </a:r>
            <a:r>
              <a:rPr lang="el-GR" sz="2200">
                <a:latin typeface="Corbel" pitchFamily="34" charset="0"/>
                <a:ea typeface="MS PGothic" pitchFamily="34" charset="-128"/>
              </a:rPr>
              <a:t> (</a:t>
            </a:r>
            <a:r>
              <a:rPr lang="en-US" sz="2200">
                <a:latin typeface="Corbel" pitchFamily="34" charset="0"/>
                <a:ea typeface="MS PGothic" pitchFamily="34" charset="-128"/>
              </a:rPr>
              <a:t>lecture -&gt; activity)</a:t>
            </a:r>
            <a:endParaRPr lang="el-GR" sz="2200">
              <a:latin typeface="Corbel" pitchFamily="34" charset="0"/>
              <a:ea typeface="MS PGothic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l-GR" sz="2200"/>
          </a:p>
          <a:p>
            <a:pPr>
              <a:defRPr/>
            </a:pPr>
            <a:endParaRPr lang="en-US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838200" y="673770"/>
            <a:ext cx="3220329" cy="20272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l-GR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Χαρα</a:t>
            </a:r>
            <a:r>
              <a:rPr lang="en-US" altLang="el-GR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κτηριστικά</a:t>
            </a:r>
            <a:r>
              <a:rPr lang="el-GR" altLang="el-GR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της φ</a:t>
            </a:r>
            <a:r>
              <a:rPr lang="en-US" altLang="el-GR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ορητής</a:t>
            </a:r>
            <a:r>
              <a:rPr lang="en-US" altLang="el-GR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</a:t>
            </a:r>
            <a:r>
              <a:rPr lang="en-US" altLang="el-GR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άθησης</a:t>
            </a:r>
            <a:endParaRPr lang="en-US" altLang="el-GR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FAEAFADE-DE98-4911-89C3-20F2777AF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5168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25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4740" name="Rectangle 135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738" name="Rectangle 2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288784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000"/>
              <a:t>Βασικές χρήσεις</a:t>
            </a:r>
            <a:endParaRPr lang="en-US" sz="4000">
              <a:effectLst/>
            </a:endParaRPr>
          </a:p>
        </p:txBody>
      </p:sp>
      <p:pic>
        <p:nvPicPr>
          <p:cNvPr id="1026" name="Picture 2" descr="Influence of Mobile Learning is Growing - LearnDash">
            <a:extLst>
              <a:ext uri="{FF2B5EF4-FFF2-40B4-BE49-F238E27FC236}">
                <a16:creationId xmlns:a16="http://schemas.microsoft.com/office/drawing/2014/main" id="{9DDA7A28-6CB1-4FF0-8BAB-13A0B4ADD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1433" b="1"/>
          <a:stretch/>
        </p:blipFill>
        <p:spPr bwMode="auto">
          <a:xfrm>
            <a:off x="838200" y="1825625"/>
            <a:ext cx="6151651" cy="43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7552944" y="1825625"/>
            <a:ext cx="3800856" cy="4303464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l-GR" b="0"/>
              <a:t>Ως ηλεκτρονικό βιβλίο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l-GR" b="0"/>
              <a:t>Για επικοινωνία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l-GR" b="0"/>
              <a:t>Συλλογή και διαχείριση δεδομένων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l-GR" b="0"/>
              <a:t>Αναζήτηση πληροφοριών μέσω ασύρματης σύνδεσης στο Διαδίκτυο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l-GR" b="0"/>
              <a:t>Πλαισίωση και διαχείριση εκπαιδευτικών δραστηριοτήτων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l-GR" b="0"/>
              <a:t>Διαμοιρασμός πληροφοριών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el-GR" sz="2000" b="0"/>
          </a:p>
        </p:txBody>
      </p:sp>
    </p:spTree>
    <p:extLst>
      <p:ext uri="{BB962C8B-B14F-4D97-AF65-F5344CB8AC3E}">
        <p14:creationId xmlns:p14="http://schemas.microsoft.com/office/powerpoint/2010/main" val="122457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5297762" y="329184"/>
            <a:ext cx="6251110" cy="17830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l-GR" sz="5400">
                <a:effectLst/>
              </a:rPr>
              <a:t>Χώροι Εφαρμογής</a:t>
            </a:r>
          </a:p>
        </p:txBody>
      </p:sp>
      <p:pic>
        <p:nvPicPr>
          <p:cNvPr id="2050" name="Picture 2" descr="M Learning : My Learning Through Mobile Devices | Information from bird`s  eye - birdsviewinfo.com">
            <a:extLst>
              <a:ext uri="{FF2B5EF4-FFF2-40B4-BE49-F238E27FC236}">
                <a16:creationId xmlns:a16="http://schemas.microsoft.com/office/drawing/2014/main" id="{939A4CE0-90D7-4EE6-A653-E93660E08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3" r="3007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sz="2200"/>
              <a:t>Τυπική εκπαίδευση</a:t>
            </a:r>
          </a:p>
          <a:p>
            <a:pPr lvl="1" indent="-228600">
              <a:buFont typeface="Arial" panose="020B0604020202020204" pitchFamily="34" charset="0"/>
              <a:buChar char="•"/>
              <a:defRPr/>
            </a:pPr>
            <a:r>
              <a:rPr lang="en-US" sz="2200"/>
              <a:t>Σε όλες τις βαθμίδες</a:t>
            </a:r>
          </a:p>
          <a:p>
            <a:pPr lvl="1" indent="-228600">
              <a:buFont typeface="Arial" panose="020B0604020202020204" pitchFamily="34" charset="0"/>
              <a:buChar char="•"/>
              <a:defRPr/>
            </a:pPr>
            <a:r>
              <a:rPr lang="en-US" sz="2200"/>
              <a:t>Παραδείγματα: </a:t>
            </a:r>
          </a:p>
          <a:p>
            <a:pPr lvl="1" indent="-228600">
              <a:buFont typeface="Arial" panose="020B0604020202020204" pitchFamily="34" charset="0"/>
              <a:buChar char="•"/>
              <a:defRPr/>
            </a:pPr>
            <a:r>
              <a:rPr lang="en-US" sz="2200"/>
              <a:t>….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sz="2200"/>
              <a:t>	Μη Τυπική εκπαίδευση και Άτυπη εκπαίδευση</a:t>
            </a:r>
          </a:p>
          <a:p>
            <a:pPr lvl="1" indent="-228600">
              <a:buFont typeface="Arial" panose="020B0604020202020204" pitchFamily="34" charset="0"/>
              <a:buChar char="•"/>
              <a:defRPr/>
            </a:pPr>
            <a:r>
              <a:rPr lang="en-US" sz="2200"/>
              <a:t>Σε όλες τις ηλικίες</a:t>
            </a:r>
          </a:p>
          <a:p>
            <a:pPr lvl="1" indent="-228600">
              <a:buFont typeface="Arial" panose="020B0604020202020204" pitchFamily="34" charset="0"/>
              <a:buChar char="•"/>
              <a:defRPr/>
            </a:pPr>
            <a:r>
              <a:rPr lang="en-US" sz="2200"/>
              <a:t>Παραδείγματα: Μουσεία, Ζωολογικά Πάρκα, Βοτανικοί κήποι, πόλεις</a:t>
            </a:r>
          </a:p>
        </p:txBody>
      </p:sp>
    </p:spTree>
    <p:extLst>
      <p:ext uri="{BB962C8B-B14F-4D97-AF65-F5344CB8AC3E}">
        <p14:creationId xmlns:p14="http://schemas.microsoft.com/office/powerpoint/2010/main" val="203739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l-GR" sz="4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MS PGothic" pitchFamily="34" charset="-128"/>
                <a:cs typeface="+mn-cs"/>
              </a:rPr>
              <a:t>Μελέτες σε σχολεία</a:t>
            </a:r>
            <a:br>
              <a:rPr lang="el-GR" sz="4200">
                <a:solidFill>
                  <a:srgbClr val="FFFFFF"/>
                </a:solidFill>
              </a:rPr>
            </a:br>
            <a:endParaRPr lang="el-GR" sz="42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sz="1900">
                <a:latin typeface="Corbel" pitchFamily="34" charset="0"/>
                <a:ea typeface="MS PGothic" pitchFamily="34" charset="-128"/>
              </a:rPr>
              <a:t>Πάνω από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1,5 εκατομμύριο </a:t>
            </a:r>
            <a:r>
              <a:rPr lang="en-US" sz="1900" b="1">
                <a:latin typeface="Corbel" pitchFamily="34" charset="0"/>
                <a:ea typeface="MS PGothic" pitchFamily="34" charset="-128"/>
              </a:rPr>
              <a:t>iPads</a:t>
            </a:r>
            <a:r>
              <a:rPr lang="en-US" sz="1900">
                <a:latin typeface="Corbel" pitchFamily="34" charset="0"/>
                <a:ea typeface="MS PGothic" pitchFamily="34" charset="-128"/>
              </a:rPr>
              <a:t> 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από την </a:t>
            </a:r>
            <a:r>
              <a:rPr lang="en-US" sz="1900">
                <a:latin typeface="Corbel" pitchFamily="34" charset="0"/>
                <a:ea typeface="MS PGothic" pitchFamily="34" charset="-128"/>
              </a:rPr>
              <a:t>Apple 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για εκπαιδευτικούς σκοπούς – </a:t>
            </a:r>
            <a:r>
              <a:rPr lang="en-US" sz="1900" b="1">
                <a:latin typeface="Corbel" pitchFamily="34" charset="0"/>
                <a:ea typeface="MS PGothic" pitchFamily="34" charset="-128"/>
              </a:rPr>
              <a:t>iPad Initiative</a:t>
            </a:r>
          </a:p>
          <a:p>
            <a:pPr marL="457200" indent="-457200">
              <a:defRPr/>
            </a:pPr>
            <a:r>
              <a:rPr lang="en-US" sz="1900">
                <a:latin typeface="Corbel" pitchFamily="34" charset="0"/>
                <a:ea typeface="MS PGothic" pitchFamily="34" charset="-128"/>
              </a:rPr>
              <a:t>Samsung - 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the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Samsung Smart School Solution</a:t>
            </a:r>
            <a:endParaRPr lang="en-US" sz="1900" b="1">
              <a:latin typeface="Corbel" pitchFamily="34" charset="0"/>
              <a:ea typeface="MS PGothic" pitchFamily="34" charset="-128"/>
            </a:endParaRPr>
          </a:p>
          <a:p>
            <a:pPr marL="457200" indent="-457200">
              <a:defRPr/>
            </a:pPr>
            <a:r>
              <a:rPr lang="el-GR" sz="1900" b="1">
                <a:latin typeface="Corbel" pitchFamily="34" charset="0"/>
                <a:ea typeface="MS PGothic" pitchFamily="34" charset="-128"/>
              </a:rPr>
              <a:t>Αμερική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Ν. Κορέα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Αυστραλία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(με πρωτοβουλία του Υπ. Παιδείας),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Ν. Ζηλανδία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Νορβηγία</a:t>
            </a:r>
          </a:p>
          <a:p>
            <a:pPr marL="457200" indent="-457200">
              <a:defRPr/>
            </a:pPr>
            <a:r>
              <a:rPr lang="el-GR" sz="1900" b="1">
                <a:latin typeface="Corbel" pitchFamily="34" charset="0"/>
                <a:ea typeface="MS PGothic" pitchFamily="34" charset="-128"/>
              </a:rPr>
              <a:t>Ελλάδα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– Κολέγιο Ρόδου, Εκπαιδευτήρια Δούκα, Εκπαιδευτήρια Πλάτων, Πρότυπο Πειραματικό Σχολείο του Παν. Αθηνών – ηλεκτρονική τσάντα.</a:t>
            </a:r>
          </a:p>
          <a:p>
            <a:pPr marL="457200" indent="-457200">
              <a:defRPr/>
            </a:pPr>
            <a:r>
              <a:rPr lang="el-GR" sz="1900" b="1">
                <a:latin typeface="Corbel" pitchFamily="34" charset="0"/>
                <a:ea typeface="MS PGothic" pitchFamily="34" charset="-128"/>
              </a:rPr>
              <a:t>Τεχνολογικές λύσεις 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–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εργονομικά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χαρακτηριστικά, θέματα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ασφάλειας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και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ανθεκτικότητας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της συσκευής, θέματα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ευχρηστίας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και θέματα προεγκατεστημένων επιλεγμένων </a:t>
            </a:r>
            <a:r>
              <a:rPr lang="el-GR" sz="1900" b="1">
                <a:latin typeface="Corbel" pitchFamily="34" charset="0"/>
                <a:ea typeface="MS PGothic" pitchFamily="34" charset="-128"/>
              </a:rPr>
              <a:t>εφαρμογών</a:t>
            </a:r>
          </a:p>
          <a:p>
            <a:pPr marL="457200" indent="-457200">
              <a:defRPr/>
            </a:pPr>
            <a:r>
              <a:rPr lang="en-US" sz="1900">
                <a:latin typeface="Corbel" pitchFamily="34" charset="0"/>
                <a:ea typeface="MS PGothic" pitchFamily="34" charset="-128"/>
              </a:rPr>
              <a:t>Vinci Learning Tablets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(</a:t>
            </a:r>
            <a:r>
              <a:rPr lang="el-GR" sz="1900">
                <a:latin typeface="Corbel" pitchFamily="34" charset="0"/>
                <a:ea typeface="MS PGothic" pitchFamily="34" charset="-128"/>
                <a:hlinkClick r:id="rId2"/>
              </a:rPr>
              <a:t>http://www.vincigenius.com/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), </a:t>
            </a:r>
            <a:r>
              <a:rPr lang="en-US" sz="1900">
                <a:latin typeface="Corbel" pitchFamily="34" charset="0"/>
                <a:ea typeface="MS PGothic" pitchFamily="34" charset="-128"/>
                <a:hlinkClick r:id="rId3"/>
              </a:rPr>
              <a:t>Samsung Galaxy Tab</a:t>
            </a:r>
            <a:r>
              <a:rPr lang="el-GR" sz="1900">
                <a:latin typeface="Corbel" pitchFamily="34" charset="0"/>
                <a:ea typeface="MS PGothic" pitchFamily="34" charset="-128"/>
                <a:hlinkClick r:id="rId3"/>
              </a:rPr>
              <a:t> 3 </a:t>
            </a:r>
            <a:r>
              <a:rPr lang="en-US" sz="1900">
                <a:latin typeface="Corbel" pitchFamily="34" charset="0"/>
                <a:ea typeface="MS PGothic" pitchFamily="34" charset="-128"/>
                <a:hlinkClick r:id="rId3"/>
              </a:rPr>
              <a:t>Kids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, </a:t>
            </a:r>
            <a:r>
              <a:rPr lang="en-US" sz="1900">
                <a:latin typeface="Corbel" pitchFamily="34" charset="0"/>
                <a:ea typeface="MS PGothic" pitchFamily="34" charset="-128"/>
                <a:hlinkClick r:id="rId4"/>
              </a:rPr>
              <a:t>Lexibook Junior Tablet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900">
                <a:latin typeface="Corbel" pitchFamily="34" charset="0"/>
                <a:ea typeface="MS PGothic" pitchFamily="34" charset="-128"/>
                <a:hlinkClick r:id="rId5"/>
              </a:rPr>
              <a:t>Kurio 7S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, </a:t>
            </a:r>
            <a:r>
              <a:rPr lang="el-GR" sz="1900">
                <a:latin typeface="Corbel" pitchFamily="34" charset="0"/>
                <a:ea typeface="MS PGothic" pitchFamily="34" charset="-128"/>
                <a:hlinkClick r:id="rId6"/>
              </a:rPr>
              <a:t>Nabi 2</a:t>
            </a:r>
            <a:r>
              <a:rPr lang="el-GR" sz="1900">
                <a:latin typeface="Corbel" pitchFamily="34" charset="0"/>
                <a:ea typeface="MS PGothic" pitchFamily="34" charset="-128"/>
              </a:rPr>
              <a:t> και </a:t>
            </a:r>
            <a:r>
              <a:rPr lang="el-GR" sz="1900">
                <a:latin typeface="Corbel" pitchFamily="34" charset="0"/>
                <a:ea typeface="MS PGothic" pitchFamily="34" charset="-128"/>
                <a:hlinkClick r:id="rId7"/>
              </a:rPr>
              <a:t>Arnova Childpad 4GB</a:t>
            </a:r>
            <a:endParaRPr lang="el-GR" sz="1900">
              <a:latin typeface="Corbe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07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9102" y="0"/>
            <a:ext cx="7457379" cy="908720"/>
          </a:xfrm>
        </p:spPr>
        <p:txBody>
          <a:bodyPr/>
          <a:lstStyle/>
          <a:p>
            <a:pPr algn="ctr">
              <a:defRPr/>
            </a:pPr>
            <a:r>
              <a:rPr lang="el-G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MS PGothic" pitchFamily="34" charset="-128"/>
                <a:cs typeface="+mn-cs"/>
              </a:rPr>
              <a:t>Εφαρμογές σε κινητές συσκευές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20136" y="747958"/>
            <a:ext cx="3208908" cy="6065418"/>
          </a:xfrm>
        </p:spPr>
        <p:txBody>
          <a:bodyPr/>
          <a:lstStyle/>
          <a:p>
            <a:r>
              <a:rPr lang="el-GR" altLang="el-GR" sz="2000" b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Κοινωνικοπολιτισμικές</a:t>
            </a:r>
          </a:p>
          <a:p>
            <a:pPr>
              <a:spcBef>
                <a:spcPct val="0"/>
              </a:spcBef>
            </a:pPr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Εγκυκλοπαίδειες – λεξικά</a:t>
            </a:r>
          </a:p>
          <a:p>
            <a:pPr>
              <a:spcBef>
                <a:spcPts val="0"/>
              </a:spcBef>
            </a:pP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Αγγλο Ελληνικό Λεξικό ΔΩΡΕΑΝ</a:t>
            </a: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Wikipedia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Wiki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Encyclopedia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Tablet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Browser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for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Wikipedia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iTranslate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-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free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translator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Μηχανές αναζήτησης</a:t>
            </a:r>
          </a:p>
          <a:p>
            <a:pPr>
              <a:spcBef>
                <a:spcPts val="0"/>
              </a:spcBef>
            </a:pP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Top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Search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Engines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Google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Search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Google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Gesture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Search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Voice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Search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Google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Goggles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Barcode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Scanner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Shazam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Εικονικοί κόσμοι</a:t>
            </a:r>
          </a:p>
          <a:p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Street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View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on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Google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Maps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Εργαλεία επικοινωνίας</a:t>
            </a:r>
          </a:p>
          <a:p>
            <a:pPr>
              <a:spcBef>
                <a:spcPts val="0"/>
              </a:spcBef>
            </a:pP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WhatsApp Messenger</a:t>
            </a: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Skype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-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free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IM &amp;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video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calls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Viber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: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Free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Calls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&amp;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Messages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GO SMS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Pro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ts val="0"/>
              </a:spcBef>
            </a:pP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Tango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Text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,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Voice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,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Video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</a:rPr>
              <a:t>Calls</a:t>
            </a:r>
            <a:endParaRPr lang="el-GR" altLang="el-GR" sz="1400" dirty="0">
              <a:latin typeface="Corbel" pitchFamily="34" charset="0"/>
              <a:ea typeface="MS PGothic" pitchFamily="34" charset="-128"/>
            </a:endParaRPr>
          </a:p>
          <a:p>
            <a:endParaRPr lang="el-GR" altLang="el-GR" sz="1200" dirty="0">
              <a:solidFill>
                <a:srgbClr val="404040"/>
              </a:solidFill>
              <a:latin typeface="Times" charset="0"/>
            </a:endParaRPr>
          </a:p>
          <a:p>
            <a:endParaRPr lang="el-GR" sz="1400" dirty="0"/>
          </a:p>
        </p:txBody>
      </p:sp>
      <p:sp>
        <p:nvSpPr>
          <p:cNvPr id="6" name="Rectangle 7"/>
          <p:cNvSpPr/>
          <p:nvPr/>
        </p:nvSpPr>
        <p:spPr>
          <a:xfrm>
            <a:off x="4965198" y="690356"/>
            <a:ext cx="22326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Εποικοδομιστικές</a:t>
            </a:r>
            <a:endParaRPr lang="en-US" altLang="el-GR" b="1" dirty="0">
              <a:solidFill>
                <a:srgbClr val="0070C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b="1" i="1" dirty="0" err="1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Υπερμέσα</a:t>
            </a:r>
            <a:endParaRPr lang="el-GR" altLang="el-GR" sz="1200" b="1" i="1" dirty="0">
              <a:solidFill>
                <a:srgbClr val="0070C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Dolphin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Browser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Firefox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Browser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for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Android</a:t>
            </a:r>
            <a:endParaRPr lang="en-US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Εννοιολογικοί χάρτες</a:t>
            </a: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SimpleMind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Free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mind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mapping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Mindjet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for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Android</a:t>
            </a:r>
            <a:endParaRPr lang="en-US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Οπτικοποιήσεις</a:t>
            </a: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Planets</a:t>
            </a: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Pocket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Planets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Lite</a:t>
            </a:r>
            <a:endParaRPr lang="en-US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Προσομοιώσεις</a:t>
            </a: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Pendulum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Simulation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Pendulum Lab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Physics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Simulator</a:t>
            </a:r>
            <a:endParaRPr lang="en-US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Εικονικά εργαστήρια</a:t>
            </a: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Biochemistry Lab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Suite</a:t>
            </a:r>
            <a:endParaRPr lang="en-US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</a:rPr>
              <a:t>Συστήματα σύνδεσης με το περιβάλλον (GPS)</a:t>
            </a: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Sky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Map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Maps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Compass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Pendulum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Simulation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Smart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Measure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Earth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-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Now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Real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Time</a:t>
            </a:r>
            <a:r>
              <a:rPr lang="el-GR" altLang="el-GR" sz="12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GPS </a:t>
            </a:r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Tracker</a:t>
            </a:r>
            <a:endParaRPr lang="el-GR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r>
              <a:rPr lang="el-GR" altLang="el-GR" sz="1200" dirty="0" err="1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Thermometer</a:t>
            </a:r>
            <a:endParaRPr lang="en-US" altLang="el-GR" sz="12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  <a:p>
            <a:endParaRPr lang="el-GR" altLang="el-GR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58477" y="734416"/>
            <a:ext cx="237648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sz="2000" b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  <a:cs typeface="+mn-cs"/>
              </a:rPr>
              <a:t>Συμπεριφοριστικές</a:t>
            </a:r>
          </a:p>
          <a:p>
            <a:r>
              <a:rPr lang="el-GR" altLang="el-GR" sz="14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  <a:cs typeface="+mn-cs"/>
              </a:rPr>
              <a:t>Ασκήσεις – Καθοδήγηση</a:t>
            </a:r>
          </a:p>
          <a:p>
            <a:r>
              <a:rPr lang="el-GR" altLang="el-GR" sz="1400" dirty="0">
                <a:latin typeface="Corbel" pitchFamily="34" charset="0"/>
                <a:ea typeface="MS PGothic" pitchFamily="34" charset="-128"/>
                <a:cs typeface="+mn-cs"/>
              </a:rPr>
              <a:t>Kids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  <a:cs typeface="+mn-cs"/>
              </a:rPr>
              <a:t>Numbers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  <a:cs typeface="+mn-cs"/>
              </a:rPr>
              <a:t> and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  <a:cs typeface="+mn-cs"/>
              </a:rPr>
              <a:t>Math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  <a:cs typeface="+mn-cs"/>
              </a:rPr>
              <a:t>Lite</a:t>
            </a:r>
            <a:endParaRPr lang="el-GR" altLang="el-GR" sz="1400" dirty="0">
              <a:latin typeface="Corbel" pitchFamily="34" charset="0"/>
              <a:ea typeface="MS PGothic" pitchFamily="34" charset="-128"/>
              <a:cs typeface="+mn-cs"/>
            </a:endParaRPr>
          </a:p>
          <a:p>
            <a:r>
              <a:rPr lang="el-GR" altLang="el-GR" sz="1400" dirty="0" err="1">
                <a:latin typeface="Corbel" pitchFamily="34" charset="0"/>
                <a:ea typeface="MS PGothic" pitchFamily="34" charset="-128"/>
                <a:cs typeface="+mn-cs"/>
              </a:rPr>
              <a:t>National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  <a:cs typeface="+mn-cs"/>
              </a:rPr>
              <a:t>Flags</a:t>
            </a:r>
            <a:r>
              <a:rPr lang="el-GR" altLang="el-GR" sz="1400" dirty="0"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latin typeface="Corbel" pitchFamily="34" charset="0"/>
                <a:ea typeface="MS PGothic" pitchFamily="34" charset="-128"/>
                <a:cs typeface="+mn-cs"/>
              </a:rPr>
              <a:t>Quiz</a:t>
            </a:r>
            <a:endParaRPr lang="en-US" altLang="el-GR" sz="1400" dirty="0">
              <a:latin typeface="Corbel" pitchFamily="34" charset="0"/>
              <a:ea typeface="MS PGothic" pitchFamily="34" charset="-128"/>
              <a:cs typeface="+mn-cs"/>
            </a:endParaRPr>
          </a:p>
          <a:p>
            <a:r>
              <a:rPr lang="el-GR" altLang="el-GR" sz="14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  <a:cs typeface="+mn-cs"/>
              </a:rPr>
              <a:t>Πολυμέσα</a:t>
            </a:r>
          </a:p>
          <a:p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Παραμύθια</a:t>
            </a:r>
          </a:p>
          <a:p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San</a:t>
            </a:r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Simera</a:t>
            </a:r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-Σαν Σήμερα</a:t>
            </a:r>
            <a:endParaRPr lang="en-US" altLang="el-GR" sz="1400" dirty="0">
              <a:solidFill>
                <a:schemeClr val="tx1"/>
              </a:solidFill>
              <a:latin typeface="Corbel" pitchFamily="34" charset="0"/>
              <a:ea typeface="MS PGothic" pitchFamily="34" charset="-128"/>
              <a:cs typeface="+mn-cs"/>
            </a:endParaRPr>
          </a:p>
          <a:p>
            <a:r>
              <a:rPr lang="el-GR" altLang="el-GR" sz="1400" b="1" i="1" dirty="0">
                <a:solidFill>
                  <a:srgbClr val="0070C0"/>
                </a:solidFill>
                <a:latin typeface="Corbel" pitchFamily="34" charset="0"/>
                <a:ea typeface="MS PGothic" pitchFamily="34" charset="-128"/>
                <a:cs typeface="+mn-cs"/>
              </a:rPr>
              <a:t>Εκπαιδευτικά παιχνίδια </a:t>
            </a:r>
          </a:p>
          <a:p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Κρεμάλα - </a:t>
            </a:r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Hangman</a:t>
            </a:r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in</a:t>
            </a:r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Greek</a:t>
            </a:r>
            <a:endParaRPr lang="el-GR" altLang="el-GR" sz="1400" dirty="0">
              <a:solidFill>
                <a:schemeClr val="tx1"/>
              </a:solidFill>
              <a:latin typeface="Corbel" pitchFamily="34" charset="0"/>
              <a:ea typeface="MS PGothic" pitchFamily="34" charset="-128"/>
              <a:cs typeface="+mn-cs"/>
            </a:endParaRPr>
          </a:p>
          <a:p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Τα παιδία παίζει</a:t>
            </a:r>
          </a:p>
          <a:p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Kids </a:t>
            </a:r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Animal</a:t>
            </a:r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Piano</a:t>
            </a:r>
            <a:r>
              <a:rPr lang="el-GR" altLang="el-GR" sz="1400" dirty="0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 </a:t>
            </a:r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Free</a:t>
            </a:r>
            <a:endParaRPr lang="el-GR" altLang="el-GR" sz="1400" dirty="0">
              <a:solidFill>
                <a:schemeClr val="tx1"/>
              </a:solidFill>
              <a:latin typeface="Corbel" pitchFamily="34" charset="0"/>
              <a:ea typeface="MS PGothic" pitchFamily="34" charset="-128"/>
              <a:cs typeface="+mn-cs"/>
            </a:endParaRPr>
          </a:p>
          <a:p>
            <a:r>
              <a:rPr lang="el-GR" altLang="el-GR" sz="1400" dirty="0" err="1">
                <a:solidFill>
                  <a:schemeClr val="tx1"/>
                </a:solidFill>
                <a:latin typeface="Corbel" pitchFamily="34" charset="0"/>
                <a:ea typeface="MS PGothic" pitchFamily="34" charset="-128"/>
                <a:cs typeface="+mn-cs"/>
              </a:rPr>
              <a:t>Markers</a:t>
            </a:r>
            <a:endParaRPr lang="el-GR" altLang="el-GR" sz="1400" dirty="0">
              <a:solidFill>
                <a:schemeClr val="tx1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56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EEE8-3B54-44F1-9696-88D8AA2C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6FBAEE-6060-4D08-8B5A-A3822B1E7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201" y="1825625"/>
            <a:ext cx="54915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EC4F-E93B-483A-9A86-EB365358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B28E-16E5-4903-9301-B86046D2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l-GR" sz="1700"/>
              <a:t>CELL PHONES</a:t>
            </a:r>
            <a:r>
              <a:rPr lang="en-US" sz="1700"/>
              <a:t>:</a:t>
            </a:r>
            <a:r>
              <a:rPr lang="el-GR" sz="1700"/>
              <a:t> group discussions μέσω αποστολής μηνυμάτων </a:t>
            </a:r>
          </a:p>
          <a:p>
            <a:r>
              <a:rPr lang="el-GR" sz="1700"/>
              <a:t>καταγραφή ομιλίας και παρουσιάσεων με χρήση κάμερας </a:t>
            </a:r>
          </a:p>
          <a:p>
            <a:r>
              <a:rPr lang="el-GR" sz="1700"/>
              <a:t>E-BOOK READERS (Kindle, Barnes &amp; Noble’s Nook)</a:t>
            </a:r>
            <a:r>
              <a:rPr lang="en-US" sz="1700"/>
              <a:t>:</a:t>
            </a:r>
            <a:r>
              <a:rPr lang="el-GR" sz="1700"/>
              <a:t> ανάγνωση βιβλίων,  αποθήκευση σε βιβλιοθήκες, λεξικά, περιοδικά MP3 &amp; PORTABLE MEDIA PLAYERS (IPOD TOUCH). Επίσης επιτρέπουν την αποθήκευση μικρών διαλέξεων στις οποίες υπάρχει ελεύθερη πρόσβαση αλλά και την αποθήκευση μικρών video που έχουν αποκτηθεί από το διαδίκτυο (youtube, teachertube) </a:t>
            </a:r>
          </a:p>
          <a:p>
            <a:r>
              <a:rPr lang="el-GR" sz="1700"/>
              <a:t>TABLETS (Apple’s iPad, Kindle Fire, Galaxy)</a:t>
            </a:r>
            <a:r>
              <a:rPr lang="en-US" sz="1700"/>
              <a:t>: </a:t>
            </a:r>
            <a:r>
              <a:rPr lang="el-GR" sz="1700"/>
              <a:t>έχουν τις δυνατότητες όλων των προηγούμενων και επιπλέον είναι computer-like συσκευές</a:t>
            </a:r>
          </a:p>
          <a:p>
            <a:r>
              <a:rPr lang="el-GR" sz="1700"/>
              <a:t>SMARTPHONES</a:t>
            </a:r>
            <a:r>
              <a:rPr lang="en-US" sz="1700"/>
              <a:t>:</a:t>
            </a:r>
            <a:r>
              <a:rPr lang="el-GR" sz="1700"/>
              <a:t> έχουν τις δυνατότητες όλων των προηγούμενων και επιπλέον είναι και τηλέφωνα και τρέχουν εφαρμογές, καταγράφουν video, ανταλλάσσουν μηνύματα και κείμενα</a:t>
            </a:r>
            <a:endParaRPr lang="en-US" sz="1700"/>
          </a:p>
        </p:txBody>
      </p:sp>
      <p:pic>
        <p:nvPicPr>
          <p:cNvPr id="3074" name="Picture 2" descr="How Mobile Apps Have Enhanced Modern Education Industry?">
            <a:extLst>
              <a:ext uri="{FF2B5EF4-FFF2-40B4-BE49-F238E27FC236}">
                <a16:creationId xmlns:a16="http://schemas.microsoft.com/office/drawing/2014/main" id="{5E1652F1-7E69-4D2B-94FB-D7BB97FEB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6563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F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0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CAB6E-9C22-44C2-BF00-396B8ABC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l-GR" sz="5400"/>
              <a:t>Γιατί να γίνεται η χρήση κινητών συσκευών;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D592-64A6-4C03-BE27-DD275F2DE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l-GR" sz="2200"/>
              <a:t>Οι κινητές συσκευές διαθέτουν μια σειρά από χαρακτηριστικά που τις</a:t>
            </a:r>
            <a:r>
              <a:rPr lang="en-US" sz="2200"/>
              <a:t> </a:t>
            </a:r>
            <a:r>
              <a:rPr lang="el-GR" sz="2200"/>
              <a:t>καθιστούν ελκυστικές για την εκπαίδευση, όπως:</a:t>
            </a:r>
          </a:p>
          <a:p>
            <a:r>
              <a:rPr lang="el-GR" sz="2200"/>
              <a:t>είναι φθηνές, σε σχέση με τους υπολογιστές, και μπορούν να μεταφερθούν</a:t>
            </a:r>
            <a:r>
              <a:rPr lang="en-US" sz="2200"/>
              <a:t> </a:t>
            </a:r>
            <a:r>
              <a:rPr lang="el-GR" sz="2200"/>
              <a:t>εύκολα</a:t>
            </a:r>
          </a:p>
          <a:p>
            <a:r>
              <a:rPr lang="el-GR" sz="2200"/>
              <a:t>• προσφέρουν τη δυνατότητα για ubiquitous ("πανταχού παρόν") computing</a:t>
            </a:r>
            <a:endParaRPr lang="en-US" sz="2200"/>
          </a:p>
          <a:p>
            <a:r>
              <a:rPr lang="el-GR" sz="2200"/>
              <a:t>προσφέρουν πρόσβαση σε πληροφορίες και προωθούν την ανάπτυξη του</a:t>
            </a:r>
          </a:p>
          <a:p>
            <a:r>
              <a:rPr lang="el-GR" sz="2200"/>
              <a:t>ψηφιακού αλφαβητισμού (information literacy)</a:t>
            </a:r>
          </a:p>
          <a:p>
            <a:r>
              <a:rPr lang="el-GR" sz="2200"/>
              <a:t>προσφέρουν δυνατότητες για ανεξάρτητη μάθηση (independent learning)</a:t>
            </a:r>
          </a:p>
          <a:p>
            <a:r>
              <a:rPr lang="el-GR" sz="2200"/>
              <a:t>διευκολύνουν τα άτομα με ειδικές ανάγκες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9722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8EC6-BE23-44DE-9308-90E50BBD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Διαστάσεις για το Σχεδιασμό Περιβαλλόντων Συνεργατικής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34D7-4E1E-401B-9957-6CB96801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1. δομή των μαθησιακών δραστηριοτήτων που πρόκειται να υποστηριχθούν</a:t>
            </a:r>
          </a:p>
          <a:p>
            <a:pPr marL="0" indent="0">
              <a:buNone/>
            </a:pPr>
            <a:r>
              <a:rPr lang="el-GR" dirty="0"/>
              <a:t>2. επιλογή δικτύου υποδομής (</a:t>
            </a:r>
            <a:r>
              <a:rPr lang="en-US" dirty="0"/>
              <a:t>network infrastructure),</a:t>
            </a:r>
          </a:p>
          <a:p>
            <a:pPr marL="0" indent="0">
              <a:buNone/>
            </a:pPr>
            <a:r>
              <a:rPr lang="el-GR" dirty="0"/>
              <a:t>3. επιλογή του υλικού (κινητές συσκευές, τεχνολογίες, </a:t>
            </a:r>
            <a:r>
              <a:rPr lang="el-GR" dirty="0" err="1"/>
              <a:t>κλπ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4. σχεδίαση του λογισμικού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3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970CD-4127-4152-AE74-9D0D8E41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l-GR" sz="4000"/>
              <a:t>Τελικά….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4A43-CCC0-4F8A-B5DC-F215E989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l-GR" sz="2000" i="1">
                <a:latin typeface="TimesNewRomanPS-ItalicMT"/>
              </a:rPr>
              <a:t>επαύξηση του φυσικού χώρου με ψηφιακές πληροφορίες</a:t>
            </a:r>
            <a:endParaRPr lang="en-US" sz="2000" i="1">
              <a:latin typeface="TimesNewRomanPS-ItalicMT"/>
            </a:endParaRPr>
          </a:p>
          <a:p>
            <a:r>
              <a:rPr lang="el-GR" sz="2000" i="1">
                <a:latin typeface="TimesNewRomanPS-ItalicMT"/>
              </a:rPr>
              <a:t>δυνατότητα αναπαράστασης τόσο του φυσικού όσο και του σημειολογικού χώρου</a:t>
            </a:r>
            <a:endParaRPr lang="en-US" sz="2000" i="1">
              <a:latin typeface="TimesNewRomanPS-ItalicMT"/>
            </a:endParaRPr>
          </a:p>
          <a:p>
            <a:r>
              <a:rPr lang="el-GR" sz="2000" i="1">
                <a:latin typeface="TimesNewRomanPS-ItalicMT"/>
              </a:rPr>
              <a:t>σύνθεση των ατομικών συνεισφορών των μαθητών</a:t>
            </a:r>
            <a:endParaRPr lang="en-US" sz="2000" i="1">
              <a:latin typeface="TimesNewRomanPS-ItalicMT"/>
            </a:endParaRPr>
          </a:p>
          <a:p>
            <a:r>
              <a:rPr lang="el-GR" sz="2000" i="1">
                <a:latin typeface="TimesNewRomanPS-ItalicMT"/>
              </a:rPr>
              <a:t>αλλαγή του ρόλου του δασκάλου προσαρμόζοντας την διδακτική διαδικασία</a:t>
            </a:r>
            <a:endParaRPr lang="en-US" sz="2000"/>
          </a:p>
        </p:txBody>
      </p:sp>
      <p:pic>
        <p:nvPicPr>
          <p:cNvPr id="4098" name="Picture 2" descr="NetNewsLedger - Why mobile learning is the future of education on the go">
            <a:extLst>
              <a:ext uri="{FF2B5EF4-FFF2-40B4-BE49-F238E27FC236}">
                <a16:creationId xmlns:a16="http://schemas.microsoft.com/office/drawing/2014/main" id="{A9AEE829-BCB5-4107-836C-85C3AFD0C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r="-3" b="-3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7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E9D-AD48-4250-8406-F06A5CAA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Κεφάλαιο βιβλίου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35276-82BA-4455-BB2E-970387BE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http://karagian.users.uth.gr/cscl/14-Karagiannidis-Vavoula.pdf</a:t>
            </a:r>
            <a:r>
              <a:rPr lang="el-G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8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1F92-3A21-4CE7-9EA1-58C9BA40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Ευχαριστώ για την προσοχή σας! </a:t>
            </a:r>
            <a:br>
              <a:rPr lang="el-GR" b="1" dirty="0"/>
            </a:br>
            <a:r>
              <a:rPr lang="el-GR" b="1" dirty="0"/>
              <a:t>Συζήτηση και ερωτήσεις </a:t>
            </a:r>
            <a:endParaRPr lang="en-US" b="1" dirty="0"/>
          </a:p>
        </p:txBody>
      </p:sp>
      <p:pic>
        <p:nvPicPr>
          <p:cNvPr id="4" name="Content Placeholder 6" descr="http://www.jobinterviewtools.com/blog/wp-content/uploads/2010/01/dreamstimemedium_19473030-300x300.jpg">
            <a:extLst>
              <a:ext uri="{FF2B5EF4-FFF2-40B4-BE49-F238E27FC236}">
                <a16:creationId xmlns:a16="http://schemas.microsoft.com/office/drawing/2014/main" id="{3B44E51C-82F1-4BD4-81A8-5C45D1A9F1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5725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36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27702-FD0C-4693-B69C-14BC8C81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l-GR" sz="5400"/>
              <a:t>Πλεονεκτήματα</a:t>
            </a:r>
            <a:endParaRPr lang="en-US" sz="5400"/>
          </a:p>
        </p:txBody>
      </p:sp>
      <p:sp>
        <p:nvSpPr>
          <p:cNvPr id="205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obile Literacy for Out-of-School Children project in Thailand (Microsoft,  True Cooperation and MOE Thailand) | UNESCO Bangkok">
            <a:extLst>
              <a:ext uri="{FF2B5EF4-FFF2-40B4-BE49-F238E27FC236}">
                <a16:creationId xmlns:a16="http://schemas.microsoft.com/office/drawing/2014/main" id="{DDCA7C2C-65D0-47FB-BFC4-518865DDE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3" r="18078" b="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8353-7FAE-44E8-B902-F25F02A3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1700"/>
              <a:t>• ερέθισµα, κίνητρο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ευκολία χρήσης</a:t>
            </a:r>
            <a:endParaRPr lang="en-GB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ευκολία και βελτίωση γραπτών εργασιών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καλύτερη γνώση για τους υπολογιστές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διαθεσιµότητα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εύρος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διασκέδαση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ευελιξία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ανεξάρτητη εργασία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καλύτερη πρόσβαση </a:t>
            </a:r>
            <a:endParaRPr lang="en-US" sz="1700"/>
          </a:p>
          <a:p>
            <a:pPr marL="0" indent="0">
              <a:buNone/>
            </a:pPr>
            <a:r>
              <a:rPr lang="en-GB" sz="1700"/>
              <a:t>• </a:t>
            </a:r>
            <a:r>
              <a:rPr lang="el-GR" sz="1700"/>
              <a:t>ενδιαφέρον</a:t>
            </a:r>
            <a:endParaRPr lang="el-GR" sz="170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01832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C843F-6E29-46D2-BB0B-2086211F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∆ιαφορετικά Επίπεδα Αξιοποίησης των Κινητών Συσκευών στη Μάθηση (Gay et al, 2002)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0236A-A9D5-460B-9E60-7EEE43BCF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44278"/>
            <a:ext cx="7214616" cy="49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8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5946-62A6-42E3-9FAB-303B7055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Προβλήματα των Κινητών Συσκευών στη Μάθηση</a:t>
            </a:r>
            <a:br>
              <a:rPr lang="el-GR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C7FF-9680-4619-8728-31DFD6C6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κόστος: ειδικά λόγω της ραγδαίας εξέλιξης, που απαξιώνει γρήγορα την αντίστοιχη τεχνολογία</a:t>
            </a:r>
          </a:p>
          <a:p>
            <a:r>
              <a:rPr lang="el-GR" dirty="0"/>
              <a:t>ευαισθησία: ειδικά για σχολικά περιβάλλοντα</a:t>
            </a:r>
          </a:p>
          <a:p>
            <a:r>
              <a:rPr lang="el-GR" dirty="0"/>
              <a:t>τεχνικά προβλήματα: μπαταρίες, σύνδεση, συμβατό λογισμικό έλλειψη εκπαιδευτικού λογισμικού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DA3C-3774-4A45-9319-11A32312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Αποτέλεσμα εικόνας για mobile δεωιψεσ ιν εδθψατιον&quot;">
            <a:extLst>
              <a:ext uri="{FF2B5EF4-FFF2-40B4-BE49-F238E27FC236}">
                <a16:creationId xmlns:a16="http://schemas.microsoft.com/office/drawing/2014/main" id="{A7A287C9-51F4-455B-8280-3BE159E5CC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91" y="1839223"/>
            <a:ext cx="3760079" cy="46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5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BE4AA4DB-97D5-4137-9664-94421C3BEA4A}"/>
              </a:ext>
            </a:extLst>
          </p:cNvPr>
          <p:cNvSpPr>
            <a:spLocks/>
          </p:cNvSpPr>
          <p:nvPr/>
        </p:nvSpPr>
        <p:spPr bwMode="auto">
          <a:xfrm>
            <a:off x="1970484" y="165199"/>
            <a:ext cx="8242102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l-GR" altLang="en-US" sz="2250" dirty="0">
                <a:latin typeface="Lucida Grande" charset="0"/>
                <a:cs typeface="Lucida Grande" charset="0"/>
                <a:sym typeface="Lucida Grande" charset="0"/>
              </a:rPr>
              <a:t>Διαμοίραση της πληροφορίας μέσω κινητών συσκευών</a:t>
            </a:r>
            <a:endParaRPr lang="en-US" altLang="en-US" sz="2250" dirty="0"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9736C3D6-57F9-40CB-87BF-9148759DA4CC}"/>
              </a:ext>
            </a:extLst>
          </p:cNvPr>
          <p:cNvSpPr>
            <a:spLocks/>
          </p:cNvSpPr>
          <p:nvPr/>
        </p:nvSpPr>
        <p:spPr bwMode="auto">
          <a:xfrm>
            <a:off x="3908227" y="3013769"/>
            <a:ext cx="3884414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922" b="1" dirty="0">
                <a:latin typeface="Lucida Grande" charset="0"/>
                <a:cs typeface="Lucida Grande" charset="0"/>
                <a:sym typeface="Lucida Grande" charset="0"/>
              </a:rPr>
              <a:t>mobility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79C1BFD1-8F59-47F3-BE4A-8316074E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53" y="320575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id="{EF99AFEA-07FE-4C2F-BEF2-24587E82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4" y="5152430"/>
            <a:ext cx="1841748" cy="12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>
            <a:extLst>
              <a:ext uri="{FF2B5EF4-FFF2-40B4-BE49-F238E27FC236}">
                <a16:creationId xmlns:a16="http://schemas.microsoft.com/office/drawing/2014/main" id="{AC2F6CB5-EA3B-4BE9-8D14-FC7E411B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9" y="881806"/>
            <a:ext cx="1321594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>
            <a:extLst>
              <a:ext uri="{FF2B5EF4-FFF2-40B4-BE49-F238E27FC236}">
                <a16:creationId xmlns:a16="http://schemas.microsoft.com/office/drawing/2014/main" id="{740F473A-9FC4-47D8-9BA6-7394A8A2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59" y="1543721"/>
            <a:ext cx="1321594" cy="15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>
            <a:extLst>
              <a:ext uri="{FF2B5EF4-FFF2-40B4-BE49-F238E27FC236}">
                <a16:creationId xmlns:a16="http://schemas.microsoft.com/office/drawing/2014/main" id="{AA53C362-E603-4466-AEB5-CD678C7E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24512" r="5951" b="20973"/>
          <a:stretch>
            <a:fillRect/>
          </a:stretch>
        </p:blipFill>
        <p:spPr bwMode="auto">
          <a:xfrm>
            <a:off x="4524375" y="1455539"/>
            <a:ext cx="2232422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>
            <a:extLst>
              <a:ext uri="{FF2B5EF4-FFF2-40B4-BE49-F238E27FC236}">
                <a16:creationId xmlns:a16="http://schemas.microsoft.com/office/drawing/2014/main" id="{3E91DF7F-4168-4072-981D-D7A7BE60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9" y="2715183"/>
            <a:ext cx="1151930" cy="14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>
            <a:extLst>
              <a:ext uri="{FF2B5EF4-FFF2-40B4-BE49-F238E27FC236}">
                <a16:creationId xmlns:a16="http://schemas.microsoft.com/office/drawing/2014/main" id="{819B9634-399E-4FB8-9CBD-894A89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41" y="5002739"/>
            <a:ext cx="2315021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>
            <a:extLst>
              <a:ext uri="{FF2B5EF4-FFF2-40B4-BE49-F238E27FC236}">
                <a16:creationId xmlns:a16="http://schemas.microsoft.com/office/drawing/2014/main" id="{7308D1E3-BC66-42EF-8778-DE538C31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52" y="4705945"/>
            <a:ext cx="1910953" cy="169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1">
            <a:extLst>
              <a:ext uri="{FF2B5EF4-FFF2-40B4-BE49-F238E27FC236}">
                <a16:creationId xmlns:a16="http://schemas.microsoft.com/office/drawing/2014/main" id="{5A81C50F-2213-45FD-8103-24D73C30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08" y="6429375"/>
            <a:ext cx="455414" cy="39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Αποτέλεσμα εικόνας για mobile collaboration&quot;">
            <a:extLst>
              <a:ext uri="{FF2B5EF4-FFF2-40B4-BE49-F238E27FC236}">
                <a16:creationId xmlns:a16="http://schemas.microsoft.com/office/drawing/2014/main" id="{ED63AB14-CF85-4534-8B2E-7CA96B05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63" y="1046856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8ABBF-20B2-4DE4-ADE9-F4974D4D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l-GR" sz="3000">
                <a:solidFill>
                  <a:srgbClr val="FFFFFF"/>
                </a:solidFill>
              </a:rPr>
              <a:t>Ταξινόµηση Μελετών Μάθησης µέσω Κινητών Συσκευών</a:t>
            </a:r>
            <a:endParaRPr lang="en-GB" sz="3000">
              <a:solidFill>
                <a:srgbClr val="FFFFFF"/>
              </a:solidFill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0A0A53-A7E0-41DB-8518-336F1E60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6EF48-FBAA-4117-A9C0-CEE25C34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49" y="2971800"/>
            <a:ext cx="9367109" cy="32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9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4EC4-084F-4D00-8ED8-C604FA99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5" y="1363415"/>
            <a:ext cx="10515600" cy="1325563"/>
          </a:xfrm>
        </p:spPr>
        <p:txBody>
          <a:bodyPr>
            <a:normAutofit fontScale="90000"/>
          </a:bodyPr>
          <a:lstStyle/>
          <a:p>
            <a:pPr marL="889000"/>
            <a:r>
              <a:rPr lang="en-US" altLang="en-US" dirty="0" err="1">
                <a:cs typeface="Lucida Grande" charset="0"/>
              </a:rPr>
              <a:t>Συν-Δημιουργί</a:t>
            </a:r>
            <a:r>
              <a:rPr lang="en-US" altLang="en-US" dirty="0">
                <a:cs typeface="Lucida Grande" charset="0"/>
              </a:rPr>
              <a:t>α</a:t>
            </a:r>
            <a:br>
              <a:rPr lang="en-US" altLang="en-US" dirty="0"/>
            </a:br>
            <a:r>
              <a:rPr lang="en-US" altLang="en-US" dirty="0">
                <a:cs typeface="Lucida Grande" charset="0"/>
              </a:rPr>
              <a:t>Συνομιλία</a:t>
            </a:r>
            <a:br>
              <a:rPr lang="en-US" altLang="en-US" dirty="0"/>
            </a:br>
            <a:r>
              <a:rPr lang="en-US" altLang="en-US" dirty="0">
                <a:cs typeface="Lucida Grande" charset="0"/>
              </a:rPr>
              <a:t>Συλλογική Ευφυία </a:t>
            </a:r>
            <a:br>
              <a:rPr lang="en-US" altLang="en-US" dirty="0"/>
            </a:br>
            <a:r>
              <a:rPr lang="en-US" altLang="en-US" dirty="0">
                <a:cs typeface="Lucida Grande" charset="0"/>
              </a:rPr>
              <a:t>Συνεργασία</a:t>
            </a:r>
            <a:endParaRPr lang="en-US" dirty="0"/>
          </a:p>
        </p:txBody>
      </p:sp>
      <p:pic>
        <p:nvPicPr>
          <p:cNvPr id="1026" name="Picture 2" descr="Αποτέλεσμα εικόνας για mobile collaboration&quot;">
            <a:extLst>
              <a:ext uri="{FF2B5EF4-FFF2-40B4-BE49-F238E27FC236}">
                <a16:creationId xmlns:a16="http://schemas.microsoft.com/office/drawing/2014/main" id="{2894BAC0-42B7-479E-9E6B-AA53D4071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86" y="3227933"/>
            <a:ext cx="6191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mobile collaboration&quot;">
            <a:extLst>
              <a:ext uri="{FF2B5EF4-FFF2-40B4-BE49-F238E27FC236}">
                <a16:creationId xmlns:a16="http://schemas.microsoft.com/office/drawing/2014/main" id="{25AA9548-83D4-4C65-978D-377854A2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76" y="507753"/>
            <a:ext cx="38100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1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1104</Words>
  <Application>Microsoft Office PowerPoint</Application>
  <PresentationFormat>Widescreen</PresentationFormat>
  <Paragraphs>167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Gill Sans MT</vt:lpstr>
      <vt:lpstr>Lucida Grande</vt:lpstr>
      <vt:lpstr>Times</vt:lpstr>
      <vt:lpstr>Times New Roman</vt:lpstr>
      <vt:lpstr>TimesNewRomanPS-ItalicMT</vt:lpstr>
      <vt:lpstr>TimesNewRomanPSMT</vt:lpstr>
      <vt:lpstr>Office Theme</vt:lpstr>
      <vt:lpstr>Εκπαίδευση με την χρήση κινητών συσκευών</vt:lpstr>
      <vt:lpstr>Γιατί να γίνεται η χρήση κινητών συσκευών;</vt:lpstr>
      <vt:lpstr>Πλεονεκτήματα</vt:lpstr>
      <vt:lpstr>∆ιαφορετικά Επίπεδα Αξιοποίησης των Κινητών Συσκευών στη Μάθηση (Gay et al, 2002)</vt:lpstr>
      <vt:lpstr>Προβλήματα των Κινητών Συσκευών στη Μάθηση </vt:lpstr>
      <vt:lpstr>PowerPoint Presentation</vt:lpstr>
      <vt:lpstr>PowerPoint Presentation</vt:lpstr>
      <vt:lpstr>Ταξινόµηση Μελετών Μάθησης µέσω Κινητών Συσκευών</vt:lpstr>
      <vt:lpstr>Συν-Δημιουργία Συνομιλία Συλλογική Ευφυία  Συνεργασία</vt:lpstr>
      <vt:lpstr>Τι είναι η φορητή μάθηση;</vt:lpstr>
      <vt:lpstr>Τεχνολογικό Πλαίσιο</vt:lpstr>
      <vt:lpstr>Παιδαγωγικό Πλαίσιο</vt:lpstr>
      <vt:lpstr>Χαρακτηριστικά της φορητής μάθησης</vt:lpstr>
      <vt:lpstr>Βασικές χρήσεις</vt:lpstr>
      <vt:lpstr>Χώροι Εφαρμογής</vt:lpstr>
      <vt:lpstr>Μελέτες σε σχολεία </vt:lpstr>
      <vt:lpstr>Εφαρμογές σε κινητές συσκευές</vt:lpstr>
      <vt:lpstr>PowerPoint Presentation</vt:lpstr>
      <vt:lpstr>PowerPoint Presentation</vt:lpstr>
      <vt:lpstr>Βασικές Διαστάσεις για το Σχεδιασμό Περιβαλλόντων Συνεργατικής </vt:lpstr>
      <vt:lpstr>Τελικά….</vt:lpstr>
      <vt:lpstr>Κεφάλαιο βιβλίου </vt:lpstr>
      <vt:lpstr>Ευχαριστώ για την προσοχή σας!  Συζήτηση και ερωτήσεις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Υπολογιστικές Συσκευές – Mobile Learning – Φορητή Μάθηση </dc:title>
  <dc:creator>Dr. Nikolaos Pellas</dc:creator>
  <cp:lastModifiedBy>ΝΙΚΟΛΑΟΣ ΠΕΛΛΑΣ</cp:lastModifiedBy>
  <cp:revision>18</cp:revision>
  <dcterms:created xsi:type="dcterms:W3CDTF">2019-12-22T13:25:53Z</dcterms:created>
  <dcterms:modified xsi:type="dcterms:W3CDTF">2021-10-23T08:31:11Z</dcterms:modified>
</cp:coreProperties>
</file>