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2" r:id="rId5"/>
    <p:sldId id="263" r:id="rId6"/>
    <p:sldId id="259" r:id="rId7"/>
    <p:sldId id="260" r:id="rId8"/>
    <p:sldId id="261" r:id="rId9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8F9AD-9475-4EFA-A7ED-0CE67BD1C969}" type="datetimeFigureOut">
              <a:rPr lang="el-GR" smtClean="0"/>
              <a:pPr/>
              <a:t>11/4/2024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016D8-0CC4-41C1-8449-D8DEA4AECD54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8F9AD-9475-4EFA-A7ED-0CE67BD1C969}" type="datetimeFigureOut">
              <a:rPr lang="el-GR" smtClean="0"/>
              <a:pPr/>
              <a:t>11/4/2024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016D8-0CC4-41C1-8449-D8DEA4AECD54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8F9AD-9475-4EFA-A7ED-0CE67BD1C969}" type="datetimeFigureOut">
              <a:rPr lang="el-GR" smtClean="0"/>
              <a:pPr/>
              <a:t>11/4/2024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016D8-0CC4-41C1-8449-D8DEA4AECD54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8F9AD-9475-4EFA-A7ED-0CE67BD1C969}" type="datetimeFigureOut">
              <a:rPr lang="el-GR" smtClean="0"/>
              <a:pPr/>
              <a:t>11/4/2024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016D8-0CC4-41C1-8449-D8DEA4AECD54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8F9AD-9475-4EFA-A7ED-0CE67BD1C969}" type="datetimeFigureOut">
              <a:rPr lang="el-GR" smtClean="0"/>
              <a:pPr/>
              <a:t>11/4/2024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016D8-0CC4-41C1-8449-D8DEA4AECD54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8F9AD-9475-4EFA-A7ED-0CE67BD1C969}" type="datetimeFigureOut">
              <a:rPr lang="el-GR" smtClean="0"/>
              <a:pPr/>
              <a:t>11/4/2024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016D8-0CC4-41C1-8449-D8DEA4AECD54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8F9AD-9475-4EFA-A7ED-0CE67BD1C969}" type="datetimeFigureOut">
              <a:rPr lang="el-GR" smtClean="0"/>
              <a:pPr/>
              <a:t>11/4/2024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016D8-0CC4-41C1-8449-D8DEA4AECD54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8F9AD-9475-4EFA-A7ED-0CE67BD1C969}" type="datetimeFigureOut">
              <a:rPr lang="el-GR" smtClean="0"/>
              <a:pPr/>
              <a:t>11/4/2024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016D8-0CC4-41C1-8449-D8DEA4AECD54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8F9AD-9475-4EFA-A7ED-0CE67BD1C969}" type="datetimeFigureOut">
              <a:rPr lang="el-GR" smtClean="0"/>
              <a:pPr/>
              <a:t>11/4/2024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016D8-0CC4-41C1-8449-D8DEA4AECD54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8F9AD-9475-4EFA-A7ED-0CE67BD1C969}" type="datetimeFigureOut">
              <a:rPr lang="el-GR" smtClean="0"/>
              <a:pPr/>
              <a:t>11/4/2024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016D8-0CC4-41C1-8449-D8DEA4AECD54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8F9AD-9475-4EFA-A7ED-0CE67BD1C969}" type="datetimeFigureOut">
              <a:rPr lang="el-GR" smtClean="0"/>
              <a:pPr/>
              <a:t>11/4/2024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016D8-0CC4-41C1-8449-D8DEA4AECD54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F8F9AD-9475-4EFA-A7ED-0CE67BD1C969}" type="datetimeFigureOut">
              <a:rPr lang="el-GR" smtClean="0"/>
              <a:pPr/>
              <a:t>11/4/2024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1016D8-0CC4-41C1-8449-D8DEA4AECD54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/>
              <a:t>Κοινωνική και συναισθηματική μάθηση</a:t>
            </a: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l-GR" dirty="0"/>
              <a:t>Η </a:t>
            </a:r>
            <a:r>
              <a:rPr lang="el-GR" b="1" dirty="0"/>
              <a:t>κοινωνική και συναισθηματική μάθηση </a:t>
            </a:r>
            <a:r>
              <a:rPr lang="el-GR" dirty="0"/>
              <a:t>είναι το κομμάτι εκείνο </a:t>
            </a:r>
            <a:r>
              <a:rPr lang="el-GR" dirty="0" smtClean="0"/>
              <a:t>της</a:t>
            </a:r>
            <a:r>
              <a:rPr lang="en-US" dirty="0" smtClean="0"/>
              <a:t> </a:t>
            </a:r>
            <a:r>
              <a:rPr lang="el-GR" dirty="0" smtClean="0"/>
              <a:t>εκπαίδευσης </a:t>
            </a:r>
            <a:r>
              <a:rPr lang="el-GR" dirty="0"/>
              <a:t>που </a:t>
            </a:r>
            <a:r>
              <a:rPr lang="el-GR" b="1" dirty="0"/>
              <a:t>αφορά την απόκτηση δεξιοτήτων</a:t>
            </a:r>
            <a:r>
              <a:rPr lang="el-GR" dirty="0"/>
              <a:t>, όπως </a:t>
            </a:r>
            <a:r>
              <a:rPr lang="el-GR" b="1" dirty="0"/>
              <a:t>η αναγνώριση και </a:t>
            </a:r>
            <a:r>
              <a:rPr lang="el-GR" b="1" dirty="0" smtClean="0"/>
              <a:t>ο</a:t>
            </a:r>
            <a:r>
              <a:rPr lang="en-US" b="1" dirty="0" smtClean="0"/>
              <a:t> </a:t>
            </a:r>
            <a:r>
              <a:rPr lang="el-GR" b="1" dirty="0" smtClean="0"/>
              <a:t>χειρισμός </a:t>
            </a:r>
            <a:r>
              <a:rPr lang="el-GR" b="1" dirty="0"/>
              <a:t>των συναισθημάτων του εαυτού και των άλλων</a:t>
            </a:r>
            <a:r>
              <a:rPr lang="el-GR" dirty="0"/>
              <a:t>, </a:t>
            </a:r>
            <a:r>
              <a:rPr lang="el-GR" b="1" dirty="0"/>
              <a:t>το ενδιαφέρον για </a:t>
            </a:r>
            <a:r>
              <a:rPr lang="el-GR" b="1" dirty="0" smtClean="0"/>
              <a:t>τους</a:t>
            </a:r>
            <a:r>
              <a:rPr lang="en-US" b="1" dirty="0" smtClean="0"/>
              <a:t> </a:t>
            </a:r>
            <a:r>
              <a:rPr lang="el-GR" b="1" dirty="0" smtClean="0"/>
              <a:t>άλλους</a:t>
            </a:r>
            <a:r>
              <a:rPr lang="el-GR" b="1" dirty="0"/>
              <a:t>, η σύναψη καλών σχέσεων, η παρακολούθηση των αλλαγών </a:t>
            </a:r>
            <a:r>
              <a:rPr lang="el-GR" b="1" dirty="0" smtClean="0"/>
              <a:t>του</a:t>
            </a:r>
            <a:r>
              <a:rPr lang="en-US" b="1" dirty="0" smtClean="0"/>
              <a:t> </a:t>
            </a:r>
            <a:r>
              <a:rPr lang="el-GR" b="1" dirty="0" smtClean="0"/>
              <a:t>περιβάλλοντος </a:t>
            </a:r>
            <a:r>
              <a:rPr lang="el-GR" b="1" dirty="0"/>
              <a:t>και η λήψη κατάλληλων </a:t>
            </a:r>
            <a:r>
              <a:rPr lang="el-GR" b="1" dirty="0" smtClean="0"/>
              <a:t>αποφάσεων</a:t>
            </a:r>
            <a:r>
              <a:rPr lang="en-US" b="1" dirty="0" smtClean="0"/>
              <a:t>.</a:t>
            </a:r>
            <a:endParaRPr lang="el-GR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en-US" dirty="0" smtClean="0"/>
              <a:t>O</a:t>
            </a:r>
            <a:r>
              <a:rPr lang="el-GR" dirty="0" smtClean="0"/>
              <a:t>ι </a:t>
            </a:r>
            <a:r>
              <a:rPr lang="el-GR" dirty="0"/>
              <a:t>κοινωνικές και συναισθηματικές δεξιότητες είναι </a:t>
            </a:r>
            <a:r>
              <a:rPr lang="el-GR" dirty="0" smtClean="0"/>
              <a:t>ζωτικής</a:t>
            </a:r>
            <a:r>
              <a:rPr lang="en-US" dirty="0" smtClean="0"/>
              <a:t> </a:t>
            </a:r>
            <a:r>
              <a:rPr lang="el-GR" dirty="0" smtClean="0"/>
              <a:t>σημασίας </a:t>
            </a:r>
            <a:r>
              <a:rPr lang="el-GR" dirty="0"/>
              <a:t>για τους </a:t>
            </a:r>
            <a:r>
              <a:rPr lang="el-GR" dirty="0" smtClean="0"/>
              <a:t>μαθητές</a:t>
            </a:r>
            <a:r>
              <a:rPr lang="en-US" dirty="0" smtClean="0"/>
              <a:t> </a:t>
            </a:r>
            <a:r>
              <a:rPr lang="el-GR" b="1" dirty="0" smtClean="0"/>
              <a:t>ειδικά</a:t>
            </a:r>
            <a:r>
              <a:rPr lang="el-GR" dirty="0" smtClean="0"/>
              <a:t>, </a:t>
            </a:r>
            <a:r>
              <a:rPr lang="el-GR" dirty="0"/>
              <a:t>όταν αυτοί βρίσκονται σε μεταβατικές καταστάσεις, </a:t>
            </a:r>
            <a:r>
              <a:rPr lang="el-GR" b="1" dirty="0" smtClean="0"/>
              <a:t>όπως</a:t>
            </a:r>
            <a:r>
              <a:rPr lang="en-US" b="1" dirty="0" smtClean="0"/>
              <a:t> </a:t>
            </a:r>
            <a:r>
              <a:rPr lang="el-GR" b="1" dirty="0" smtClean="0"/>
              <a:t>η </a:t>
            </a:r>
            <a:r>
              <a:rPr lang="el-GR" b="1" dirty="0"/>
              <a:t>μετάβαση από το δημοτικό σχολείο στο </a:t>
            </a:r>
            <a:r>
              <a:rPr lang="el-GR" b="1" dirty="0" smtClean="0"/>
              <a:t>γυμνάσιο</a:t>
            </a:r>
            <a:r>
              <a:rPr lang="el-GR" dirty="0" smtClean="0"/>
              <a:t>. </a:t>
            </a:r>
            <a:r>
              <a:rPr lang="el-GR" dirty="0"/>
              <a:t>Κατά την </a:t>
            </a:r>
            <a:r>
              <a:rPr lang="el-GR" dirty="0" smtClean="0"/>
              <a:t>κρίσιμη</a:t>
            </a:r>
            <a:r>
              <a:rPr lang="en-US" dirty="0" smtClean="0"/>
              <a:t> </a:t>
            </a:r>
            <a:r>
              <a:rPr lang="el-GR" dirty="0" smtClean="0"/>
              <a:t>αυτή </a:t>
            </a:r>
            <a:r>
              <a:rPr lang="el-GR" dirty="0"/>
              <a:t>περίοδο της ζωής τους οι νέοι βιώνουν μία σειρά από σημαντικές </a:t>
            </a:r>
            <a:r>
              <a:rPr lang="el-GR" b="1" dirty="0" smtClean="0"/>
              <a:t>βιολογικές,</a:t>
            </a:r>
            <a:r>
              <a:rPr lang="en-US" b="1" dirty="0" smtClean="0"/>
              <a:t> </a:t>
            </a:r>
            <a:r>
              <a:rPr lang="el-GR" b="1" dirty="0" smtClean="0"/>
              <a:t>προσωπικές</a:t>
            </a:r>
            <a:r>
              <a:rPr lang="el-GR" b="1" dirty="0"/>
              <a:t>, κοινωνικές, οικογενειακές και πολιτισμικές </a:t>
            </a:r>
            <a:r>
              <a:rPr lang="el-GR" b="1" dirty="0" smtClean="0"/>
              <a:t>αλλαγές</a:t>
            </a:r>
            <a:r>
              <a:rPr lang="el-GR" dirty="0" smtClean="0"/>
              <a:t>. Οι</a:t>
            </a:r>
            <a:r>
              <a:rPr lang="en-US" dirty="0" smtClean="0"/>
              <a:t> </a:t>
            </a:r>
            <a:r>
              <a:rPr lang="el-GR" dirty="0" smtClean="0"/>
              <a:t>μαθητές </a:t>
            </a:r>
            <a:r>
              <a:rPr lang="el-GR" dirty="0"/>
              <a:t>μπορούν να αντιμετωπίσουν τις δυσκολίες που οφείλονται τόσο </a:t>
            </a:r>
            <a:r>
              <a:rPr lang="el-GR" dirty="0" smtClean="0"/>
              <a:t>στην</a:t>
            </a:r>
            <a:r>
              <a:rPr lang="en-US" dirty="0" smtClean="0"/>
              <a:t> </a:t>
            </a:r>
            <a:r>
              <a:rPr lang="el-GR" dirty="0" smtClean="0"/>
              <a:t>αναπτυξιακή </a:t>
            </a:r>
            <a:r>
              <a:rPr lang="el-GR" dirty="0"/>
              <a:t>διαδικασία, όσο και στο πιεστικό μαθησιακό περιβάλλον μόνο αν </a:t>
            </a:r>
            <a:r>
              <a:rPr lang="el-GR" dirty="0" smtClean="0"/>
              <a:t>έχουν</a:t>
            </a:r>
            <a:r>
              <a:rPr lang="en-US" dirty="0" smtClean="0"/>
              <a:t> </a:t>
            </a:r>
            <a:r>
              <a:rPr lang="el-GR" dirty="0" smtClean="0"/>
              <a:t>ανεπτυγμένες </a:t>
            </a:r>
            <a:r>
              <a:rPr lang="el-GR" dirty="0"/>
              <a:t>τις κατάλληλες συναισθηματικές δεξιότητες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el-GR" dirty="0" smtClean="0"/>
              <a:t>Καθοριστική </a:t>
            </a:r>
            <a:r>
              <a:rPr lang="el-GR" dirty="0" smtClean="0"/>
              <a:t>συμβολή στην κατεύθυνση αυτή έχουν οι </a:t>
            </a:r>
            <a:r>
              <a:rPr lang="el-GR" dirty="0" smtClean="0"/>
              <a:t>δάσκαλοι και </a:t>
            </a:r>
            <a:r>
              <a:rPr lang="el-GR" b="1" dirty="0" smtClean="0"/>
              <a:t>ο </a:t>
            </a:r>
            <a:r>
              <a:rPr lang="el-GR" b="1" dirty="0" smtClean="0"/>
              <a:t>τρόπος επικοινωνίας τους με τα </a:t>
            </a:r>
            <a:r>
              <a:rPr lang="el-GR" b="1" dirty="0" smtClean="0"/>
              <a:t>παιδιά</a:t>
            </a:r>
            <a:r>
              <a:rPr lang="el-GR" dirty="0" smtClean="0"/>
              <a:t>. </a:t>
            </a:r>
          </a:p>
          <a:p>
            <a:pPr algn="just"/>
            <a:r>
              <a:rPr lang="el-GR" dirty="0" smtClean="0"/>
              <a:t>Τα </a:t>
            </a:r>
            <a:r>
              <a:rPr lang="el-GR" dirty="0" smtClean="0"/>
              <a:t>βασικότερα χαρακτηριστικά στην </a:t>
            </a:r>
            <a:r>
              <a:rPr lang="el-GR" dirty="0" smtClean="0"/>
              <a:t>επικοινωνία είναι </a:t>
            </a:r>
            <a:r>
              <a:rPr lang="el-GR" b="1" dirty="0" smtClean="0"/>
              <a:t>ο σεβασμός, η </a:t>
            </a:r>
            <a:r>
              <a:rPr lang="el-GR" b="1" dirty="0" err="1" smtClean="0"/>
              <a:t>ενσυναίσθηση</a:t>
            </a:r>
            <a:r>
              <a:rPr lang="el-GR" b="1" dirty="0" smtClean="0"/>
              <a:t> και η αυθεντικότητα</a:t>
            </a:r>
            <a:r>
              <a:rPr lang="el-GR" dirty="0" smtClean="0"/>
              <a:t>. Επομένως σε όσο μεγαλύτερο βαθμό διαθέτουν οι εκπαιδευτικοί τις δεξιότητες αυτές και τις παρέχουν στους μαθητές τους τόσο καλύτερα θα αναπτύξουν εκείνοι τις δικές τους δεξιότητες. </a:t>
            </a:r>
            <a:endParaRPr lang="el-GR" dirty="0" smtClean="0"/>
          </a:p>
          <a:p>
            <a:pPr algn="just"/>
            <a:r>
              <a:rPr lang="el-GR" dirty="0" smtClean="0"/>
              <a:t>Σύμφωνα </a:t>
            </a:r>
            <a:r>
              <a:rPr lang="el-GR" dirty="0" smtClean="0"/>
              <a:t>μάλιστα με την </a:t>
            </a:r>
            <a:r>
              <a:rPr lang="el-GR" dirty="0" err="1" smtClean="0"/>
              <a:t>Denham</a:t>
            </a:r>
            <a:r>
              <a:rPr lang="el-GR" dirty="0" smtClean="0"/>
              <a:t> (1998), το </a:t>
            </a:r>
            <a:r>
              <a:rPr lang="el-GR" b="1" dirty="0" smtClean="0"/>
              <a:t>πώς οι εκπαιδευτικοί διαχειρίζονται τα συναισθήματά τους </a:t>
            </a:r>
            <a:r>
              <a:rPr lang="el-GR" dirty="0" smtClean="0"/>
              <a:t>επηρεάζει και </a:t>
            </a:r>
            <a:r>
              <a:rPr lang="el-GR" b="1" dirty="0" smtClean="0"/>
              <a:t>κατευθύνει τον τρόπο με τον οποίο τα παιδιά θα διαχειριστούν τα δικά τους </a:t>
            </a:r>
            <a:r>
              <a:rPr lang="el-GR" b="1" dirty="0" smtClean="0"/>
              <a:t>συναισθήματα.</a:t>
            </a:r>
            <a:endParaRPr lang="el-GR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el-GR" dirty="0" smtClean="0"/>
              <a:t>Για το λόγο αυτό θα πρέπει να υιοθετήσουν οι ίδιοι κάποιες δεξιότητες προκειμένου να είναι σε θέση να αναπτύσσουν τις </a:t>
            </a:r>
            <a:r>
              <a:rPr lang="el-GR" dirty="0" err="1" smtClean="0"/>
              <a:t>κοινωνικο</a:t>
            </a:r>
            <a:r>
              <a:rPr lang="el-GR" dirty="0" smtClean="0"/>
              <a:t>-συναισθηματικές </a:t>
            </a:r>
            <a:r>
              <a:rPr lang="el-GR" dirty="0" smtClean="0"/>
              <a:t>δεξιότητες των παιδιών όπως </a:t>
            </a:r>
            <a:r>
              <a:rPr lang="el-GR" dirty="0" err="1" smtClean="0"/>
              <a:t>π.χ</a:t>
            </a:r>
            <a:r>
              <a:rPr lang="el-GR" dirty="0" smtClean="0"/>
              <a:t> </a:t>
            </a:r>
            <a:r>
              <a:rPr lang="el-GR" b="1" dirty="0" smtClean="0"/>
              <a:t>να δημιουργούν </a:t>
            </a:r>
            <a:r>
              <a:rPr lang="el-GR" b="1" dirty="0" smtClean="0"/>
              <a:t>κλίμα εμπιστοσύνης</a:t>
            </a:r>
            <a:r>
              <a:rPr lang="el-GR" dirty="0" smtClean="0"/>
              <a:t>, να </a:t>
            </a:r>
            <a:r>
              <a:rPr lang="el-GR" b="1" dirty="0" smtClean="0"/>
              <a:t>βοηθούν τους μαθητές στην έκφραση των </a:t>
            </a:r>
            <a:r>
              <a:rPr lang="el-GR" b="1" dirty="0" smtClean="0"/>
              <a:t>συναισθημάτων </a:t>
            </a:r>
            <a:r>
              <a:rPr lang="el-GR" dirty="0" smtClean="0"/>
              <a:t>τους</a:t>
            </a:r>
            <a:r>
              <a:rPr lang="el-GR" dirty="0" smtClean="0"/>
              <a:t>, να βοηθούν </a:t>
            </a:r>
            <a:r>
              <a:rPr lang="el-GR" b="1" dirty="0" smtClean="0"/>
              <a:t>στην αναγνώριση των </a:t>
            </a:r>
            <a:r>
              <a:rPr lang="el-GR" b="1" dirty="0" smtClean="0"/>
              <a:t>συναισθημάτων των </a:t>
            </a:r>
            <a:r>
              <a:rPr lang="el-GR" b="1" dirty="0" smtClean="0"/>
              <a:t>ίδιων και των άλλων</a:t>
            </a:r>
            <a:r>
              <a:rPr lang="el-GR" dirty="0" smtClean="0"/>
              <a:t>, να </a:t>
            </a:r>
            <a:r>
              <a:rPr lang="el-GR" b="1" dirty="0" smtClean="0"/>
              <a:t>παρέχουν στρατηγικές διαχείρισης τους</a:t>
            </a:r>
            <a:r>
              <a:rPr lang="el-GR" dirty="0" smtClean="0"/>
              <a:t>, να αναγνωρίζουν τις </a:t>
            </a:r>
            <a:r>
              <a:rPr lang="el-GR" b="1" dirty="0" smtClean="0"/>
              <a:t>διαφορετικές συναισθηματικές </a:t>
            </a:r>
            <a:r>
              <a:rPr lang="el-GR" b="1" dirty="0" smtClean="0"/>
              <a:t>εκδηλώσεις ανάλογα με τον </a:t>
            </a:r>
            <a:r>
              <a:rPr lang="el-GR" b="1" dirty="0" smtClean="0"/>
              <a:t>πολιτισμό.</a:t>
            </a:r>
            <a:endParaRPr lang="el-GR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l-GR" dirty="0"/>
              <a:t>Σε μία ασφαλή και γεμάτη φροντίδα σχολική κοινότητα, οι </a:t>
            </a:r>
            <a:r>
              <a:rPr lang="el-GR" dirty="0" smtClean="0"/>
              <a:t>μαθητές αισθάνονται </a:t>
            </a:r>
            <a:r>
              <a:rPr lang="el-GR" dirty="0"/>
              <a:t>ότι μπορούν να εκφράσουν ελεύθερα τον εαυτό τους και δεν </a:t>
            </a:r>
            <a:r>
              <a:rPr lang="el-GR" dirty="0" smtClean="0"/>
              <a:t>φοβούνται τα </a:t>
            </a:r>
            <a:r>
              <a:rPr lang="el-GR" dirty="0"/>
              <a:t>τυχόν λάθη, γιατί γνωρίζουν ότι θα είναι έτσι και αλλιώς </a:t>
            </a:r>
            <a:r>
              <a:rPr lang="el-GR" dirty="0" smtClean="0"/>
              <a:t>αποδεκτοί</a:t>
            </a:r>
            <a:r>
              <a:rPr lang="el-GR" dirty="0" smtClean="0"/>
              <a:t>.</a:t>
            </a:r>
            <a:endParaRPr lang="el-GR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el-GR" dirty="0"/>
              <a:t>Οι </a:t>
            </a:r>
            <a:r>
              <a:rPr lang="el-GR" b="1" dirty="0" smtClean="0"/>
              <a:t>δάσκαλοι</a:t>
            </a:r>
            <a:r>
              <a:rPr lang="en-US" dirty="0" smtClean="0"/>
              <a:t> </a:t>
            </a:r>
            <a:r>
              <a:rPr lang="el-GR" dirty="0" smtClean="0"/>
              <a:t>μπορούν </a:t>
            </a:r>
            <a:r>
              <a:rPr lang="el-GR" dirty="0"/>
              <a:t>να </a:t>
            </a:r>
            <a:r>
              <a:rPr lang="el-GR" b="1" dirty="0"/>
              <a:t>δημιουργήσουν μία τέτοια μαθησιακή κοινότητα</a:t>
            </a:r>
            <a:r>
              <a:rPr lang="el-GR" dirty="0"/>
              <a:t>, παρέχοντας </a:t>
            </a:r>
            <a:r>
              <a:rPr lang="el-GR" b="1" dirty="0" smtClean="0"/>
              <a:t>ασφάλεια</a:t>
            </a:r>
            <a:r>
              <a:rPr lang="el-GR" dirty="0" smtClean="0"/>
              <a:t>,</a:t>
            </a:r>
            <a:r>
              <a:rPr lang="en-US" dirty="0" smtClean="0"/>
              <a:t> </a:t>
            </a:r>
            <a:r>
              <a:rPr lang="el-GR" b="1" dirty="0" smtClean="0"/>
              <a:t>καθορισμένα </a:t>
            </a:r>
            <a:r>
              <a:rPr lang="el-GR" b="1" dirty="0"/>
              <a:t>όρια με σεβασμό </a:t>
            </a:r>
            <a:r>
              <a:rPr lang="el-GR" dirty="0"/>
              <a:t>στη δουλειά και </a:t>
            </a:r>
            <a:r>
              <a:rPr lang="el-GR" b="1" dirty="0"/>
              <a:t>σχέσεις υποστήριξης</a:t>
            </a:r>
            <a:r>
              <a:rPr lang="el-GR" dirty="0"/>
              <a:t>. </a:t>
            </a:r>
            <a:endParaRPr lang="en-US" dirty="0" smtClean="0"/>
          </a:p>
          <a:p>
            <a:pPr algn="just"/>
            <a:r>
              <a:rPr lang="el-GR" dirty="0" smtClean="0"/>
              <a:t>Πρέπει να</a:t>
            </a:r>
            <a:r>
              <a:rPr lang="en-US" dirty="0" smtClean="0"/>
              <a:t> </a:t>
            </a:r>
            <a:r>
              <a:rPr lang="el-GR" dirty="0" smtClean="0"/>
              <a:t>επιμένουν </a:t>
            </a:r>
            <a:r>
              <a:rPr lang="el-GR" dirty="0"/>
              <a:t>στο σεβασμό και την </a:t>
            </a:r>
            <a:r>
              <a:rPr lang="el-GR" b="1" dirty="0"/>
              <a:t>υποστήριξη μεταξύ των μαθητών</a:t>
            </a:r>
            <a:r>
              <a:rPr lang="el-GR" dirty="0"/>
              <a:t>, και να </a:t>
            </a:r>
            <a:r>
              <a:rPr lang="el-GR" b="1" dirty="0" smtClean="0"/>
              <a:t>παρέχουν</a:t>
            </a:r>
            <a:r>
              <a:rPr lang="en-US" b="1" dirty="0" smtClean="0"/>
              <a:t> </a:t>
            </a:r>
            <a:r>
              <a:rPr lang="el-GR" b="1" dirty="0" smtClean="0"/>
              <a:t>μαθησιακές </a:t>
            </a:r>
            <a:r>
              <a:rPr lang="el-GR" b="1" dirty="0"/>
              <a:t>εμπειρίες κατάλληλες</a:t>
            </a:r>
            <a:r>
              <a:rPr lang="el-GR" dirty="0"/>
              <a:t> για τη δημιουργία και την εξυπηρέτηση </a:t>
            </a:r>
            <a:r>
              <a:rPr lang="el-GR" dirty="0" smtClean="0"/>
              <a:t>της</a:t>
            </a:r>
            <a:r>
              <a:rPr lang="en-US" dirty="0" smtClean="0"/>
              <a:t> </a:t>
            </a:r>
            <a:r>
              <a:rPr lang="el-GR" dirty="0" smtClean="0"/>
              <a:t>κοινότητας</a:t>
            </a:r>
            <a:r>
              <a:rPr lang="el-GR" dirty="0"/>
              <a:t>. </a:t>
            </a:r>
            <a:endParaRPr lang="en-US" smtClean="0"/>
          </a:p>
          <a:p>
            <a:pPr algn="just"/>
            <a:r>
              <a:rPr lang="el-GR" smtClean="0"/>
              <a:t>Ένα </a:t>
            </a:r>
            <a:r>
              <a:rPr lang="el-GR" dirty="0"/>
              <a:t>συναισθηματικό ‘δέσιμο’ με τους δάσκαλους, τους </a:t>
            </a:r>
            <a:r>
              <a:rPr lang="el-GR" dirty="0" smtClean="0"/>
              <a:t>συνομήλικους</a:t>
            </a:r>
            <a:r>
              <a:rPr lang="en-US" dirty="0" smtClean="0"/>
              <a:t> </a:t>
            </a:r>
            <a:r>
              <a:rPr lang="el-GR" dirty="0" smtClean="0"/>
              <a:t>και </a:t>
            </a:r>
            <a:r>
              <a:rPr lang="el-GR" dirty="0"/>
              <a:t>το σχολείο, είναι ένας ζωτικής σημασίας κρίκος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l-GR" dirty="0" smtClean="0"/>
              <a:t>Η κοινωνική και συναισθηματική μάθηση (</a:t>
            </a:r>
            <a:r>
              <a:rPr lang="el-GR" dirty="0" err="1" smtClean="0"/>
              <a:t>ΚΣΜ</a:t>
            </a:r>
            <a:r>
              <a:rPr lang="el-GR" dirty="0" smtClean="0"/>
              <a:t>) μπορεί να διδαχθεί στα σχολεία μέσω διαφορετικών προγραμμάτων. Κάποια από αυτά μπορεί να είναι εστιασμένα </a:t>
            </a:r>
            <a:r>
              <a:rPr lang="el-GR" b="1" dirty="0" smtClean="0"/>
              <a:t>(α) </a:t>
            </a:r>
            <a:r>
              <a:rPr lang="el-GR" dirty="0" smtClean="0"/>
              <a:t>στην ανάπτυξη των κοινωνικών δεξιοτήτων, </a:t>
            </a:r>
            <a:r>
              <a:rPr lang="el-GR" b="1" dirty="0" smtClean="0"/>
              <a:t>(β) </a:t>
            </a:r>
            <a:r>
              <a:rPr lang="el-GR" dirty="0" smtClean="0"/>
              <a:t>στην διαμόρφωση του χαρακτήρα και  </a:t>
            </a:r>
            <a:r>
              <a:rPr lang="el-GR" b="1" dirty="0" smtClean="0"/>
              <a:t>(γ) </a:t>
            </a:r>
            <a:r>
              <a:rPr lang="el-GR" dirty="0" smtClean="0"/>
              <a:t>σε ζητήματα υγείας ή ηθικής.</a:t>
            </a:r>
            <a:endParaRPr lang="el-G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132</TotalTime>
  <Words>462</Words>
  <Application>Microsoft Office PowerPoint</Application>
  <PresentationFormat>Προβολή στην οθόνη (4:3)</PresentationFormat>
  <Paragraphs>12</Paragraphs>
  <Slides>8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8</vt:i4>
      </vt:variant>
    </vt:vector>
  </HeadingPairs>
  <TitlesOfParts>
    <vt:vector size="9" baseType="lpstr">
      <vt:lpstr>Θέμα του Office</vt:lpstr>
      <vt:lpstr>Κοινωνική και συναισθηματική μάθηση</vt:lpstr>
      <vt:lpstr>Διαφάνεια 2</vt:lpstr>
      <vt:lpstr>Διαφάνεια 3</vt:lpstr>
      <vt:lpstr>Διαφάνεια 4</vt:lpstr>
      <vt:lpstr>Διαφάνεια 5</vt:lpstr>
      <vt:lpstr>Διαφάνεια 6</vt:lpstr>
      <vt:lpstr>Διαφάνεια 7</vt:lpstr>
      <vt:lpstr>Διαφάνεια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Κοινωνική και συναισθηματική μάθηση</dc:title>
  <dc:creator>User</dc:creator>
  <cp:lastModifiedBy>User</cp:lastModifiedBy>
  <cp:revision>14</cp:revision>
  <dcterms:created xsi:type="dcterms:W3CDTF">2024-04-10T04:45:37Z</dcterms:created>
  <dcterms:modified xsi:type="dcterms:W3CDTF">2024-04-11T06:41:51Z</dcterms:modified>
</cp:coreProperties>
</file>