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9" r:id="rId3"/>
    <p:sldId id="257" r:id="rId4"/>
    <p:sldId id="258" r:id="rId5"/>
    <p:sldId id="260" r:id="rId6"/>
    <p:sldId id="261" r:id="rId7"/>
    <p:sldId id="262" r:id="rId8"/>
    <p:sldId id="263" r:id="rId9"/>
    <p:sldId id="264" r:id="rId10"/>
    <p:sldId id="265" r:id="rId11"/>
    <p:sldId id="267" r:id="rId12"/>
    <p:sldId id="268" r:id="rId13"/>
    <p:sldId id="270" r:id="rId14"/>
    <p:sldId id="271" r:id="rId15"/>
    <p:sldId id="273" r:id="rId16"/>
    <p:sldId id="274" r:id="rId17"/>
    <p:sldId id="275" r:id="rId18"/>
    <p:sldId id="276" r:id="rId19"/>
    <p:sldId id="277" r:id="rId20"/>
    <p:sldId id="278"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94EBC7-F60F-4A14-8F5B-CA35DCF4B9AD}" type="datetimeFigureOut">
              <a:rPr lang="el-GR" smtClean="0"/>
              <a:t>28/11/2024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45FC27-228F-4BF2-B743-D4E6A552D58E}"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BC45FC27-228F-4BF2-B743-D4E6A552D58E}" type="slidenum">
              <a:rPr lang="el-GR" smtClean="0"/>
              <a:t>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02C98FE-B92D-41FB-A04B-43ABB81EA1AC}" type="slidenum">
              <a:rPr lang="el-GR" smtClean="0"/>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02C98FE-B92D-41FB-A04B-43ABB81EA1AC}"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F02C98FE-B92D-41FB-A04B-43ABB81EA1AC}" type="slidenum">
              <a:rPr lang="el-GR" smtClean="0"/>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F02C98FE-B92D-41FB-A04B-43ABB81EA1AC}" type="slidenum">
              <a:rPr lang="el-GR" smtClean="0"/>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02C98FE-B92D-41FB-A04B-43ABB81EA1AC}" type="slidenum">
              <a:rPr lang="el-GR" smtClean="0"/>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8BB1D370-BE11-406A-81E0-28732E5B0D80}" type="datetimeFigureOut">
              <a:rPr lang="el-GR" smtClean="0"/>
              <a:t>28/11/2024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02C98FE-B92D-41FB-A04B-43ABB81EA1AC}" type="slidenum">
              <a:rPr lang="el-GR" smtClean="0"/>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F02C98FE-B92D-41FB-A04B-43ABB81EA1AC}" type="slidenum">
              <a:rPr lang="el-GR" smtClean="0"/>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F02C98FE-B92D-41FB-A04B-43ABB81EA1A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F02C98FE-B92D-41FB-A04B-43ABB81EA1A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02C98FE-B92D-41FB-A04B-43ABB81EA1AC}" type="slidenum">
              <a:rPr lang="el-GR" smtClean="0"/>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8BB1D370-BE11-406A-81E0-28732E5B0D80}" type="datetimeFigureOut">
              <a:rPr lang="el-GR" smtClean="0"/>
              <a:t>28/11/2024</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F02C98FE-B92D-41FB-A04B-43ABB81EA1AC}" type="slidenum">
              <a:rPr lang="el-GR" smtClean="0"/>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8BB1D370-BE11-406A-81E0-28732E5B0D80}" type="datetimeFigureOut">
              <a:rPr lang="el-GR" smtClean="0"/>
              <a:t>28/11/2024</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BB1D370-BE11-406A-81E0-28732E5B0D80}" type="datetimeFigureOut">
              <a:rPr lang="el-GR" smtClean="0"/>
              <a:t>28/11/2024</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02C98FE-B92D-41FB-A04B-43ABB81EA1AC}" type="slidenum">
              <a:rPr lang="el-GR" smtClean="0"/>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endParaRPr lang="el-GR" dirty="0"/>
          </a:p>
        </p:txBody>
      </p:sp>
      <p:sp>
        <p:nvSpPr>
          <p:cNvPr id="2" name="1 - Τίτλος"/>
          <p:cNvSpPr>
            <a:spLocks noGrp="1"/>
          </p:cNvSpPr>
          <p:nvPr>
            <p:ph type="ctrTitle"/>
          </p:nvPr>
        </p:nvSpPr>
        <p:spPr/>
        <p:txBody>
          <a:bodyPr/>
          <a:lstStyle/>
          <a:p>
            <a:r>
              <a:rPr lang="el-GR" dirty="0" smtClean="0"/>
              <a:t>Επανάληψη – Προετοιμασία για πρόοδο</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φάκελος αξιολόγησης και αναστοχασμός</a:t>
            </a:r>
            <a:endParaRPr lang="el-GR" dirty="0"/>
          </a:p>
        </p:txBody>
      </p:sp>
      <p:sp>
        <p:nvSpPr>
          <p:cNvPr id="3" name="2 - Θέση περιεχομένου"/>
          <p:cNvSpPr>
            <a:spLocks noGrp="1"/>
          </p:cNvSpPr>
          <p:nvPr>
            <p:ph sz="quarter" idx="1"/>
          </p:nvPr>
        </p:nvSpPr>
        <p:spPr/>
        <p:txBody>
          <a:bodyPr/>
          <a:lstStyle/>
          <a:p>
            <a:pPr algn="just"/>
            <a:r>
              <a:rPr lang="el-GR" dirty="0" smtClean="0"/>
              <a:t>οι εκπαιδευόμενοι </a:t>
            </a:r>
            <a:r>
              <a:rPr lang="el-GR" b="1" dirty="0" err="1" smtClean="0">
                <a:effectLst>
                  <a:outerShdw blurRad="38100" dist="38100" dir="2700000" algn="tl">
                    <a:srgbClr val="000000">
                      <a:alpha val="43137"/>
                    </a:srgbClr>
                  </a:outerShdw>
                </a:effectLst>
              </a:rPr>
              <a:t>αυτοαξιολογούνται</a:t>
            </a:r>
            <a:r>
              <a:rPr lang="el-GR" b="1" dirty="0" smtClean="0">
                <a:effectLst>
                  <a:outerShdw blurRad="38100" dist="38100" dir="2700000" algn="tl">
                    <a:srgbClr val="000000">
                      <a:alpha val="43137"/>
                    </a:srgbClr>
                  </a:outerShdw>
                </a:effectLst>
              </a:rPr>
              <a:t> </a:t>
            </a:r>
            <a:r>
              <a:rPr lang="el-GR" dirty="0" smtClean="0"/>
              <a:t>(αξιολογούν την ως τότε εξελικτική τους πορεία και πρόοδο), αναπτύσσουν </a:t>
            </a:r>
            <a:r>
              <a:rPr lang="el-GR" b="1" dirty="0" err="1" smtClean="0">
                <a:effectLst>
                  <a:outerShdw blurRad="38100" dist="38100" dir="2700000" algn="tl">
                    <a:srgbClr val="000000">
                      <a:alpha val="43137"/>
                    </a:srgbClr>
                  </a:outerShdw>
                </a:effectLst>
              </a:rPr>
              <a:t>μεταγνωστικές</a:t>
            </a:r>
            <a:r>
              <a:rPr lang="el-GR" b="1" dirty="0" smtClean="0">
                <a:effectLst>
                  <a:outerShdw blurRad="38100" dist="38100" dir="2700000" algn="tl">
                    <a:srgbClr val="000000">
                      <a:alpha val="43137"/>
                    </a:srgbClr>
                  </a:outerShdw>
                </a:effectLst>
              </a:rPr>
              <a:t> δεξιότητες</a:t>
            </a:r>
            <a:r>
              <a:rPr lang="el-GR" dirty="0" smtClean="0"/>
              <a:t>, συνειδητοποιούν την </a:t>
            </a:r>
            <a:r>
              <a:rPr lang="el-GR" b="1" dirty="0" smtClean="0">
                <a:effectLst>
                  <a:outerShdw blurRad="38100" dist="38100" dir="2700000" algn="tl">
                    <a:srgbClr val="000000">
                      <a:alpha val="43137"/>
                    </a:srgbClr>
                  </a:outerShdw>
                </a:effectLst>
              </a:rPr>
              <a:t>αναπτυξιακή τους πορεία</a:t>
            </a:r>
            <a:r>
              <a:rPr lang="el-GR" dirty="0" smtClean="0"/>
              <a:t>, παίρνουν αποφάσεις, θέτουν νέους-μελλοντικούς στόχους και χρονοδιαγράμματα, προβαίνουν σε βελτιωτικές </a:t>
            </a:r>
            <a:r>
              <a:rPr lang="el-GR" dirty="0" smtClean="0"/>
              <a:t>δράσεις</a:t>
            </a:r>
          </a:p>
          <a:p>
            <a:pPr algn="just"/>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l-GR" dirty="0" err="1" smtClean="0"/>
              <a:t>ετεροαξιολόγηση</a:t>
            </a:r>
            <a:endParaRPr lang="el-GR" dirty="0"/>
          </a:p>
        </p:txBody>
      </p:sp>
      <p:sp>
        <p:nvSpPr>
          <p:cNvPr id="3" name="2 - Θέση περιεχομένου"/>
          <p:cNvSpPr>
            <a:spLocks noGrp="1"/>
          </p:cNvSpPr>
          <p:nvPr>
            <p:ph idx="1"/>
          </p:nvPr>
        </p:nvSpPr>
        <p:spPr/>
        <p:txBody>
          <a:bodyPr anchor="ctr">
            <a:noAutofit/>
          </a:bodyPr>
          <a:lstStyle/>
          <a:p>
            <a:pPr algn="just"/>
            <a:r>
              <a:rPr lang="el-GR" sz="1600" dirty="0" smtClean="0"/>
              <a:t>Η </a:t>
            </a:r>
            <a:r>
              <a:rPr lang="el-GR" sz="1600" dirty="0" err="1" smtClean="0"/>
              <a:t>Eτεροαξιολόγηση</a:t>
            </a:r>
            <a:r>
              <a:rPr lang="el-GR" sz="1600" dirty="0" smtClean="0"/>
              <a:t> ορίζεται ως η διαδικασία κατά την οποία ένας ή περισσότεροι εκπαιδευόμενοι </a:t>
            </a:r>
            <a:r>
              <a:rPr lang="el-GR" sz="1600" b="1" dirty="0" smtClean="0">
                <a:effectLst>
                  <a:outerShdw blurRad="38100" dist="38100" dir="2700000" algn="tl">
                    <a:srgbClr val="000000">
                      <a:alpha val="43137"/>
                    </a:srgbClr>
                  </a:outerShdw>
                </a:effectLst>
              </a:rPr>
              <a:t>αξιολογούν την επίδοση του </a:t>
            </a:r>
            <a:r>
              <a:rPr lang="el-GR" sz="1600" b="1" dirty="0" err="1" smtClean="0">
                <a:effectLst>
                  <a:outerShdw blurRad="38100" dist="38100" dir="2700000" algn="tl">
                    <a:srgbClr val="000000">
                      <a:alpha val="43137"/>
                    </a:srgbClr>
                  </a:outerShdw>
                </a:effectLst>
              </a:rPr>
              <a:t>συνεκπαιδευομένου</a:t>
            </a:r>
            <a:r>
              <a:rPr lang="el-GR" sz="1600" b="1" dirty="0" smtClean="0">
                <a:effectLst>
                  <a:outerShdw blurRad="38100" dist="38100" dir="2700000" algn="tl">
                    <a:srgbClr val="000000">
                      <a:alpha val="43137"/>
                    </a:srgbClr>
                  </a:outerShdw>
                </a:effectLst>
              </a:rPr>
              <a:t> τους</a:t>
            </a:r>
            <a:r>
              <a:rPr lang="el-GR" sz="1600" dirty="0" smtClean="0"/>
              <a:t>, επισημαίνουν τα λάθη του και συστήνουν τρόπους βελτίωσής του. Η </a:t>
            </a:r>
            <a:r>
              <a:rPr lang="el-GR" sz="1600" dirty="0" err="1" smtClean="0"/>
              <a:t>ετεροαξιολόγηση</a:t>
            </a:r>
            <a:r>
              <a:rPr lang="el-GR" sz="1600" dirty="0" smtClean="0"/>
              <a:t> αντιστοιχεί στη διεθνή βιβλιογραφία με τον όρο «peer </a:t>
            </a:r>
            <a:r>
              <a:rPr lang="el-GR" sz="1600" dirty="0" err="1" smtClean="0"/>
              <a:t>assessment</a:t>
            </a:r>
            <a:r>
              <a:rPr lang="el-GR" sz="1600" dirty="0" smtClean="0"/>
              <a:t>»</a:t>
            </a:r>
          </a:p>
          <a:p>
            <a:pPr algn="just"/>
            <a:r>
              <a:rPr lang="el-GR" sz="1600" dirty="0" smtClean="0"/>
              <a:t>Η </a:t>
            </a:r>
            <a:r>
              <a:rPr lang="el-GR" sz="1600" dirty="0" err="1" smtClean="0"/>
              <a:t>ετεροαξιολόγηση</a:t>
            </a:r>
            <a:r>
              <a:rPr lang="el-GR" sz="1600" dirty="0" smtClean="0"/>
              <a:t> θεωρείται πρωτίστως </a:t>
            </a:r>
            <a:r>
              <a:rPr lang="el-GR" sz="1600" b="1" dirty="0" smtClean="0">
                <a:effectLst>
                  <a:outerShdw blurRad="38100" dist="38100" dir="2700000" algn="tl">
                    <a:srgbClr val="000000">
                      <a:alpha val="43137"/>
                    </a:srgbClr>
                  </a:outerShdw>
                </a:effectLst>
              </a:rPr>
              <a:t>ένα εργαλείο μάθησης </a:t>
            </a:r>
            <a:r>
              <a:rPr lang="el-GR" sz="1600" dirty="0" smtClean="0"/>
              <a:t>για τον ίδιο τον εκπαιδευόμενο που πραγματοποιεί την αξιολόγηση, καθώς και ένα </a:t>
            </a:r>
            <a:r>
              <a:rPr lang="el-GR" sz="1600" b="1" dirty="0" smtClean="0">
                <a:effectLst>
                  <a:outerShdw blurRad="38100" dist="38100" dir="2700000" algn="tl">
                    <a:srgbClr val="000000">
                      <a:alpha val="43137"/>
                    </a:srgbClr>
                  </a:outerShdw>
                </a:effectLst>
              </a:rPr>
              <a:t>εργαλείο αξιολόγησης που εστιάζεται στη διαδικασία παροχής και λήψης ανατροφοδότησης</a:t>
            </a:r>
            <a:r>
              <a:rPr lang="el-GR" sz="1600" dirty="0" smtClean="0"/>
              <a:t>. Ο εκπαιδευόμενος, αξιολογώντας τις εργασίες των </a:t>
            </a:r>
            <a:r>
              <a:rPr lang="el-GR" sz="1600" dirty="0" err="1" smtClean="0"/>
              <a:t>συνεκπαιδευομένων</a:t>
            </a:r>
            <a:r>
              <a:rPr lang="el-GR" sz="1600" dirty="0" smtClean="0"/>
              <a:t> του, συνειδητοποιεί τα λάθη και τις παραλήψεις του και </a:t>
            </a:r>
            <a:r>
              <a:rPr lang="el-GR" sz="1600" dirty="0" err="1" smtClean="0"/>
              <a:t>αναστοχάζεται</a:t>
            </a:r>
            <a:r>
              <a:rPr lang="el-GR" sz="1600" dirty="0" smtClean="0"/>
              <a:t> τη δική του μαθησιακή πορεία.</a:t>
            </a:r>
          </a:p>
          <a:p>
            <a:pPr algn="just"/>
            <a:r>
              <a:rPr lang="el-GR" sz="1600" dirty="0" smtClean="0"/>
              <a:t>Η ενασχόληση των εκπαιδευομένων με τη διαδικασία αξιολόγησης της επίδοσης των </a:t>
            </a:r>
            <a:r>
              <a:rPr lang="el-GR" sz="1600" dirty="0" err="1" smtClean="0"/>
              <a:t>συνεκπαιδευομένων</a:t>
            </a:r>
            <a:r>
              <a:rPr lang="el-GR" sz="1600" dirty="0" smtClean="0"/>
              <a:t> τους συντελεί στην ανάπτυξη </a:t>
            </a:r>
            <a:r>
              <a:rPr lang="el-GR" sz="1600" b="1" dirty="0" err="1" smtClean="0">
                <a:effectLst>
                  <a:outerShdw blurRad="38100" dist="38100" dir="2700000" algn="tl">
                    <a:srgbClr val="000000">
                      <a:alpha val="43137"/>
                    </a:srgbClr>
                  </a:outerShdw>
                </a:effectLst>
              </a:rPr>
              <a:t>μεταγνωστικών</a:t>
            </a:r>
            <a:r>
              <a:rPr lang="el-GR" sz="1600" b="1" dirty="0" smtClean="0">
                <a:effectLst>
                  <a:outerShdw blurRad="38100" dist="38100" dir="2700000" algn="tl">
                    <a:srgbClr val="000000">
                      <a:alpha val="43137"/>
                    </a:srgbClr>
                  </a:outerShdw>
                </a:effectLst>
              </a:rPr>
              <a:t> δεξιοτήτων</a:t>
            </a:r>
          </a:p>
          <a:p>
            <a:pPr algn="just"/>
            <a:r>
              <a:rPr lang="el-GR" sz="1600" dirty="0"/>
              <a:t>Σ</a:t>
            </a:r>
            <a:r>
              <a:rPr lang="el-GR" sz="1600" dirty="0" smtClean="0"/>
              <a:t>υμβάλλει στη βελτίωση της ικανότητας </a:t>
            </a:r>
            <a:r>
              <a:rPr lang="el-GR" sz="1600" dirty="0" err="1" smtClean="0"/>
              <a:t>αυτόπαρακολούθησης</a:t>
            </a:r>
            <a:r>
              <a:rPr lang="el-GR" sz="1600" dirty="0" smtClean="0"/>
              <a:t>, της αυτογνωσίας και κατά συνέπεια και της αυτορρύθμισης του εκπαιδευομένου, ενισχύοντας ταυτόχρονα την κριτική σκέψη, την άσκηση εποικοδομητικής κριτικής και τη λήψη αποφάσεων.</a:t>
            </a:r>
          </a:p>
          <a:p>
            <a:pPr algn="just"/>
            <a:r>
              <a:rPr lang="el-GR" sz="1600" dirty="0" smtClean="0"/>
              <a:t>Το εξαιρετικά κρίσιμο σημείο της συγκεκριμένης τεχνικής είναι </a:t>
            </a:r>
            <a:r>
              <a:rPr lang="el-GR" sz="1600" b="1" dirty="0" smtClean="0">
                <a:effectLst>
                  <a:outerShdw blurRad="38100" dist="38100" dir="2700000" algn="tl">
                    <a:srgbClr val="000000">
                      <a:alpha val="43137"/>
                    </a:srgbClr>
                  </a:outerShdw>
                </a:effectLst>
              </a:rPr>
              <a:t>η μύηση των εκπαιδευομένων στις διαδικασίες αξιολόγησης</a:t>
            </a:r>
            <a:r>
              <a:rPr lang="el-GR" sz="1600" dirty="0" smtClean="0"/>
              <a:t>. Η αποτελεσματική εφαρμογή της απαιτεί από τον εκπαιδευτικό να εκπαιδεύσει τους εκπαιδευομένους να αξιολογούν τους </a:t>
            </a:r>
            <a:r>
              <a:rPr lang="el-GR" sz="1600" dirty="0" err="1" smtClean="0"/>
              <a:t>συνεκπαιδευομένους</a:t>
            </a:r>
            <a:r>
              <a:rPr lang="el-GR" sz="1600" dirty="0" smtClean="0"/>
              <a:t> τους με βάση σαφή, κατανοητά και κοινά αποδεκτά κριτήρια</a:t>
            </a:r>
            <a:endParaRPr lang="el-G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αυτοαξιολόγηση - ορισμός</a:t>
            </a:r>
            <a:endParaRPr lang="el-GR" dirty="0"/>
          </a:p>
        </p:txBody>
      </p:sp>
      <p:sp>
        <p:nvSpPr>
          <p:cNvPr id="3" name="2 - Θέση περιεχομένου"/>
          <p:cNvSpPr>
            <a:spLocks noGrp="1"/>
          </p:cNvSpPr>
          <p:nvPr>
            <p:ph sz="quarter" idx="1"/>
          </p:nvPr>
        </p:nvSpPr>
        <p:spPr/>
        <p:txBody>
          <a:bodyPr anchor="ctr"/>
          <a:lstStyle/>
          <a:p>
            <a:pPr algn="just">
              <a:buNone/>
            </a:pPr>
            <a:r>
              <a:rPr lang="el-GR" dirty="0" err="1" smtClean="0"/>
              <a:t>Αυτοαξιολόγηση</a:t>
            </a:r>
            <a:r>
              <a:rPr lang="el-GR" dirty="0" smtClean="0"/>
              <a:t> είναι μια διαδικασία </a:t>
            </a:r>
            <a:r>
              <a:rPr lang="el-GR" b="1" dirty="0" smtClean="0"/>
              <a:t>διαμορφωτικής αξιολόγηση</a:t>
            </a:r>
            <a:r>
              <a:rPr lang="el-GR" dirty="0" smtClean="0"/>
              <a:t>ς, κατά την οποία οι </a:t>
            </a:r>
            <a:r>
              <a:rPr lang="el-GR" dirty="0" smtClean="0"/>
              <a:t>μαθητές και οι εκπαιδευτικοί </a:t>
            </a:r>
            <a:r>
              <a:rPr lang="el-GR" dirty="0" smtClean="0"/>
              <a:t>προβληματίζονται σχετικά με την ποιότητα της εργασίας τους, κρίνουν το βαθμό στον οποίο αντανακλά συγκεκριμένους και σαφείς στόχους ή κριτήρια, και αναθεωρούν αναλόγως.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Τα πλεονεκτήματα της αυτοαξιολόγησης</a:t>
            </a:r>
            <a:endParaRPr lang="el-GR" dirty="0"/>
          </a:p>
        </p:txBody>
      </p:sp>
      <p:sp>
        <p:nvSpPr>
          <p:cNvPr id="3" name="2 - Θέση περιεχομένου"/>
          <p:cNvSpPr>
            <a:spLocks noGrp="1"/>
          </p:cNvSpPr>
          <p:nvPr>
            <p:ph idx="1"/>
          </p:nvPr>
        </p:nvSpPr>
        <p:spPr/>
        <p:txBody>
          <a:bodyPr anchor="ctr">
            <a:noAutofit/>
          </a:bodyPr>
          <a:lstStyle/>
          <a:p>
            <a:pPr algn="just"/>
            <a:r>
              <a:rPr lang="el-GR" sz="1800" dirty="0" smtClean="0"/>
              <a:t>ωθεί τους εκπαιδευομένους να </a:t>
            </a:r>
            <a:r>
              <a:rPr lang="el-GR" sz="1800" b="1" dirty="0" smtClean="0"/>
              <a:t>συμμετέχουν ενεργά στη διαδικασία της αξιολόγησης και να διαμορφώνουν θετική στάση έναντι αυτής</a:t>
            </a:r>
          </a:p>
          <a:p>
            <a:pPr algn="just"/>
            <a:r>
              <a:rPr lang="el-GR" sz="1800" dirty="0" smtClean="0"/>
              <a:t>συμβάλλει στην ενίσχυση της </a:t>
            </a:r>
            <a:r>
              <a:rPr lang="el-GR" sz="1800" b="1" dirty="0" smtClean="0"/>
              <a:t>αυτοπεποίθησης, της </a:t>
            </a:r>
            <a:r>
              <a:rPr lang="el-GR" sz="1800" b="1" dirty="0" err="1" smtClean="0"/>
              <a:t>αυτοεικόνας</a:t>
            </a:r>
            <a:r>
              <a:rPr lang="el-GR" sz="1800" b="1" dirty="0" smtClean="0"/>
              <a:t>, της </a:t>
            </a:r>
            <a:r>
              <a:rPr lang="el-GR" sz="1800" b="1" dirty="0" err="1" smtClean="0"/>
              <a:t>αυτοεκτίµησης</a:t>
            </a:r>
            <a:r>
              <a:rPr lang="el-GR" sz="1800" b="1" dirty="0" smtClean="0"/>
              <a:t> και της αυτορρύθμισης των εκπαιδευομένων</a:t>
            </a:r>
          </a:p>
          <a:p>
            <a:pPr algn="just"/>
            <a:r>
              <a:rPr lang="el-GR" sz="1800" dirty="0" smtClean="0"/>
              <a:t>συντελεί στην ανάπτυξη µ</a:t>
            </a:r>
            <a:r>
              <a:rPr lang="el-GR" sz="1800" b="1" dirty="0" err="1" smtClean="0"/>
              <a:t>εταγνωστικών</a:t>
            </a:r>
            <a:r>
              <a:rPr lang="el-GR" sz="1800" b="1" dirty="0" smtClean="0"/>
              <a:t> δεξιοτήτων </a:t>
            </a:r>
            <a:r>
              <a:rPr lang="el-GR" sz="1800" dirty="0" smtClean="0"/>
              <a:t>µ</a:t>
            </a:r>
            <a:r>
              <a:rPr lang="el-GR" sz="1800" dirty="0" err="1" smtClean="0"/>
              <a:t>έσα</a:t>
            </a:r>
            <a:r>
              <a:rPr lang="el-GR" sz="1800" dirty="0" smtClean="0"/>
              <a:t> από τον έλεγχο και τη διαχείριση της µ</a:t>
            </a:r>
            <a:r>
              <a:rPr lang="el-GR" sz="1800" dirty="0" err="1" smtClean="0"/>
              <a:t>άθησης</a:t>
            </a:r>
            <a:r>
              <a:rPr lang="el-GR" sz="1800" dirty="0" smtClean="0"/>
              <a:t> που πραγματοποιούν οι εκπαιδευόμενοι</a:t>
            </a:r>
          </a:p>
          <a:p>
            <a:pPr algn="just"/>
            <a:r>
              <a:rPr lang="el-GR" sz="1800" dirty="0" smtClean="0"/>
              <a:t>έλεγχος της αξιολόγησης από τους ίδιους τους εκπαιδευομένους ενισχύει - ενδυναμώνει το </a:t>
            </a:r>
            <a:r>
              <a:rPr lang="el-GR" sz="1800" b="1" dirty="0" smtClean="0">
                <a:effectLst>
                  <a:outerShdw blurRad="38100" dist="38100" dir="2700000" algn="tl">
                    <a:srgbClr val="000000">
                      <a:alpha val="43137"/>
                    </a:srgbClr>
                  </a:outerShdw>
                </a:effectLst>
              </a:rPr>
              <a:t>αίσθημα της δέσμευσης στην προσπάθεια, αυξάνοντας ταυτόχρονα και τα κίνητρα τους</a:t>
            </a:r>
          </a:p>
          <a:p>
            <a:pPr algn="just"/>
            <a:r>
              <a:rPr lang="el-GR" sz="1800" dirty="0" smtClean="0"/>
              <a:t>παρέχει στους εκπαιδευτικούς - </a:t>
            </a:r>
            <a:r>
              <a:rPr lang="el-GR" sz="1800" b="1" dirty="0" smtClean="0"/>
              <a:t>μέσω της ανίχνευσης των µ</a:t>
            </a:r>
            <a:r>
              <a:rPr lang="el-GR" sz="1800" b="1" dirty="0" err="1" smtClean="0"/>
              <a:t>αθησιακών</a:t>
            </a:r>
            <a:r>
              <a:rPr lang="el-GR" sz="1800" b="1" dirty="0" smtClean="0"/>
              <a:t> αδυναμιών και των ελλείψεων των εκπαιδευομένων </a:t>
            </a:r>
            <a:r>
              <a:rPr lang="el-GR" sz="1800" dirty="0" smtClean="0"/>
              <a:t>- απαραίτητες πληροφορίες, ώστε να προβούν στον επανασχεδιασμό των κατάλληλων διδακτικών </a:t>
            </a:r>
            <a:r>
              <a:rPr lang="el-GR" sz="1800" dirty="0" err="1" smtClean="0"/>
              <a:t>παρεµβάσεων</a:t>
            </a:r>
            <a:r>
              <a:rPr lang="el-GR" sz="1800" dirty="0" smtClean="0"/>
              <a:t> για τη βελτίωση της μαθησιακής διαδικασίας</a:t>
            </a:r>
            <a:endParaRPr lang="el-G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μέθοδος </a:t>
            </a:r>
            <a:r>
              <a:rPr lang="en-US" dirty="0" smtClean="0"/>
              <a:t>project</a:t>
            </a:r>
            <a:endParaRPr lang="el-GR" dirty="0"/>
          </a:p>
        </p:txBody>
      </p:sp>
      <p:sp>
        <p:nvSpPr>
          <p:cNvPr id="3" name="2 - Θέση περιεχομένου"/>
          <p:cNvSpPr>
            <a:spLocks noGrp="1"/>
          </p:cNvSpPr>
          <p:nvPr>
            <p:ph sz="quarter" idx="1"/>
          </p:nvPr>
        </p:nvSpPr>
        <p:spPr/>
        <p:txBody>
          <a:bodyPr>
            <a:normAutofit fontScale="62500" lnSpcReduction="20000"/>
          </a:bodyPr>
          <a:lstStyle/>
          <a:p>
            <a:pPr algn="just"/>
            <a:r>
              <a:rPr lang="el-GR" dirty="0" smtClean="0"/>
              <a:t>Με τον όρο Σύνθετη Ερευνητική Εργασία προσδιορίζουμε κάθε </a:t>
            </a:r>
            <a:r>
              <a:rPr lang="el-GR" b="1" dirty="0" smtClean="0">
                <a:effectLst>
                  <a:outerShdw blurRad="38100" dist="38100" dir="2700000" algn="tl">
                    <a:srgbClr val="000000">
                      <a:alpha val="43137"/>
                    </a:srgbClr>
                  </a:outerShdw>
                </a:effectLst>
                <a:highlight>
                  <a:srgbClr val="FFFF00"/>
                </a:highlight>
              </a:rPr>
              <a:t>οργανωμένη μαθησιακή δραστηριότητα</a:t>
            </a:r>
            <a:r>
              <a:rPr lang="el-GR" dirty="0" smtClean="0"/>
              <a:t>, </a:t>
            </a:r>
            <a:r>
              <a:rPr lang="el-GR" u="sng" dirty="0" smtClean="0">
                <a:effectLst>
                  <a:outerShdw blurRad="38100" dist="38100" dir="2700000" algn="tl">
                    <a:srgbClr val="000000">
                      <a:alpha val="43137"/>
                    </a:srgbClr>
                  </a:outerShdw>
                </a:effectLst>
              </a:rPr>
              <a:t>συλλογικής συνήθως μορφής</a:t>
            </a:r>
            <a:r>
              <a:rPr lang="el-GR" dirty="0" smtClean="0"/>
              <a:t>, που αναπτύσσεται σε πλαίσιο ελεύθερης επιλογής με προκαθορισμένο σχέδιο και αποβλέπει στη </a:t>
            </a:r>
            <a:r>
              <a:rPr lang="el-GR" u="sng" dirty="0" smtClean="0">
                <a:effectLst>
                  <a:outerShdw blurRad="38100" dist="38100" dir="2700000" algn="tl">
                    <a:srgbClr val="000000">
                      <a:alpha val="43137"/>
                    </a:srgbClr>
                  </a:outerShdw>
                </a:effectLst>
              </a:rPr>
              <a:t>διερεύνηση, οργάνωση και διαχείριση γνώσεων, υλικών, αξιών και δράσεων </a:t>
            </a:r>
            <a:r>
              <a:rPr lang="el-GR" dirty="0" smtClean="0"/>
              <a:t>(οι οποίες αφορούν ολιστικές καταστάσεις της πραγματικότητας και ενδιαφέρουν άμεσα τους εμπλεκομένους εκπαιδευομένους ως άτομα ή ως μέλη κοινωνικών ομάδων). </a:t>
            </a:r>
            <a:endParaRPr lang="en-US" dirty="0" smtClean="0"/>
          </a:p>
          <a:p>
            <a:pPr algn="just"/>
            <a:r>
              <a:rPr lang="el-GR" dirty="0" smtClean="0"/>
              <a:t>Η </a:t>
            </a:r>
            <a:r>
              <a:rPr lang="el-GR" dirty="0" smtClean="0"/>
              <a:t>διδακτική διαδικασία που αξιοποιεί τις σύνθετες εργασίες (Project </a:t>
            </a:r>
            <a:r>
              <a:rPr lang="el-GR" dirty="0" err="1" smtClean="0"/>
              <a:t>Based</a:t>
            </a:r>
            <a:r>
              <a:rPr lang="el-GR" dirty="0" smtClean="0"/>
              <a:t> </a:t>
            </a:r>
            <a:r>
              <a:rPr lang="el-GR" dirty="0" err="1" smtClean="0"/>
              <a:t>Learning</a:t>
            </a:r>
            <a:r>
              <a:rPr lang="el-GR" dirty="0" smtClean="0"/>
              <a:t>-PBL) εδράζεται στο </a:t>
            </a:r>
            <a:r>
              <a:rPr lang="el-GR" b="1" dirty="0" err="1" smtClean="0">
                <a:effectLst>
                  <a:outerShdw blurRad="38100" dist="38100" dir="2700000" algn="tl">
                    <a:srgbClr val="000000">
                      <a:alpha val="43137"/>
                    </a:srgbClr>
                  </a:outerShdw>
                </a:effectLst>
                <a:highlight>
                  <a:srgbClr val="FFFF00"/>
                </a:highlight>
              </a:rPr>
              <a:t>μαθητοκεντρικό</a:t>
            </a:r>
            <a:r>
              <a:rPr lang="el-GR" b="1" dirty="0" smtClean="0">
                <a:effectLst>
                  <a:outerShdw blurRad="38100" dist="38100" dir="2700000" algn="tl">
                    <a:srgbClr val="000000">
                      <a:alpha val="43137"/>
                    </a:srgbClr>
                  </a:outerShdw>
                </a:effectLst>
                <a:highlight>
                  <a:srgbClr val="FFFF00"/>
                </a:highlight>
              </a:rPr>
              <a:t> μοντέλο μάθησης </a:t>
            </a:r>
            <a:r>
              <a:rPr lang="el-GR" dirty="0" smtClean="0"/>
              <a:t>και εστιάζει στην ενασχόληση με </a:t>
            </a:r>
            <a:r>
              <a:rPr lang="el-GR" b="1" dirty="0" smtClean="0">
                <a:effectLst>
                  <a:outerShdw blurRad="38100" dist="38100" dir="2700000" algn="tl">
                    <a:srgbClr val="000000">
                      <a:alpha val="43137"/>
                    </a:srgbClr>
                  </a:outerShdw>
                </a:effectLst>
              </a:rPr>
              <a:t>αυθεντικές και βιωματικές δραστηριότητες </a:t>
            </a:r>
            <a:r>
              <a:rPr lang="el-GR" dirty="0" smtClean="0"/>
              <a:t>που εμπλέκουν τους εκπαιδευομένους (ατομικά και ομαδικά) στη </a:t>
            </a:r>
            <a:r>
              <a:rPr lang="el-GR" u="sng" dirty="0" smtClean="0">
                <a:effectLst>
                  <a:outerShdw blurRad="38100" dist="38100" dir="2700000" algn="tl">
                    <a:srgbClr val="000000">
                      <a:alpha val="43137"/>
                    </a:srgbClr>
                  </a:outerShdw>
                </a:effectLst>
              </a:rPr>
              <a:t>διερεύνηση και επίλυση προβλημάτων, στη λήψη αποφάσεων και στην επιστημονική έρευνα</a:t>
            </a:r>
            <a:r>
              <a:rPr lang="el-GR" dirty="0" smtClean="0"/>
              <a:t>. </a:t>
            </a:r>
            <a:endParaRPr lang="en-US" dirty="0" smtClean="0"/>
          </a:p>
          <a:p>
            <a:pPr algn="just"/>
            <a:r>
              <a:rPr lang="el-GR" dirty="0" smtClean="0"/>
              <a:t>Οι </a:t>
            </a:r>
            <a:r>
              <a:rPr lang="el-GR" dirty="0" smtClean="0"/>
              <a:t>εκπαιδευόμενοι έχοντας ως αρωγό το φάσμα των </a:t>
            </a:r>
            <a:r>
              <a:rPr lang="el-GR" b="1" dirty="0" smtClean="0">
                <a:effectLst>
                  <a:outerShdw blurRad="38100" dist="38100" dir="2700000" algn="tl">
                    <a:srgbClr val="000000">
                      <a:alpha val="43137"/>
                    </a:srgbClr>
                  </a:outerShdw>
                </a:effectLst>
                <a:highlight>
                  <a:srgbClr val="FFFF00"/>
                </a:highlight>
              </a:rPr>
              <a:t>αλληλεπιδράσεων</a:t>
            </a:r>
            <a:r>
              <a:rPr lang="el-GR" dirty="0" smtClean="0"/>
              <a:t> που αναπτύσσεται (μεταξύ εκπαιδευομένων, μεταξύ εκπαιδευομένων και εκπαιδευτικού, μεταξύ εκπαιδευομένων και μαθησιακών πόρων) κατά τη διάρκεια της διδακτικής διαδικασίας, εμπλέκονται με </a:t>
            </a:r>
            <a:r>
              <a:rPr lang="el-GR" u="sng" dirty="0" smtClean="0">
                <a:effectLst>
                  <a:outerShdw blurRad="38100" dist="38100" dir="2700000" algn="tl">
                    <a:srgbClr val="000000">
                      <a:alpha val="43137"/>
                    </a:srgbClr>
                  </a:outerShdw>
                </a:effectLst>
              </a:rPr>
              <a:t>ενεργητικό και βιωματικό </a:t>
            </a:r>
            <a:r>
              <a:rPr lang="el-GR" dirty="0" smtClean="0"/>
              <a:t>τρόπο στη διαχείριση σύνθετων εργασιών και αναπτύσσουν </a:t>
            </a:r>
            <a:r>
              <a:rPr lang="el-GR" b="1" u="sng" dirty="0" smtClean="0">
                <a:highlight>
                  <a:srgbClr val="FFFF00"/>
                </a:highlight>
              </a:rPr>
              <a:t>ισχυρές γνωστικές, επικοινωνιακές και </a:t>
            </a:r>
            <a:r>
              <a:rPr lang="el-GR" b="1" u="sng" dirty="0" err="1" smtClean="0">
                <a:highlight>
                  <a:srgbClr val="FFFF00"/>
                </a:highlight>
              </a:rPr>
              <a:t>μεταγνωστικές</a:t>
            </a:r>
            <a:r>
              <a:rPr lang="el-GR" b="1" u="sng" dirty="0" smtClean="0">
                <a:highlight>
                  <a:srgbClr val="FFFF00"/>
                </a:highlight>
              </a:rPr>
              <a:t> δεξιότητες</a:t>
            </a:r>
            <a:r>
              <a:rPr lang="el-GR" dirty="0" smtClean="0"/>
              <a:t>.</a:t>
            </a:r>
          </a:p>
          <a:p>
            <a:pPr algn="just"/>
            <a:endParaRPr lang="el-GR" dirty="0" smtClean="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8B63801-F1C3-FE21-4C63-CB8809BCE0C3}"/>
              </a:ext>
            </a:extLst>
          </p:cNvPr>
          <p:cNvSpPr>
            <a:spLocks noGrp="1"/>
          </p:cNvSpPr>
          <p:nvPr>
            <p:ph type="title"/>
          </p:nvPr>
        </p:nvSpPr>
        <p:spPr/>
        <p:txBody>
          <a:bodyPr/>
          <a:lstStyle/>
          <a:p>
            <a:r>
              <a:rPr lang="el-GR" dirty="0"/>
              <a:t>Η παρατήρηση</a:t>
            </a:r>
          </a:p>
        </p:txBody>
      </p:sp>
      <p:sp>
        <p:nvSpPr>
          <p:cNvPr id="3" name="Θέση περιεχομένου 2">
            <a:extLst>
              <a:ext uri="{FF2B5EF4-FFF2-40B4-BE49-F238E27FC236}">
                <a16:creationId xmlns:a16="http://schemas.microsoft.com/office/drawing/2014/main" xmlns="" id="{B9FD9CCC-D80D-AFAE-4C65-11B1F8EF05E3}"/>
              </a:ext>
            </a:extLst>
          </p:cNvPr>
          <p:cNvSpPr>
            <a:spLocks noGrp="1"/>
          </p:cNvSpPr>
          <p:nvPr>
            <p:ph idx="1"/>
          </p:nvPr>
        </p:nvSpPr>
        <p:spPr/>
        <p:txBody>
          <a:bodyPr>
            <a:normAutofit/>
          </a:bodyPr>
          <a:lstStyle/>
          <a:p>
            <a:pPr marL="0" indent="0" algn="just">
              <a:buNone/>
            </a:pPr>
            <a:r>
              <a:rPr lang="el-GR" sz="1600" dirty="0"/>
              <a:t>Στο χώρο της εκπαίδευσης η συστηματική παρατήρηση των εκπαιδευομένων αποτελεί μια από τις πλέον γνωστές τεχνικές συλλογής, ανάλυσης και αποτίμησης δεδομένων που χρησιμοποιείται από τους εκπαιδευτικούς, προκειμένου να παρακολουθήσουν την πορεία εξέλιξης της μαθησιακής διαδικασίας και να εξαγάγουν χρήσιμα συμπεράσματα για την πρόοδο και τα προβλήματα που αντιμετωπίζουν οι εκπαιδευόμενοί τους.</a:t>
            </a:r>
          </a:p>
          <a:p>
            <a:pPr marL="0" indent="0">
              <a:buNone/>
            </a:pPr>
            <a:r>
              <a:rPr lang="el-GR" sz="1600" dirty="0"/>
              <a:t>Σε μια παραδοσιακή τάξη, η φυσική παρουσία ενός εκπαιδευτικού του επιτρέπει να παρατηρεί συστηματικά τους εκπαιδευομένους και να συλλέγει δεδομένα που αφορούν </a:t>
            </a:r>
          </a:p>
          <a:p>
            <a:r>
              <a:rPr lang="el-GR" sz="1600" dirty="0"/>
              <a:t>το βαθμό εμπλοκής τους στη μαθησιακή διαδικασία (ενεργητική-παθητική συμμετοχή), </a:t>
            </a:r>
          </a:p>
          <a:p>
            <a:r>
              <a:rPr lang="el-GR" sz="1600" dirty="0"/>
              <a:t>την προσπάθεια που καταβάλλουν, </a:t>
            </a:r>
          </a:p>
          <a:p>
            <a:r>
              <a:rPr lang="el-GR" sz="1600" dirty="0"/>
              <a:t>το ενδιαφέρον που επιδεικνύουν, </a:t>
            </a:r>
          </a:p>
          <a:p>
            <a:r>
              <a:rPr lang="el-GR" sz="1600" dirty="0"/>
              <a:t>τις πρωτοβουλίες που αναπτύσσουν, </a:t>
            </a:r>
          </a:p>
          <a:p>
            <a:r>
              <a:rPr lang="el-GR" sz="1600" dirty="0"/>
              <a:t>τη δημιουργία κινήτρων, </a:t>
            </a:r>
          </a:p>
          <a:p>
            <a:r>
              <a:rPr lang="el-GR" sz="1600" dirty="0"/>
              <a:t>τη διαμόρφωση στάσεων,</a:t>
            </a:r>
          </a:p>
          <a:p>
            <a:r>
              <a:rPr lang="el-GR" sz="1600" dirty="0"/>
              <a:t>την πρόοδο που σημειώνουν, </a:t>
            </a:r>
          </a:p>
          <a:p>
            <a:r>
              <a:rPr lang="el-GR" sz="1600" dirty="0"/>
              <a:t>τον τρόπο επικοινωνίας και το βαθμό συνεργασίας που αναπτύσσεται, </a:t>
            </a:r>
          </a:p>
          <a:p>
            <a:r>
              <a:rPr lang="el-GR" sz="1600" dirty="0"/>
              <a:t>Τα προβλήματα και τις αδυναμίες που αντιμετωπίζουν. </a:t>
            </a:r>
          </a:p>
        </p:txBody>
      </p:sp>
    </p:spTree>
    <p:extLst>
      <p:ext uri="{BB962C8B-B14F-4D97-AF65-F5344CB8AC3E}">
        <p14:creationId xmlns:p14="http://schemas.microsoft.com/office/powerpoint/2010/main" xmlns="" val="161575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εννοιολογικός χάρτης</a:t>
            </a:r>
            <a:endParaRPr lang="el-GR" dirty="0"/>
          </a:p>
        </p:txBody>
      </p:sp>
      <p:sp>
        <p:nvSpPr>
          <p:cNvPr id="3" name="2 - Θέση περιεχομένου"/>
          <p:cNvSpPr>
            <a:spLocks noGrp="1"/>
          </p:cNvSpPr>
          <p:nvPr>
            <p:ph idx="1"/>
          </p:nvPr>
        </p:nvSpPr>
        <p:spPr/>
        <p:txBody>
          <a:bodyPr>
            <a:normAutofit/>
          </a:bodyPr>
          <a:lstStyle/>
          <a:p>
            <a:pPr algn="just">
              <a:buNone/>
            </a:pPr>
            <a:r>
              <a:rPr lang="el-GR" dirty="0" smtClean="0"/>
              <a:t>	Ο εννοιολογικός χάρτης αποτελεί το γνωστικό εργαλείο, μέσω του οποίου μπορεί </a:t>
            </a:r>
            <a:r>
              <a:rPr lang="el-GR" b="1" dirty="0" smtClean="0"/>
              <a:t>να επιτευχθεί και να αποτυπωθεί διαγραμματικά η εννοιολογική αλλαγή </a:t>
            </a:r>
            <a:r>
              <a:rPr lang="el-GR" dirty="0" smtClean="0"/>
              <a:t>(γνώσεων και εννοιολογικών σχημάτων) του εκπαιδευομένου. </a:t>
            </a:r>
            <a:r>
              <a:rPr lang="el-GR" b="1" dirty="0" smtClean="0">
                <a:solidFill>
                  <a:srgbClr val="FF0000"/>
                </a:solidFill>
              </a:rPr>
              <a:t>Πρόκειται για μια </a:t>
            </a:r>
            <a:r>
              <a:rPr lang="el-GR" b="1" dirty="0" err="1" smtClean="0">
                <a:solidFill>
                  <a:srgbClr val="FF0000"/>
                </a:solidFill>
              </a:rPr>
              <a:t>οπτικοποιημένη</a:t>
            </a:r>
            <a:r>
              <a:rPr lang="el-GR" b="1" dirty="0" smtClean="0">
                <a:solidFill>
                  <a:srgbClr val="FF0000"/>
                </a:solidFill>
              </a:rPr>
              <a:t> μορφή αναπαράστασης, της οργάνωσης και της σύνδεσης - συσχέτισης των εννοιών που αναφέρονται σε ένα συγκεκριμένο μαθησιακό αντικείμενο - θέμα</a:t>
            </a:r>
            <a:endParaRPr lang="el-GR"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Τα πλεονεκτήματα του εννοιολογικού χάρτη</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Το συγκριτικό του πλεονέκτημα έγκειται στο γεγονός ότι, επιτελώντας πολλαπλούς ρόλους στο χώρο της εκπαίδευσης, μπορεί να χρησιμοποιηθεί ως: </a:t>
            </a:r>
          </a:p>
          <a:p>
            <a:pPr algn="just"/>
            <a:r>
              <a:rPr lang="el-GR" dirty="0" smtClean="0"/>
              <a:t>α) εργαλείο διάγνωσης των αρχικών αντιλήψεων και διερεύνησης των αναπαραστάσεων των εκπαιδευομένων σε ένα συγκεκριμένο γνωστικό αντικείμενο/ ενότητα, </a:t>
            </a:r>
          </a:p>
          <a:p>
            <a:pPr algn="just"/>
            <a:r>
              <a:rPr lang="el-GR" dirty="0" smtClean="0"/>
              <a:t>β) εργαλείο επίλυσης προβλημάτων, </a:t>
            </a:r>
          </a:p>
          <a:p>
            <a:pPr algn="just"/>
            <a:r>
              <a:rPr lang="el-GR" dirty="0" smtClean="0"/>
              <a:t>γ) εργαλείο εννοιολογικής αλλαγής, </a:t>
            </a:r>
          </a:p>
          <a:p>
            <a:pPr algn="just"/>
            <a:r>
              <a:rPr lang="el-GR" dirty="0" smtClean="0"/>
              <a:t>δ) εργαλείο συνεργασίας μεταξύ των μελών μιας ομάδας, και </a:t>
            </a:r>
          </a:p>
          <a:p>
            <a:pPr algn="just"/>
            <a:r>
              <a:rPr lang="el-GR" dirty="0" smtClean="0"/>
              <a:t>ε) εργαλείο αξιολόγησης (καταγραφής και αποτίμησης της μαθησιακής τους πορείας) και στις τρεις μορφές της (αρχική-διαμορφωτική-</a:t>
            </a:r>
            <a:r>
              <a:rPr lang="el-GR" dirty="0" err="1" smtClean="0"/>
              <a:t>τελικ</a:t>
            </a:r>
            <a:r>
              <a:rPr lang="el-GR" dirty="0" smtClean="0"/>
              <a:t>ή).</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Παιδαγωγική δυναμική του εννοιολογικού χάρτη</a:t>
            </a:r>
            <a:endParaRPr lang="el-GR" dirty="0"/>
          </a:p>
        </p:txBody>
      </p:sp>
      <p:sp>
        <p:nvSpPr>
          <p:cNvPr id="3" name="2 - Θέση περιεχομένου"/>
          <p:cNvSpPr>
            <a:spLocks noGrp="1"/>
          </p:cNvSpPr>
          <p:nvPr>
            <p:ph idx="1"/>
          </p:nvPr>
        </p:nvSpPr>
        <p:spPr/>
        <p:txBody>
          <a:bodyPr anchor="ctr">
            <a:normAutofit fontScale="55000" lnSpcReduction="20000"/>
          </a:bodyPr>
          <a:lstStyle/>
          <a:p>
            <a:pPr algn="just"/>
            <a:r>
              <a:rPr lang="el-GR" b="1" dirty="0" smtClean="0"/>
              <a:t>Εμπλέκει ενεργά </a:t>
            </a:r>
            <a:r>
              <a:rPr lang="el-GR" dirty="0" smtClean="0"/>
              <a:t>τους εκπαιδευομένους σε ανώτερες νοητικές διεργασίες ανάλυσης, κατανόησης και κριτικής αντιμετώπισης του υπό μελέτη αντικειμένου, συμβάλλοντας με αυτόν τον τρόπο στην αναδόμηση, στη σύνδεση, στη συσχέτιση και στην ενσωμάτωση της νέας γνώσης με τις </a:t>
            </a:r>
            <a:r>
              <a:rPr lang="el-GR" dirty="0" err="1" smtClean="0"/>
              <a:t>προυπάρχουσες</a:t>
            </a:r>
            <a:r>
              <a:rPr lang="el-GR" dirty="0" smtClean="0"/>
              <a:t> γνωστικές δομές</a:t>
            </a:r>
          </a:p>
          <a:p>
            <a:pPr algn="just"/>
            <a:r>
              <a:rPr lang="el-GR" b="1" dirty="0" smtClean="0"/>
              <a:t>Μεγιστοποιεί το ενδιαφέρον και αυξάνει τα κίνητρα </a:t>
            </a:r>
            <a:r>
              <a:rPr lang="el-GR" dirty="0" smtClean="0"/>
              <a:t>των εκπαιδευομένων για ουσιαστική μάθηση</a:t>
            </a:r>
          </a:p>
          <a:p>
            <a:pPr algn="just"/>
            <a:r>
              <a:rPr lang="el-GR" dirty="0" smtClean="0"/>
              <a:t>Η γραφική και οπτική αναπαράσταση και απεικόνιση των εννοιών και των σχέσεων που αναπτύσσονται μεταξύ τους, </a:t>
            </a:r>
            <a:r>
              <a:rPr lang="el-GR" b="1" dirty="0" smtClean="0"/>
              <a:t>παρέχει τη δυνατότητα στον εκπαιδευόμενο να αποκτήσει με εύληπτο, γρήγορο και κατανοητό τρόπο</a:t>
            </a:r>
            <a:r>
              <a:rPr lang="el-GR" dirty="0" smtClean="0"/>
              <a:t> τόσο τη συνολική θεώρηση του υπό μελέτη γνωστικού πεδίου όσο και την εστίαση των επιμέρους τμημάτων που το συναποτελούν.</a:t>
            </a:r>
          </a:p>
          <a:p>
            <a:pPr algn="just"/>
            <a:r>
              <a:rPr lang="el-GR" dirty="0" smtClean="0"/>
              <a:t>Υποστηρίζουν </a:t>
            </a:r>
            <a:r>
              <a:rPr lang="el-GR" b="1" dirty="0" smtClean="0"/>
              <a:t>τη συνεργατική δόμηση της </a:t>
            </a:r>
            <a:r>
              <a:rPr lang="el-GR" dirty="0" smtClean="0"/>
              <a:t>γνώσης, αποτελώντας ουσιαστικά ένα εργαλείο επικοινωνίας, συνεργασίας και διαπραγμάτευσης απόψεων και ιδεών μεταξύ των μελών μιας ομάδας εκπαιδευομένων – </a:t>
            </a:r>
            <a:r>
              <a:rPr lang="el-GR" dirty="0" err="1" smtClean="0"/>
              <a:t>ομαδοσυνεργατική</a:t>
            </a:r>
            <a:r>
              <a:rPr lang="el-GR" dirty="0" smtClean="0"/>
              <a:t> διδασκαλία</a:t>
            </a:r>
          </a:p>
          <a:p>
            <a:pPr algn="just"/>
            <a:r>
              <a:rPr lang="el-GR" dirty="0" smtClean="0"/>
              <a:t>Συμβάλλει στην ενίσχυση </a:t>
            </a:r>
            <a:r>
              <a:rPr lang="el-GR" b="1" dirty="0" smtClean="0"/>
              <a:t>της αυτορρύθμισης και του αυτοελέγχου των εκπαιδευομένων, αποτελώντας ένα ισχυρό </a:t>
            </a:r>
            <a:r>
              <a:rPr lang="el-GR" b="1" dirty="0" err="1" smtClean="0"/>
              <a:t>μεταγνωστικό</a:t>
            </a:r>
            <a:r>
              <a:rPr lang="el-GR" b="1" dirty="0" smtClean="0"/>
              <a:t> εργαλείο</a:t>
            </a:r>
            <a:r>
              <a:rPr lang="el-GR" dirty="0" smtClean="0"/>
              <a:t>.</a:t>
            </a:r>
          </a:p>
          <a:p>
            <a:pPr algn="just"/>
            <a:r>
              <a:rPr lang="el-GR" dirty="0" smtClean="0"/>
              <a:t>Αποτελεί ένα πολύτιμο διδακτικό εργαλείο, όταν αξιοποιείται από τους εκπαιδευτικούς ως στρατηγική μάθησης για το σχεδιασμό, την οργάνωση και την παρουσίαση ενός γνωστικού αντικειμένου. Αναλυτικότερα, η χρήση του ως εισαγωγικού χάρτη σε μια νέα μαθησιακή ενότητα, ως οργανογράμματος της διαδικασίας μάθησης που θα ακολουθηθεί, ή ως χάρτη επανάληψης των βασικών εννοιών ενός γνωστικού αντικειμένου/ενότητας, αποτελούν ορισμένες παραδειγματικές εκφάνσεις των πολλαπλών ρόλων που μπορεί να επιτελέσει.</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Ρουμπρίκες αξιολόγησης</a:t>
            </a:r>
            <a:endParaRPr lang="el-GR" dirty="0"/>
          </a:p>
        </p:txBody>
      </p:sp>
      <p:sp>
        <p:nvSpPr>
          <p:cNvPr id="3" name="2 - Θέση περιεχομένου"/>
          <p:cNvSpPr>
            <a:spLocks noGrp="1"/>
          </p:cNvSpPr>
          <p:nvPr>
            <p:ph sz="quarter" idx="1"/>
          </p:nvPr>
        </p:nvSpPr>
        <p:spPr/>
        <p:txBody>
          <a:bodyPr>
            <a:normAutofit fontScale="77500" lnSpcReduction="20000"/>
          </a:bodyPr>
          <a:lstStyle/>
          <a:p>
            <a:pPr algn="just"/>
            <a:r>
              <a:rPr lang="el-GR" dirty="0" smtClean="0"/>
              <a:t>Αποτελεί έναν </a:t>
            </a:r>
            <a:r>
              <a:rPr lang="el-GR" b="1" dirty="0" smtClean="0">
                <a:solidFill>
                  <a:srgbClr val="FF0000"/>
                </a:solidFill>
                <a:effectLst>
                  <a:outerShdw blurRad="38100" dist="38100" dir="2700000" algn="tl">
                    <a:srgbClr val="000000">
                      <a:alpha val="43137"/>
                    </a:srgbClr>
                  </a:outerShdw>
                </a:effectLst>
              </a:rPr>
              <a:t>περιγραφικό</a:t>
            </a:r>
            <a:r>
              <a:rPr lang="el-GR" dirty="0" smtClean="0"/>
              <a:t> οδηγός βαθμολογίας, ο οποίος αποτελείται από ειδικά εκ των προτέρων </a:t>
            </a:r>
            <a:r>
              <a:rPr lang="el-GR" b="1" dirty="0" smtClean="0">
                <a:solidFill>
                  <a:srgbClr val="FF0000"/>
                </a:solidFill>
                <a:effectLst>
                  <a:outerShdw blurRad="38100" dist="38100" dir="2700000" algn="tl">
                    <a:srgbClr val="000000">
                      <a:alpha val="43137"/>
                    </a:srgbClr>
                  </a:outerShdw>
                </a:effectLst>
              </a:rPr>
              <a:t>καθορισμένα κριτήρια επίδοσης</a:t>
            </a:r>
            <a:r>
              <a:rPr lang="el-GR" dirty="0" smtClean="0"/>
              <a:t>.</a:t>
            </a:r>
          </a:p>
          <a:p>
            <a:pPr algn="just"/>
            <a:r>
              <a:rPr lang="el-GR" dirty="0" smtClean="0"/>
              <a:t>Οι αναλυτικές ρουμπρίκες αποτελούνται</a:t>
            </a:r>
            <a:r>
              <a:rPr lang="el-GR" b="1" dirty="0" smtClean="0"/>
              <a:t> από δύο ή και περισσότερα ξεχωριστά κριτήρια επίδοσης</a:t>
            </a:r>
            <a:r>
              <a:rPr lang="el-GR" dirty="0" smtClean="0"/>
              <a:t> τα οποία αναλύονται και αξιολογούνται διαφορετικά μεταξύ τους. Οι βαθμολογίες που προκύπτουν από κάθε επίπεδο αθροίζονται για να παραχθεί ο τελικός βαθμός. Αυτό το είδος της ρουμπρίκας εφαρμόζεται κυρίως σε περιπτώσεις διαμορφωτικής (</a:t>
            </a:r>
            <a:r>
              <a:rPr lang="el-GR" dirty="0" err="1" smtClean="0"/>
              <a:t>formative</a:t>
            </a:r>
            <a:r>
              <a:rPr lang="el-GR" dirty="0" smtClean="0"/>
              <a:t>) αξιολόγησης.</a:t>
            </a:r>
          </a:p>
          <a:p>
            <a:pPr algn="just"/>
            <a:r>
              <a:rPr lang="el-GR" dirty="0" smtClean="0"/>
              <a:t>Συγκριτικό τους πλεονέκτημα αποτελεί το γεγονός ότι βοηθούν ουσιαστικά </a:t>
            </a:r>
            <a:r>
              <a:rPr lang="el-GR" b="1" dirty="0" smtClean="0">
                <a:solidFill>
                  <a:srgbClr val="FF0000"/>
                </a:solidFill>
              </a:rPr>
              <a:t>τον εκπαιδευτικό και τον εκπαιδευόμενο να προσδιορίσουν-εντοπίσουν, τόσο τα δυνατά σημεία του παραγόμενου έργου όσο και τα σημεία που χρήζουν βελτίωση</a:t>
            </a:r>
            <a:r>
              <a:rPr lang="el-GR" dirty="0" smtClean="0"/>
              <a:t>. Ωστόσο, θα πρέπει να επισημάνουμε ότι η ανάπτυξη και η εφαρμογή αναλυτικών ρουμπρικών αξιολόγησης αποτελεί για τον εκπαιδευτικό μία ιδιαίτερα χρονοβόρα και κοπιαστική διαδικασία.</a:t>
            </a:r>
          </a:p>
          <a:p>
            <a:pPr algn="just"/>
            <a:endParaRPr lang="el-GR" dirty="0" smtClean="0"/>
          </a:p>
          <a:p>
            <a:pPr algn="just"/>
            <a:endParaRPr lang="el-GR"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Γιατί συζητάμε για την </a:t>
            </a:r>
            <a:r>
              <a:rPr lang="el-GR" dirty="0" err="1" smtClean="0"/>
              <a:t>αξιολόγηση….σήμερα</a:t>
            </a:r>
            <a:r>
              <a:rPr lang="el-GR" dirty="0" smtClean="0"/>
              <a:t>;</a:t>
            </a:r>
            <a:endParaRPr lang="el-GR" dirty="0"/>
          </a:p>
        </p:txBody>
      </p:sp>
      <p:sp>
        <p:nvSpPr>
          <p:cNvPr id="3" name="2 - Θέση περιεχομένου"/>
          <p:cNvSpPr>
            <a:spLocks noGrp="1"/>
          </p:cNvSpPr>
          <p:nvPr>
            <p:ph sz="quarter" idx="1"/>
          </p:nvPr>
        </p:nvSpPr>
        <p:spPr/>
        <p:txBody>
          <a:bodyPr>
            <a:normAutofit lnSpcReduction="10000"/>
          </a:bodyPr>
          <a:lstStyle/>
          <a:p>
            <a:pPr algn="just"/>
            <a:r>
              <a:rPr lang="el-GR" dirty="0" smtClean="0"/>
              <a:t>Κοινωνία της μάθησης – οικονομία της γνώσης</a:t>
            </a:r>
          </a:p>
          <a:p>
            <a:pPr algn="just"/>
            <a:r>
              <a:rPr lang="el-GR" dirty="0" smtClean="0"/>
              <a:t>Έμφαση στην αποτελεσματικότητα/αποδοτικότητα – απορρύθμιση του κράτους πρόνοιας. </a:t>
            </a:r>
          </a:p>
          <a:p>
            <a:pPr algn="just"/>
            <a:r>
              <a:rPr lang="el-GR" dirty="0" smtClean="0"/>
              <a:t>Λογοδοσία συστημάτων εκπαίδευσης και κατάρτισης – το ενδιαφέρον για την ποιότητα της εκπαίδευσης…</a:t>
            </a:r>
          </a:p>
          <a:p>
            <a:pPr algn="just"/>
            <a:r>
              <a:rPr lang="el-GR" dirty="0" smtClean="0"/>
              <a:t>Έμφαση στις δεξιότητες – οι γνώσεις δεν έχουν χάσει τη θέση τους, όμως οι δεξιότητες είναι πιο κοντά στις ανάγκες της αγοράς εργασίας και μπορούν να καλλιεργηθούν γρηγορότερα και όχι μόνο από τα συστήματα εκπαίδευσης και κατάρτισης.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01BD931-A18D-85E1-7451-A4286E88261C}"/>
              </a:ext>
            </a:extLst>
          </p:cNvPr>
          <p:cNvSpPr>
            <a:spLocks noGrp="1"/>
          </p:cNvSpPr>
          <p:nvPr>
            <p:ph type="title"/>
          </p:nvPr>
        </p:nvSpPr>
        <p:spPr/>
        <p:txBody>
          <a:bodyPr/>
          <a:lstStyle/>
          <a:p>
            <a:pPr algn="ctr"/>
            <a:r>
              <a:rPr lang="el-GR" b="1" dirty="0"/>
              <a:t>Η παιδαγωγική αξία</a:t>
            </a:r>
          </a:p>
        </p:txBody>
      </p:sp>
      <p:sp>
        <p:nvSpPr>
          <p:cNvPr id="3" name="Θέση περιεχομένου 2">
            <a:extLst>
              <a:ext uri="{FF2B5EF4-FFF2-40B4-BE49-F238E27FC236}">
                <a16:creationId xmlns="" xmlns:a16="http://schemas.microsoft.com/office/drawing/2014/main" id="{9B0AE903-DE50-0928-41CE-6113A5E2F251}"/>
              </a:ext>
            </a:extLst>
          </p:cNvPr>
          <p:cNvSpPr>
            <a:spLocks noGrp="1"/>
          </p:cNvSpPr>
          <p:nvPr>
            <p:ph idx="1"/>
          </p:nvPr>
        </p:nvSpPr>
        <p:spPr/>
        <p:txBody>
          <a:bodyPr>
            <a:normAutofit fontScale="55000" lnSpcReduction="20000"/>
          </a:bodyPr>
          <a:lstStyle/>
          <a:p>
            <a:pPr algn="just"/>
            <a:r>
              <a:rPr lang="el-GR" dirty="0"/>
              <a:t>Επιτρέπουν στους εκπαιδευτικούς να αξιολογήσουν μια παραγόμενη εργασία, δραστηριότητα ή μια επίδοση σύμφωνα με διάφορα επίπεδα ποιότητας,</a:t>
            </a:r>
          </a:p>
          <a:p>
            <a:pPr algn="just"/>
            <a:r>
              <a:rPr lang="el-GR" dirty="0"/>
              <a:t>οι στόχοι και τα προσδοκώμενα αποτελέσματα παρουσιάζονται από τον εκπαιδευτικό με σαφή και κατανοητό τρόπο στους εκπαιδευομένους,</a:t>
            </a:r>
          </a:p>
          <a:p>
            <a:pPr algn="just"/>
            <a:r>
              <a:rPr lang="el-GR" dirty="0"/>
              <a:t>οι εκπαιδευόμενοι, γνωρίζοντας πριν την έναρξη της μαθησιακής διαδικασίας τα κριτήρια με τα οποία θα αξιολογηθούν, ενθαρρύνονται να αναλάβουν την ευθύνη της δικής τους μάθησης και να μεγιστοποιήσουν τις προσπάθειές τους και την ενεργητική συμμετοχή τους στη διαδικασία μάθησης,</a:t>
            </a:r>
          </a:p>
          <a:p>
            <a:pPr algn="just"/>
            <a:r>
              <a:rPr lang="el-GR" dirty="0"/>
              <a:t>επιτρέπουν στους εκπαιδευομένους να εκτιμήσουν τα δυνατά και αδύνατα σημεία του μαθησιακού τους έργου. Οι περιγραφές των προσδοκώμενων επιδόσεων τους βοηθούν να κατανοήσουν γιατί τους αποδόθηκε μια συγκεκριμένη βαθμολογία και τι χρειάζεται να κάνουν για να βελτιώσουν τις μελλοντικές τους επιδόσεις,</a:t>
            </a:r>
          </a:p>
          <a:p>
            <a:pPr algn="just"/>
            <a:r>
              <a:rPr lang="el-GR" dirty="0"/>
              <a:t>παρέχουν μια πιο έγκυρη και αντικειμενική αξιολόγηση μέσω της κλιμακούμενης βαθμολόγησης,</a:t>
            </a:r>
          </a:p>
          <a:p>
            <a:pPr algn="just"/>
            <a:r>
              <a:rPr lang="el-GR" dirty="0"/>
              <a:t>είναι εύκολες στη χρήση τους και αποτελεσματικές για το κοινό στο οποίο απευθύνονται (εκπαιδευτικούς και εκπαιδευομένους),</a:t>
            </a:r>
          </a:p>
          <a:p>
            <a:pPr algn="just"/>
            <a:r>
              <a:rPr lang="el-GR" dirty="0"/>
              <a:t>βοηθούν τον εκπαιδευτικό στην ακριβή διαπίστωση της επίδοσης των μαθητών με τη βοήθεια των κριτηρίων και κατ’ επέκταση βελτιώνουν τη διαδικασία διδασκαλίας και τη μάθηση γενικότερα,</a:t>
            </a:r>
          </a:p>
          <a:p>
            <a:pPr algn="just"/>
            <a:r>
              <a:rPr lang="el-GR" dirty="0"/>
              <a:t>οι εκπαιδευόμενοι αναπτύσσουν δεξιότητες αναστοχασμού, αυτορρύθμισης και </a:t>
            </a:r>
            <a:r>
              <a:rPr lang="el-GR" dirty="0" err="1"/>
              <a:t>αυτοαξιολόγησης</a:t>
            </a:r>
            <a:r>
              <a:rPr lang="el-GR" dirty="0"/>
              <a:t>,</a:t>
            </a:r>
          </a:p>
          <a:p>
            <a:pPr algn="just"/>
            <a:r>
              <a:rPr lang="el-GR" dirty="0"/>
              <a:t>μπορούν να προσαρμοστούν και να εφαρμοστούν σε ετερογενείς ομάδες εκπαιδευομένων,</a:t>
            </a:r>
          </a:p>
          <a:p>
            <a:pPr algn="just"/>
            <a:r>
              <a:rPr lang="el-GR" dirty="0"/>
              <a:t>όλοι οι εμπλεκόμενοι στη μαθησιακή διαδικασία, ακόμα και οι γονείς, είναι ενήμεροι, μέσω των </a:t>
            </a:r>
            <a:r>
              <a:rPr lang="el-GR" dirty="0" err="1"/>
              <a:t>ρουμπρίκων</a:t>
            </a:r>
            <a:r>
              <a:rPr lang="el-GR" dirty="0"/>
              <a:t> για τα εκάστοτε κριτήρια αξιολόγησης, τους διδακτικούς στόχους και το βαθμό επίτευξης τους από εκπαιδευομένους.</a:t>
            </a:r>
          </a:p>
        </p:txBody>
      </p:sp>
    </p:spTree>
    <p:extLst>
      <p:ext uri="{BB962C8B-B14F-4D97-AF65-F5344CB8AC3E}">
        <p14:creationId xmlns="" xmlns:p14="http://schemas.microsoft.com/office/powerpoint/2010/main" val="1616301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εκπαιδευτική αξιολόγηση</a:t>
            </a:r>
            <a:endParaRPr lang="el-GR" dirty="0"/>
          </a:p>
        </p:txBody>
      </p:sp>
      <p:sp>
        <p:nvSpPr>
          <p:cNvPr id="3" name="2 - Θέση περιεχομένου"/>
          <p:cNvSpPr>
            <a:spLocks noGrp="1"/>
          </p:cNvSpPr>
          <p:nvPr>
            <p:ph sz="quarter" idx="1"/>
          </p:nvPr>
        </p:nvSpPr>
        <p:spPr/>
        <p:txBody>
          <a:bodyPr>
            <a:normAutofit fontScale="77500" lnSpcReduction="20000"/>
          </a:bodyPr>
          <a:lstStyle/>
          <a:p>
            <a:pPr algn="just"/>
            <a:r>
              <a:rPr lang="el-GR" dirty="0" smtClean="0"/>
              <a:t>Στη η </a:t>
            </a:r>
            <a:r>
              <a:rPr lang="el-GR" dirty="0" smtClean="0"/>
              <a:t>σύγχρονη παιδαγωγική επιστήμη η εκπαιδευτική αξιολόγηση είναι άμεσα συνυφασμένη με την </a:t>
            </a:r>
            <a:r>
              <a:rPr lang="el-GR" b="1" dirty="0" smtClean="0"/>
              <a:t>αξιολόγηση των εκπαιδευομένων </a:t>
            </a:r>
            <a:r>
              <a:rPr lang="el-GR" dirty="0" smtClean="0"/>
              <a:t>στην καθημερινή εκπαιδευτική πρακτική και προσδιορίζεται ως η </a:t>
            </a:r>
            <a:r>
              <a:rPr lang="el-GR" b="1" dirty="0" smtClean="0">
                <a:effectLst>
                  <a:outerShdw blurRad="38100" dist="38100" dir="2700000" algn="tl">
                    <a:srgbClr val="000000">
                      <a:alpha val="43137"/>
                    </a:srgbClr>
                  </a:outerShdw>
                </a:effectLst>
              </a:rPr>
              <a:t>συστηματική και καλά οργανωμένη διαδικασία συλλογής και ανάλυσης δεδομένων</a:t>
            </a:r>
            <a:r>
              <a:rPr lang="el-GR" dirty="0" smtClean="0"/>
              <a:t> που αποσκοπεί στην </a:t>
            </a:r>
            <a:r>
              <a:rPr lang="el-GR" b="1" dirty="0" smtClean="0"/>
              <a:t>αποτίμηση των γνώσεων και των δεξιοτήτων των εκπαιδευομένων</a:t>
            </a:r>
            <a:r>
              <a:rPr lang="el-GR" dirty="0" smtClean="0"/>
              <a:t>, σε συνάρτηση πάντα με τους επιδιωκόμενους </a:t>
            </a:r>
            <a:r>
              <a:rPr lang="el-GR" b="1" dirty="0" smtClean="0">
                <a:effectLst>
                  <a:outerShdw blurRad="38100" dist="38100" dir="2700000" algn="tl">
                    <a:srgbClr val="000000">
                      <a:alpha val="43137"/>
                    </a:srgbClr>
                  </a:outerShdw>
                </a:effectLst>
              </a:rPr>
              <a:t>διδακτικούς στόχους που έχουν τεθεί</a:t>
            </a:r>
            <a:r>
              <a:rPr lang="el-GR" dirty="0" smtClean="0"/>
              <a:t>.</a:t>
            </a:r>
          </a:p>
          <a:p>
            <a:pPr algn="just"/>
            <a:r>
              <a:rPr lang="el-GR" dirty="0" smtClean="0"/>
              <a:t>Η αξιολόγηση των </a:t>
            </a:r>
            <a:r>
              <a:rPr lang="el-GR" u="sng" dirty="0" smtClean="0"/>
              <a:t>εκπαιδευομένων, των εκπαιδευτικών, της διδακτικής διαδικασίας, των αναλυτικών προγραμμάτων, των εκπαιδευτικών προγραμμάτων, του εκπαιδευτικού συστήματος</a:t>
            </a:r>
            <a:r>
              <a:rPr lang="el-GR" dirty="0" smtClean="0"/>
              <a:t> στο σύνολο του αποτελούν </a:t>
            </a:r>
            <a:r>
              <a:rPr lang="el-GR" dirty="0" smtClean="0"/>
              <a:t>εκφάνσεις </a:t>
            </a:r>
            <a:r>
              <a:rPr lang="el-GR" dirty="0" smtClean="0"/>
              <a:t>της εκπαιδευτικής </a:t>
            </a:r>
            <a:r>
              <a:rPr lang="el-GR" dirty="0" smtClean="0"/>
              <a:t>αξιολόγησης.</a:t>
            </a:r>
          </a:p>
          <a:p>
            <a:pPr algn="just"/>
            <a:r>
              <a:rPr lang="el-GR" dirty="0" smtClean="0"/>
              <a:t>Εκπαιδευτική </a:t>
            </a:r>
            <a:r>
              <a:rPr lang="el-GR" dirty="0" smtClean="0"/>
              <a:t>αξιολόγηση ως μια </a:t>
            </a:r>
            <a:r>
              <a:rPr lang="el-GR" b="1" dirty="0" smtClean="0"/>
              <a:t>συστηματική διεργασία </a:t>
            </a:r>
            <a:r>
              <a:rPr lang="el-GR" dirty="0" smtClean="0"/>
              <a:t>που αποσκοπεί στην αποτίμηση και στη βελτίωση της αποδοτικότητας και της αποτελεσματικότητας όλων των συνδετικών κρίκων </a:t>
            </a:r>
            <a:r>
              <a:rPr lang="el-GR" dirty="0" smtClean="0"/>
              <a:t>της εκπαίδευσης.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εκπαιδευτική </a:t>
            </a:r>
            <a:r>
              <a:rPr lang="el-GR" sz="3100" dirty="0" smtClean="0"/>
              <a:t>αξιολόγηση</a:t>
            </a:r>
            <a:r>
              <a:rPr lang="el-GR" dirty="0" smtClean="0"/>
              <a:t> ως εργαλείο μάθησης</a:t>
            </a:r>
            <a:endParaRPr lang="el-GR" dirty="0"/>
          </a:p>
        </p:txBody>
      </p:sp>
      <p:sp>
        <p:nvSpPr>
          <p:cNvPr id="3" name="2 - Θέση περιεχομένου"/>
          <p:cNvSpPr>
            <a:spLocks noGrp="1"/>
          </p:cNvSpPr>
          <p:nvPr>
            <p:ph sz="quarter" idx="1"/>
          </p:nvPr>
        </p:nvSpPr>
        <p:spPr/>
        <p:txBody>
          <a:bodyPr anchor="ctr">
            <a:normAutofit fontScale="92500" lnSpcReduction="20000"/>
          </a:bodyPr>
          <a:lstStyle/>
          <a:p>
            <a:pPr algn="just"/>
            <a:r>
              <a:rPr lang="el-GR" dirty="0" smtClean="0"/>
              <a:t>Η προστιθέμενη παιδαγωγική της αξία έγκειται στο γεγονός ότι λειτουργεί ως: </a:t>
            </a:r>
            <a:endParaRPr lang="el-GR" dirty="0" smtClean="0"/>
          </a:p>
          <a:p>
            <a:pPr algn="just"/>
            <a:r>
              <a:rPr lang="el-GR" dirty="0" smtClean="0"/>
              <a:t>α</a:t>
            </a:r>
            <a:r>
              <a:rPr lang="el-GR" dirty="0" smtClean="0"/>
              <a:t>) ένα </a:t>
            </a:r>
            <a:r>
              <a:rPr lang="el-GR" b="1" dirty="0" smtClean="0"/>
              <a:t>δυναμικό εργαλείο μάθησης </a:t>
            </a:r>
            <a:r>
              <a:rPr lang="el-GR" dirty="0" smtClean="0"/>
              <a:t>(</a:t>
            </a:r>
            <a:r>
              <a:rPr lang="el-GR" dirty="0" err="1" smtClean="0"/>
              <a:t>assessment</a:t>
            </a:r>
            <a:r>
              <a:rPr lang="el-GR" dirty="0" smtClean="0"/>
              <a:t> </a:t>
            </a:r>
            <a:r>
              <a:rPr lang="el-GR" dirty="0" err="1" smtClean="0"/>
              <a:t>for</a:t>
            </a:r>
            <a:r>
              <a:rPr lang="el-GR" dirty="0" smtClean="0"/>
              <a:t> learning), εμπλέκοντας ενεργά τους εκπαιδευομένους στην αξιολόγηση των προσπαθειών τους και </a:t>
            </a:r>
            <a:endParaRPr lang="el-GR" dirty="0" smtClean="0"/>
          </a:p>
          <a:p>
            <a:pPr algn="just"/>
            <a:r>
              <a:rPr lang="el-GR" dirty="0" smtClean="0"/>
              <a:t>β</a:t>
            </a:r>
            <a:r>
              <a:rPr lang="el-GR" dirty="0" smtClean="0"/>
              <a:t>) ως </a:t>
            </a:r>
            <a:r>
              <a:rPr lang="el-GR" b="1" dirty="0" smtClean="0"/>
              <a:t>μηχανισμός ανατροφοδότησης </a:t>
            </a:r>
            <a:r>
              <a:rPr lang="el-GR" dirty="0" smtClean="0"/>
              <a:t>και βελτίωσης τόσο των εκπαιδευομένων (συνεχής παρακολούθηση της μαθησιακής τους πορείας, ανίχνευση των αδυναμιών-ελλείψεών τους μέσω της ανάπτυξης ισχυρών </a:t>
            </a:r>
            <a:r>
              <a:rPr lang="el-GR" dirty="0" err="1" smtClean="0"/>
              <a:t>μεταγνωστικών</a:t>
            </a:r>
            <a:r>
              <a:rPr lang="el-GR" dirty="0" smtClean="0"/>
              <a:t> δεξιοτήτων) όσο και του ίδιου του εκπαιδευτικού (π.χ. επαναπροσδιορισμός διδακτικών στόχων, επανασχεδιασμός κατάλληλων διδακτικών παρεμβάσεων για τη βελτίωση της διδακτικής διαδικασίας) </a:t>
            </a:r>
            <a:endParaRPr lang="el-GR" dirty="0" smtClean="0"/>
          </a:p>
          <a:p>
            <a:pPr algn="just">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Αξιολόγηση για τη μάθηση</a:t>
            </a:r>
            <a:endParaRPr lang="el-GR" dirty="0"/>
          </a:p>
        </p:txBody>
      </p:sp>
      <p:sp>
        <p:nvSpPr>
          <p:cNvPr id="3" name="2 - Θέση περιεχομένου"/>
          <p:cNvSpPr>
            <a:spLocks noGrp="1"/>
          </p:cNvSpPr>
          <p:nvPr>
            <p:ph sz="quarter" idx="1"/>
          </p:nvPr>
        </p:nvSpPr>
        <p:spPr/>
        <p:txBody>
          <a:bodyPr anchor="ctr">
            <a:normAutofit/>
          </a:bodyPr>
          <a:lstStyle/>
          <a:p>
            <a:pPr algn="just"/>
            <a:r>
              <a:rPr lang="el-GR" sz="1400" dirty="0" smtClean="0"/>
              <a:t>Η </a:t>
            </a:r>
            <a:r>
              <a:rPr lang="el-GR" sz="1400" dirty="0" smtClean="0"/>
              <a:t>αξιολόγηση είναι άρρηκτα συνδεδεμένη με τις διαδικασίες της μάθησης και της </a:t>
            </a:r>
            <a:r>
              <a:rPr lang="el-GR" sz="1400" dirty="0" smtClean="0"/>
              <a:t>διδασκαλίας.</a:t>
            </a:r>
          </a:p>
          <a:p>
            <a:pPr algn="just"/>
            <a:r>
              <a:rPr lang="el-GR" sz="1400" dirty="0" smtClean="0"/>
              <a:t>Η </a:t>
            </a:r>
            <a:r>
              <a:rPr lang="el-GR" sz="1400" dirty="0" smtClean="0"/>
              <a:t>αξιολόγηση θεωρείται ως ένα πολύτιμο και δυναμικό εκπαιδευτικό εργαλείο, τόσο για τους εκπαιδευτικούς όσο και για τους εκπαιδευομένους, </a:t>
            </a:r>
            <a:r>
              <a:rPr lang="el-GR" sz="1400" dirty="0" smtClean="0"/>
              <a:t>καθώς διαχέει και εμπλουτίζει την ίδια τη μαθησιακή διαδικασία.</a:t>
            </a:r>
          </a:p>
          <a:p>
            <a:pPr algn="just"/>
            <a:r>
              <a:rPr lang="el-GR" sz="1400" dirty="0" smtClean="0"/>
              <a:t>Η </a:t>
            </a:r>
            <a:r>
              <a:rPr lang="el-GR" sz="1400" dirty="0" smtClean="0"/>
              <a:t>αξιολόγηση εστιάζει στη διερεύνηση και στην αποτίμηση του «Τι γνωρίζουν», «</a:t>
            </a:r>
            <a:r>
              <a:rPr lang="el-GR" sz="1400" dirty="0" smtClean="0"/>
              <a:t>Τι καταλαβαίνουν</a:t>
            </a:r>
            <a:r>
              <a:rPr lang="el-GR" sz="1400" dirty="0" smtClean="0"/>
              <a:t>» και «Τι είναι ικανοί να κάνουν» οι εκπαιδευόμενοι (αξιολόγηση γνωστικών, </a:t>
            </a:r>
            <a:r>
              <a:rPr lang="el-GR" sz="1400" dirty="0" err="1" smtClean="0"/>
              <a:t>μεταγνωστικών</a:t>
            </a:r>
            <a:r>
              <a:rPr lang="el-GR" sz="1400" dirty="0" smtClean="0"/>
              <a:t>, κοινωνικών, και επικοινωνιακών </a:t>
            </a:r>
            <a:r>
              <a:rPr lang="el-GR" sz="1400" dirty="0" smtClean="0"/>
              <a:t>δεξιοτήτων)</a:t>
            </a:r>
          </a:p>
          <a:p>
            <a:pPr algn="just"/>
            <a:r>
              <a:rPr lang="el-GR" sz="1400" dirty="0" smtClean="0"/>
              <a:t>Η </a:t>
            </a:r>
            <a:r>
              <a:rPr lang="el-GR" sz="1400" dirty="0" smtClean="0"/>
              <a:t>αξιολόγηση εδράζεται στην αποτίμηση της επίδοσής </a:t>
            </a:r>
            <a:r>
              <a:rPr lang="el-GR" sz="1400" dirty="0" smtClean="0"/>
              <a:t>τους, </a:t>
            </a:r>
            <a:r>
              <a:rPr lang="el-GR" sz="1400" dirty="0" smtClean="0"/>
              <a:t>με βάση σαφή διατυπωμένα κριτήρια, τα οποία πηγάζουν από τους γενικούς και ειδικούς στόχους της μαθησιακής διαδικασίας και τα οποία γνωστοποιούνται έγκαιρα στους εκπαιδευομένους. </a:t>
            </a:r>
          </a:p>
          <a:p>
            <a:pPr algn="just"/>
            <a:r>
              <a:rPr lang="el-GR" sz="1400" dirty="0" smtClean="0"/>
              <a:t>Ενθαρρύνεται </a:t>
            </a:r>
            <a:r>
              <a:rPr lang="el-GR" sz="1400" dirty="0" smtClean="0"/>
              <a:t>η ενεργητική συμμετοχή των εκπαιδευομένων στη διαδικασία αξιολόγησης. Οι εκπαιδευόμενοι ωθούνται να αποκτούν όλο και περισσότερες δεξιότητες αυτοαξιολόγησης, ετεροαξιολόγησης. </a:t>
            </a:r>
            <a:r>
              <a:rPr lang="el-GR" sz="1400" dirty="0" smtClean="0"/>
              <a:t> </a:t>
            </a:r>
            <a:endParaRPr lang="el-GR" sz="1400" dirty="0" smtClean="0"/>
          </a:p>
          <a:p>
            <a:pPr algn="just"/>
            <a:r>
              <a:rPr lang="el-GR" sz="1400" dirty="0" smtClean="0"/>
              <a:t>Οι </a:t>
            </a:r>
            <a:r>
              <a:rPr lang="el-GR" sz="1400" dirty="0" smtClean="0"/>
              <a:t>εκπαιδευόμενοι αξιολογούνται μέσα από σύνθετες αυθεντικές δραστηριότητες. </a:t>
            </a:r>
          </a:p>
          <a:p>
            <a:pPr algn="just"/>
            <a:r>
              <a:rPr lang="el-GR" sz="1400" dirty="0" smtClean="0"/>
              <a:t>Τα </a:t>
            </a:r>
            <a:r>
              <a:rPr lang="el-GR" sz="1400" dirty="0" smtClean="0"/>
              <a:t>αποτελέσματα της αξιολόγησης γνωστοποιούνται στους εκπαιδευομένους και χρησιμοποιούνται προς όφελός τους (π.χ. ανατροφοδότηση, απόκτηση µ</a:t>
            </a:r>
            <a:r>
              <a:rPr lang="el-GR" sz="1400" dirty="0" err="1" smtClean="0"/>
              <a:t>εταγνωστικών</a:t>
            </a:r>
            <a:r>
              <a:rPr lang="el-GR" sz="1400" dirty="0" smtClean="0"/>
              <a:t> ικανοτήτων µ</a:t>
            </a:r>
            <a:r>
              <a:rPr lang="el-GR" sz="1400" dirty="0" err="1" smtClean="0"/>
              <a:t>έσα</a:t>
            </a:r>
            <a:r>
              <a:rPr lang="el-GR" sz="1400" dirty="0" smtClean="0"/>
              <a:t> από τον έλεγχο και τη διαχείριση της µ</a:t>
            </a:r>
            <a:r>
              <a:rPr lang="el-GR" sz="1400" dirty="0" err="1" smtClean="0"/>
              <a:t>άθησής</a:t>
            </a:r>
            <a:r>
              <a:rPr lang="el-GR" sz="1400" dirty="0" smtClean="0"/>
              <a:t> τους) - η αξιολόγηση ως μηχανισμός συνεχούς ανατροφοδότησης.</a:t>
            </a:r>
            <a:endParaRPr lang="el-GR"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Μορφές εκπαιδευτικής αξιολόγησης</a:t>
            </a:r>
            <a:endParaRPr lang="el-GR" dirty="0"/>
          </a:p>
        </p:txBody>
      </p:sp>
      <p:sp>
        <p:nvSpPr>
          <p:cNvPr id="3" name="2 - Θέση περιεχομένου"/>
          <p:cNvSpPr>
            <a:spLocks noGrp="1"/>
          </p:cNvSpPr>
          <p:nvPr>
            <p:ph sz="quarter" idx="1"/>
          </p:nvPr>
        </p:nvSpPr>
        <p:spPr/>
        <p:txBody>
          <a:bodyPr anchor="ctr"/>
          <a:lstStyle/>
          <a:p>
            <a:r>
              <a:rPr lang="el-GR" dirty="0" smtClean="0"/>
              <a:t>Διαγνωστική/Αρχική</a:t>
            </a:r>
          </a:p>
          <a:p>
            <a:r>
              <a:rPr lang="el-GR" dirty="0" smtClean="0"/>
              <a:t>Διαμορφωτική/Ενδιάμεση/Συνεχής</a:t>
            </a:r>
          </a:p>
          <a:p>
            <a:r>
              <a:rPr lang="el-GR" dirty="0" smtClean="0"/>
              <a:t>Αθροιστική/Τελική</a:t>
            </a:r>
          </a:p>
          <a:p>
            <a:pPr>
              <a:buNone/>
            </a:pPr>
            <a:r>
              <a:rPr lang="el-GR" dirty="0" smtClean="0"/>
              <a:t>Μελετήστε το κεφάλαιο 1.8 από το βιβλίο. Είναι μία </a:t>
            </a:r>
            <a:r>
              <a:rPr lang="el-GR" dirty="0" err="1" smtClean="0"/>
              <a:t>σελίδα….δε</a:t>
            </a:r>
            <a:r>
              <a:rPr lang="el-GR" dirty="0" smtClean="0"/>
              <a:t> θέλω να την αποστηθίσετε αλλά να την κατανοήσετε!!</a:t>
            </a:r>
            <a:endParaRPr lang="el-G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σκοποί και οι στόχοι της αξιολόγησης</a:t>
            </a:r>
            <a:endParaRPr lang="el-GR" dirty="0"/>
          </a:p>
        </p:txBody>
      </p:sp>
      <p:sp>
        <p:nvSpPr>
          <p:cNvPr id="3" name="2 - Θέση περιεχομένου"/>
          <p:cNvSpPr>
            <a:spLocks noGrp="1"/>
          </p:cNvSpPr>
          <p:nvPr>
            <p:ph sz="quarter" idx="1"/>
          </p:nvPr>
        </p:nvSpPr>
        <p:spPr/>
        <p:txBody>
          <a:bodyPr anchor="ctr">
            <a:normAutofit fontScale="62500" lnSpcReduction="20000"/>
          </a:bodyPr>
          <a:lstStyle/>
          <a:p>
            <a:pPr algn="just"/>
            <a:r>
              <a:rPr lang="el-GR" dirty="0" smtClean="0"/>
              <a:t>Ο Σκοπός-Στόχος απαντά στο ερώτημα «Γιατί» αξιολογείται το συγκεκριμένο </a:t>
            </a:r>
            <a:r>
              <a:rPr lang="el-GR" dirty="0" smtClean="0"/>
              <a:t>αντικείμενο</a:t>
            </a:r>
          </a:p>
          <a:p>
            <a:pPr algn="just"/>
            <a:r>
              <a:rPr lang="el-GR" dirty="0" smtClean="0"/>
              <a:t>Τα Κριτήρια απαντούν στο ερώτημα «Πώς» αξιολογείται </a:t>
            </a:r>
            <a:r>
              <a:rPr lang="el-GR" dirty="0" smtClean="0"/>
              <a:t>το συγκεκριμένο </a:t>
            </a:r>
            <a:r>
              <a:rPr lang="el-GR" dirty="0" smtClean="0"/>
              <a:t>αντικείμενο.</a:t>
            </a:r>
          </a:p>
          <a:p>
            <a:pPr algn="just"/>
            <a:r>
              <a:rPr lang="el-GR" dirty="0" smtClean="0"/>
              <a:t>Οι «Διδακτικοί Στόχοι» αποτελούν </a:t>
            </a:r>
            <a:r>
              <a:rPr lang="el-GR" b="1" dirty="0" smtClean="0">
                <a:effectLst>
                  <a:outerShdw blurRad="38100" dist="38100" dir="2700000" algn="tl">
                    <a:srgbClr val="000000">
                      <a:alpha val="43137"/>
                    </a:srgbClr>
                  </a:outerShdw>
                </a:effectLst>
              </a:rPr>
              <a:t>τη γενική διατύπωση των προσδοκώμενων μαθησιακών αποτελεσμάτων</a:t>
            </a:r>
            <a:r>
              <a:rPr lang="el-GR" dirty="0" smtClean="0"/>
              <a:t>, που αναμένεται να εμφανίσει ο εκπαιδευόμενος μετά την ολοκλήρωση της διδακτικής </a:t>
            </a:r>
            <a:r>
              <a:rPr lang="el-GR" dirty="0" smtClean="0"/>
              <a:t>διαδικασίας.</a:t>
            </a:r>
          </a:p>
          <a:p>
            <a:pPr algn="just"/>
            <a:r>
              <a:rPr lang="el-GR" dirty="0" smtClean="0"/>
              <a:t>Στην </a:t>
            </a:r>
            <a:r>
              <a:rPr lang="el-GR" dirty="0" smtClean="0"/>
              <a:t>ουσία οι διδακτικοί στόχοι περιγράφουν ένα πλήθος </a:t>
            </a:r>
            <a:r>
              <a:rPr lang="el-GR" dirty="0" smtClean="0"/>
              <a:t>ικανοτήτων/δεξιοτήτων </a:t>
            </a:r>
            <a:r>
              <a:rPr lang="el-GR" dirty="0" smtClean="0"/>
              <a:t>και συμπεριφορών που επιδιώκουμε να καλλιεργήσουμε στους εκπαιδευομένους. </a:t>
            </a:r>
            <a:endParaRPr lang="el-GR" dirty="0" smtClean="0"/>
          </a:p>
          <a:p>
            <a:pPr algn="just"/>
            <a:r>
              <a:rPr lang="el-GR" dirty="0" smtClean="0"/>
              <a:t>Ενδεικτικά </a:t>
            </a:r>
            <a:r>
              <a:rPr lang="el-GR" dirty="0" smtClean="0"/>
              <a:t>παραδείγματα διδακτικών στόχων παρατίθενται στη συνέχεια: </a:t>
            </a:r>
            <a:r>
              <a:rPr lang="el-GR" dirty="0" smtClean="0"/>
              <a:t>• </a:t>
            </a:r>
            <a:r>
              <a:rPr lang="el-GR" dirty="0" smtClean="0"/>
              <a:t>«Να επεξηγήσουν οι μαθητές τη σημασία του πειράματος για τη μελέτη των φαινομένων», Φυσική, Ε’ Δημοτικού, Ενότητα 2η . • «Να αναλύσουν οι μαθητές τη σπουδαιότητα της δημιουργίας του ελληνικού αλφαβήτου», Ιστορία, Α’ Γυμνασίου, Κεφάλαια Γ΄ και Δ΄. • «Να χρησιμοποιούν οι μαθητές χάρτες, γενικούς και θεματικούς, ως εργαλεία μελέτης της θέσης της Ευρώπης στον κόσμο», Γεωλογία-Γεωγραφία, Β’ Γυμνασίου, Ενότητα 3η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t>Η παιδαγωγική αξία της αξιολόγησης. Η αξιολόγηση συμβάλλει</a:t>
            </a:r>
            <a:endParaRPr lang="el-GR" sz="2400" dirty="0"/>
          </a:p>
        </p:txBody>
      </p:sp>
      <p:sp>
        <p:nvSpPr>
          <p:cNvPr id="3" name="2 - Θέση περιεχομένου"/>
          <p:cNvSpPr>
            <a:spLocks noGrp="1"/>
          </p:cNvSpPr>
          <p:nvPr>
            <p:ph sz="quarter" idx="1"/>
          </p:nvPr>
        </p:nvSpPr>
        <p:spPr/>
        <p:txBody>
          <a:bodyPr anchor="ctr">
            <a:normAutofit fontScale="70000" lnSpcReduction="20000"/>
          </a:bodyPr>
          <a:lstStyle/>
          <a:p>
            <a:pPr algn="just"/>
            <a:r>
              <a:rPr lang="el-GR" dirty="0" smtClean="0"/>
              <a:t>στον προσδιορισμό του βαθμού επίτευξης των διδακτικών στόχων και στο </a:t>
            </a:r>
            <a:r>
              <a:rPr lang="el-GR" dirty="0" err="1" smtClean="0"/>
              <a:t>σχεδιασµό</a:t>
            </a:r>
            <a:r>
              <a:rPr lang="el-GR" dirty="0" smtClean="0"/>
              <a:t> των </a:t>
            </a:r>
            <a:r>
              <a:rPr lang="el-GR" dirty="0" err="1" smtClean="0"/>
              <a:t>επόµενων</a:t>
            </a:r>
            <a:r>
              <a:rPr lang="el-GR" dirty="0" smtClean="0"/>
              <a:t> σταδίων µ</a:t>
            </a:r>
            <a:r>
              <a:rPr lang="el-GR" dirty="0" err="1" smtClean="0"/>
              <a:t>άθησης</a:t>
            </a:r>
            <a:r>
              <a:rPr lang="el-GR" dirty="0" smtClean="0"/>
              <a:t> από τον εκπαιδευτικό και τον σχεδιαστή της εκπαιδευτικής διαδικασίας (</a:t>
            </a:r>
            <a:r>
              <a:rPr lang="el-GR" dirty="0" err="1" smtClean="0"/>
              <a:t>instructional</a:t>
            </a:r>
            <a:r>
              <a:rPr lang="el-GR" dirty="0" smtClean="0"/>
              <a:t> </a:t>
            </a:r>
            <a:r>
              <a:rPr lang="el-GR" dirty="0" err="1" smtClean="0"/>
              <a:t>designer</a:t>
            </a:r>
            <a:r>
              <a:rPr lang="el-GR" dirty="0" smtClean="0"/>
              <a:t>), </a:t>
            </a:r>
            <a:endParaRPr lang="en-US" dirty="0" smtClean="0"/>
          </a:p>
          <a:p>
            <a:pPr algn="just"/>
            <a:r>
              <a:rPr lang="el-GR" dirty="0" smtClean="0"/>
              <a:t>στη </a:t>
            </a:r>
            <a:r>
              <a:rPr lang="el-GR" b="1" dirty="0" smtClean="0"/>
              <a:t>συνεχή ανατροφοδότηση </a:t>
            </a:r>
            <a:r>
              <a:rPr lang="el-GR" dirty="0" smtClean="0"/>
              <a:t>της διδακτικής πράξης με απώτερο στόχο την </a:t>
            </a:r>
            <a:r>
              <a:rPr lang="el-GR" b="1" dirty="0" smtClean="0"/>
              <a:t>ποιοτική της βελτίωση </a:t>
            </a:r>
            <a:r>
              <a:rPr lang="el-GR" dirty="0" smtClean="0"/>
              <a:t>και την αύξηση της αποτελεσματικότητάς της</a:t>
            </a:r>
            <a:r>
              <a:rPr lang="el-GR" dirty="0" smtClean="0"/>
              <a:t>,</a:t>
            </a:r>
            <a:endParaRPr lang="en-US" dirty="0" smtClean="0"/>
          </a:p>
          <a:p>
            <a:pPr algn="just"/>
            <a:r>
              <a:rPr lang="el-GR" dirty="0" smtClean="0"/>
              <a:t>στην ενίσχυση της ενεργητικής συμμετοχής των εκπαιδευομένων στη διαδικασία της αξιολόγησης, καλλιεργώντας ταυτόχρονα δεξιότητες αυτοαξιολόγησης, ετεροαξιολόγησης και αναστοχασμού, </a:t>
            </a:r>
            <a:endParaRPr lang="en-US" dirty="0" smtClean="0"/>
          </a:p>
          <a:p>
            <a:pPr algn="just"/>
            <a:r>
              <a:rPr lang="el-GR" dirty="0" smtClean="0"/>
              <a:t>στην ενίσχυση της αυτοπεποίθησης και </a:t>
            </a:r>
            <a:r>
              <a:rPr lang="el-GR" dirty="0" err="1" smtClean="0"/>
              <a:t>αυτοεκτίµησης</a:t>
            </a:r>
            <a:r>
              <a:rPr lang="el-GR" dirty="0" smtClean="0"/>
              <a:t> των εκπαιδευομένων και στην ανάπτυξη </a:t>
            </a:r>
            <a:r>
              <a:rPr lang="el-GR" b="1" dirty="0" smtClean="0"/>
              <a:t>µ</a:t>
            </a:r>
            <a:r>
              <a:rPr lang="el-GR" b="1" dirty="0" err="1" smtClean="0"/>
              <a:t>εταγνωστικών</a:t>
            </a:r>
            <a:r>
              <a:rPr lang="el-GR" b="1" dirty="0" smtClean="0"/>
              <a:t> δεξιοτήτων µ</a:t>
            </a:r>
            <a:r>
              <a:rPr lang="el-GR" b="1" dirty="0" err="1" smtClean="0"/>
              <a:t>έσα</a:t>
            </a:r>
            <a:r>
              <a:rPr lang="el-GR" b="1" dirty="0" smtClean="0"/>
              <a:t> από τον έλεγχο και τη διαχείριση της µ</a:t>
            </a:r>
            <a:r>
              <a:rPr lang="el-GR" b="1" dirty="0" err="1" smtClean="0"/>
              <a:t>άθησής</a:t>
            </a:r>
            <a:r>
              <a:rPr lang="el-GR" b="1" dirty="0" smtClean="0"/>
              <a:t> τους </a:t>
            </a:r>
            <a:r>
              <a:rPr lang="el-GR" dirty="0" smtClean="0"/>
              <a:t>(αυτοαξιολόγηση, </a:t>
            </a:r>
            <a:r>
              <a:rPr lang="el-GR" dirty="0" err="1" smtClean="0"/>
              <a:t>ετεροαξιολόγηση</a:t>
            </a:r>
            <a:r>
              <a:rPr lang="el-GR" dirty="0" smtClean="0"/>
              <a:t>),</a:t>
            </a:r>
            <a:endParaRPr lang="en-US" dirty="0" smtClean="0"/>
          </a:p>
          <a:p>
            <a:pPr algn="just"/>
            <a:r>
              <a:rPr lang="el-GR" dirty="0" smtClean="0"/>
              <a:t>στην ποιοτική αναβάθμιση συνολικά της εκπαιδευτικής διαδικασίας, η οποία στοχεύει στην ενίσχυση και ενθάρρυνση των εκπαιδευομένων και στη </a:t>
            </a:r>
            <a:r>
              <a:rPr lang="el-GR" b="1" dirty="0" smtClean="0"/>
              <a:t>δημιουργία κινήτρων µ</a:t>
            </a:r>
            <a:r>
              <a:rPr lang="el-GR" b="1" dirty="0" err="1" smtClean="0"/>
              <a:t>άθησης</a:t>
            </a:r>
            <a:r>
              <a:rPr lang="el-GR" dirty="0" smtClean="0"/>
              <a:t>.</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φάκελος αξιολόγησης</a:t>
            </a:r>
            <a:endParaRPr lang="el-GR" dirty="0"/>
          </a:p>
        </p:txBody>
      </p:sp>
      <p:sp>
        <p:nvSpPr>
          <p:cNvPr id="3" name="2 - Θέση περιεχομένου"/>
          <p:cNvSpPr>
            <a:spLocks noGrp="1"/>
          </p:cNvSpPr>
          <p:nvPr>
            <p:ph sz="quarter" idx="1"/>
          </p:nvPr>
        </p:nvSpPr>
        <p:spPr/>
        <p:txBody>
          <a:bodyPr anchor="ctr">
            <a:normAutofit fontScale="62500" lnSpcReduction="20000"/>
          </a:bodyPr>
          <a:lstStyle/>
          <a:p>
            <a:pPr algn="just"/>
            <a:r>
              <a:rPr lang="el-GR" dirty="0" smtClean="0"/>
              <a:t>Τα πλεονεκτήματα που απορρέουν από την εφαρμογή της αξιολόγησης βάσει του φακέλου είναι σημαντικά, </a:t>
            </a:r>
            <a:r>
              <a:rPr lang="el-GR" b="1" dirty="0" smtClean="0"/>
              <a:t>τόσο για τον ίδιο τον εκπαιδευόμενο όσο και για τον εκπαιδευτικό</a:t>
            </a:r>
            <a:r>
              <a:rPr lang="el-GR" dirty="0" smtClean="0"/>
              <a:t>.</a:t>
            </a:r>
          </a:p>
          <a:p>
            <a:pPr algn="just"/>
            <a:r>
              <a:rPr lang="el-GR" dirty="0" smtClean="0"/>
              <a:t> </a:t>
            </a:r>
            <a:r>
              <a:rPr lang="el-GR" dirty="0" smtClean="0"/>
              <a:t>Ως διδακτικό εργαλείο, ο φάκελος εργασιών ενθαρρύνει τους </a:t>
            </a:r>
            <a:r>
              <a:rPr lang="el-GR" b="1" dirty="0" smtClean="0"/>
              <a:t>εκπαιδευομένους να εμπλακούν ενεργά στη διαδικασία μάθησης</a:t>
            </a:r>
            <a:r>
              <a:rPr lang="el-GR" dirty="0" smtClean="0"/>
              <a:t>, καθώς επιλέγουν συνειδητά τις εργασίες που θα συμπεριληφθούν στο φάκελο, ώστε αυτές να αντικατοπτρίζουν την εξέλιξή τους. Επιπρόσθετα, οι εκπαιδευόμενοι </a:t>
            </a:r>
            <a:r>
              <a:rPr lang="el-GR" b="1" dirty="0" smtClean="0"/>
              <a:t>λαμβάνοντας ανατροφοδότηση από τον εκπαιδευτικό μπορούν να εκτιμήσουν τα δυνατά και αδύνατα σημεία του μαθησιακού τους έργου και να κατανοήσουν καλύτερα την ατομική τους πρόοδο</a:t>
            </a:r>
            <a:r>
              <a:rPr lang="el-GR" dirty="0" smtClean="0"/>
              <a:t>. </a:t>
            </a:r>
            <a:endParaRPr lang="el-GR" dirty="0" smtClean="0"/>
          </a:p>
          <a:p>
            <a:pPr algn="just"/>
            <a:r>
              <a:rPr lang="el-GR" dirty="0" smtClean="0"/>
              <a:t>Ως </a:t>
            </a:r>
            <a:r>
              <a:rPr lang="el-GR" dirty="0" smtClean="0"/>
              <a:t>εργαλείο αξιολόγησης, ο φάκελος επιτρέπει στον εκπαιδευτικό να «συλλάβει» και να </a:t>
            </a:r>
            <a:r>
              <a:rPr lang="el-GR" b="1" dirty="0" smtClean="0"/>
              <a:t>αποτιμήσει την πρόοδο των εκπαιδευομένων σε μια σχετικά εκτεταμένη χρονική περίοδο</a:t>
            </a:r>
            <a:r>
              <a:rPr lang="el-GR" dirty="0" smtClean="0"/>
              <a:t>, εστιάζοντας στην εκτέλεση και στην εφαρμογή γνώσεων και δεξιοτήτων. Η ανάλυση και η αποτίμηση του υλικού που εμπεριέχεται στο ψηφιακό φάκελο μπορεί να «διηγηθεί» στον εκπαιδευτικό πάρα πολλά για την επίτευξη ή μη των προσδοκώμενων μαθησιακών αποτελεσμάτων, συμβάλλοντας ταυτόχρονα στον εντοπισμό μαθησιακών αναγκών στις οποίες πρέπει να δοθεί ιδιαίτερη έμφαση</a:t>
            </a:r>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144</TotalTime>
  <Words>2379</Words>
  <Application>Microsoft Office PowerPoint</Application>
  <PresentationFormat>Προβολή στην οθόνη (4:3)</PresentationFormat>
  <Paragraphs>108</Paragraphs>
  <Slides>20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Δημοτικός</vt:lpstr>
      <vt:lpstr>Επανάληψη – Προετοιμασία για πρόοδο</vt:lpstr>
      <vt:lpstr>Γιατί συζητάμε για την αξιολόγηση….σήμερα;</vt:lpstr>
      <vt:lpstr>Η εκπαιδευτική αξιολόγηση</vt:lpstr>
      <vt:lpstr>Η εκπαιδευτική αξιολόγηση ως εργαλείο μάθησης</vt:lpstr>
      <vt:lpstr>Αξιολόγηση για τη μάθηση</vt:lpstr>
      <vt:lpstr>Μορφές εκπαιδευτικής αξιολόγησης</vt:lpstr>
      <vt:lpstr>Οι σκοποί και οι στόχοι της αξιολόγησης</vt:lpstr>
      <vt:lpstr>Η παιδαγωγική αξία της αξιολόγησης. Η αξιολόγηση συμβάλλει</vt:lpstr>
      <vt:lpstr>Ο φάκελος αξιολόγησης</vt:lpstr>
      <vt:lpstr>Ο φάκελος αξιολόγησης και αναστοχασμός</vt:lpstr>
      <vt:lpstr>Η ετεροαξιολόγηση</vt:lpstr>
      <vt:lpstr>Η αυτοαξιολόγηση - ορισμός</vt:lpstr>
      <vt:lpstr>Τα πλεονεκτήματα της αυτοαξιολόγησης</vt:lpstr>
      <vt:lpstr>Η μέθοδος project</vt:lpstr>
      <vt:lpstr>Η παρατήρηση</vt:lpstr>
      <vt:lpstr>Ο εννοιολογικός χάρτης</vt:lpstr>
      <vt:lpstr>Τα πλεονεκτήματα του εννοιολογικού χάρτη</vt:lpstr>
      <vt:lpstr>Παιδαγωγική δυναμική του εννοιολογικού χάρτη</vt:lpstr>
      <vt:lpstr>Ρουμπρίκες αξιολόγησης</vt:lpstr>
      <vt:lpstr>Η παιδαγωγική αξία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Επανάληψη – Προετοιμασία για πρόοδο</dc:title>
  <dc:creator>spss60@hotmail.com</dc:creator>
  <cp:lastModifiedBy>spss60@hotmail.com</cp:lastModifiedBy>
  <cp:revision>13</cp:revision>
  <dcterms:created xsi:type="dcterms:W3CDTF">2024-11-28T11:32:23Z</dcterms:created>
  <dcterms:modified xsi:type="dcterms:W3CDTF">2024-11-28T13:57:15Z</dcterms:modified>
</cp:coreProperties>
</file>