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388" r:id="rId3"/>
    <p:sldId id="268" r:id="rId4"/>
    <p:sldId id="267" r:id="rId5"/>
    <p:sldId id="293" r:id="rId6"/>
    <p:sldId id="295" r:id="rId7"/>
    <p:sldId id="348" r:id="rId8"/>
    <p:sldId id="349" r:id="rId9"/>
    <p:sldId id="353" r:id="rId10"/>
    <p:sldId id="347" r:id="rId11"/>
    <p:sldId id="272" r:id="rId12"/>
    <p:sldId id="402" r:id="rId13"/>
    <p:sldId id="275" r:id="rId14"/>
    <p:sldId id="280" r:id="rId15"/>
    <p:sldId id="279" r:id="rId16"/>
    <p:sldId id="278" r:id="rId17"/>
    <p:sldId id="400" r:id="rId18"/>
    <p:sldId id="404" r:id="rId19"/>
    <p:sldId id="405" r:id="rId20"/>
    <p:sldId id="382" r:id="rId21"/>
    <p:sldId id="393" r:id="rId22"/>
    <p:sldId id="399" r:id="rId23"/>
    <p:sldId id="283" r:id="rId24"/>
    <p:sldId id="284" r:id="rId25"/>
    <p:sldId id="398" r:id="rId26"/>
    <p:sldId id="287" r:id="rId27"/>
    <p:sldId id="288" r:id="rId28"/>
    <p:sldId id="297" r:id="rId29"/>
    <p:sldId id="401" r:id="rId30"/>
    <p:sldId id="298" r:id="rId31"/>
    <p:sldId id="403" r:id="rId32"/>
    <p:sldId id="3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07" autoAdjust="0"/>
    <p:restoredTop sz="94660"/>
  </p:normalViewPr>
  <p:slideViewPr>
    <p:cSldViewPr snapToGrid="0">
      <p:cViewPr varScale="1">
        <p:scale>
          <a:sx n="111" d="100"/>
          <a:sy n="111" d="100"/>
        </p:scale>
        <p:origin x="21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33C42F-12E0-4FB6-AD10-A398B68584C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F0940B9-AD6D-4440-A24F-2A4D5A230385}">
      <dgm:prSet/>
      <dgm:spPr/>
      <dgm:t>
        <a:bodyPr/>
        <a:lstStyle/>
        <a:p>
          <a:r>
            <a:rPr lang="en-US" b="1" i="1"/>
            <a:t>4. </a:t>
          </a:r>
          <a:r>
            <a:rPr lang="el-GR" b="1" i="1"/>
            <a:t>Σύγκρουση/ανταγωνισμός/πρόκληση/αντιπαράθεση</a:t>
          </a:r>
          <a:r>
            <a:rPr lang="el-GR" b="1"/>
            <a:t>: </a:t>
          </a:r>
          <a:r>
            <a:rPr lang="el-GR"/>
            <a:t>Η σύγκρουση, ο ανταγωνισμός, η πρόκληση και η αντιπαράθεση είναι τα χαρακτηριστικά του παιχνιδιού που παρουσιάζονται στον χρήστη ως καταστάσεις που πρέπει να αντιμετωπίσει στην προσπάθειά του να επιλύσει προβλήματα και να φτάσει στο στόχο του. </a:t>
          </a:r>
          <a:endParaRPr lang="en-US"/>
        </a:p>
      </dgm:t>
    </dgm:pt>
    <dgm:pt modelId="{559274D9-0D2C-4371-83F9-D56D5FF6019B}" type="parTrans" cxnId="{56453FD6-5400-4C59-879D-0B10A2CB8BAE}">
      <dgm:prSet/>
      <dgm:spPr/>
      <dgm:t>
        <a:bodyPr/>
        <a:lstStyle/>
        <a:p>
          <a:endParaRPr lang="en-US"/>
        </a:p>
      </dgm:t>
    </dgm:pt>
    <dgm:pt modelId="{FC607A38-B221-42B4-8B6C-474AD2C755EC}" type="sibTrans" cxnId="{56453FD6-5400-4C59-879D-0B10A2CB8BAE}">
      <dgm:prSet/>
      <dgm:spPr/>
      <dgm:t>
        <a:bodyPr/>
        <a:lstStyle/>
        <a:p>
          <a:endParaRPr lang="en-US"/>
        </a:p>
      </dgm:t>
    </dgm:pt>
    <dgm:pt modelId="{C8A2C243-D3AC-4DE0-B1A6-48F4BCD28217}">
      <dgm:prSet/>
      <dgm:spPr/>
      <dgm:t>
        <a:bodyPr/>
        <a:lstStyle/>
        <a:p>
          <a:r>
            <a:rPr lang="en-US" b="1" i="1" dirty="0"/>
            <a:t>5. </a:t>
          </a:r>
          <a:r>
            <a:rPr lang="el-GR" b="1" i="1" dirty="0"/>
            <a:t>Διάδραση</a:t>
          </a:r>
          <a:r>
            <a:rPr lang="en-US" b="1" i="1" dirty="0"/>
            <a:t>-</a:t>
          </a:r>
          <a:r>
            <a:rPr lang="el-GR" b="1" i="1" dirty="0"/>
            <a:t> «Διάλογος»</a:t>
          </a:r>
          <a:r>
            <a:rPr lang="el-GR" b="1" dirty="0"/>
            <a:t>: </a:t>
          </a:r>
          <a:r>
            <a:rPr lang="el-GR" dirty="0"/>
            <a:t>Η διάδραση επιτυγχάνεται σε δύο επίπεδα και αφορά στη σχέση του παίχτη με τον ηλεκτρονικό υπολογιστή και στη σχέση του παίχτη με τους άλλους παίχτες (κοινωνικός χαρακτήρας παιχνιδιών). </a:t>
          </a:r>
          <a:endParaRPr lang="en-US" dirty="0"/>
        </a:p>
      </dgm:t>
    </dgm:pt>
    <dgm:pt modelId="{802120F5-0A95-435B-8C5F-5980D811A501}" type="parTrans" cxnId="{1D5A581D-2526-4F5B-8ADA-FC7C6C1494ED}">
      <dgm:prSet/>
      <dgm:spPr/>
      <dgm:t>
        <a:bodyPr/>
        <a:lstStyle/>
        <a:p>
          <a:endParaRPr lang="en-US"/>
        </a:p>
      </dgm:t>
    </dgm:pt>
    <dgm:pt modelId="{DCAED4A0-7F25-48E3-9C1B-6E4908DF6960}" type="sibTrans" cxnId="{1D5A581D-2526-4F5B-8ADA-FC7C6C1494ED}">
      <dgm:prSet/>
      <dgm:spPr/>
      <dgm:t>
        <a:bodyPr/>
        <a:lstStyle/>
        <a:p>
          <a:endParaRPr lang="en-US"/>
        </a:p>
      </dgm:t>
    </dgm:pt>
    <dgm:pt modelId="{198D5700-66B8-49D8-A0F0-686274C628DE}">
      <dgm:prSet/>
      <dgm:spPr/>
      <dgm:t>
        <a:bodyPr/>
        <a:lstStyle/>
        <a:p>
          <a:r>
            <a:rPr lang="en-US" b="1" i="1"/>
            <a:t>6. </a:t>
          </a:r>
          <a:r>
            <a:rPr lang="el-GR" b="1" i="1"/>
            <a:t>Σενάριο</a:t>
          </a:r>
          <a:r>
            <a:rPr lang="el-GR" b="1"/>
            <a:t>: </a:t>
          </a:r>
          <a:r>
            <a:rPr lang="el-GR"/>
            <a:t>Τέλος, το σενάριο εμπεριέχεται σε κάθε παιχνίδι και αναφέρεται σε κάποιο θέμα, αφηρημένο ή συγκεκριμένο, άμεσο ή έμμεσο και περιλαμβάνει όλα τα αφηγηματικά στοιχεία του παιχνιδιού. Εμπεριέχει το στοιχείο της φαντασίας, το οποίο είναι σημαντική παράμετρος καθορισμού της ταυτότητας ενός παιχνιδιού. </a:t>
          </a:r>
          <a:endParaRPr lang="en-US"/>
        </a:p>
      </dgm:t>
    </dgm:pt>
    <dgm:pt modelId="{6E138613-9BA7-4362-830F-3D5635FE7042}" type="parTrans" cxnId="{94F44A16-C941-44F1-ADA2-7E9EAD8794C1}">
      <dgm:prSet/>
      <dgm:spPr/>
      <dgm:t>
        <a:bodyPr/>
        <a:lstStyle/>
        <a:p>
          <a:endParaRPr lang="en-US"/>
        </a:p>
      </dgm:t>
    </dgm:pt>
    <dgm:pt modelId="{5179E178-0CFD-46C2-9459-8C4E008A3A81}" type="sibTrans" cxnId="{94F44A16-C941-44F1-ADA2-7E9EAD8794C1}">
      <dgm:prSet/>
      <dgm:spPr/>
      <dgm:t>
        <a:bodyPr/>
        <a:lstStyle/>
        <a:p>
          <a:endParaRPr lang="en-US"/>
        </a:p>
      </dgm:t>
    </dgm:pt>
    <dgm:pt modelId="{3BE9C795-09BD-488D-A80A-8782A8FCA276}" type="pres">
      <dgm:prSet presAssocID="{F233C42F-12E0-4FB6-AD10-A398B68584CD}" presName="outerComposite" presStyleCnt="0">
        <dgm:presLayoutVars>
          <dgm:chMax val="5"/>
          <dgm:dir/>
          <dgm:resizeHandles val="exact"/>
        </dgm:presLayoutVars>
      </dgm:prSet>
      <dgm:spPr/>
    </dgm:pt>
    <dgm:pt modelId="{A673D4AF-2429-41DB-BF1E-0DA27CE86BF0}" type="pres">
      <dgm:prSet presAssocID="{F233C42F-12E0-4FB6-AD10-A398B68584CD}" presName="dummyMaxCanvas" presStyleCnt="0">
        <dgm:presLayoutVars/>
      </dgm:prSet>
      <dgm:spPr/>
    </dgm:pt>
    <dgm:pt modelId="{CDFA0E56-D11F-44A1-BADB-9930D3919FE9}" type="pres">
      <dgm:prSet presAssocID="{F233C42F-12E0-4FB6-AD10-A398B68584CD}" presName="ThreeNodes_1" presStyleLbl="node1" presStyleIdx="0" presStyleCnt="3">
        <dgm:presLayoutVars>
          <dgm:bulletEnabled val="1"/>
        </dgm:presLayoutVars>
      </dgm:prSet>
      <dgm:spPr/>
    </dgm:pt>
    <dgm:pt modelId="{2679B9D2-2707-4873-A194-6B98D9A5BF63}" type="pres">
      <dgm:prSet presAssocID="{F233C42F-12E0-4FB6-AD10-A398B68584CD}" presName="ThreeNodes_2" presStyleLbl="node1" presStyleIdx="1" presStyleCnt="3">
        <dgm:presLayoutVars>
          <dgm:bulletEnabled val="1"/>
        </dgm:presLayoutVars>
      </dgm:prSet>
      <dgm:spPr/>
    </dgm:pt>
    <dgm:pt modelId="{218ED972-72BE-4C4A-A274-86E7F1A5EDE8}" type="pres">
      <dgm:prSet presAssocID="{F233C42F-12E0-4FB6-AD10-A398B68584CD}" presName="ThreeNodes_3" presStyleLbl="node1" presStyleIdx="2" presStyleCnt="3">
        <dgm:presLayoutVars>
          <dgm:bulletEnabled val="1"/>
        </dgm:presLayoutVars>
      </dgm:prSet>
      <dgm:spPr/>
    </dgm:pt>
    <dgm:pt modelId="{FEDB8225-6796-480A-A958-3A038B1050AF}" type="pres">
      <dgm:prSet presAssocID="{F233C42F-12E0-4FB6-AD10-A398B68584CD}" presName="ThreeConn_1-2" presStyleLbl="fgAccFollowNode1" presStyleIdx="0" presStyleCnt="2">
        <dgm:presLayoutVars>
          <dgm:bulletEnabled val="1"/>
        </dgm:presLayoutVars>
      </dgm:prSet>
      <dgm:spPr/>
    </dgm:pt>
    <dgm:pt modelId="{52B43B9D-7835-47E0-8791-0A2C2368F1BE}" type="pres">
      <dgm:prSet presAssocID="{F233C42F-12E0-4FB6-AD10-A398B68584CD}" presName="ThreeConn_2-3" presStyleLbl="fgAccFollowNode1" presStyleIdx="1" presStyleCnt="2">
        <dgm:presLayoutVars>
          <dgm:bulletEnabled val="1"/>
        </dgm:presLayoutVars>
      </dgm:prSet>
      <dgm:spPr/>
    </dgm:pt>
    <dgm:pt modelId="{A7949A6B-AC8A-4DA5-AA32-D9DBD8F70EE6}" type="pres">
      <dgm:prSet presAssocID="{F233C42F-12E0-4FB6-AD10-A398B68584CD}" presName="ThreeNodes_1_text" presStyleLbl="node1" presStyleIdx="2" presStyleCnt="3">
        <dgm:presLayoutVars>
          <dgm:bulletEnabled val="1"/>
        </dgm:presLayoutVars>
      </dgm:prSet>
      <dgm:spPr/>
    </dgm:pt>
    <dgm:pt modelId="{A44784B9-419C-42EA-B929-5086F0167A57}" type="pres">
      <dgm:prSet presAssocID="{F233C42F-12E0-4FB6-AD10-A398B68584CD}" presName="ThreeNodes_2_text" presStyleLbl="node1" presStyleIdx="2" presStyleCnt="3">
        <dgm:presLayoutVars>
          <dgm:bulletEnabled val="1"/>
        </dgm:presLayoutVars>
      </dgm:prSet>
      <dgm:spPr/>
    </dgm:pt>
    <dgm:pt modelId="{8D573185-61AE-4992-A2A0-6514B33847DF}" type="pres">
      <dgm:prSet presAssocID="{F233C42F-12E0-4FB6-AD10-A398B68584CD}" presName="ThreeNodes_3_text" presStyleLbl="node1" presStyleIdx="2" presStyleCnt="3">
        <dgm:presLayoutVars>
          <dgm:bulletEnabled val="1"/>
        </dgm:presLayoutVars>
      </dgm:prSet>
      <dgm:spPr/>
    </dgm:pt>
  </dgm:ptLst>
  <dgm:cxnLst>
    <dgm:cxn modelId="{BBDD2607-3952-45E4-AFCA-DD51A8D7D983}" type="presOf" srcId="{198D5700-66B8-49D8-A0F0-686274C628DE}" destId="{218ED972-72BE-4C4A-A274-86E7F1A5EDE8}" srcOrd="0" destOrd="0" presId="urn:microsoft.com/office/officeart/2005/8/layout/vProcess5"/>
    <dgm:cxn modelId="{94F44A16-C941-44F1-ADA2-7E9EAD8794C1}" srcId="{F233C42F-12E0-4FB6-AD10-A398B68584CD}" destId="{198D5700-66B8-49D8-A0F0-686274C628DE}" srcOrd="2" destOrd="0" parTransId="{6E138613-9BA7-4362-830F-3D5635FE7042}" sibTransId="{5179E178-0CFD-46C2-9459-8C4E008A3A81}"/>
    <dgm:cxn modelId="{1D5A581D-2526-4F5B-8ADA-FC7C6C1494ED}" srcId="{F233C42F-12E0-4FB6-AD10-A398B68584CD}" destId="{C8A2C243-D3AC-4DE0-B1A6-48F4BCD28217}" srcOrd="1" destOrd="0" parTransId="{802120F5-0A95-435B-8C5F-5980D811A501}" sibTransId="{DCAED4A0-7F25-48E3-9C1B-6E4908DF6960}"/>
    <dgm:cxn modelId="{2EBBC35B-EE1D-4439-BC9F-21D5503779F9}" type="presOf" srcId="{DCAED4A0-7F25-48E3-9C1B-6E4908DF6960}" destId="{52B43B9D-7835-47E0-8791-0A2C2368F1BE}" srcOrd="0" destOrd="0" presId="urn:microsoft.com/office/officeart/2005/8/layout/vProcess5"/>
    <dgm:cxn modelId="{1BA68549-76B7-4FE9-AFC0-4080E6EC4DA3}" type="presOf" srcId="{C8A2C243-D3AC-4DE0-B1A6-48F4BCD28217}" destId="{2679B9D2-2707-4873-A194-6B98D9A5BF63}" srcOrd="0" destOrd="0" presId="urn:microsoft.com/office/officeart/2005/8/layout/vProcess5"/>
    <dgm:cxn modelId="{E79EBC71-76D5-4CDD-9929-7D3630F96DA2}" type="presOf" srcId="{F233C42F-12E0-4FB6-AD10-A398B68584CD}" destId="{3BE9C795-09BD-488D-A80A-8782A8FCA276}" srcOrd="0" destOrd="0" presId="urn:microsoft.com/office/officeart/2005/8/layout/vProcess5"/>
    <dgm:cxn modelId="{A13FCA8F-33B7-4730-B7B1-4B93FE5887F0}" type="presOf" srcId="{198D5700-66B8-49D8-A0F0-686274C628DE}" destId="{8D573185-61AE-4992-A2A0-6514B33847DF}" srcOrd="1" destOrd="0" presId="urn:microsoft.com/office/officeart/2005/8/layout/vProcess5"/>
    <dgm:cxn modelId="{5B3626A7-A4AB-4B8D-8FAD-7468AAC3A350}" type="presOf" srcId="{C8A2C243-D3AC-4DE0-B1A6-48F4BCD28217}" destId="{A44784B9-419C-42EA-B929-5086F0167A57}" srcOrd="1" destOrd="0" presId="urn:microsoft.com/office/officeart/2005/8/layout/vProcess5"/>
    <dgm:cxn modelId="{D9A3D6C5-16A7-4CBB-A45B-2C456BC99870}" type="presOf" srcId="{5F0940B9-AD6D-4440-A24F-2A4D5A230385}" destId="{CDFA0E56-D11F-44A1-BADB-9930D3919FE9}" srcOrd="0" destOrd="0" presId="urn:microsoft.com/office/officeart/2005/8/layout/vProcess5"/>
    <dgm:cxn modelId="{393DC7C9-9D5C-4F3A-B464-42A0418B30E3}" type="presOf" srcId="{FC607A38-B221-42B4-8B6C-474AD2C755EC}" destId="{FEDB8225-6796-480A-A958-3A038B1050AF}" srcOrd="0" destOrd="0" presId="urn:microsoft.com/office/officeart/2005/8/layout/vProcess5"/>
    <dgm:cxn modelId="{56453FD6-5400-4C59-879D-0B10A2CB8BAE}" srcId="{F233C42F-12E0-4FB6-AD10-A398B68584CD}" destId="{5F0940B9-AD6D-4440-A24F-2A4D5A230385}" srcOrd="0" destOrd="0" parTransId="{559274D9-0D2C-4371-83F9-D56D5FF6019B}" sibTransId="{FC607A38-B221-42B4-8B6C-474AD2C755EC}"/>
    <dgm:cxn modelId="{6DBDC0D9-90C5-4C5B-ABDE-12F49716F0E5}" type="presOf" srcId="{5F0940B9-AD6D-4440-A24F-2A4D5A230385}" destId="{A7949A6B-AC8A-4DA5-AA32-D9DBD8F70EE6}" srcOrd="1" destOrd="0" presId="urn:microsoft.com/office/officeart/2005/8/layout/vProcess5"/>
    <dgm:cxn modelId="{E5CC5C4E-35A4-439B-B037-75B9EFE3D083}" type="presParOf" srcId="{3BE9C795-09BD-488D-A80A-8782A8FCA276}" destId="{A673D4AF-2429-41DB-BF1E-0DA27CE86BF0}" srcOrd="0" destOrd="0" presId="urn:microsoft.com/office/officeart/2005/8/layout/vProcess5"/>
    <dgm:cxn modelId="{5F21E2D0-4239-452E-A8C0-3A384425C651}" type="presParOf" srcId="{3BE9C795-09BD-488D-A80A-8782A8FCA276}" destId="{CDFA0E56-D11F-44A1-BADB-9930D3919FE9}" srcOrd="1" destOrd="0" presId="urn:microsoft.com/office/officeart/2005/8/layout/vProcess5"/>
    <dgm:cxn modelId="{0F22D0DB-C22A-4B74-8A2B-EBF9FF9259B5}" type="presParOf" srcId="{3BE9C795-09BD-488D-A80A-8782A8FCA276}" destId="{2679B9D2-2707-4873-A194-6B98D9A5BF63}" srcOrd="2" destOrd="0" presId="urn:microsoft.com/office/officeart/2005/8/layout/vProcess5"/>
    <dgm:cxn modelId="{0A70E3B1-B1BD-45BF-B41A-04E81FAC4672}" type="presParOf" srcId="{3BE9C795-09BD-488D-A80A-8782A8FCA276}" destId="{218ED972-72BE-4C4A-A274-86E7F1A5EDE8}" srcOrd="3" destOrd="0" presId="urn:microsoft.com/office/officeart/2005/8/layout/vProcess5"/>
    <dgm:cxn modelId="{300CC31B-99FB-40D7-A1A1-AB1AEF655409}" type="presParOf" srcId="{3BE9C795-09BD-488D-A80A-8782A8FCA276}" destId="{FEDB8225-6796-480A-A958-3A038B1050AF}" srcOrd="4" destOrd="0" presId="urn:microsoft.com/office/officeart/2005/8/layout/vProcess5"/>
    <dgm:cxn modelId="{2B48E815-2EC9-4D66-AEAB-E8123F7F663D}" type="presParOf" srcId="{3BE9C795-09BD-488D-A80A-8782A8FCA276}" destId="{52B43B9D-7835-47E0-8791-0A2C2368F1BE}" srcOrd="5" destOrd="0" presId="urn:microsoft.com/office/officeart/2005/8/layout/vProcess5"/>
    <dgm:cxn modelId="{465DC5B6-54A0-4153-AF79-9B26D06A8FD9}" type="presParOf" srcId="{3BE9C795-09BD-488D-A80A-8782A8FCA276}" destId="{A7949A6B-AC8A-4DA5-AA32-D9DBD8F70EE6}" srcOrd="6" destOrd="0" presId="urn:microsoft.com/office/officeart/2005/8/layout/vProcess5"/>
    <dgm:cxn modelId="{82E464C8-0074-42EB-B955-5C9A97CFA873}" type="presParOf" srcId="{3BE9C795-09BD-488D-A80A-8782A8FCA276}" destId="{A44784B9-419C-42EA-B929-5086F0167A57}" srcOrd="7" destOrd="0" presId="urn:microsoft.com/office/officeart/2005/8/layout/vProcess5"/>
    <dgm:cxn modelId="{CF1D5721-D469-4724-8F76-8957305DB9DE}" type="presParOf" srcId="{3BE9C795-09BD-488D-A80A-8782A8FCA276}" destId="{8D573185-61AE-4992-A2A0-6514B33847D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C3C55A-EB06-47A1-97C1-E234D8A97184}"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7ACFE05-A727-4D81-B107-F993311B0C0E}">
      <dgm:prSet/>
      <dgm:spPr/>
      <dgm:t>
        <a:bodyPr/>
        <a:lstStyle/>
        <a:p>
          <a:r>
            <a:rPr lang="en-US" b="1" i="1" dirty="0"/>
            <a:t>7. </a:t>
          </a:r>
          <a:r>
            <a:rPr lang="el-GR" b="1" i="1" dirty="0"/>
            <a:t>Κίνηση</a:t>
          </a:r>
          <a:r>
            <a:rPr lang="en-US" b="1" i="1" dirty="0"/>
            <a:t> (</a:t>
          </a:r>
          <a:r>
            <a:rPr lang="el-GR" b="1" i="1" dirty="0" err="1"/>
            <a:t>Movement</a:t>
          </a:r>
          <a:r>
            <a:rPr lang="en-US" b="1" i="1" dirty="0"/>
            <a:t>)</a:t>
          </a:r>
          <a:r>
            <a:rPr lang="el-GR" dirty="0"/>
            <a:t>: Πάρα πολλά παιχνίδια στηρίζονται στην κίνηση πιονιών ή αντικειμένων που συμβολίζουν τους παίκτες. Σε κάποια, ο χώρος είναι χωρισμένος σε τετράγωνα ή σε ισομεγέθεις περιοχές και ο παίκτης κινείται σε αυτά με βάση τους κανόνες του παιχνιδιού. Σε άλλα, όπου δεν υπάρχει η έννοια των τετραγώνων, η κίνηση υπολογίζεται με βάση την απόσταση που επιτρέπεται να </a:t>
          </a:r>
          <a:r>
            <a:rPr lang="el-GR" dirty="0" err="1"/>
            <a:t>διανυθεί</a:t>
          </a:r>
          <a:r>
            <a:rPr lang="el-GR" dirty="0"/>
            <a:t>. </a:t>
          </a:r>
          <a:endParaRPr lang="en-US" dirty="0"/>
        </a:p>
      </dgm:t>
    </dgm:pt>
    <dgm:pt modelId="{63DAE072-0581-462C-AE95-15F4A4CFE944}" type="parTrans" cxnId="{AB07E87A-94D5-4523-87D3-BE9AFD1BFB93}">
      <dgm:prSet/>
      <dgm:spPr/>
      <dgm:t>
        <a:bodyPr/>
        <a:lstStyle/>
        <a:p>
          <a:endParaRPr lang="en-US"/>
        </a:p>
      </dgm:t>
    </dgm:pt>
    <dgm:pt modelId="{4DECBCB0-D040-4909-A1E8-C91886CA81F3}" type="sibTrans" cxnId="{AB07E87A-94D5-4523-87D3-BE9AFD1BFB93}">
      <dgm:prSet/>
      <dgm:spPr/>
      <dgm:t>
        <a:bodyPr/>
        <a:lstStyle/>
        <a:p>
          <a:endParaRPr lang="en-US"/>
        </a:p>
      </dgm:t>
    </dgm:pt>
    <dgm:pt modelId="{6E7DB2C0-6E5C-4C16-A3C0-94CEB067C289}">
      <dgm:prSet/>
      <dgm:spPr/>
      <dgm:t>
        <a:bodyPr/>
        <a:lstStyle/>
        <a:p>
          <a:r>
            <a:rPr lang="en-US" b="1" i="1" dirty="0"/>
            <a:t>8. </a:t>
          </a:r>
          <a:r>
            <a:rPr lang="el-GR" b="1" i="1" dirty="0"/>
            <a:t>Διαχείριση πόρων</a:t>
          </a:r>
          <a:r>
            <a:rPr lang="en-US" b="1" i="1" dirty="0"/>
            <a:t> (</a:t>
          </a:r>
          <a:r>
            <a:rPr lang="el-GR" b="1" i="1" dirty="0"/>
            <a:t>Resource Management</a:t>
          </a:r>
          <a:r>
            <a:rPr lang="en-US" b="1" i="1" dirty="0"/>
            <a:t>)</a:t>
          </a:r>
          <a:r>
            <a:rPr lang="el-GR" b="1" dirty="0"/>
            <a:t>: </a:t>
          </a:r>
          <a:r>
            <a:rPr lang="el-GR" dirty="0"/>
            <a:t>Σε αρκετά παιχνίδια, ο παίκτης καλείται να διαχειριστεί κάποια μορφή πόρων. Οι πόροι μπορεί να είναι χρήματα, πρώτες ύλες ή ακόμα πόντοι του παιχνιδιού. Οι κανόνες του παιχνιδιού ορίζουν όλα τα επιμέρους στοιχεία των πόρων (αύξηση, κατανάλωση, αξία) και τη μεταξύ τους σχέση </a:t>
          </a:r>
          <a:endParaRPr lang="en-US" dirty="0"/>
        </a:p>
      </dgm:t>
    </dgm:pt>
    <dgm:pt modelId="{B87BB903-2201-48C8-811C-363C9AE9B532}" type="parTrans" cxnId="{729F5355-045A-4CB3-8D75-F4C820FEE278}">
      <dgm:prSet/>
      <dgm:spPr/>
      <dgm:t>
        <a:bodyPr/>
        <a:lstStyle/>
        <a:p>
          <a:endParaRPr lang="en-US"/>
        </a:p>
      </dgm:t>
    </dgm:pt>
    <dgm:pt modelId="{0BDCE925-0669-4A2D-8E07-FFA04F2AD396}" type="sibTrans" cxnId="{729F5355-045A-4CB3-8D75-F4C820FEE278}">
      <dgm:prSet/>
      <dgm:spPr/>
      <dgm:t>
        <a:bodyPr/>
        <a:lstStyle/>
        <a:p>
          <a:endParaRPr lang="en-US"/>
        </a:p>
      </dgm:t>
    </dgm:pt>
    <dgm:pt modelId="{2CA49162-584E-43E4-805A-F0DD1C9762AD}">
      <dgm:prSet/>
      <dgm:spPr/>
      <dgm:t>
        <a:bodyPr/>
        <a:lstStyle/>
        <a:p>
          <a:r>
            <a:rPr lang="en-US" b="1" i="1" dirty="0"/>
            <a:t>9. </a:t>
          </a:r>
          <a:r>
            <a:rPr lang="el-GR" b="1" i="1" dirty="0"/>
            <a:t>Ρίσκο και ανταμοιβή</a:t>
          </a:r>
          <a:r>
            <a:rPr lang="en-US" b="1" i="1" dirty="0"/>
            <a:t> (</a:t>
          </a:r>
          <a:r>
            <a:rPr lang="el-GR" b="1" i="1" dirty="0" err="1"/>
            <a:t>Risk</a:t>
          </a:r>
          <a:r>
            <a:rPr lang="el-GR" b="1" i="1" dirty="0"/>
            <a:t> and </a:t>
          </a:r>
          <a:r>
            <a:rPr lang="el-GR" b="1" i="1" dirty="0" err="1"/>
            <a:t>reward</a:t>
          </a:r>
          <a:r>
            <a:rPr lang="en-US" b="1" i="1" dirty="0"/>
            <a:t>)</a:t>
          </a:r>
          <a:r>
            <a:rPr lang="el-GR" b="1" dirty="0"/>
            <a:t>:</a:t>
          </a:r>
          <a:r>
            <a:rPr lang="el-GR" dirty="0"/>
            <a:t> Είναι η περίπτωση εκείνη όπου το παιχνίδι παρουσιάζει μία κατάσταση στην οποία ο παίκτης θα πρέπει να ζυγίσει κατά πόσο τον συμφέρει να συμπεριφερθεί "επικίνδυνα" προσδοκώντας ένα μεγαλύτερο όφελος (αλλά με κίνδυνο να χάσει) ή να υιοθετήσει μια πιο συντηρητική προσέγγιση (χάνοντας όμως κάποια πιθανά σημαντικά οφέλη). </a:t>
          </a:r>
          <a:endParaRPr lang="en-US" dirty="0"/>
        </a:p>
      </dgm:t>
    </dgm:pt>
    <dgm:pt modelId="{675C49E6-7125-49F0-BE9A-ADF75744246B}" type="parTrans" cxnId="{54ED35D6-263B-45F5-8E5B-84D94832C08A}">
      <dgm:prSet/>
      <dgm:spPr/>
      <dgm:t>
        <a:bodyPr/>
        <a:lstStyle/>
        <a:p>
          <a:endParaRPr lang="en-US"/>
        </a:p>
      </dgm:t>
    </dgm:pt>
    <dgm:pt modelId="{8EDC12AE-D3A2-4CC6-8765-178A0F33FE63}" type="sibTrans" cxnId="{54ED35D6-263B-45F5-8E5B-84D94832C08A}">
      <dgm:prSet/>
      <dgm:spPr/>
      <dgm:t>
        <a:bodyPr/>
        <a:lstStyle/>
        <a:p>
          <a:endParaRPr lang="en-US"/>
        </a:p>
      </dgm:t>
    </dgm:pt>
    <dgm:pt modelId="{8B30B306-DAD9-45F3-86AC-EFEAE529C6E5}">
      <dgm:prSet/>
      <dgm:spPr/>
      <dgm:t>
        <a:bodyPr/>
        <a:lstStyle/>
        <a:p>
          <a:r>
            <a:rPr lang="en-US" b="1" i="1" dirty="0"/>
            <a:t>10. </a:t>
          </a:r>
          <a:r>
            <a:rPr lang="el-GR" b="1" i="1" dirty="0"/>
            <a:t>Παιχνίδι ρόλων</a:t>
          </a:r>
          <a:r>
            <a:rPr lang="en-US" b="1" i="1" dirty="0"/>
            <a:t> (</a:t>
          </a:r>
          <a:r>
            <a:rPr lang="el-GR" b="1" i="1" dirty="0" err="1"/>
            <a:t>Role-playing</a:t>
          </a:r>
          <a:r>
            <a:rPr lang="en-US" b="1" i="1" dirty="0"/>
            <a:t>)</a:t>
          </a:r>
          <a:r>
            <a:rPr lang="el-GR" b="1" dirty="0"/>
            <a:t>: </a:t>
          </a:r>
          <a:r>
            <a:rPr lang="el-GR" dirty="0"/>
            <a:t>Είναι το σύστημα</a:t>
          </a:r>
          <a:r>
            <a:rPr lang="en-US" dirty="0"/>
            <a:t> </a:t>
          </a:r>
          <a:r>
            <a:rPr lang="el-GR" dirty="0"/>
            <a:t>και εν προκειμένω ο σχεδιαστής που καθορίζει την αποτελεσματικότητα των ενεργειών του παίκτη, σε σχέση με το πόσο καλά παίζει το ρόλο του ως ήρωας του παιχνιδιού </a:t>
          </a:r>
          <a:endParaRPr lang="en-US" dirty="0"/>
        </a:p>
      </dgm:t>
    </dgm:pt>
    <dgm:pt modelId="{7173E0CD-3A41-4F3A-9681-63684796B696}" type="parTrans" cxnId="{FE3E93A6-4357-4EC5-AFF4-8DB4CBC52E12}">
      <dgm:prSet/>
      <dgm:spPr/>
      <dgm:t>
        <a:bodyPr/>
        <a:lstStyle/>
        <a:p>
          <a:endParaRPr lang="en-US"/>
        </a:p>
      </dgm:t>
    </dgm:pt>
    <dgm:pt modelId="{BB5241D4-A02B-4A94-A0E7-F1DC6D775541}" type="sibTrans" cxnId="{FE3E93A6-4357-4EC5-AFF4-8DB4CBC52E12}">
      <dgm:prSet/>
      <dgm:spPr/>
      <dgm:t>
        <a:bodyPr/>
        <a:lstStyle/>
        <a:p>
          <a:endParaRPr lang="en-US"/>
        </a:p>
      </dgm:t>
    </dgm:pt>
    <dgm:pt modelId="{E02D54AE-0F69-4714-B1F9-C499EDA7DE77}" type="pres">
      <dgm:prSet presAssocID="{A6C3C55A-EB06-47A1-97C1-E234D8A97184}" presName="outerComposite" presStyleCnt="0">
        <dgm:presLayoutVars>
          <dgm:chMax val="5"/>
          <dgm:dir/>
          <dgm:resizeHandles val="exact"/>
        </dgm:presLayoutVars>
      </dgm:prSet>
      <dgm:spPr/>
    </dgm:pt>
    <dgm:pt modelId="{3184027A-796A-4887-9859-873B8D9614E3}" type="pres">
      <dgm:prSet presAssocID="{A6C3C55A-EB06-47A1-97C1-E234D8A97184}" presName="dummyMaxCanvas" presStyleCnt="0">
        <dgm:presLayoutVars/>
      </dgm:prSet>
      <dgm:spPr/>
    </dgm:pt>
    <dgm:pt modelId="{8B1BD226-682D-48A4-A163-BE173F9A930A}" type="pres">
      <dgm:prSet presAssocID="{A6C3C55A-EB06-47A1-97C1-E234D8A97184}" presName="FourNodes_1" presStyleLbl="node1" presStyleIdx="0" presStyleCnt="4">
        <dgm:presLayoutVars>
          <dgm:bulletEnabled val="1"/>
        </dgm:presLayoutVars>
      </dgm:prSet>
      <dgm:spPr/>
    </dgm:pt>
    <dgm:pt modelId="{9A0D06BB-3155-4787-9E1D-878F60FCB3D8}" type="pres">
      <dgm:prSet presAssocID="{A6C3C55A-EB06-47A1-97C1-E234D8A97184}" presName="FourNodes_2" presStyleLbl="node1" presStyleIdx="1" presStyleCnt="4">
        <dgm:presLayoutVars>
          <dgm:bulletEnabled val="1"/>
        </dgm:presLayoutVars>
      </dgm:prSet>
      <dgm:spPr/>
    </dgm:pt>
    <dgm:pt modelId="{32815CA0-AA9A-4748-9DA5-85B5616F6A35}" type="pres">
      <dgm:prSet presAssocID="{A6C3C55A-EB06-47A1-97C1-E234D8A97184}" presName="FourNodes_3" presStyleLbl="node1" presStyleIdx="2" presStyleCnt="4">
        <dgm:presLayoutVars>
          <dgm:bulletEnabled val="1"/>
        </dgm:presLayoutVars>
      </dgm:prSet>
      <dgm:spPr/>
    </dgm:pt>
    <dgm:pt modelId="{AFE5C193-D2C7-485E-BBCA-193477D26BBA}" type="pres">
      <dgm:prSet presAssocID="{A6C3C55A-EB06-47A1-97C1-E234D8A97184}" presName="FourNodes_4" presStyleLbl="node1" presStyleIdx="3" presStyleCnt="4">
        <dgm:presLayoutVars>
          <dgm:bulletEnabled val="1"/>
        </dgm:presLayoutVars>
      </dgm:prSet>
      <dgm:spPr/>
    </dgm:pt>
    <dgm:pt modelId="{B8FEB36B-8540-4C43-8DC4-B126DFE28798}" type="pres">
      <dgm:prSet presAssocID="{A6C3C55A-EB06-47A1-97C1-E234D8A97184}" presName="FourConn_1-2" presStyleLbl="fgAccFollowNode1" presStyleIdx="0" presStyleCnt="3">
        <dgm:presLayoutVars>
          <dgm:bulletEnabled val="1"/>
        </dgm:presLayoutVars>
      </dgm:prSet>
      <dgm:spPr/>
    </dgm:pt>
    <dgm:pt modelId="{9AE4C1E8-2156-4F1E-AB39-11D223125CA9}" type="pres">
      <dgm:prSet presAssocID="{A6C3C55A-EB06-47A1-97C1-E234D8A97184}" presName="FourConn_2-3" presStyleLbl="fgAccFollowNode1" presStyleIdx="1" presStyleCnt="3">
        <dgm:presLayoutVars>
          <dgm:bulletEnabled val="1"/>
        </dgm:presLayoutVars>
      </dgm:prSet>
      <dgm:spPr/>
    </dgm:pt>
    <dgm:pt modelId="{B94AD3C4-D2DA-403B-B510-00CF258F55FD}" type="pres">
      <dgm:prSet presAssocID="{A6C3C55A-EB06-47A1-97C1-E234D8A97184}" presName="FourConn_3-4" presStyleLbl="fgAccFollowNode1" presStyleIdx="2" presStyleCnt="3">
        <dgm:presLayoutVars>
          <dgm:bulletEnabled val="1"/>
        </dgm:presLayoutVars>
      </dgm:prSet>
      <dgm:spPr/>
    </dgm:pt>
    <dgm:pt modelId="{70009DD5-9AD0-43B3-A74C-C7D8D73BCE6F}" type="pres">
      <dgm:prSet presAssocID="{A6C3C55A-EB06-47A1-97C1-E234D8A97184}" presName="FourNodes_1_text" presStyleLbl="node1" presStyleIdx="3" presStyleCnt="4">
        <dgm:presLayoutVars>
          <dgm:bulletEnabled val="1"/>
        </dgm:presLayoutVars>
      </dgm:prSet>
      <dgm:spPr/>
    </dgm:pt>
    <dgm:pt modelId="{6D4C921B-5FA6-4F4B-B265-7B12D87103A0}" type="pres">
      <dgm:prSet presAssocID="{A6C3C55A-EB06-47A1-97C1-E234D8A97184}" presName="FourNodes_2_text" presStyleLbl="node1" presStyleIdx="3" presStyleCnt="4">
        <dgm:presLayoutVars>
          <dgm:bulletEnabled val="1"/>
        </dgm:presLayoutVars>
      </dgm:prSet>
      <dgm:spPr/>
    </dgm:pt>
    <dgm:pt modelId="{D651BBE7-872B-448D-8C9E-0CCEF5BE239F}" type="pres">
      <dgm:prSet presAssocID="{A6C3C55A-EB06-47A1-97C1-E234D8A97184}" presName="FourNodes_3_text" presStyleLbl="node1" presStyleIdx="3" presStyleCnt="4">
        <dgm:presLayoutVars>
          <dgm:bulletEnabled val="1"/>
        </dgm:presLayoutVars>
      </dgm:prSet>
      <dgm:spPr/>
    </dgm:pt>
    <dgm:pt modelId="{343F2434-62E4-4DD8-9057-53562F1BE3E0}" type="pres">
      <dgm:prSet presAssocID="{A6C3C55A-EB06-47A1-97C1-E234D8A97184}" presName="FourNodes_4_text" presStyleLbl="node1" presStyleIdx="3" presStyleCnt="4">
        <dgm:presLayoutVars>
          <dgm:bulletEnabled val="1"/>
        </dgm:presLayoutVars>
      </dgm:prSet>
      <dgm:spPr/>
    </dgm:pt>
  </dgm:ptLst>
  <dgm:cxnLst>
    <dgm:cxn modelId="{F65AA21C-58FA-4CF7-AA54-ECCAB3B7333C}" type="presOf" srcId="{6E7DB2C0-6E5C-4C16-A3C0-94CEB067C289}" destId="{9A0D06BB-3155-4787-9E1D-878F60FCB3D8}" srcOrd="0" destOrd="0" presId="urn:microsoft.com/office/officeart/2005/8/layout/vProcess5"/>
    <dgm:cxn modelId="{C114081F-7167-4608-8EFE-ED935AA7C191}" type="presOf" srcId="{E7ACFE05-A727-4D81-B107-F993311B0C0E}" destId="{70009DD5-9AD0-43B3-A74C-C7D8D73BCE6F}" srcOrd="1" destOrd="0" presId="urn:microsoft.com/office/officeart/2005/8/layout/vProcess5"/>
    <dgm:cxn modelId="{5E419732-050B-4F06-AEB7-09E5B3F121C0}" type="presOf" srcId="{E7ACFE05-A727-4D81-B107-F993311B0C0E}" destId="{8B1BD226-682D-48A4-A163-BE173F9A930A}" srcOrd="0" destOrd="0" presId="urn:microsoft.com/office/officeart/2005/8/layout/vProcess5"/>
    <dgm:cxn modelId="{4932625E-1334-4357-9F1C-D3D387F79E6C}" type="presOf" srcId="{8B30B306-DAD9-45F3-86AC-EFEAE529C6E5}" destId="{343F2434-62E4-4DD8-9057-53562F1BE3E0}" srcOrd="1" destOrd="0" presId="urn:microsoft.com/office/officeart/2005/8/layout/vProcess5"/>
    <dgm:cxn modelId="{729F5355-045A-4CB3-8D75-F4C820FEE278}" srcId="{A6C3C55A-EB06-47A1-97C1-E234D8A97184}" destId="{6E7DB2C0-6E5C-4C16-A3C0-94CEB067C289}" srcOrd="1" destOrd="0" parTransId="{B87BB903-2201-48C8-811C-363C9AE9B532}" sibTransId="{0BDCE925-0669-4A2D-8E07-FFA04F2AD396}"/>
    <dgm:cxn modelId="{9273CE78-41E7-4800-97EC-7FA3DBF5D740}" type="presOf" srcId="{6E7DB2C0-6E5C-4C16-A3C0-94CEB067C289}" destId="{6D4C921B-5FA6-4F4B-B265-7B12D87103A0}" srcOrd="1" destOrd="0" presId="urn:microsoft.com/office/officeart/2005/8/layout/vProcess5"/>
    <dgm:cxn modelId="{AB07E87A-94D5-4523-87D3-BE9AFD1BFB93}" srcId="{A6C3C55A-EB06-47A1-97C1-E234D8A97184}" destId="{E7ACFE05-A727-4D81-B107-F993311B0C0E}" srcOrd="0" destOrd="0" parTransId="{63DAE072-0581-462C-AE95-15F4A4CFE944}" sibTransId="{4DECBCB0-D040-4909-A1E8-C91886CA81F3}"/>
    <dgm:cxn modelId="{391C8087-62B0-4A83-88D7-879E453844FC}" type="presOf" srcId="{2CA49162-584E-43E4-805A-F0DD1C9762AD}" destId="{D651BBE7-872B-448D-8C9E-0CCEF5BE239F}" srcOrd="1" destOrd="0" presId="urn:microsoft.com/office/officeart/2005/8/layout/vProcess5"/>
    <dgm:cxn modelId="{B5704E97-1841-45EB-A113-1C830213F1A0}" type="presOf" srcId="{8B30B306-DAD9-45F3-86AC-EFEAE529C6E5}" destId="{AFE5C193-D2C7-485E-BBCA-193477D26BBA}" srcOrd="0" destOrd="0" presId="urn:microsoft.com/office/officeart/2005/8/layout/vProcess5"/>
    <dgm:cxn modelId="{FE3E93A6-4357-4EC5-AFF4-8DB4CBC52E12}" srcId="{A6C3C55A-EB06-47A1-97C1-E234D8A97184}" destId="{8B30B306-DAD9-45F3-86AC-EFEAE529C6E5}" srcOrd="3" destOrd="0" parTransId="{7173E0CD-3A41-4F3A-9681-63684796B696}" sibTransId="{BB5241D4-A02B-4A94-A0E7-F1DC6D775541}"/>
    <dgm:cxn modelId="{C990AACE-83D3-4AB5-91EF-2A61CA9C0D42}" type="presOf" srcId="{2CA49162-584E-43E4-805A-F0DD1C9762AD}" destId="{32815CA0-AA9A-4748-9DA5-85B5616F6A35}" srcOrd="0" destOrd="0" presId="urn:microsoft.com/office/officeart/2005/8/layout/vProcess5"/>
    <dgm:cxn modelId="{2F6AE7D0-A9B9-4C25-83A2-F5290F393021}" type="presOf" srcId="{4DECBCB0-D040-4909-A1E8-C91886CA81F3}" destId="{B8FEB36B-8540-4C43-8DC4-B126DFE28798}" srcOrd="0" destOrd="0" presId="urn:microsoft.com/office/officeart/2005/8/layout/vProcess5"/>
    <dgm:cxn modelId="{54ED35D6-263B-45F5-8E5B-84D94832C08A}" srcId="{A6C3C55A-EB06-47A1-97C1-E234D8A97184}" destId="{2CA49162-584E-43E4-805A-F0DD1C9762AD}" srcOrd="2" destOrd="0" parTransId="{675C49E6-7125-49F0-BE9A-ADF75744246B}" sibTransId="{8EDC12AE-D3A2-4CC6-8765-178A0F33FE63}"/>
    <dgm:cxn modelId="{B66B0EE1-5EAB-40EF-8908-33A283F84192}" type="presOf" srcId="{A6C3C55A-EB06-47A1-97C1-E234D8A97184}" destId="{E02D54AE-0F69-4714-B1F9-C499EDA7DE77}" srcOrd="0" destOrd="0" presId="urn:microsoft.com/office/officeart/2005/8/layout/vProcess5"/>
    <dgm:cxn modelId="{8D78CBF6-3C57-487D-B437-EBFFBB704D18}" type="presOf" srcId="{0BDCE925-0669-4A2D-8E07-FFA04F2AD396}" destId="{9AE4C1E8-2156-4F1E-AB39-11D223125CA9}" srcOrd="0" destOrd="0" presId="urn:microsoft.com/office/officeart/2005/8/layout/vProcess5"/>
    <dgm:cxn modelId="{D4AB08FA-7876-4C74-9936-FAD05C015D56}" type="presOf" srcId="{8EDC12AE-D3A2-4CC6-8765-178A0F33FE63}" destId="{B94AD3C4-D2DA-403B-B510-00CF258F55FD}" srcOrd="0" destOrd="0" presId="urn:microsoft.com/office/officeart/2005/8/layout/vProcess5"/>
    <dgm:cxn modelId="{9EB33250-B273-453E-8B3F-A314FA4ABD68}" type="presParOf" srcId="{E02D54AE-0F69-4714-B1F9-C499EDA7DE77}" destId="{3184027A-796A-4887-9859-873B8D9614E3}" srcOrd="0" destOrd="0" presId="urn:microsoft.com/office/officeart/2005/8/layout/vProcess5"/>
    <dgm:cxn modelId="{C539A90F-48B1-4A46-B1A4-B33964F333BE}" type="presParOf" srcId="{E02D54AE-0F69-4714-B1F9-C499EDA7DE77}" destId="{8B1BD226-682D-48A4-A163-BE173F9A930A}" srcOrd="1" destOrd="0" presId="urn:microsoft.com/office/officeart/2005/8/layout/vProcess5"/>
    <dgm:cxn modelId="{085EAE4F-F55B-45D6-8862-A7E31EDB7074}" type="presParOf" srcId="{E02D54AE-0F69-4714-B1F9-C499EDA7DE77}" destId="{9A0D06BB-3155-4787-9E1D-878F60FCB3D8}" srcOrd="2" destOrd="0" presId="urn:microsoft.com/office/officeart/2005/8/layout/vProcess5"/>
    <dgm:cxn modelId="{5EF2AA3E-A059-4506-8C09-B1BA0FB8D135}" type="presParOf" srcId="{E02D54AE-0F69-4714-B1F9-C499EDA7DE77}" destId="{32815CA0-AA9A-4748-9DA5-85B5616F6A35}" srcOrd="3" destOrd="0" presId="urn:microsoft.com/office/officeart/2005/8/layout/vProcess5"/>
    <dgm:cxn modelId="{9C332C27-829C-4D40-B656-9665DECF6619}" type="presParOf" srcId="{E02D54AE-0F69-4714-B1F9-C499EDA7DE77}" destId="{AFE5C193-D2C7-485E-BBCA-193477D26BBA}" srcOrd="4" destOrd="0" presId="urn:microsoft.com/office/officeart/2005/8/layout/vProcess5"/>
    <dgm:cxn modelId="{D6432B53-1233-425D-8599-0C9087E3CCCA}" type="presParOf" srcId="{E02D54AE-0F69-4714-B1F9-C499EDA7DE77}" destId="{B8FEB36B-8540-4C43-8DC4-B126DFE28798}" srcOrd="5" destOrd="0" presId="urn:microsoft.com/office/officeart/2005/8/layout/vProcess5"/>
    <dgm:cxn modelId="{F6D59D46-62FB-47B6-8AEB-2342B24C1FDA}" type="presParOf" srcId="{E02D54AE-0F69-4714-B1F9-C499EDA7DE77}" destId="{9AE4C1E8-2156-4F1E-AB39-11D223125CA9}" srcOrd="6" destOrd="0" presId="urn:microsoft.com/office/officeart/2005/8/layout/vProcess5"/>
    <dgm:cxn modelId="{0FD9E4CC-16FC-44BA-8E4B-8EE4EAB1B4C9}" type="presParOf" srcId="{E02D54AE-0F69-4714-B1F9-C499EDA7DE77}" destId="{B94AD3C4-D2DA-403B-B510-00CF258F55FD}" srcOrd="7" destOrd="0" presId="urn:microsoft.com/office/officeart/2005/8/layout/vProcess5"/>
    <dgm:cxn modelId="{F4D78F5B-AD28-47AD-859F-0D4474A8FF58}" type="presParOf" srcId="{E02D54AE-0F69-4714-B1F9-C499EDA7DE77}" destId="{70009DD5-9AD0-43B3-A74C-C7D8D73BCE6F}" srcOrd="8" destOrd="0" presId="urn:microsoft.com/office/officeart/2005/8/layout/vProcess5"/>
    <dgm:cxn modelId="{7FD84FF0-021B-402A-8814-88F96B269E64}" type="presParOf" srcId="{E02D54AE-0F69-4714-B1F9-C499EDA7DE77}" destId="{6D4C921B-5FA6-4F4B-B265-7B12D87103A0}" srcOrd="9" destOrd="0" presId="urn:microsoft.com/office/officeart/2005/8/layout/vProcess5"/>
    <dgm:cxn modelId="{7EC7A654-6760-414E-BAE2-CF987546CCCD}" type="presParOf" srcId="{E02D54AE-0F69-4714-B1F9-C499EDA7DE77}" destId="{D651BBE7-872B-448D-8C9E-0CCEF5BE239F}" srcOrd="10" destOrd="0" presId="urn:microsoft.com/office/officeart/2005/8/layout/vProcess5"/>
    <dgm:cxn modelId="{0E0A8E73-F7CB-4E8E-AFE6-18A139693543}" type="presParOf" srcId="{E02D54AE-0F69-4714-B1F9-C499EDA7DE77}" destId="{343F2434-62E4-4DD8-9057-53562F1BE3E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A0E56-D11F-44A1-BADB-9930D3919FE9}">
      <dsp:nvSpPr>
        <dsp:cNvPr id="0" name=""/>
        <dsp:cNvSpPr/>
      </dsp:nvSpPr>
      <dsp:spPr>
        <a:xfrm>
          <a:off x="0" y="0"/>
          <a:ext cx="8695386" cy="17102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a:t>4. </a:t>
          </a:r>
          <a:r>
            <a:rPr lang="el-GR" sz="1800" b="1" i="1" kern="1200"/>
            <a:t>Σύγκρουση/ανταγωνισμός/πρόκληση/αντιπαράθεση</a:t>
          </a:r>
          <a:r>
            <a:rPr lang="el-GR" sz="1800" b="1" kern="1200"/>
            <a:t>: </a:t>
          </a:r>
          <a:r>
            <a:rPr lang="el-GR" sz="1800" kern="1200"/>
            <a:t>Η σύγκρουση, ο ανταγωνισμός, η πρόκληση και η αντιπαράθεση είναι τα χαρακτηριστικά του παιχνιδιού που παρουσιάζονται στον χρήστη ως καταστάσεις που πρέπει να αντιμετωπίσει στην προσπάθειά του να επιλύσει προβλήματα και να φτάσει στο στόχο του. </a:t>
          </a:r>
          <a:endParaRPr lang="en-US" sz="1800" kern="1200"/>
        </a:p>
      </dsp:txBody>
      <dsp:txXfrm>
        <a:off x="50091" y="50091"/>
        <a:ext cx="6849908" cy="1610053"/>
      </dsp:txXfrm>
    </dsp:sp>
    <dsp:sp modelId="{2679B9D2-2707-4873-A194-6B98D9A5BF63}">
      <dsp:nvSpPr>
        <dsp:cNvPr id="0" name=""/>
        <dsp:cNvSpPr/>
      </dsp:nvSpPr>
      <dsp:spPr>
        <a:xfrm>
          <a:off x="767239" y="1995274"/>
          <a:ext cx="8695386" cy="17102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t>5. </a:t>
          </a:r>
          <a:r>
            <a:rPr lang="el-GR" sz="1800" b="1" i="1" kern="1200" dirty="0"/>
            <a:t>Διάδραση</a:t>
          </a:r>
          <a:r>
            <a:rPr lang="en-US" sz="1800" b="1" i="1" kern="1200" dirty="0"/>
            <a:t>-</a:t>
          </a:r>
          <a:r>
            <a:rPr lang="el-GR" sz="1800" b="1" i="1" kern="1200" dirty="0"/>
            <a:t> «Διάλογος»</a:t>
          </a:r>
          <a:r>
            <a:rPr lang="el-GR" sz="1800" b="1" kern="1200" dirty="0"/>
            <a:t>: </a:t>
          </a:r>
          <a:r>
            <a:rPr lang="el-GR" sz="1800" kern="1200" dirty="0"/>
            <a:t>Η διάδραση επιτυγχάνεται σε δύο επίπεδα και αφορά στη σχέση του παίχτη με τον ηλεκτρονικό υπολογιστή και στη σχέση του παίχτη με τους άλλους παίχτες (κοινωνικός χαρακτήρας παιχνιδιών). </a:t>
          </a:r>
          <a:endParaRPr lang="en-US" sz="1800" kern="1200" dirty="0"/>
        </a:p>
      </dsp:txBody>
      <dsp:txXfrm>
        <a:off x="817330" y="2045365"/>
        <a:ext cx="6716311" cy="1610053"/>
      </dsp:txXfrm>
    </dsp:sp>
    <dsp:sp modelId="{218ED972-72BE-4C4A-A274-86E7F1A5EDE8}">
      <dsp:nvSpPr>
        <dsp:cNvPr id="0" name=""/>
        <dsp:cNvSpPr/>
      </dsp:nvSpPr>
      <dsp:spPr>
        <a:xfrm>
          <a:off x="1534479" y="3990549"/>
          <a:ext cx="8695386" cy="17102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a:t>6. </a:t>
          </a:r>
          <a:r>
            <a:rPr lang="el-GR" sz="1800" b="1" i="1" kern="1200"/>
            <a:t>Σενάριο</a:t>
          </a:r>
          <a:r>
            <a:rPr lang="el-GR" sz="1800" b="1" kern="1200"/>
            <a:t>: </a:t>
          </a:r>
          <a:r>
            <a:rPr lang="el-GR" sz="1800" kern="1200"/>
            <a:t>Τέλος, το σενάριο εμπεριέχεται σε κάθε παιχνίδι και αναφέρεται σε κάποιο θέμα, αφηρημένο ή συγκεκριμένο, άμεσο ή έμμεσο και περιλαμβάνει όλα τα αφηγηματικά στοιχεία του παιχνιδιού. Εμπεριέχει το στοιχείο της φαντασίας, το οποίο είναι σημαντική παράμετρος καθορισμού της ταυτότητας ενός παιχνιδιού. </a:t>
          </a:r>
          <a:endParaRPr lang="en-US" sz="1800" kern="1200"/>
        </a:p>
      </dsp:txBody>
      <dsp:txXfrm>
        <a:off x="1584570" y="4040640"/>
        <a:ext cx="6716311" cy="1610053"/>
      </dsp:txXfrm>
    </dsp:sp>
    <dsp:sp modelId="{FEDB8225-6796-480A-A958-3A038B1050AF}">
      <dsp:nvSpPr>
        <dsp:cNvPr id="0" name=""/>
        <dsp:cNvSpPr/>
      </dsp:nvSpPr>
      <dsp:spPr>
        <a:xfrm>
          <a:off x="7583733" y="1296928"/>
          <a:ext cx="1111653" cy="111165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833855" y="1296928"/>
        <a:ext cx="611409" cy="836519"/>
      </dsp:txXfrm>
    </dsp:sp>
    <dsp:sp modelId="{52B43B9D-7835-47E0-8791-0A2C2368F1BE}">
      <dsp:nvSpPr>
        <dsp:cNvPr id="0" name=""/>
        <dsp:cNvSpPr/>
      </dsp:nvSpPr>
      <dsp:spPr>
        <a:xfrm>
          <a:off x="8350972" y="3280801"/>
          <a:ext cx="1111653" cy="111165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01094" y="3280801"/>
        <a:ext cx="611409" cy="836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BD226-682D-48A4-A163-BE173F9A930A}">
      <dsp:nvSpPr>
        <dsp:cNvPr id="0" name=""/>
        <dsp:cNvSpPr/>
      </dsp:nvSpPr>
      <dsp:spPr>
        <a:xfrm>
          <a:off x="0" y="0"/>
          <a:ext cx="8841588" cy="1257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1" kern="1200" dirty="0"/>
            <a:t>7. </a:t>
          </a:r>
          <a:r>
            <a:rPr lang="el-GR" sz="1500" b="1" i="1" kern="1200" dirty="0"/>
            <a:t>Κίνηση</a:t>
          </a:r>
          <a:r>
            <a:rPr lang="en-US" sz="1500" b="1" i="1" kern="1200" dirty="0"/>
            <a:t> (</a:t>
          </a:r>
          <a:r>
            <a:rPr lang="el-GR" sz="1500" b="1" i="1" kern="1200" dirty="0" err="1"/>
            <a:t>Movement</a:t>
          </a:r>
          <a:r>
            <a:rPr lang="en-US" sz="1500" b="1" i="1" kern="1200" dirty="0"/>
            <a:t>)</a:t>
          </a:r>
          <a:r>
            <a:rPr lang="el-GR" sz="1500" kern="1200" dirty="0"/>
            <a:t>: Πάρα πολλά παιχνίδια στηρίζονται στην κίνηση πιονιών ή αντικειμένων που συμβολίζουν τους παίκτες. Σε κάποια, ο χώρος είναι χωρισμένος σε τετράγωνα ή σε ισομεγέθεις περιοχές και ο παίκτης κινείται σε αυτά με βάση τους κανόνες του παιχνιδιού. Σε άλλα, όπου δεν υπάρχει η έννοια των τετραγώνων, η κίνηση υπολογίζεται με βάση την απόσταση που επιτρέπεται να </a:t>
          </a:r>
          <a:r>
            <a:rPr lang="el-GR" sz="1500" kern="1200" dirty="0" err="1"/>
            <a:t>διανυθεί</a:t>
          </a:r>
          <a:r>
            <a:rPr lang="el-GR" sz="1500" kern="1200" dirty="0"/>
            <a:t>. </a:t>
          </a:r>
          <a:endParaRPr lang="en-US" sz="1500" kern="1200" dirty="0"/>
        </a:p>
      </dsp:txBody>
      <dsp:txXfrm>
        <a:off x="36842" y="36842"/>
        <a:ext cx="7377965" cy="1184179"/>
      </dsp:txXfrm>
    </dsp:sp>
    <dsp:sp modelId="{9A0D06BB-3155-4787-9E1D-878F60FCB3D8}">
      <dsp:nvSpPr>
        <dsp:cNvPr id="0" name=""/>
        <dsp:cNvSpPr/>
      </dsp:nvSpPr>
      <dsp:spPr>
        <a:xfrm>
          <a:off x="740483" y="1486566"/>
          <a:ext cx="8841588" cy="1257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1" kern="1200" dirty="0"/>
            <a:t>8. </a:t>
          </a:r>
          <a:r>
            <a:rPr lang="el-GR" sz="1500" b="1" i="1" kern="1200" dirty="0"/>
            <a:t>Διαχείριση πόρων</a:t>
          </a:r>
          <a:r>
            <a:rPr lang="en-US" sz="1500" b="1" i="1" kern="1200" dirty="0"/>
            <a:t> (</a:t>
          </a:r>
          <a:r>
            <a:rPr lang="el-GR" sz="1500" b="1" i="1" kern="1200" dirty="0"/>
            <a:t>Resource Management</a:t>
          </a:r>
          <a:r>
            <a:rPr lang="en-US" sz="1500" b="1" i="1" kern="1200" dirty="0"/>
            <a:t>)</a:t>
          </a:r>
          <a:r>
            <a:rPr lang="el-GR" sz="1500" b="1" kern="1200" dirty="0"/>
            <a:t>: </a:t>
          </a:r>
          <a:r>
            <a:rPr lang="el-GR" sz="1500" kern="1200" dirty="0"/>
            <a:t>Σε αρκετά παιχνίδια, ο παίκτης καλείται να διαχειριστεί κάποια μορφή πόρων. Οι πόροι μπορεί να είναι χρήματα, πρώτες ύλες ή ακόμα πόντοι του παιχνιδιού. Οι κανόνες του παιχνιδιού ορίζουν όλα τα επιμέρους στοιχεία των πόρων (αύξηση, κατανάλωση, αξία) και τη μεταξύ τους σχέση </a:t>
          </a:r>
          <a:endParaRPr lang="en-US" sz="1500" kern="1200" dirty="0"/>
        </a:p>
      </dsp:txBody>
      <dsp:txXfrm>
        <a:off x="777325" y="1523408"/>
        <a:ext cx="7209810" cy="1184179"/>
      </dsp:txXfrm>
    </dsp:sp>
    <dsp:sp modelId="{32815CA0-AA9A-4748-9DA5-85B5616F6A35}">
      <dsp:nvSpPr>
        <dsp:cNvPr id="0" name=""/>
        <dsp:cNvSpPr/>
      </dsp:nvSpPr>
      <dsp:spPr>
        <a:xfrm>
          <a:off x="1469914" y="2973132"/>
          <a:ext cx="8841588" cy="1257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1" kern="1200" dirty="0"/>
            <a:t>9. </a:t>
          </a:r>
          <a:r>
            <a:rPr lang="el-GR" sz="1500" b="1" i="1" kern="1200" dirty="0"/>
            <a:t>Ρίσκο και ανταμοιβή</a:t>
          </a:r>
          <a:r>
            <a:rPr lang="en-US" sz="1500" b="1" i="1" kern="1200" dirty="0"/>
            <a:t> (</a:t>
          </a:r>
          <a:r>
            <a:rPr lang="el-GR" sz="1500" b="1" i="1" kern="1200" dirty="0" err="1"/>
            <a:t>Risk</a:t>
          </a:r>
          <a:r>
            <a:rPr lang="el-GR" sz="1500" b="1" i="1" kern="1200" dirty="0"/>
            <a:t> and </a:t>
          </a:r>
          <a:r>
            <a:rPr lang="el-GR" sz="1500" b="1" i="1" kern="1200" dirty="0" err="1"/>
            <a:t>reward</a:t>
          </a:r>
          <a:r>
            <a:rPr lang="en-US" sz="1500" b="1" i="1" kern="1200" dirty="0"/>
            <a:t>)</a:t>
          </a:r>
          <a:r>
            <a:rPr lang="el-GR" sz="1500" b="1" kern="1200" dirty="0"/>
            <a:t>:</a:t>
          </a:r>
          <a:r>
            <a:rPr lang="el-GR" sz="1500" kern="1200" dirty="0"/>
            <a:t> Είναι η περίπτωση εκείνη όπου το παιχνίδι παρουσιάζει μία κατάσταση στην οποία ο παίκτης θα πρέπει να ζυγίσει κατά πόσο τον συμφέρει να συμπεριφερθεί "επικίνδυνα" προσδοκώντας ένα μεγαλύτερο όφελος (αλλά με κίνδυνο να χάσει) ή να υιοθετήσει μια πιο συντηρητική προσέγγιση (χάνοντας όμως κάποια πιθανά σημαντικά οφέλη). </a:t>
          </a:r>
          <a:endParaRPr lang="en-US" sz="1500" kern="1200" dirty="0"/>
        </a:p>
      </dsp:txBody>
      <dsp:txXfrm>
        <a:off x="1506756" y="3009974"/>
        <a:ext cx="7220862" cy="1184179"/>
      </dsp:txXfrm>
    </dsp:sp>
    <dsp:sp modelId="{AFE5C193-D2C7-485E-BBCA-193477D26BBA}">
      <dsp:nvSpPr>
        <dsp:cNvPr id="0" name=""/>
        <dsp:cNvSpPr/>
      </dsp:nvSpPr>
      <dsp:spPr>
        <a:xfrm>
          <a:off x="2210397" y="4459699"/>
          <a:ext cx="8841588" cy="1257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1" kern="1200" dirty="0"/>
            <a:t>10. </a:t>
          </a:r>
          <a:r>
            <a:rPr lang="el-GR" sz="1500" b="1" i="1" kern="1200" dirty="0"/>
            <a:t>Παιχνίδι ρόλων</a:t>
          </a:r>
          <a:r>
            <a:rPr lang="en-US" sz="1500" b="1" i="1" kern="1200" dirty="0"/>
            <a:t> (</a:t>
          </a:r>
          <a:r>
            <a:rPr lang="el-GR" sz="1500" b="1" i="1" kern="1200" dirty="0" err="1"/>
            <a:t>Role-playing</a:t>
          </a:r>
          <a:r>
            <a:rPr lang="en-US" sz="1500" b="1" i="1" kern="1200" dirty="0"/>
            <a:t>)</a:t>
          </a:r>
          <a:r>
            <a:rPr lang="el-GR" sz="1500" b="1" kern="1200" dirty="0"/>
            <a:t>: </a:t>
          </a:r>
          <a:r>
            <a:rPr lang="el-GR" sz="1500" kern="1200" dirty="0"/>
            <a:t>Είναι το σύστημα</a:t>
          </a:r>
          <a:r>
            <a:rPr lang="en-US" sz="1500" kern="1200" dirty="0"/>
            <a:t> </a:t>
          </a:r>
          <a:r>
            <a:rPr lang="el-GR" sz="1500" kern="1200" dirty="0"/>
            <a:t>και εν προκειμένω ο σχεδιαστής που καθορίζει την αποτελεσματικότητα των ενεργειών του παίκτη, σε σχέση με το πόσο καλά παίζει το ρόλο του ως ήρωας του παιχνιδιού </a:t>
          </a:r>
          <a:endParaRPr lang="en-US" sz="1500" kern="1200" dirty="0"/>
        </a:p>
      </dsp:txBody>
      <dsp:txXfrm>
        <a:off x="2247239" y="4496541"/>
        <a:ext cx="7209810" cy="1184179"/>
      </dsp:txXfrm>
    </dsp:sp>
    <dsp:sp modelId="{B8FEB36B-8540-4C43-8DC4-B126DFE28798}">
      <dsp:nvSpPr>
        <dsp:cNvPr id="0" name=""/>
        <dsp:cNvSpPr/>
      </dsp:nvSpPr>
      <dsp:spPr>
        <a:xfrm>
          <a:off x="8023977" y="963409"/>
          <a:ext cx="817611" cy="81761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07939" y="963409"/>
        <a:ext cx="449687" cy="615252"/>
      </dsp:txXfrm>
    </dsp:sp>
    <dsp:sp modelId="{9AE4C1E8-2156-4F1E-AB39-11D223125CA9}">
      <dsp:nvSpPr>
        <dsp:cNvPr id="0" name=""/>
        <dsp:cNvSpPr/>
      </dsp:nvSpPr>
      <dsp:spPr>
        <a:xfrm>
          <a:off x="8764460" y="2449975"/>
          <a:ext cx="817611" cy="81761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948422" y="2449975"/>
        <a:ext cx="449687" cy="615252"/>
      </dsp:txXfrm>
    </dsp:sp>
    <dsp:sp modelId="{B94AD3C4-D2DA-403B-B510-00CF258F55FD}">
      <dsp:nvSpPr>
        <dsp:cNvPr id="0" name=""/>
        <dsp:cNvSpPr/>
      </dsp:nvSpPr>
      <dsp:spPr>
        <a:xfrm>
          <a:off x="9493891" y="3936542"/>
          <a:ext cx="817611" cy="81761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677853" y="3936542"/>
        <a:ext cx="449687" cy="61525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9478-0BBB-45DB-99BE-1FA78FF47D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304F2E-0BFC-482E-BFA0-2CA642D6E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8B7BD-B70F-455E-A661-CF17046B7115}"/>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5" name="Footer Placeholder 4">
            <a:extLst>
              <a:ext uri="{FF2B5EF4-FFF2-40B4-BE49-F238E27FC236}">
                <a16:creationId xmlns:a16="http://schemas.microsoft.com/office/drawing/2014/main" id="{0C2CEE17-052B-4C2D-A5D3-8EA87E493F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AC75C5-3276-495B-AEBE-BDF8D535F50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817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47B5-A85C-4D22-939C-7449BFC58E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7A8B69-71E9-4A58-AAF7-BECC7436C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AF3DB-4CE0-4A81-97AF-680BC01A91D3}"/>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5" name="Footer Placeholder 4">
            <a:extLst>
              <a:ext uri="{FF2B5EF4-FFF2-40B4-BE49-F238E27FC236}">
                <a16:creationId xmlns:a16="http://schemas.microsoft.com/office/drawing/2014/main" id="{87EA91FC-B7FB-416D-8656-9E41760F03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842572-D72E-4973-BF3E-4A84DE56F1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172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9272E-ADEA-4E08-8A9C-791A341450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90B86-880D-4BC3-AA0E-0FA61C9EA1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E7D89-AE4B-43B7-91D4-66CA8189A8BD}"/>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5" name="Footer Placeholder 4">
            <a:extLst>
              <a:ext uri="{FF2B5EF4-FFF2-40B4-BE49-F238E27FC236}">
                <a16:creationId xmlns:a16="http://schemas.microsoft.com/office/drawing/2014/main" id="{E2E08C8F-E868-4F39-987D-30D873B12B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383083-12CA-4B90-9E2E-4963ED75651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3893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679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134E7-9E2E-486F-99E4-2AC99527C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42499-023E-4483-9328-0FA6F65EE0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4B913-2E61-45AF-AA9F-FDCCB09282F2}"/>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5" name="Footer Placeholder 4">
            <a:extLst>
              <a:ext uri="{FF2B5EF4-FFF2-40B4-BE49-F238E27FC236}">
                <a16:creationId xmlns:a16="http://schemas.microsoft.com/office/drawing/2014/main" id="{FA07BFCF-FDAE-4FD4-8B54-0E9EBAE04E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D1EE8A-08DB-4BCD-BEB9-EE0433F95AB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113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797A-959E-40A8-A0EF-FB57EB8548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FE221-6A8A-4315-A784-9DCA709C45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89BD50-AF24-4050-B618-DAA1A63C5B9B}"/>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5" name="Footer Placeholder 4">
            <a:extLst>
              <a:ext uri="{FF2B5EF4-FFF2-40B4-BE49-F238E27FC236}">
                <a16:creationId xmlns:a16="http://schemas.microsoft.com/office/drawing/2014/main" id="{CB20999A-89DE-4AA9-ABAE-926E7CB3E1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4487DB-4286-4DEC-9622-2EC41A9989D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8836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A934-0D4E-4511-A8F5-3F5341638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01790-E708-40AA-AB22-4E4639F93E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F65FCE-D7B4-4E3F-891F-37D231252D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074D60-E4FD-41F9-B2D0-F9BECA8001AC}"/>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6" name="Footer Placeholder 5">
            <a:extLst>
              <a:ext uri="{FF2B5EF4-FFF2-40B4-BE49-F238E27FC236}">
                <a16:creationId xmlns:a16="http://schemas.microsoft.com/office/drawing/2014/main" id="{9907A123-6178-4379-9910-489B0C4204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2F2C29-7375-4AB6-BF3A-7994A58D476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106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0E05-DB06-40A2-A4EF-A92D4C7927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6A866F-9DD0-4FE7-859E-D935D1C42C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9C172-1BAF-40FD-838C-6FEADC0CFA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F725F-DEE3-4209-BABB-D1096EDB1B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90E0C1-4840-4FA3-B483-4FB4635CE8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390FF-3A3E-4513-A3BA-6D95BEBD8D20}"/>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8" name="Footer Placeholder 7">
            <a:extLst>
              <a:ext uri="{FF2B5EF4-FFF2-40B4-BE49-F238E27FC236}">
                <a16:creationId xmlns:a16="http://schemas.microsoft.com/office/drawing/2014/main" id="{D2C5E512-1419-4345-A459-E2E47036A14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1765498-939F-4DE7-8661-7EB1BAAE913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165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AC8B-610D-4069-B352-E5EAFEC599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239991-02CC-4E2F-9DFB-E2F94876873D}"/>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4" name="Footer Placeholder 3">
            <a:extLst>
              <a:ext uri="{FF2B5EF4-FFF2-40B4-BE49-F238E27FC236}">
                <a16:creationId xmlns:a16="http://schemas.microsoft.com/office/drawing/2014/main" id="{046CA179-A9B7-4E50-9DF6-E68B4984718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02F838-226B-4AF5-9726-80E36F5857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465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E62723-B2AA-4633-94F7-93CAA7F121AF}"/>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3" name="Footer Placeholder 2">
            <a:extLst>
              <a:ext uri="{FF2B5EF4-FFF2-40B4-BE49-F238E27FC236}">
                <a16:creationId xmlns:a16="http://schemas.microsoft.com/office/drawing/2014/main" id="{BD202EAB-EFCD-41B9-8CBD-D836A650A64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6E648B2-0631-4E4B-8FC0-7C82AF44A11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276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4E3C-D5FE-4E54-9C21-5446299E9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D4FA53-C309-4E60-AF0B-CD0CE7DC9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405265-1002-4078-AFB5-D0C092520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DDE96-2128-40E5-871E-4C02C9932948}"/>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6" name="Footer Placeholder 5">
            <a:extLst>
              <a:ext uri="{FF2B5EF4-FFF2-40B4-BE49-F238E27FC236}">
                <a16:creationId xmlns:a16="http://schemas.microsoft.com/office/drawing/2014/main" id="{15E170DA-815D-42C4-BE92-2EAC22703D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0688FF-BB24-4BF3-B786-6C08D2F3FE1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9224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7336A-CB9D-4171-8E3E-D09D9FD3F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6A0187-3189-43BF-8B0C-54FBAFCE05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944428-E753-4AB6-8C79-4D726DA44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FA132C-B7F9-4C69-87B0-6D3EB83F7E52}"/>
              </a:ext>
            </a:extLst>
          </p:cNvPr>
          <p:cNvSpPr>
            <a:spLocks noGrp="1"/>
          </p:cNvSpPr>
          <p:nvPr>
            <p:ph type="dt" sz="half" idx="10"/>
          </p:nvPr>
        </p:nvSpPr>
        <p:spPr/>
        <p:txBody>
          <a:bodyPr/>
          <a:lstStyle/>
          <a:p>
            <a:fld id="{B61BEF0D-F0BB-DE4B-95CE-6DB70DBA9567}" type="datetimeFigureOut">
              <a:rPr lang="en-US" smtClean="0"/>
              <a:pPr/>
              <a:t>11/18/2024</a:t>
            </a:fld>
            <a:endParaRPr lang="en-US" dirty="0"/>
          </a:p>
        </p:txBody>
      </p:sp>
      <p:sp>
        <p:nvSpPr>
          <p:cNvPr id="6" name="Footer Placeholder 5">
            <a:extLst>
              <a:ext uri="{FF2B5EF4-FFF2-40B4-BE49-F238E27FC236}">
                <a16:creationId xmlns:a16="http://schemas.microsoft.com/office/drawing/2014/main" id="{6A5B34A9-67B0-4E2F-AEA4-67FE336D2B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11039F-231A-4B7C-8763-264F8A44B29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0479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3DDE94-409B-45E2-A635-89A84CD4F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FCD62A-0A16-41C8-B733-D3B1C3075B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2086B-ACDA-4FB3-AF54-6AB30BBDA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11/18/2024</a:t>
            </a:fld>
            <a:endParaRPr lang="en-US" dirty="0"/>
          </a:p>
        </p:txBody>
      </p:sp>
      <p:sp>
        <p:nvSpPr>
          <p:cNvPr id="5" name="Footer Placeholder 4">
            <a:extLst>
              <a:ext uri="{FF2B5EF4-FFF2-40B4-BE49-F238E27FC236}">
                <a16:creationId xmlns:a16="http://schemas.microsoft.com/office/drawing/2014/main" id="{AE19CA97-0A80-49E5-931E-B5E5502AB2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DA80A7-690C-4A9D-8141-D6CDD7BC4F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743875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educaplay.com/"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genially.co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pfx3IcM8Pyw"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dsBPNiNeBE0&amp;t=172s"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indows.microsoft.com/el-GR/windows7/products/features/movie-maker" TargetMode="External"/><Relationship Id="rId2" Type="http://schemas.openxmlformats.org/officeDocument/2006/relationships/hyperlink" Target="http://www.techsmith.com/camtasia.html" TargetMode="Externa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3531840"/>
          </a:xfrm>
          <a:prstGeom prst="rect">
            <a:avLst/>
          </a:prstGeom>
          <a:solidFill>
            <a:srgbClr val="595959">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Rectangle 74">
            <a:extLst>
              <a:ext uri="{FF2B5EF4-FFF2-40B4-BE49-F238E27FC236}">
                <a16:creationId xmlns:a16="http://schemas.microsoft.com/office/drawing/2014/main" id="{FB2B6738-30C2-42E0-92BA-500EEE519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70" y="448056"/>
            <a:ext cx="7196328" cy="3538728"/>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145670"/>
            <a:ext cx="2391411" cy="226210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Subtitle 2"/>
          <p:cNvSpPr>
            <a:spLocks noGrp="1"/>
          </p:cNvSpPr>
          <p:nvPr>
            <p:ph type="subTitle" idx="1"/>
          </p:nvPr>
        </p:nvSpPr>
        <p:spPr>
          <a:xfrm>
            <a:off x="734664" y="4379658"/>
            <a:ext cx="2088628" cy="1788787"/>
          </a:xfrm>
        </p:spPr>
        <p:txBody>
          <a:bodyPr anchor="ctr">
            <a:normAutofit/>
          </a:bodyPr>
          <a:lstStyle/>
          <a:p>
            <a:pPr algn="l"/>
            <a:br>
              <a:rPr lang="el-GR" sz="1200" b="1" dirty="0">
                <a:solidFill>
                  <a:srgbClr val="FFFFFF"/>
                </a:solidFill>
                <a:latin typeface="Arial Black" panose="020B0A04020102020204" pitchFamily="34" charset="0"/>
                <a:cs typeface="Arial" panose="020B0604020202020204" pitchFamily="34" charset="0"/>
              </a:rPr>
            </a:br>
            <a:r>
              <a:rPr lang="en-US" sz="1200" b="1" dirty="0">
                <a:solidFill>
                  <a:srgbClr val="FFFFFF"/>
                </a:solidFill>
                <a:latin typeface="Arial Black" panose="020B0A04020102020204" pitchFamily="34" charset="0"/>
                <a:cs typeface="Arial" panose="020B0604020202020204" pitchFamily="34" charset="0"/>
              </a:rPr>
              <a:t>Digital Computer Games/Edutainment</a:t>
            </a:r>
            <a:endParaRPr lang="el-GR" sz="1200" b="1" dirty="0">
              <a:solidFill>
                <a:srgbClr val="FFFFFF"/>
              </a:solidFill>
              <a:latin typeface="Arial Black" panose="020B0A04020102020204" pitchFamily="34" charset="0"/>
              <a:cs typeface="Arial" panose="020B0604020202020204" pitchFamily="34" charset="0"/>
            </a:endParaRPr>
          </a:p>
          <a:p>
            <a:pPr algn="l"/>
            <a:r>
              <a:rPr lang="el-GR" sz="1100" b="1" dirty="0">
                <a:solidFill>
                  <a:srgbClr val="FFFFFF"/>
                </a:solidFill>
                <a:latin typeface="Arial Black" panose="020B0A04020102020204" pitchFamily="34" charset="0"/>
                <a:cs typeface="Arial" panose="020B0604020202020204" pitchFamily="34" charset="0"/>
              </a:rPr>
              <a:t>Δρ. Νικόλαος Πέλλας </a:t>
            </a:r>
            <a:endParaRPr lang="en-US" sz="1100" b="1" dirty="0">
              <a:solidFill>
                <a:srgbClr val="FFFFFF"/>
              </a:solidFill>
              <a:latin typeface="Arial Black" panose="020B0A04020102020204" pitchFamily="34" charset="0"/>
              <a:cs typeface="Arial" panose="020B0604020202020204" pitchFamily="34" charset="0"/>
            </a:endParaRPr>
          </a:p>
          <a:p>
            <a:pPr algn="l"/>
            <a:endParaRPr lang="en-US" sz="1500" b="1" dirty="0">
              <a:solidFill>
                <a:srgbClr val="FFFFFF"/>
              </a:solidFill>
              <a:latin typeface="Arial Black" panose="020B0A04020102020204" pitchFamily="34" charset="0"/>
              <a:cs typeface="Arial" panose="020B0604020202020204" pitchFamily="34" charset="0"/>
            </a:endParaRPr>
          </a:p>
          <a:p>
            <a:pPr algn="l"/>
            <a:endParaRPr lang="en-US" sz="1500" dirty="0">
              <a:solidFill>
                <a:srgbClr val="FFFFFF"/>
              </a:solidFill>
              <a:latin typeface="Arial Black" panose="020B0A04020102020204" pitchFamily="34" charset="0"/>
            </a:endParaRPr>
          </a:p>
        </p:txBody>
      </p:sp>
      <p:pic>
        <p:nvPicPr>
          <p:cNvPr id="1026" name="Picture 2" descr="Europe Code Week">
            <a:extLst>
              <a:ext uri="{FF2B5EF4-FFF2-40B4-BE49-F238E27FC236}">
                <a16:creationId xmlns:a16="http://schemas.microsoft.com/office/drawing/2014/main" id="{205D2E9E-4FB9-45CA-A15C-6008D64283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07260" y="889189"/>
            <a:ext cx="6814180" cy="2649958"/>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736FE8F5-3FB3-48E6-995A-0B23EE9E1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353" y="4146797"/>
            <a:ext cx="1351062" cy="1060960"/>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sp>
        <p:nvSpPr>
          <p:cNvPr id="81" name="Rectangle 80">
            <a:extLst>
              <a:ext uri="{FF2B5EF4-FFF2-40B4-BE49-F238E27FC236}">
                <a16:creationId xmlns:a16="http://schemas.microsoft.com/office/drawing/2014/main" id="{A4977D79-90D9-48E1-B887-CE7ABE7A7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7136" y="4142232"/>
            <a:ext cx="3520440" cy="226771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5350513"/>
            <a:ext cx="1351062" cy="1060960"/>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4" name="Picture 3"/>
          <p:cNvPicPr>
            <a:picLocks noChangeAspect="1"/>
          </p:cNvPicPr>
          <p:nvPr/>
        </p:nvPicPr>
        <p:blipFill>
          <a:blip r:embed="rId3"/>
          <a:stretch>
            <a:fillRect/>
          </a:stretch>
        </p:blipFill>
        <p:spPr>
          <a:xfrm>
            <a:off x="4707260" y="4536732"/>
            <a:ext cx="3140191" cy="1627562"/>
          </a:xfrm>
          <a:prstGeom prst="rect">
            <a:avLst/>
          </a:prstGeom>
        </p:spPr>
      </p:pic>
      <p:sp>
        <p:nvSpPr>
          <p:cNvPr id="85" name="Rectangle 84">
            <a:extLst>
              <a:ext uri="{FF2B5EF4-FFF2-40B4-BE49-F238E27FC236}">
                <a16:creationId xmlns:a16="http://schemas.microsoft.com/office/drawing/2014/main" id="{05B90C22-87CC-4834-9BCA-D90C15710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024" y="4142232"/>
            <a:ext cx="3520440" cy="226771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descr="5 ways educational games improve learning, according to teachers | Page 2  of 2">
            <a:extLst>
              <a:ext uri="{FF2B5EF4-FFF2-40B4-BE49-F238E27FC236}">
                <a16:creationId xmlns:a16="http://schemas.microsoft.com/office/drawing/2014/main" id="{015C4C0F-FF38-40DA-834F-D1CE518789E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71562" y="4325112"/>
            <a:ext cx="2963363" cy="192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76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Αποτέλεσμα εικόνας για παιχνιδοποίηση ppt">
            <a:extLst>
              <a:ext uri="{FF2B5EF4-FFF2-40B4-BE49-F238E27FC236}">
                <a16:creationId xmlns:a16="http://schemas.microsoft.com/office/drawing/2014/main" id="{3F7C5A95-39D4-49CE-AB7F-0AE8400E3B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80715" y="126561"/>
            <a:ext cx="8806503" cy="6604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471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3609196"/>
              </p:ext>
            </p:extLst>
          </p:nvPr>
        </p:nvGraphicFramePr>
        <p:xfrm>
          <a:off x="604007" y="200870"/>
          <a:ext cx="10903782" cy="5792769"/>
        </p:xfrm>
        <a:graphic>
          <a:graphicData uri="http://schemas.openxmlformats.org/drawingml/2006/table">
            <a:tbl>
              <a:tblPr>
                <a:tableStyleId>{5C22544A-7EE6-4342-B048-85BDC9FD1C3A}</a:tableStyleId>
              </a:tblPr>
              <a:tblGrid>
                <a:gridCol w="3634594">
                  <a:extLst>
                    <a:ext uri="{9D8B030D-6E8A-4147-A177-3AD203B41FA5}">
                      <a16:colId xmlns:a16="http://schemas.microsoft.com/office/drawing/2014/main" val="20000"/>
                    </a:ext>
                  </a:extLst>
                </a:gridCol>
                <a:gridCol w="3634594">
                  <a:extLst>
                    <a:ext uri="{9D8B030D-6E8A-4147-A177-3AD203B41FA5}">
                      <a16:colId xmlns:a16="http://schemas.microsoft.com/office/drawing/2014/main" val="20001"/>
                    </a:ext>
                  </a:extLst>
                </a:gridCol>
                <a:gridCol w="3634594">
                  <a:extLst>
                    <a:ext uri="{9D8B030D-6E8A-4147-A177-3AD203B41FA5}">
                      <a16:colId xmlns:a16="http://schemas.microsoft.com/office/drawing/2014/main" val="20002"/>
                    </a:ext>
                  </a:extLst>
                </a:gridCol>
              </a:tblGrid>
              <a:tr h="292462">
                <a:tc>
                  <a:txBody>
                    <a:bodyPr/>
                    <a:lstStyle/>
                    <a:p>
                      <a:pPr marL="0" marR="0" algn="just">
                        <a:lnSpc>
                          <a:spcPct val="115000"/>
                        </a:lnSpc>
                        <a:spcBef>
                          <a:spcPts val="0"/>
                        </a:spcBef>
                        <a:spcAft>
                          <a:spcPts val="0"/>
                        </a:spcAft>
                      </a:pPr>
                      <a:r>
                        <a:rPr lang="el-GR" sz="1200" b="1" kern="50" dirty="0">
                          <a:effectLst/>
                        </a:rPr>
                        <a:t>Αντικείμενο μάθησης</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Εκπαιδευτικές τεχνικές μάθησης.</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Πιθανοί τύποι παιχνιδιών</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0"/>
                  </a:ext>
                </a:extLst>
              </a:tr>
              <a:tr h="668549">
                <a:tc>
                  <a:txBody>
                    <a:bodyPr/>
                    <a:lstStyle/>
                    <a:p>
                      <a:pPr marL="0" marR="0" algn="just">
                        <a:lnSpc>
                          <a:spcPct val="115000"/>
                        </a:lnSpc>
                        <a:spcBef>
                          <a:spcPts val="0"/>
                        </a:spcBef>
                        <a:spcAft>
                          <a:spcPts val="0"/>
                        </a:spcAft>
                      </a:pPr>
                      <a:r>
                        <a:rPr lang="el-GR" sz="1200" b="1" kern="50" dirty="0">
                          <a:effectLst/>
                        </a:rPr>
                        <a:t>Απομνημόνευση γεγονότων, πληροφοριών</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Ερωτήσεις, απομνημόνευση, συσχέτιση, επαναλαμβανόμενες εργασίες.</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810895" algn="just">
                        <a:lnSpc>
                          <a:spcPct val="115000"/>
                        </a:lnSpc>
                        <a:spcBef>
                          <a:spcPts val="0"/>
                        </a:spcBef>
                        <a:spcAft>
                          <a:spcPts val="0"/>
                        </a:spcAft>
                      </a:pPr>
                      <a:r>
                        <a:rPr lang="el-GR" sz="1200" b="1" kern="50">
                          <a:effectLst/>
                        </a:rPr>
                        <a:t>Τηλεπαιχνίδια στον υπολογιστή, μνημονικού, δράσης, αθλητικά.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1"/>
                  </a:ext>
                </a:extLst>
              </a:tr>
              <a:tr h="501582">
                <a:tc>
                  <a:txBody>
                    <a:bodyPr/>
                    <a:lstStyle/>
                    <a:p>
                      <a:pPr marL="0" marR="0" algn="just">
                        <a:lnSpc>
                          <a:spcPct val="115000"/>
                        </a:lnSpc>
                        <a:spcBef>
                          <a:spcPts val="0"/>
                        </a:spcBef>
                        <a:spcAft>
                          <a:spcPts val="0"/>
                        </a:spcAft>
                      </a:pPr>
                      <a:r>
                        <a:rPr lang="el-GR" sz="1200" b="1" kern="50">
                          <a:effectLst/>
                        </a:rPr>
                        <a:t>Ικανότητες</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Μίμηση, συνεχή εξάσκηση, ενημέρωση επίδοσης, αυξανόμενη πρόκληση.</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Μεγάλης διάρκειας, παιχνίδια ρόλου, περιπέτειας, ανακάλυψης</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2"/>
                  </a:ext>
                </a:extLst>
              </a:tr>
              <a:tr h="0">
                <a:tc>
                  <a:txBody>
                    <a:bodyPr/>
                    <a:lstStyle/>
                    <a:p>
                      <a:pPr marL="0" marR="0" algn="just">
                        <a:lnSpc>
                          <a:spcPct val="115000"/>
                        </a:lnSpc>
                        <a:spcBef>
                          <a:spcPts val="0"/>
                        </a:spcBef>
                        <a:spcAft>
                          <a:spcPts val="0"/>
                        </a:spcAft>
                      </a:pPr>
                      <a:r>
                        <a:rPr lang="el-GR" sz="1200" b="1" kern="50" dirty="0">
                          <a:effectLst/>
                        </a:rPr>
                        <a:t>Κρίση</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Ανάλυση περιπτώσεων, ερωτήσεις, πρακτική στη διενέργεια επιλογών, πληροφόρηση αποτελεσμάτων.</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Παιχνίδια ρόλου, ανακάλυψης, με πολλούς παίκτες, περιπέτειας και στρατηγικής.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3"/>
                  </a:ext>
                </a:extLst>
              </a:tr>
              <a:tr h="292462">
                <a:tc>
                  <a:txBody>
                    <a:bodyPr/>
                    <a:lstStyle/>
                    <a:p>
                      <a:pPr marL="0" marR="0" algn="just">
                        <a:lnSpc>
                          <a:spcPct val="115000"/>
                        </a:lnSpc>
                        <a:spcBef>
                          <a:spcPts val="0"/>
                        </a:spcBef>
                        <a:spcAft>
                          <a:spcPts val="0"/>
                        </a:spcAft>
                      </a:pPr>
                      <a:r>
                        <a:rPr lang="el-GR" sz="1200" b="1" kern="50">
                          <a:effectLst/>
                        </a:rPr>
                        <a:t>Συμπεριφοράς</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Μίμηση, πρακτική, ενημέρωση επίδοσης.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Παιχνίδια ρόλου.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4"/>
                  </a:ext>
                </a:extLst>
              </a:tr>
              <a:tr h="292462">
                <a:tc>
                  <a:txBody>
                    <a:bodyPr/>
                    <a:lstStyle/>
                    <a:p>
                      <a:pPr marL="0" marR="0" algn="just">
                        <a:lnSpc>
                          <a:spcPct val="115000"/>
                        </a:lnSpc>
                        <a:spcBef>
                          <a:spcPts val="0"/>
                        </a:spcBef>
                        <a:spcAft>
                          <a:spcPts val="0"/>
                        </a:spcAft>
                      </a:pPr>
                      <a:r>
                        <a:rPr lang="el-GR" sz="1200" b="1" kern="50" dirty="0">
                          <a:effectLst/>
                        </a:rPr>
                        <a:t>Θεωρίες</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Λογική, ερωτήσεις πειραματισμού.</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Παιχνίδια εξομοίωσης πραγματικότητας.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5"/>
                  </a:ext>
                </a:extLst>
              </a:tr>
              <a:tr h="292462">
                <a:tc>
                  <a:txBody>
                    <a:bodyPr/>
                    <a:lstStyle/>
                    <a:p>
                      <a:pPr marL="0" marR="0" algn="just">
                        <a:lnSpc>
                          <a:spcPct val="115000"/>
                        </a:lnSpc>
                        <a:spcBef>
                          <a:spcPts val="0"/>
                        </a:spcBef>
                        <a:spcAft>
                          <a:spcPts val="0"/>
                        </a:spcAft>
                      </a:pPr>
                      <a:r>
                        <a:rPr lang="el-GR" sz="1200" b="1" kern="50">
                          <a:effectLst/>
                        </a:rPr>
                        <a:t>Αιτιολόγησης</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Επίλυση προβλημάτων, παραδείγματα.</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Παιχνίδια γρίφων και </a:t>
                      </a:r>
                      <a:r>
                        <a:rPr lang="el-GR" sz="1200" b="1" kern="50" dirty="0" err="1">
                          <a:effectLst/>
                        </a:rPr>
                        <a:t>ερωτο</a:t>
                      </a:r>
                      <a:r>
                        <a:rPr lang="el-GR" sz="1200" b="1" kern="50" dirty="0">
                          <a:effectLst/>
                        </a:rPr>
                        <a:t>-απαντήσεων.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6"/>
                  </a:ext>
                </a:extLst>
              </a:tr>
              <a:tr h="501582">
                <a:tc>
                  <a:txBody>
                    <a:bodyPr/>
                    <a:lstStyle/>
                    <a:p>
                      <a:pPr marL="0" marR="0" algn="just">
                        <a:lnSpc>
                          <a:spcPct val="115000"/>
                        </a:lnSpc>
                        <a:spcBef>
                          <a:spcPts val="0"/>
                        </a:spcBef>
                        <a:spcAft>
                          <a:spcPts val="0"/>
                        </a:spcAft>
                      </a:pPr>
                      <a:r>
                        <a:rPr lang="el-GR" sz="1200" b="1" kern="50">
                          <a:effectLst/>
                        </a:rPr>
                        <a:t>Επεξεργασίας</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Ανάλυση συστήματος και επανασχεδιασμός του, πρακτική.</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Παιχνίδια στρατηγικής, περιπέτειας.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7"/>
                  </a:ext>
                </a:extLst>
              </a:tr>
              <a:tr h="469178">
                <a:tc>
                  <a:txBody>
                    <a:bodyPr/>
                    <a:lstStyle/>
                    <a:p>
                      <a:pPr marL="0" marR="0" algn="just">
                        <a:lnSpc>
                          <a:spcPct val="115000"/>
                        </a:lnSpc>
                        <a:spcBef>
                          <a:spcPts val="0"/>
                        </a:spcBef>
                        <a:spcAft>
                          <a:spcPts val="0"/>
                        </a:spcAft>
                      </a:pPr>
                      <a:r>
                        <a:rPr lang="el-GR" sz="1200" b="1" kern="50">
                          <a:effectLst/>
                        </a:rPr>
                        <a:t>Διαδικασίες</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Μίμηση, πρακτική.</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Παιχνίδια διαχείρισης χρόνου και αντανακλαστικών.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8"/>
                  </a:ext>
                </a:extLst>
              </a:tr>
              <a:tr h="469178">
                <a:tc>
                  <a:txBody>
                    <a:bodyPr/>
                    <a:lstStyle/>
                    <a:p>
                      <a:pPr marL="0" marR="0" algn="just">
                        <a:lnSpc>
                          <a:spcPct val="115000"/>
                        </a:lnSpc>
                        <a:spcBef>
                          <a:spcPts val="0"/>
                        </a:spcBef>
                        <a:spcAft>
                          <a:spcPts val="0"/>
                        </a:spcAft>
                      </a:pPr>
                      <a:r>
                        <a:rPr lang="el-GR" sz="1200" b="1" kern="50">
                          <a:effectLst/>
                        </a:rPr>
                        <a:t>Δημιουργίας</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Παιχνίδι.</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Παιχνίδια γρίφων, ανακάλυψης νέων πραγμάτων.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09"/>
                  </a:ext>
                </a:extLst>
              </a:tr>
              <a:tr h="292462">
                <a:tc>
                  <a:txBody>
                    <a:bodyPr/>
                    <a:lstStyle/>
                    <a:p>
                      <a:pPr marL="0" marR="0" algn="just">
                        <a:lnSpc>
                          <a:spcPct val="115000"/>
                        </a:lnSpc>
                        <a:spcBef>
                          <a:spcPts val="0"/>
                        </a:spcBef>
                        <a:spcAft>
                          <a:spcPts val="0"/>
                        </a:spcAft>
                      </a:pPr>
                      <a:r>
                        <a:rPr lang="el-GR" sz="1200" b="1" kern="50">
                          <a:effectLst/>
                        </a:rPr>
                        <a:t>Ξένες γλώσσες</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Μίμηση, συνεχή πρακτική, εμβάθυνση.</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 Παιχνίδια ρόλου, αντανακλαστικών.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10"/>
                  </a:ext>
                </a:extLst>
              </a:tr>
              <a:tr h="668549">
                <a:tc>
                  <a:txBody>
                    <a:bodyPr/>
                    <a:lstStyle/>
                    <a:p>
                      <a:pPr marL="0" marR="0" algn="just">
                        <a:lnSpc>
                          <a:spcPct val="115000"/>
                        </a:lnSpc>
                        <a:spcBef>
                          <a:spcPts val="0"/>
                        </a:spcBef>
                        <a:spcAft>
                          <a:spcPts val="0"/>
                        </a:spcAft>
                      </a:pPr>
                      <a:r>
                        <a:rPr lang="el-GR" sz="1200" b="1" kern="50">
                          <a:effectLst/>
                        </a:rPr>
                        <a:t>Συστήματα</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Κατανόηση αρχών και κανόνων, παιχνίδι σε μικρόκοσμο, ενέργειες διαβαθμισμένης δυσκολίας.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Παιχνίδια εξομοίωσης.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11"/>
                  </a:ext>
                </a:extLst>
              </a:tr>
              <a:tr h="292462">
                <a:tc>
                  <a:txBody>
                    <a:bodyPr/>
                    <a:lstStyle/>
                    <a:p>
                      <a:pPr marL="0" marR="0" algn="just">
                        <a:lnSpc>
                          <a:spcPct val="115000"/>
                        </a:lnSpc>
                        <a:spcBef>
                          <a:spcPts val="0"/>
                        </a:spcBef>
                        <a:spcAft>
                          <a:spcPts val="0"/>
                        </a:spcAft>
                      </a:pPr>
                      <a:r>
                        <a:rPr lang="el-GR" sz="1200" b="1" kern="50" dirty="0">
                          <a:effectLst/>
                        </a:rPr>
                        <a:t>Παρατήρησης</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a:effectLst/>
                        </a:rPr>
                        <a:t>Παρατήρηση αποτελεσμάτων.</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Παιχνίδια συγκέντρωσης, περιπέτειας.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12"/>
                  </a:ext>
                </a:extLst>
              </a:tr>
              <a:tr h="292462">
                <a:tc>
                  <a:txBody>
                    <a:bodyPr/>
                    <a:lstStyle/>
                    <a:p>
                      <a:pPr marL="0" marR="0" algn="just">
                        <a:lnSpc>
                          <a:spcPct val="115000"/>
                        </a:lnSpc>
                        <a:spcBef>
                          <a:spcPts val="0"/>
                        </a:spcBef>
                        <a:spcAft>
                          <a:spcPts val="0"/>
                        </a:spcAft>
                      </a:pPr>
                      <a:r>
                        <a:rPr lang="el-GR" sz="1200" b="1" kern="50">
                          <a:effectLst/>
                        </a:rPr>
                        <a:t>Επικοινωνίας</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Μίμηση, πρακτική</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tc>
                  <a:txBody>
                    <a:bodyPr/>
                    <a:lstStyle/>
                    <a:p>
                      <a:pPr marL="0" marR="0" algn="just">
                        <a:lnSpc>
                          <a:spcPct val="115000"/>
                        </a:lnSpc>
                        <a:spcBef>
                          <a:spcPts val="0"/>
                        </a:spcBef>
                        <a:spcAft>
                          <a:spcPts val="0"/>
                        </a:spcAft>
                      </a:pPr>
                      <a:r>
                        <a:rPr lang="el-GR" sz="1200" b="1" kern="50" dirty="0">
                          <a:effectLst/>
                        </a:rPr>
                        <a:t>Παιχνίδια ρόλου, αντανακλαστικών.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6" marR="29306" marT="29306" marB="29306"/>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91474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452B9-AF98-0D34-C729-2FAF68AD98BB}"/>
              </a:ext>
            </a:extLst>
          </p:cNvPr>
          <p:cNvSpPr>
            <a:spLocks noGrp="1"/>
          </p:cNvSpPr>
          <p:nvPr>
            <p:ph type="title"/>
          </p:nvPr>
        </p:nvSpPr>
        <p:spPr/>
        <p:txBody>
          <a:bodyPr/>
          <a:lstStyle/>
          <a:p>
            <a:endParaRPr lang="en-US"/>
          </a:p>
        </p:txBody>
      </p:sp>
      <p:pic>
        <p:nvPicPr>
          <p:cNvPr id="4" name="Content Placeholder 3" descr="A screenshot of a computer&#10;&#10;Description automatically generated">
            <a:extLst>
              <a:ext uri="{FF2B5EF4-FFF2-40B4-BE49-F238E27FC236}">
                <a16:creationId xmlns:a16="http://schemas.microsoft.com/office/drawing/2014/main" id="{7E72DF03-7065-3672-4829-4B83D7B99FB3}"/>
              </a:ext>
            </a:extLst>
          </p:cNvPr>
          <p:cNvPicPr>
            <a:picLocks noGrp="1" noChangeAspect="1"/>
          </p:cNvPicPr>
          <p:nvPr>
            <p:ph idx="1"/>
          </p:nvPr>
        </p:nvPicPr>
        <p:blipFill>
          <a:blip r:embed="rId2"/>
          <a:stretch>
            <a:fillRect/>
          </a:stretch>
        </p:blipFill>
        <p:spPr>
          <a:xfrm>
            <a:off x="741871" y="126701"/>
            <a:ext cx="9808233" cy="6604598"/>
          </a:xfrm>
          <a:prstGeom prst="rect">
            <a:avLst/>
          </a:prstGeom>
        </p:spPr>
      </p:pic>
    </p:spTree>
    <p:extLst>
      <p:ext uri="{BB962C8B-B14F-4D97-AF65-F5344CB8AC3E}">
        <p14:creationId xmlns:p14="http://schemas.microsoft.com/office/powerpoint/2010/main" val="318758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50166"/>
            <a:ext cx="4243589" cy="5943401"/>
          </a:xfrm>
        </p:spPr>
        <p:txBody>
          <a:bodyPr>
            <a:normAutofit fontScale="92500"/>
          </a:bodyPr>
          <a:lstStyle/>
          <a:p>
            <a:pPr marL="0" indent="0">
              <a:buNone/>
            </a:pPr>
            <a:r>
              <a:rPr lang="el-GR" sz="1800" b="1" dirty="0">
                <a:latin typeface="Arial" panose="020B0604020202020204" pitchFamily="34" charset="0"/>
                <a:cs typeface="Arial" panose="020B0604020202020204" pitchFamily="34" charset="0"/>
              </a:rPr>
              <a:t>Περιορισμοί, δυσκολίες και προβληματισμοί</a:t>
            </a:r>
            <a:endParaRPr lang="en-US" sz="1800" b="1" dirty="0">
              <a:latin typeface="Arial" panose="020B0604020202020204" pitchFamily="34" charset="0"/>
              <a:cs typeface="Arial" panose="020B0604020202020204" pitchFamily="34" charset="0"/>
            </a:endParaRPr>
          </a:p>
          <a:p>
            <a:r>
              <a:rPr lang="el-GR" sz="1800" dirty="0">
                <a:latin typeface="Arial" panose="020B0604020202020204" pitchFamily="34" charset="0"/>
                <a:cs typeface="Arial" panose="020B0604020202020204" pitchFamily="34" charset="0"/>
              </a:rPr>
              <a:t>Υψηλό κόστος του απαιτούμενου υλικού</a:t>
            </a:r>
          </a:p>
          <a:p>
            <a:r>
              <a:rPr lang="el-GR" sz="1800" dirty="0">
                <a:latin typeface="Arial" panose="020B0604020202020204" pitchFamily="34" charset="0"/>
                <a:cs typeface="Arial" panose="020B0604020202020204" pitchFamily="34" charset="0"/>
              </a:rPr>
              <a:t>Κόστος προμήθειας των απαιτούμενων τεμαχίων του παιχνιδιού</a:t>
            </a:r>
          </a:p>
          <a:p>
            <a:r>
              <a:rPr lang="el-GR" sz="1800" dirty="0">
                <a:latin typeface="Arial" panose="020B0604020202020204" pitchFamily="34" charset="0"/>
                <a:cs typeface="Arial" panose="020B0604020202020204" pitchFamily="34" charset="0"/>
              </a:rPr>
              <a:t>Διαθέσιμος διδακτικός χρόνος και απαιτήσεις του αναλυτικού προγράμματος</a:t>
            </a:r>
          </a:p>
          <a:p>
            <a:r>
              <a:rPr lang="el-GR" sz="1800" dirty="0">
                <a:latin typeface="Arial" panose="020B0604020202020204" pitchFamily="34" charset="0"/>
                <a:cs typeface="Arial" panose="020B0604020202020204" pitchFamily="34" charset="0"/>
              </a:rPr>
              <a:t>Παρακολούθηση εισαγωγικών ενοτήτων </a:t>
            </a:r>
          </a:p>
          <a:p>
            <a:r>
              <a:rPr lang="el-GR" sz="1800" dirty="0">
                <a:latin typeface="Arial" panose="020B0604020202020204" pitchFamily="34" charset="0"/>
                <a:cs typeface="Arial" panose="020B0604020202020204" pitchFamily="34" charset="0"/>
              </a:rPr>
              <a:t>Διάθεση χρόνου για την παροχή των απαιτούμενων διευκρινήσεων </a:t>
            </a:r>
          </a:p>
          <a:p>
            <a:r>
              <a:rPr lang="el-GR" sz="1800" dirty="0">
                <a:latin typeface="Arial" panose="020B0604020202020204" pitchFamily="34" charset="0"/>
                <a:cs typeface="Arial" panose="020B0604020202020204" pitchFamily="34" charset="0"/>
              </a:rPr>
              <a:t>Εξοικείωση του εκπαιδευτικού με το παιχνίδι που πρόκειται να χρησιμοποιήσει</a:t>
            </a:r>
            <a:endParaRPr lang="en-US" sz="1800" dirty="0">
              <a:latin typeface="Arial" panose="020B0604020202020204" pitchFamily="34" charset="0"/>
              <a:cs typeface="Arial" panose="020B0604020202020204" pitchFamily="34" charset="0"/>
            </a:endParaRPr>
          </a:p>
          <a:p>
            <a:r>
              <a:rPr lang="el-GR" sz="1800" dirty="0">
                <a:latin typeface="Arial" panose="020B0604020202020204" pitchFamily="34" charset="0"/>
                <a:cs typeface="Arial" panose="020B0604020202020204" pitchFamily="34" charset="0"/>
              </a:rPr>
              <a:t>Διασφάλιση της πραγματοποίησης και ολοκλήρωσης των εκπαιδευτικών δραστηριοτήτων </a:t>
            </a:r>
          </a:p>
          <a:p>
            <a:r>
              <a:rPr lang="el-GR" sz="1800" dirty="0">
                <a:latin typeface="Arial" panose="020B0604020202020204" pitchFamily="34" charset="0"/>
                <a:cs typeface="Arial" panose="020B0604020202020204" pitchFamily="34" charset="0"/>
              </a:rPr>
              <a:t>Μετακινήσεις των εκπαιδευόμενων από και προς τον χώρο</a:t>
            </a: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εργαστήριο με Η/Υ</a:t>
            </a:r>
            <a:r>
              <a:rPr lang="en-US" sz="1800" dirty="0">
                <a:latin typeface="Arial" panose="020B0604020202020204" pitchFamily="34" charset="0"/>
                <a:cs typeface="Arial" panose="020B0604020202020204" pitchFamily="34" charset="0"/>
              </a:rPr>
              <a:t>)</a:t>
            </a:r>
          </a:p>
        </p:txBody>
      </p:sp>
      <p:pic>
        <p:nvPicPr>
          <p:cNvPr id="2" name="Picture 4" descr="From technical failures to freak situations, problems eSports events  grapple with-Sports News , Firstpost">
            <a:extLst>
              <a:ext uri="{FF2B5EF4-FFF2-40B4-BE49-F238E27FC236}">
                <a16:creationId xmlns:a16="http://schemas.microsoft.com/office/drawing/2014/main" id="{DF680807-4BB1-4382-8619-03DCD730B9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16" r="313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47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1052" y="337466"/>
            <a:ext cx="7194605" cy="6387860"/>
          </a:xfrm>
        </p:spPr>
        <p:txBody>
          <a:bodyPr anchor="t">
            <a:normAutofit/>
          </a:bodyPr>
          <a:lstStyle/>
          <a:p>
            <a:pPr marL="0" indent="0">
              <a:buNone/>
            </a:pPr>
            <a:r>
              <a:rPr lang="el-GR" sz="2000" b="1" dirty="0">
                <a:latin typeface="Arial" panose="020B0604020202020204" pitchFamily="34" charset="0"/>
                <a:cs typeface="Arial" panose="020B0604020202020204" pitchFamily="34" charset="0"/>
              </a:rPr>
              <a:t>Σχεδιαστικές απαιτήσεις και προκλήσεις</a:t>
            </a:r>
          </a:p>
          <a:p>
            <a:pPr marL="0" indent="0">
              <a:buNone/>
            </a:pPr>
            <a:r>
              <a:rPr lang="el-GR" sz="2000" dirty="0">
                <a:latin typeface="Arial" panose="020B0604020202020204" pitchFamily="34" charset="0"/>
                <a:cs typeface="Arial" panose="020B0604020202020204" pitchFamily="34" charset="0"/>
              </a:rPr>
              <a:t>Πιο συγκεκριμένα, ο </a:t>
            </a:r>
            <a:r>
              <a:rPr lang="el-GR" sz="2000" dirty="0" err="1">
                <a:latin typeface="Arial" panose="020B0604020202020204" pitchFamily="34" charset="0"/>
                <a:cs typeface="Arial" panose="020B0604020202020204" pitchFamily="34" charset="0"/>
              </a:rPr>
              <a:t>Prensky</a:t>
            </a:r>
            <a:r>
              <a:rPr lang="el-GR" sz="2000" dirty="0">
                <a:latin typeface="Arial" panose="020B0604020202020204" pitchFamily="34" charset="0"/>
                <a:cs typeface="Arial" panose="020B0604020202020204" pitchFamily="34" charset="0"/>
              </a:rPr>
              <a:t> (200</a:t>
            </a:r>
            <a:r>
              <a:rPr lang="en-US" sz="2000" dirty="0">
                <a:latin typeface="Arial" panose="020B0604020202020204" pitchFamily="34" charset="0"/>
                <a:cs typeface="Arial" panose="020B0604020202020204" pitchFamily="34" charset="0"/>
              </a:rPr>
              <a:t>7</a:t>
            </a:r>
            <a:r>
              <a:rPr lang="el-GR" sz="2000" dirty="0">
                <a:latin typeface="Arial" panose="020B0604020202020204" pitchFamily="34" charset="0"/>
                <a:cs typeface="Arial" panose="020B0604020202020204" pitchFamily="34" charset="0"/>
              </a:rPr>
              <a:t>) πέντε επίπεδα μάθησης (</a:t>
            </a:r>
            <a:r>
              <a:rPr lang="el-GR" sz="2000" dirty="0" err="1">
                <a:latin typeface="Arial" panose="020B0604020202020204" pitchFamily="34" charset="0"/>
                <a:cs typeface="Arial" panose="020B0604020202020204" pitchFamily="34" charset="0"/>
              </a:rPr>
              <a:t>five</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levels</a:t>
            </a:r>
            <a:r>
              <a:rPr lang="el-GR" sz="2000" dirty="0">
                <a:latin typeface="Arial" panose="020B0604020202020204" pitchFamily="34" charset="0"/>
                <a:cs typeface="Arial" panose="020B0604020202020204" pitchFamily="34" charset="0"/>
              </a:rPr>
              <a:t> of </a:t>
            </a:r>
            <a:r>
              <a:rPr lang="el-GR" sz="2000" dirty="0" err="1">
                <a:latin typeface="Arial" panose="020B0604020202020204" pitchFamily="34" charset="0"/>
                <a:cs typeface="Arial" panose="020B0604020202020204" pitchFamily="34" charset="0"/>
              </a:rPr>
              <a:t>learning</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που θα πρέπει να λαμβάνονται υπόψη κατά τη διάρκεια σχεδιασμού:</a:t>
            </a:r>
            <a:endParaRPr lang="en-US" sz="2000" dirty="0">
              <a:latin typeface="Arial" panose="020B0604020202020204" pitchFamily="34" charset="0"/>
              <a:cs typeface="Arial" panose="020B0604020202020204" pitchFamily="34" charset="0"/>
            </a:endParaRPr>
          </a:p>
          <a:p>
            <a:endParaRPr lang="en-US" sz="2000" b="1" u="sng"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1</a:t>
            </a:r>
            <a:r>
              <a:rPr lang="el-GR" sz="2000" b="1" u="sng" baseline="30000" dirty="0">
                <a:latin typeface="Arial" panose="020B0604020202020204" pitchFamily="34" charset="0"/>
                <a:cs typeface="Arial" panose="020B0604020202020204" pitchFamily="34" charset="0"/>
              </a:rPr>
              <a:t>ο</a:t>
            </a:r>
            <a:r>
              <a:rPr lang="el-GR" sz="2000" b="1" u="sng" dirty="0">
                <a:latin typeface="Arial" panose="020B0604020202020204" pitchFamily="34" charset="0"/>
                <a:cs typeface="Arial" panose="020B0604020202020204" pitchFamily="34" charset="0"/>
              </a:rPr>
              <a:t> Επίπεδο: Πώς (</a:t>
            </a:r>
            <a:r>
              <a:rPr lang="en-US" sz="2000" b="1" u="sng" dirty="0">
                <a:latin typeface="Arial" panose="020B0604020202020204" pitchFamily="34" charset="0"/>
                <a:cs typeface="Arial" panose="020B0604020202020204" pitchFamily="34" charset="0"/>
              </a:rPr>
              <a:t>How</a:t>
            </a:r>
            <a:r>
              <a:rPr lang="el-GR" sz="2000" b="1" u="sng" dirty="0">
                <a:latin typeface="Arial" panose="020B0604020202020204" pitchFamily="34" charset="0"/>
                <a:cs typeface="Arial" panose="020B0604020202020204" pitchFamily="34" charset="0"/>
              </a:rPr>
              <a:t>):</a:t>
            </a:r>
            <a:r>
              <a:rPr lang="el-GR" sz="2000" b="1"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Το πρώτο επίπεδο, το οποίο αποτελεί και το πιο ρητό είδος μάθησης που λαμβάνει χώρα στο πλαίσιο της ηλεκτρονικής παιγνιώδους δραστηριότητας, έχει να κάνει με την </a:t>
            </a:r>
            <a:r>
              <a:rPr lang="el-GR" sz="2000" b="1" dirty="0">
                <a:latin typeface="Arial" panose="020B0604020202020204" pitchFamily="34" charset="0"/>
                <a:cs typeface="Arial" panose="020B0604020202020204" pitchFamily="34" charset="0"/>
              </a:rPr>
              <a:t>εκμάθηση των τρόπων υλοποίησης ενεργειών από την πλευρά του παίκτη. </a:t>
            </a:r>
            <a:endParaRPr lang="en-US" sz="2000" b="1" dirty="0">
              <a:latin typeface="Arial" panose="020B0604020202020204" pitchFamily="34" charset="0"/>
              <a:cs typeface="Arial" panose="020B0604020202020204" pitchFamily="34" charset="0"/>
            </a:endParaRPr>
          </a:p>
          <a:p>
            <a:r>
              <a:rPr lang="el-GR" sz="2000" i="1" dirty="0">
                <a:latin typeface="Arial" panose="020B0604020202020204" pitchFamily="34" charset="0"/>
                <a:cs typeface="Arial" panose="020B0604020202020204" pitchFamily="34" charset="0"/>
              </a:rPr>
              <a:t>Ποια είναι η λειτουργία διαφόρων στοιχείων του παιχνιδιού, καθώς επίσης και ποια είναι τα χαρακτηριστικά και οι δυνατότητες των εικονικών χαρακτήρων;</a:t>
            </a:r>
            <a:endParaRPr lang="en-US" sz="2000" i="1" dirty="0">
              <a:latin typeface="Arial" panose="020B0604020202020204" pitchFamily="34" charset="0"/>
              <a:cs typeface="Arial" panose="020B0604020202020204" pitchFamily="34" charset="0"/>
            </a:endParaRPr>
          </a:p>
          <a:p>
            <a:r>
              <a:rPr lang="el-GR" sz="2000" i="1" dirty="0">
                <a:latin typeface="Arial" panose="020B0604020202020204" pitchFamily="34" charset="0"/>
                <a:cs typeface="Arial" panose="020B0604020202020204" pitchFamily="34" charset="0"/>
              </a:rPr>
              <a:t>Πώς μπορεί να εκπαιδεύσει και να εξελίξει τον εικονικό χαρακτήρα που ελέγχει</a:t>
            </a:r>
            <a:r>
              <a:rPr lang="en-US" sz="2000" i="1" dirty="0">
                <a:latin typeface="Arial" panose="020B0604020202020204" pitchFamily="34" charset="0"/>
                <a:cs typeface="Arial" panose="020B0604020202020204" pitchFamily="34" charset="0"/>
              </a:rPr>
              <a:t> </a:t>
            </a:r>
            <a:r>
              <a:rPr lang="el-GR" sz="2000" i="1" dirty="0">
                <a:latin typeface="Arial" panose="020B0604020202020204" pitchFamily="34" charset="0"/>
                <a:cs typeface="Arial" panose="020B0604020202020204" pitchFamily="34" charset="0"/>
              </a:rPr>
              <a:t>για να επιτύχει τους διδακτικούς στόχους;</a:t>
            </a:r>
            <a:endParaRPr lang="en-US" sz="2000" i="1" dirty="0">
              <a:latin typeface="Arial" panose="020B0604020202020204" pitchFamily="34" charset="0"/>
              <a:cs typeface="Arial" panose="020B0604020202020204" pitchFamily="34" charset="0"/>
            </a:endParaRPr>
          </a:p>
          <a:p>
            <a:r>
              <a:rPr lang="el-GR" sz="2000" i="1" dirty="0">
                <a:latin typeface="Arial" panose="020B0604020202020204" pitchFamily="34" charset="0"/>
                <a:cs typeface="Arial" panose="020B0604020202020204" pitchFamily="34" charset="0"/>
              </a:rPr>
              <a:t>Η εκμάθηση στοιχείων που προσφέρεται στους παίκτες, δίνει τη δυνατότητα να ασκηθούν και να κατακτήσουν δεξιότητες απαραίτητες και στην πραγματική τους ζωή; </a:t>
            </a:r>
            <a:endParaRPr lang="en-US" sz="2000" i="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3074" name="Picture 2" descr="Computer Games Design and Programming - Staffordshire University">
            <a:extLst>
              <a:ext uri="{FF2B5EF4-FFF2-40B4-BE49-F238E27FC236}">
                <a16:creationId xmlns:a16="http://schemas.microsoft.com/office/drawing/2014/main" id="{4D6F00A6-825D-478F-A653-71E2E1A99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58" r="19640"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844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43467" y="362309"/>
            <a:ext cx="10905066" cy="5814654"/>
          </a:xfrm>
        </p:spPr>
        <p:txBody>
          <a:bodyPr>
            <a:normAutofit/>
          </a:bodyPr>
          <a:lstStyle/>
          <a:p>
            <a:r>
              <a:rPr lang="el-GR" sz="1800" b="1" u="sng" dirty="0">
                <a:latin typeface="Arial" panose="020B0604020202020204" pitchFamily="34" charset="0"/>
                <a:cs typeface="Arial" panose="020B0604020202020204" pitchFamily="34" charset="0"/>
              </a:rPr>
              <a:t>2</a:t>
            </a:r>
            <a:r>
              <a:rPr lang="el-GR" sz="1800" b="1" u="sng" baseline="30000" dirty="0">
                <a:latin typeface="Arial" panose="020B0604020202020204" pitchFamily="34" charset="0"/>
                <a:cs typeface="Arial" panose="020B0604020202020204" pitchFamily="34" charset="0"/>
              </a:rPr>
              <a:t>ο</a:t>
            </a:r>
            <a:r>
              <a:rPr lang="el-GR" sz="1800" b="1" u="sng" dirty="0">
                <a:latin typeface="Arial" panose="020B0604020202020204" pitchFamily="34" charset="0"/>
                <a:cs typeface="Arial" panose="020B0604020202020204" pitchFamily="34" charset="0"/>
              </a:rPr>
              <a:t> Επίπεδο: Τι (</a:t>
            </a:r>
            <a:r>
              <a:rPr lang="en-US" sz="1800" b="1" u="sng" dirty="0">
                <a:latin typeface="Arial" panose="020B0604020202020204" pitchFamily="34" charset="0"/>
                <a:cs typeface="Arial" panose="020B0604020202020204" pitchFamily="34" charset="0"/>
              </a:rPr>
              <a:t>What</a:t>
            </a:r>
            <a:r>
              <a:rPr lang="el-GR" sz="1800" b="1" u="sng"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Το δεύτερο επίπεδο μάθησης που συντελείται στο πλαίσιο της ηλεκτρονικής παιγνιώδους δραστηριότητας, </a:t>
            </a:r>
            <a:r>
              <a:rPr lang="el-GR" sz="1800" b="1" dirty="0">
                <a:latin typeface="Arial" panose="020B0604020202020204" pitchFamily="34" charset="0"/>
                <a:cs typeface="Arial" panose="020B0604020202020204" pitchFamily="34" charset="0"/>
              </a:rPr>
              <a:t>αφορά το τι μπορεί (ή αντίστοιχα τι δεν μπορεί) να κάνει ο παίκτης</a:t>
            </a:r>
            <a:r>
              <a:rPr lang="el-GR" sz="1800" dirty="0">
                <a:latin typeface="Arial" panose="020B0604020202020204" pitchFamily="34" charset="0"/>
                <a:cs typeface="Arial" panose="020B0604020202020204" pitchFamily="34" charset="0"/>
              </a:rPr>
              <a:t>. Με άλλα λόγια αφορά τους κανόνες του παιχνιδιού. </a:t>
            </a:r>
          </a:p>
          <a:p>
            <a:r>
              <a:rPr lang="el-GR" sz="1800" b="1" u="sng" dirty="0">
                <a:latin typeface="Arial" panose="020B0604020202020204" pitchFamily="34" charset="0"/>
                <a:cs typeface="Arial" panose="020B0604020202020204" pitchFamily="34" charset="0"/>
              </a:rPr>
              <a:t>Επίπεδο 3ο: Γιατί (</a:t>
            </a:r>
            <a:r>
              <a:rPr lang="en-US" sz="1800" b="1" u="sng" dirty="0">
                <a:latin typeface="Arial" panose="020B0604020202020204" pitchFamily="34" charset="0"/>
                <a:cs typeface="Arial" panose="020B0604020202020204" pitchFamily="34" charset="0"/>
              </a:rPr>
              <a:t>Why</a:t>
            </a:r>
            <a:r>
              <a:rPr lang="el-GR" sz="1800" b="1" u="sng" dirty="0">
                <a:latin typeface="Arial" panose="020B0604020202020204" pitchFamily="34" charset="0"/>
                <a:cs typeface="Arial" panose="020B0604020202020204" pitchFamily="34" charset="0"/>
              </a:rPr>
              <a:t>):</a:t>
            </a:r>
            <a:r>
              <a:rPr lang="el-GR" sz="1800" b="1"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Το τρίτο επίπεδο μάθησης έχει να κάνει με την υιοθέτηση και εφαρμογή στρατηγικών στο πλαίσιο δράσης στον εικονικό κόσμο του παιχνιδιού. Η </a:t>
            </a:r>
            <a:r>
              <a:rPr lang="el-GR" sz="1800" b="1" dirty="0">
                <a:latin typeface="Arial" panose="020B0604020202020204" pitchFamily="34" charset="0"/>
                <a:cs typeface="Arial" panose="020B0604020202020204" pitchFamily="34" charset="0"/>
              </a:rPr>
              <a:t>στρατηγική</a:t>
            </a:r>
            <a:r>
              <a:rPr lang="el-GR" sz="1800" dirty="0">
                <a:latin typeface="Arial" panose="020B0604020202020204" pitchFamily="34" charset="0"/>
                <a:cs typeface="Arial" panose="020B0604020202020204" pitchFamily="34" charset="0"/>
              </a:rPr>
              <a:t> που πρόκειται να υιοθετηθεί εκπορεύεται από το σύνολο των κανόνων του παιχνιδιού, και όπως και οι κανόνες, πρέπει να διέπεται από αληθοφάνεια προκειμένου να έχει νόημα για τον παίκτη. </a:t>
            </a:r>
          </a:p>
          <a:p>
            <a:pPr marL="0" indent="0">
              <a:buNone/>
            </a:pPr>
            <a:endParaRPr lang="el-GR" sz="1800" dirty="0">
              <a:latin typeface="Arial" panose="020B0604020202020204" pitchFamily="34" charset="0"/>
              <a:cs typeface="Arial" panose="020B0604020202020204" pitchFamily="34" charset="0"/>
            </a:endParaRPr>
          </a:p>
          <a:p>
            <a:pPr marL="0" indent="0">
              <a:buNone/>
            </a:pPr>
            <a:r>
              <a:rPr lang="el-GR" sz="1800" dirty="0">
                <a:latin typeface="Arial" panose="020B0604020202020204" pitchFamily="34" charset="0"/>
                <a:cs typeface="Arial" panose="020B0604020202020204" pitchFamily="34" charset="0"/>
              </a:rPr>
              <a:t>Χρήσιμα και σημαντικά μαθήματα που παίρνει ο παίκτης μέσα από την εμπλοκή του σε διαδικασίες υιοθέτησης και εφαρμογής στρατηγικών είναι τα ακόλουθα:</a:t>
            </a:r>
            <a:endParaRPr lang="en-US" sz="1800" dirty="0">
              <a:latin typeface="Arial" panose="020B0604020202020204" pitchFamily="34" charset="0"/>
              <a:cs typeface="Arial" panose="020B0604020202020204" pitchFamily="34" charset="0"/>
            </a:endParaRPr>
          </a:p>
          <a:p>
            <a:pPr lvl="0"/>
            <a:r>
              <a:rPr lang="el-GR" sz="1800" dirty="0">
                <a:latin typeface="Arial" panose="020B0604020202020204" pitchFamily="34" charset="0"/>
                <a:cs typeface="Arial" panose="020B0604020202020204" pitchFamily="34" charset="0"/>
              </a:rPr>
              <a:t>Ο εικονικός κόσμος του παιχνιδιού διέπεται από την </a:t>
            </a:r>
            <a:r>
              <a:rPr lang="el-GR" sz="1800" b="1" dirty="0">
                <a:latin typeface="Arial" panose="020B0604020202020204" pitchFamily="34" charset="0"/>
                <a:cs typeface="Arial" panose="020B0604020202020204" pitchFamily="34" charset="0"/>
              </a:rPr>
              <a:t>αρχή του αιτίου και αποτελέσματος</a:t>
            </a:r>
            <a:r>
              <a:rPr lang="el-GR"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lvl="0"/>
            <a:r>
              <a:rPr lang="el-GR" sz="1800" dirty="0">
                <a:latin typeface="Arial" panose="020B0604020202020204" pitchFamily="34" charset="0"/>
                <a:cs typeface="Arial" panose="020B0604020202020204" pitchFamily="34" charset="0"/>
              </a:rPr>
              <a:t>Στο </a:t>
            </a:r>
            <a:r>
              <a:rPr lang="el-GR" sz="1800" b="1" dirty="0">
                <a:latin typeface="Arial" panose="020B0604020202020204" pitchFamily="34" charset="0"/>
                <a:cs typeface="Arial" panose="020B0604020202020204" pitchFamily="34" charset="0"/>
              </a:rPr>
              <a:t>πλαίσιο υιοθέτησης και εφαρμογής </a:t>
            </a:r>
            <a:r>
              <a:rPr lang="el-GR" sz="1800" dirty="0">
                <a:latin typeface="Arial" panose="020B0604020202020204" pitchFamily="34" charset="0"/>
                <a:cs typeface="Arial" panose="020B0604020202020204" pitchFamily="34" charset="0"/>
              </a:rPr>
              <a:t>ενός στρατηγικού πλάνου δράσης θα πρέπει να ληφθούν εξίσου υπόψη </a:t>
            </a:r>
            <a:r>
              <a:rPr lang="el-GR" sz="1800" b="1" dirty="0">
                <a:latin typeface="Arial" panose="020B0604020202020204" pitchFamily="34" charset="0"/>
                <a:cs typeface="Arial" panose="020B0604020202020204" pitchFamily="34" charset="0"/>
              </a:rPr>
              <a:t>μακροπρόθεσμοι</a:t>
            </a:r>
            <a:r>
              <a:rPr lang="el-GR" sz="1800" dirty="0">
                <a:latin typeface="Arial" panose="020B0604020202020204" pitchFamily="34" charset="0"/>
                <a:cs typeface="Arial" panose="020B0604020202020204" pitchFamily="34" charset="0"/>
              </a:rPr>
              <a:t> και </a:t>
            </a:r>
            <a:r>
              <a:rPr lang="el-GR" sz="1800" b="1" dirty="0">
                <a:latin typeface="Arial" panose="020B0604020202020204" pitchFamily="34" charset="0"/>
                <a:cs typeface="Arial" panose="020B0604020202020204" pitchFamily="34" charset="0"/>
              </a:rPr>
              <a:t>βραχυπρόθεσμοι</a:t>
            </a:r>
            <a:r>
              <a:rPr lang="el-GR" sz="1800" dirty="0">
                <a:latin typeface="Arial" panose="020B0604020202020204" pitchFamily="34" charset="0"/>
                <a:cs typeface="Arial" panose="020B0604020202020204" pitchFamily="34" charset="0"/>
              </a:rPr>
              <a:t> στόχοι.</a:t>
            </a:r>
            <a:endParaRPr lang="en-US" sz="1800" dirty="0">
              <a:latin typeface="Arial" panose="020B0604020202020204" pitchFamily="34" charset="0"/>
              <a:cs typeface="Arial" panose="020B0604020202020204" pitchFamily="34" charset="0"/>
            </a:endParaRPr>
          </a:p>
          <a:p>
            <a:pPr lvl="0"/>
            <a:r>
              <a:rPr lang="el-GR" sz="1800" dirty="0">
                <a:latin typeface="Arial" panose="020B0604020202020204" pitchFamily="34" charset="0"/>
                <a:cs typeface="Arial" panose="020B0604020202020204" pitchFamily="34" charset="0"/>
              </a:rPr>
              <a:t>Η </a:t>
            </a:r>
            <a:r>
              <a:rPr lang="el-GR" sz="1800" b="1" dirty="0">
                <a:latin typeface="Arial" panose="020B0604020202020204" pitchFamily="34" charset="0"/>
                <a:cs typeface="Arial" panose="020B0604020202020204" pitchFamily="34" charset="0"/>
              </a:rPr>
              <a:t>ικανότητα σχεδίασης στρατηγικής </a:t>
            </a:r>
            <a:r>
              <a:rPr lang="el-GR" sz="1800" dirty="0">
                <a:latin typeface="Arial" panose="020B0604020202020204" pitchFamily="34" charset="0"/>
                <a:cs typeface="Arial" panose="020B0604020202020204" pitchFamily="34" charset="0"/>
              </a:rPr>
              <a:t>προϋποθέτει την εκμάθηση της συμπεριφοράς πολύπλοκων συστημάτων.</a:t>
            </a:r>
            <a:endParaRPr lang="en-US" sz="1800" dirty="0">
              <a:latin typeface="Arial" panose="020B0604020202020204" pitchFamily="34" charset="0"/>
              <a:cs typeface="Arial" panose="020B0604020202020204" pitchFamily="34" charset="0"/>
            </a:endParaRPr>
          </a:p>
          <a:p>
            <a:pPr lvl="0"/>
            <a:r>
              <a:rPr lang="el-GR" sz="1800" b="1" dirty="0">
                <a:latin typeface="Arial" panose="020B0604020202020204" pitchFamily="34" charset="0"/>
                <a:cs typeface="Arial" panose="020B0604020202020204" pitchFamily="34" charset="0"/>
              </a:rPr>
              <a:t>Κίνητρο του παίκτη </a:t>
            </a:r>
            <a:r>
              <a:rPr lang="el-GR" sz="1800" dirty="0">
                <a:latin typeface="Arial" panose="020B0604020202020204" pitchFamily="34" charset="0"/>
                <a:cs typeface="Arial" panose="020B0604020202020204" pitchFamily="34" charset="0"/>
              </a:rPr>
              <a:t>θα πρέπει να αποτελούν τα ίδια τα εμπόδια.</a:t>
            </a:r>
            <a:endParaRPr lang="en-US" sz="1800" dirty="0">
              <a:latin typeface="Arial" panose="020B0604020202020204" pitchFamily="34" charset="0"/>
              <a:cs typeface="Arial" panose="020B0604020202020204" pitchFamily="34" charset="0"/>
            </a:endParaRPr>
          </a:p>
          <a:p>
            <a:pPr lvl="0"/>
            <a:r>
              <a:rPr lang="el-GR" sz="1800" b="1" dirty="0">
                <a:latin typeface="Arial" panose="020B0604020202020204" pitchFamily="34" charset="0"/>
                <a:cs typeface="Arial" panose="020B0604020202020204" pitchFamily="34" charset="0"/>
              </a:rPr>
              <a:t>Η επιμονή έχει μεγάλη αξία </a:t>
            </a:r>
            <a:r>
              <a:rPr lang="el-GR" sz="1800" dirty="0">
                <a:latin typeface="Arial" panose="020B0604020202020204" pitchFamily="34" charset="0"/>
                <a:cs typeface="Arial" panose="020B0604020202020204" pitchFamily="34" charset="0"/>
              </a:rPr>
              <a:t>και είναι απαραίτητη προκειμένου να επιτευχθούν οι επιδιωκόμενοι </a:t>
            </a:r>
            <a:r>
              <a:rPr lang="el-GR" sz="1800" b="1" dirty="0">
                <a:latin typeface="Arial" panose="020B0604020202020204" pitchFamily="34" charset="0"/>
                <a:cs typeface="Arial" panose="020B0604020202020204" pitchFamily="34" charset="0"/>
              </a:rPr>
              <a:t>στόχοι</a:t>
            </a:r>
            <a:r>
              <a:rPr lang="el-GR"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endParaRPr lang="el-GR"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2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97046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43467" y="1782981"/>
            <a:ext cx="10905066" cy="4393982"/>
          </a:xfrm>
        </p:spPr>
        <p:txBody>
          <a:bodyPr>
            <a:normAutofit/>
          </a:bodyPr>
          <a:lstStyle/>
          <a:p>
            <a:pPr marL="0" indent="0">
              <a:buNone/>
            </a:pPr>
            <a:r>
              <a:rPr lang="el-GR" sz="2000" b="1" u="sng">
                <a:latin typeface="Arial" panose="020B0604020202020204" pitchFamily="34" charset="0"/>
                <a:cs typeface="Arial" panose="020B0604020202020204" pitchFamily="34" charset="0"/>
              </a:rPr>
              <a:t>4</a:t>
            </a:r>
            <a:r>
              <a:rPr lang="el-GR" sz="2000" b="1" u="sng" baseline="30000">
                <a:latin typeface="Arial" panose="020B0604020202020204" pitchFamily="34" charset="0"/>
                <a:cs typeface="Arial" panose="020B0604020202020204" pitchFamily="34" charset="0"/>
              </a:rPr>
              <a:t>ο</a:t>
            </a:r>
            <a:r>
              <a:rPr lang="el-GR" sz="2000" b="1" u="sng">
                <a:latin typeface="Arial" panose="020B0604020202020204" pitchFamily="34" charset="0"/>
                <a:cs typeface="Arial" panose="020B0604020202020204" pitchFamily="34" charset="0"/>
              </a:rPr>
              <a:t> Επίπεδο: Που (</a:t>
            </a:r>
            <a:r>
              <a:rPr lang="en-US" sz="2000" b="1" u="sng">
                <a:latin typeface="Arial" panose="020B0604020202020204" pitchFamily="34" charset="0"/>
                <a:cs typeface="Arial" panose="020B0604020202020204" pitchFamily="34" charset="0"/>
              </a:rPr>
              <a:t>Where</a:t>
            </a:r>
            <a:r>
              <a:rPr lang="el-GR" sz="2000" b="1" u="sng">
                <a:latin typeface="Arial" panose="020B0604020202020204" pitchFamily="34" charset="0"/>
                <a:cs typeface="Arial" panose="020B0604020202020204" pitchFamily="34" charset="0"/>
              </a:rPr>
              <a:t>):</a:t>
            </a:r>
            <a:r>
              <a:rPr lang="el-GR" sz="2000" b="1">
                <a:latin typeface="Arial" panose="020B0604020202020204" pitchFamily="34" charset="0"/>
                <a:cs typeface="Arial" panose="020B0604020202020204" pitchFamily="34" charset="0"/>
              </a:rPr>
              <a:t> </a:t>
            </a:r>
            <a:r>
              <a:rPr lang="el-GR" sz="2000">
                <a:latin typeface="Arial" panose="020B0604020202020204" pitchFamily="34" charset="0"/>
                <a:cs typeface="Arial" panose="020B0604020202020204" pitchFamily="34" charset="0"/>
              </a:rPr>
              <a:t>Το συγκεκριμένο επίπεδο αφορά το </a:t>
            </a:r>
            <a:r>
              <a:rPr lang="el-GR" sz="2000" b="1">
                <a:latin typeface="Arial" panose="020B0604020202020204" pitchFamily="34" charset="0"/>
                <a:cs typeface="Arial" panose="020B0604020202020204" pitchFamily="34" charset="0"/>
              </a:rPr>
              <a:t>πλαίσιο</a:t>
            </a:r>
            <a:r>
              <a:rPr lang="el-GR" sz="2000">
                <a:latin typeface="Arial" panose="020B0604020202020204" pitchFamily="34" charset="0"/>
                <a:cs typeface="Arial" panose="020B0604020202020204" pitchFamily="34" charset="0"/>
              </a:rPr>
              <a:t> εντός του οποίου συντελείται η ηλεκτρονική παιγνιώδης δραστηριότητα και έχει να κάνει με το </a:t>
            </a:r>
            <a:r>
              <a:rPr lang="el-GR" sz="2000" b="1">
                <a:latin typeface="Arial" panose="020B0604020202020204" pitchFamily="34" charset="0"/>
                <a:cs typeface="Arial" panose="020B0604020202020204" pitchFamily="34" charset="0"/>
              </a:rPr>
              <a:t>σύνολο των αξιών </a:t>
            </a:r>
            <a:r>
              <a:rPr lang="el-GR" sz="2000">
                <a:latin typeface="Arial" panose="020B0604020202020204" pitchFamily="34" charset="0"/>
                <a:cs typeface="Arial" panose="020B0604020202020204" pitchFamily="34" charset="0"/>
              </a:rPr>
              <a:t>που αντιπροσωπεύει ο εικονικός κόσμος του παιχνιδιού. </a:t>
            </a:r>
            <a:endParaRPr lang="el-GR" sz="2000" b="1" u="sng">
              <a:latin typeface="Arial" panose="020B0604020202020204" pitchFamily="34" charset="0"/>
              <a:cs typeface="Arial" panose="020B0604020202020204" pitchFamily="34" charset="0"/>
            </a:endParaRPr>
          </a:p>
          <a:p>
            <a:pPr marL="0" indent="0">
              <a:buNone/>
            </a:pPr>
            <a:r>
              <a:rPr lang="el-GR" sz="2000" b="1" u="sng">
                <a:latin typeface="Arial" panose="020B0604020202020204" pitchFamily="34" charset="0"/>
                <a:cs typeface="Arial" panose="020B0604020202020204" pitchFamily="34" charset="0"/>
              </a:rPr>
              <a:t>5</a:t>
            </a:r>
            <a:r>
              <a:rPr lang="el-GR" sz="2000" b="1" u="sng" baseline="30000">
                <a:latin typeface="Arial" panose="020B0604020202020204" pitchFamily="34" charset="0"/>
                <a:cs typeface="Arial" panose="020B0604020202020204" pitchFamily="34" charset="0"/>
              </a:rPr>
              <a:t>ο</a:t>
            </a:r>
            <a:r>
              <a:rPr lang="el-GR" sz="2000" b="1" u="sng">
                <a:latin typeface="Arial" panose="020B0604020202020204" pitchFamily="34" charset="0"/>
                <a:cs typeface="Arial" panose="020B0604020202020204" pitchFamily="34" charset="0"/>
              </a:rPr>
              <a:t> Επίπεδο 5ο: Αν (</a:t>
            </a:r>
            <a:r>
              <a:rPr lang="en-US" sz="2000" b="1" u="sng">
                <a:latin typeface="Arial" panose="020B0604020202020204" pitchFamily="34" charset="0"/>
                <a:cs typeface="Arial" panose="020B0604020202020204" pitchFamily="34" charset="0"/>
              </a:rPr>
              <a:t>Whether</a:t>
            </a:r>
            <a:r>
              <a:rPr lang="el-GR" sz="2000" b="1" u="sng">
                <a:latin typeface="Arial" panose="020B0604020202020204" pitchFamily="34" charset="0"/>
                <a:cs typeface="Arial" panose="020B0604020202020204" pitchFamily="34" charset="0"/>
              </a:rPr>
              <a:t>):</a:t>
            </a:r>
            <a:r>
              <a:rPr lang="el-GR" sz="2000" u="sng">
                <a:latin typeface="Arial" panose="020B0604020202020204" pitchFamily="34" charset="0"/>
                <a:cs typeface="Arial" panose="020B0604020202020204" pitchFamily="34" charset="0"/>
              </a:rPr>
              <a:t> </a:t>
            </a:r>
            <a:r>
              <a:rPr lang="el-GR" sz="2000">
                <a:latin typeface="Arial" panose="020B0604020202020204" pitchFamily="34" charset="0"/>
                <a:cs typeface="Arial" panose="020B0604020202020204" pitchFamily="34" charset="0"/>
              </a:rPr>
              <a:t>Το τελευταίο από τα πέντε επίπεδα μάθησης αφορά τις αποφάσεις που καλείται να λάβει ο παίκτης, βασιζόμενος σε ένα </a:t>
            </a:r>
            <a:r>
              <a:rPr lang="el-GR" sz="2000" b="1">
                <a:latin typeface="Arial" panose="020B0604020202020204" pitchFamily="34" charset="0"/>
                <a:cs typeface="Arial" panose="020B0604020202020204" pitchFamily="34" charset="0"/>
              </a:rPr>
              <a:t>σύστημα ηθικών αξιών </a:t>
            </a:r>
            <a:r>
              <a:rPr lang="el-GR" sz="2000">
                <a:latin typeface="Arial" panose="020B0604020202020204" pitchFamily="34" charset="0"/>
                <a:cs typeface="Arial" panose="020B0604020202020204" pitchFamily="34" charset="0"/>
              </a:rPr>
              <a:t>συμβατών με το </a:t>
            </a:r>
            <a:r>
              <a:rPr lang="el-GR" sz="2000" b="1">
                <a:latin typeface="Arial" panose="020B0604020202020204" pitchFamily="34" charset="0"/>
                <a:cs typeface="Arial" panose="020B0604020202020204" pitchFamily="34" charset="0"/>
              </a:rPr>
              <a:t>σύνολο των κανόνων </a:t>
            </a:r>
            <a:r>
              <a:rPr lang="el-GR" sz="2000">
                <a:latin typeface="Arial" panose="020B0604020202020204" pitchFamily="34" charset="0"/>
                <a:cs typeface="Arial" panose="020B0604020202020204" pitchFamily="34" charset="0"/>
              </a:rPr>
              <a:t>που διέπουν το παιχνίδι. </a:t>
            </a:r>
            <a:endParaRPr lang="en-US" sz="20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98338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5CD8-8083-2376-7950-D0E9040591E7}"/>
              </a:ext>
            </a:extLst>
          </p:cNvPr>
          <p:cNvSpPr>
            <a:spLocks noGrp="1"/>
          </p:cNvSpPr>
          <p:nvPr>
            <p:ph type="title"/>
          </p:nvPr>
        </p:nvSpPr>
        <p:spPr>
          <a:xfrm>
            <a:off x="838200" y="365125"/>
            <a:ext cx="10515600" cy="428505"/>
          </a:xfrm>
        </p:spPr>
        <p:txBody>
          <a:bodyPr>
            <a:normAutofit fontScale="90000"/>
          </a:bodyPr>
          <a:lstStyle/>
          <a:p>
            <a:pPr algn="ctr"/>
            <a:r>
              <a:rPr lang="en-US" dirty="0"/>
              <a:t>Game making </a:t>
            </a:r>
          </a:p>
        </p:txBody>
      </p:sp>
      <p:pic>
        <p:nvPicPr>
          <p:cNvPr id="5" name="Content Placeholder 4">
            <a:extLst>
              <a:ext uri="{FF2B5EF4-FFF2-40B4-BE49-F238E27FC236}">
                <a16:creationId xmlns:a16="http://schemas.microsoft.com/office/drawing/2014/main" id="{75991128-7704-75AE-8C88-421E53299069}"/>
              </a:ext>
            </a:extLst>
          </p:cNvPr>
          <p:cNvPicPr>
            <a:picLocks noGrp="1" noChangeAspect="1"/>
          </p:cNvPicPr>
          <p:nvPr>
            <p:ph idx="1"/>
          </p:nvPr>
        </p:nvPicPr>
        <p:blipFill>
          <a:blip r:embed="rId2"/>
          <a:stretch>
            <a:fillRect/>
          </a:stretch>
        </p:blipFill>
        <p:spPr>
          <a:xfrm>
            <a:off x="0" y="841076"/>
            <a:ext cx="7079728" cy="2803584"/>
          </a:xfrm>
        </p:spPr>
      </p:pic>
      <p:pic>
        <p:nvPicPr>
          <p:cNvPr id="7" name="Picture 6">
            <a:extLst>
              <a:ext uri="{FF2B5EF4-FFF2-40B4-BE49-F238E27FC236}">
                <a16:creationId xmlns:a16="http://schemas.microsoft.com/office/drawing/2014/main" id="{9C8C3F66-E768-1290-831C-3A19A10EC16F}"/>
              </a:ext>
            </a:extLst>
          </p:cNvPr>
          <p:cNvPicPr>
            <a:picLocks noChangeAspect="1"/>
          </p:cNvPicPr>
          <p:nvPr/>
        </p:nvPicPr>
        <p:blipFill>
          <a:blip r:embed="rId3"/>
          <a:stretch>
            <a:fillRect/>
          </a:stretch>
        </p:blipFill>
        <p:spPr>
          <a:xfrm>
            <a:off x="4109497" y="3692106"/>
            <a:ext cx="7521785" cy="2935331"/>
          </a:xfrm>
          <a:prstGeom prst="rect">
            <a:avLst/>
          </a:prstGeom>
        </p:spPr>
      </p:pic>
      <p:pic>
        <p:nvPicPr>
          <p:cNvPr id="9" name="Picture 8">
            <a:extLst>
              <a:ext uri="{FF2B5EF4-FFF2-40B4-BE49-F238E27FC236}">
                <a16:creationId xmlns:a16="http://schemas.microsoft.com/office/drawing/2014/main" id="{0409A24E-050A-FE62-4DCF-7C191DAAA396}"/>
              </a:ext>
            </a:extLst>
          </p:cNvPr>
          <p:cNvPicPr>
            <a:picLocks noChangeAspect="1"/>
          </p:cNvPicPr>
          <p:nvPr/>
        </p:nvPicPr>
        <p:blipFill>
          <a:blip r:embed="rId4"/>
          <a:stretch>
            <a:fillRect/>
          </a:stretch>
        </p:blipFill>
        <p:spPr>
          <a:xfrm>
            <a:off x="7242618" y="895849"/>
            <a:ext cx="4868870" cy="2694037"/>
          </a:xfrm>
          <a:prstGeom prst="rect">
            <a:avLst/>
          </a:prstGeom>
        </p:spPr>
      </p:pic>
    </p:spTree>
    <p:extLst>
      <p:ext uri="{BB962C8B-B14F-4D97-AF65-F5344CB8AC3E}">
        <p14:creationId xmlns:p14="http://schemas.microsoft.com/office/powerpoint/2010/main" val="35521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95AA0D-CB12-C138-2E78-FFE096D892B4}"/>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tx1"/>
                </a:solidFill>
                <a:latin typeface="+mj-lt"/>
                <a:ea typeface="+mj-ea"/>
                <a:cs typeface="+mj-cs"/>
                <a:hlinkClick r:id="rId2"/>
              </a:rPr>
              <a:t>https://www.educaplay.com/</a:t>
            </a:r>
            <a:r>
              <a:rPr lang="en-US" sz="5200" kern="1200" dirty="0">
                <a:solidFill>
                  <a:schemeClr val="tx1"/>
                </a:solidFill>
                <a:latin typeface="+mj-lt"/>
                <a:ea typeface="+mj-ea"/>
                <a:cs typeface="+mj-cs"/>
              </a:rPr>
              <a:t> </a:t>
            </a:r>
          </a:p>
        </p:txBody>
      </p:sp>
      <p:pic>
        <p:nvPicPr>
          <p:cNvPr id="5" name="Content Placeholder 4" descr="A screenshot of a computer&#10;&#10;Description automatically generated">
            <a:extLst>
              <a:ext uri="{FF2B5EF4-FFF2-40B4-BE49-F238E27FC236}">
                <a16:creationId xmlns:a16="http://schemas.microsoft.com/office/drawing/2014/main" id="{62E788B8-6459-3492-2C92-42DB2CE9276A}"/>
              </a:ext>
            </a:extLst>
          </p:cNvPr>
          <p:cNvPicPr>
            <a:picLocks noGrp="1" noChangeAspect="1"/>
          </p:cNvPicPr>
          <p:nvPr>
            <p:ph idx="1"/>
          </p:nvPr>
        </p:nvPicPr>
        <p:blipFill>
          <a:blip r:embed="rId3"/>
          <a:srcRect l="21171" r="3870"/>
          <a:stretch/>
        </p:blipFill>
        <p:spPr>
          <a:xfrm>
            <a:off x="198741" y="2410448"/>
            <a:ext cx="5803323" cy="389035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C254376-87AF-A72D-0C40-E57481889E62}"/>
              </a:ext>
            </a:extLst>
          </p:cNvPr>
          <p:cNvPicPr>
            <a:picLocks noChangeAspect="1"/>
          </p:cNvPicPr>
          <p:nvPr/>
        </p:nvPicPr>
        <p:blipFill>
          <a:blip r:embed="rId4"/>
          <a:srcRect l="23236" r="22315" b="-1"/>
          <a:stretch/>
        </p:blipFill>
        <p:spPr>
          <a:xfrm>
            <a:off x="6189934" y="2410448"/>
            <a:ext cx="5803323" cy="3890357"/>
          </a:xfrm>
          <a:prstGeom prst="rect">
            <a:avLst/>
          </a:prstGeom>
        </p:spPr>
      </p:pic>
    </p:spTree>
    <p:extLst>
      <p:ext uri="{BB962C8B-B14F-4D97-AF65-F5344CB8AC3E}">
        <p14:creationId xmlns:p14="http://schemas.microsoft.com/office/powerpoint/2010/main" val="903245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5DEEB5-1E99-6CEE-D8DB-ACCF036C8CE8}"/>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tx1"/>
                </a:solidFill>
                <a:latin typeface="+mj-lt"/>
                <a:ea typeface="+mj-ea"/>
                <a:cs typeface="+mj-cs"/>
                <a:hlinkClick r:id="rId2"/>
              </a:rPr>
              <a:t>https://genially.com/</a:t>
            </a:r>
            <a:r>
              <a:rPr lang="en-US" sz="5200" kern="1200" dirty="0">
                <a:solidFill>
                  <a:schemeClr val="tx1"/>
                </a:solidFill>
                <a:latin typeface="+mj-lt"/>
                <a:ea typeface="+mj-ea"/>
                <a:cs typeface="+mj-cs"/>
              </a:rPr>
              <a:t> </a:t>
            </a:r>
          </a:p>
        </p:txBody>
      </p:sp>
      <p:pic>
        <p:nvPicPr>
          <p:cNvPr id="5" name="Content Placeholder 4" descr="A screenshot of a computer&#10;&#10;Description automatically generated">
            <a:extLst>
              <a:ext uri="{FF2B5EF4-FFF2-40B4-BE49-F238E27FC236}">
                <a16:creationId xmlns:a16="http://schemas.microsoft.com/office/drawing/2014/main" id="{7F509D1E-4C45-97AE-7013-EE16CBB8E63B}"/>
              </a:ext>
            </a:extLst>
          </p:cNvPr>
          <p:cNvPicPr>
            <a:picLocks noGrp="1" noChangeAspect="1"/>
          </p:cNvPicPr>
          <p:nvPr>
            <p:ph idx="1"/>
          </p:nvPr>
        </p:nvPicPr>
        <p:blipFill>
          <a:blip r:embed="rId3"/>
          <a:srcRect l="23923" r="-2" b="-2"/>
          <a:stretch/>
        </p:blipFill>
        <p:spPr>
          <a:xfrm>
            <a:off x="198741" y="2410448"/>
            <a:ext cx="5803323" cy="389035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C4005CF3-AC1E-124B-C629-92F98C337387}"/>
              </a:ext>
            </a:extLst>
          </p:cNvPr>
          <p:cNvPicPr>
            <a:picLocks noChangeAspect="1"/>
          </p:cNvPicPr>
          <p:nvPr/>
        </p:nvPicPr>
        <p:blipFill>
          <a:blip r:embed="rId4"/>
          <a:srcRect l="6438" r="12265" b="2"/>
          <a:stretch/>
        </p:blipFill>
        <p:spPr>
          <a:xfrm>
            <a:off x="6189934" y="2410448"/>
            <a:ext cx="5803323" cy="3890357"/>
          </a:xfrm>
          <a:prstGeom prst="rect">
            <a:avLst/>
          </a:prstGeom>
        </p:spPr>
      </p:pic>
    </p:spTree>
    <p:extLst>
      <p:ext uri="{BB962C8B-B14F-4D97-AF65-F5344CB8AC3E}">
        <p14:creationId xmlns:p14="http://schemas.microsoft.com/office/powerpoint/2010/main" val="4170072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F762433-096D-462B-8A7F-B0B4F56D05C0}"/>
              </a:ext>
            </a:extLst>
          </p:cNvPr>
          <p:cNvPicPr>
            <a:picLocks noGrp="1" noChangeAspect="1"/>
          </p:cNvPicPr>
          <p:nvPr>
            <p:ph idx="1"/>
          </p:nvPr>
        </p:nvPicPr>
        <p:blipFill>
          <a:blip r:embed="rId2"/>
          <a:stretch>
            <a:fillRect/>
          </a:stretch>
        </p:blipFill>
        <p:spPr>
          <a:xfrm>
            <a:off x="99171" y="98570"/>
            <a:ext cx="6200961" cy="4940603"/>
          </a:xfrm>
          <a:prstGeom prst="rect">
            <a:avLst/>
          </a:prstGeom>
        </p:spPr>
      </p:pic>
      <p:pic>
        <p:nvPicPr>
          <p:cNvPr id="1026" name="Picture 2" descr="Αποτέλεσμα εικόνας για zelda photos">
            <a:extLst>
              <a:ext uri="{FF2B5EF4-FFF2-40B4-BE49-F238E27FC236}">
                <a16:creationId xmlns:a16="http://schemas.microsoft.com/office/drawing/2014/main" id="{D3B632BA-D7E0-4F25-8E58-8502DE7F3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385" y="115689"/>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Σχετική εικόνα">
            <a:extLst>
              <a:ext uri="{FF2B5EF4-FFF2-40B4-BE49-F238E27FC236}">
                <a16:creationId xmlns:a16="http://schemas.microsoft.com/office/drawing/2014/main" id="{FE0F38F0-A296-4E16-A7C7-73186EE3E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3283" y="2004970"/>
            <a:ext cx="3011881" cy="1694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Αποτέλεσμα εικόνας για final fantasy xv photos">
            <a:extLst>
              <a:ext uri="{FF2B5EF4-FFF2-40B4-BE49-F238E27FC236}">
                <a16:creationId xmlns:a16="http://schemas.microsoft.com/office/drawing/2014/main" id="{23068C84-6917-4148-99C5-98E25CF18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9522" y="3988234"/>
            <a:ext cx="4054679" cy="228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02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err="1"/>
              <a:t>EnerCities</a:t>
            </a:r>
            <a:r>
              <a:rPr lang="en-US" sz="2400" dirty="0"/>
              <a:t> </a:t>
            </a:r>
            <a:br>
              <a:rPr lang="en-US" sz="2400" dirty="0"/>
            </a:br>
            <a:r>
              <a:rPr lang="en-US" sz="2400" dirty="0">
                <a:hlinkClick r:id="rId2"/>
              </a:rPr>
              <a:t>https://www.youtube.com/watch?v=pfx3IcM8Pyw</a:t>
            </a:r>
            <a:r>
              <a:rPr lang="el-GR" sz="2400" dirty="0"/>
              <a:t> </a:t>
            </a:r>
            <a:endParaRPr lang="en-US" sz="2400" dirty="0"/>
          </a:p>
        </p:txBody>
      </p:sp>
      <p:pic>
        <p:nvPicPr>
          <p:cNvPr id="7" name="Content Placeholder 6"/>
          <p:cNvPicPr>
            <a:picLocks noGrp="1" noChangeAspect="1"/>
          </p:cNvPicPr>
          <p:nvPr>
            <p:ph idx="1"/>
          </p:nvPr>
        </p:nvPicPr>
        <p:blipFill>
          <a:blip r:embed="rId3"/>
          <a:stretch>
            <a:fillRect/>
          </a:stretch>
        </p:blipFill>
        <p:spPr>
          <a:xfrm>
            <a:off x="2460705" y="1825625"/>
            <a:ext cx="7270589" cy="4351338"/>
          </a:xfrm>
          <a:prstGeom prst="rect">
            <a:avLst/>
          </a:prstGeom>
        </p:spPr>
      </p:pic>
    </p:spTree>
    <p:extLst>
      <p:ext uri="{BB962C8B-B14F-4D97-AF65-F5344CB8AC3E}">
        <p14:creationId xmlns:p14="http://schemas.microsoft.com/office/powerpoint/2010/main" val="1221831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94E9B-163B-419A-B577-857A6E301341}"/>
              </a:ext>
            </a:extLst>
          </p:cNvPr>
          <p:cNvSpPr>
            <a:spLocks noGrp="1"/>
          </p:cNvSpPr>
          <p:nvPr>
            <p:ph idx="1"/>
          </p:nvPr>
        </p:nvSpPr>
        <p:spPr>
          <a:xfrm>
            <a:off x="242977" y="91715"/>
            <a:ext cx="10515600" cy="4351338"/>
          </a:xfrm>
        </p:spPr>
        <p:txBody>
          <a:bodyPr>
            <a:normAutofit/>
          </a:bodyPr>
          <a:lstStyle/>
          <a:p>
            <a:r>
              <a:rPr lang="en-US" sz="1800" dirty="0"/>
              <a:t>Simulation games: Best examples: </a:t>
            </a:r>
            <a:r>
              <a:rPr lang="en-US" sz="1800" dirty="0">
                <a:hlinkClick r:id="rId2"/>
              </a:rPr>
              <a:t>https://www.youtube.com/watch?v=dsBPNiNeBE0&amp;t=172s</a:t>
            </a:r>
            <a:r>
              <a:rPr lang="en-US" sz="1800" dirty="0"/>
              <a:t> </a:t>
            </a:r>
          </a:p>
        </p:txBody>
      </p:sp>
      <p:pic>
        <p:nvPicPr>
          <p:cNvPr id="4" name="Picture 3">
            <a:extLst>
              <a:ext uri="{FF2B5EF4-FFF2-40B4-BE49-F238E27FC236}">
                <a16:creationId xmlns:a16="http://schemas.microsoft.com/office/drawing/2014/main" id="{059AFC9B-BE09-928F-1C95-90CEF73F0B92}"/>
              </a:ext>
            </a:extLst>
          </p:cNvPr>
          <p:cNvPicPr>
            <a:picLocks noChangeAspect="1"/>
          </p:cNvPicPr>
          <p:nvPr/>
        </p:nvPicPr>
        <p:blipFill>
          <a:blip r:embed="rId3"/>
          <a:stretch>
            <a:fillRect/>
          </a:stretch>
        </p:blipFill>
        <p:spPr>
          <a:xfrm>
            <a:off x="242977" y="696564"/>
            <a:ext cx="4901555" cy="2434274"/>
          </a:xfrm>
          <a:prstGeom prst="rect">
            <a:avLst/>
          </a:prstGeom>
        </p:spPr>
      </p:pic>
      <p:pic>
        <p:nvPicPr>
          <p:cNvPr id="6" name="Picture 5">
            <a:extLst>
              <a:ext uri="{FF2B5EF4-FFF2-40B4-BE49-F238E27FC236}">
                <a16:creationId xmlns:a16="http://schemas.microsoft.com/office/drawing/2014/main" id="{CAF84BFC-2641-C769-2389-E823D3945EAB}"/>
              </a:ext>
            </a:extLst>
          </p:cNvPr>
          <p:cNvPicPr>
            <a:picLocks noChangeAspect="1"/>
          </p:cNvPicPr>
          <p:nvPr/>
        </p:nvPicPr>
        <p:blipFill>
          <a:blip r:embed="rId4"/>
          <a:stretch>
            <a:fillRect/>
          </a:stretch>
        </p:blipFill>
        <p:spPr>
          <a:xfrm>
            <a:off x="5500777" y="696564"/>
            <a:ext cx="6282749" cy="2231017"/>
          </a:xfrm>
          <a:prstGeom prst="rect">
            <a:avLst/>
          </a:prstGeom>
        </p:spPr>
      </p:pic>
      <p:pic>
        <p:nvPicPr>
          <p:cNvPr id="8" name="Picture 7">
            <a:extLst>
              <a:ext uri="{FF2B5EF4-FFF2-40B4-BE49-F238E27FC236}">
                <a16:creationId xmlns:a16="http://schemas.microsoft.com/office/drawing/2014/main" id="{EF21680F-0FB6-C2F2-833A-717133CC78C2}"/>
              </a:ext>
            </a:extLst>
          </p:cNvPr>
          <p:cNvPicPr>
            <a:picLocks noChangeAspect="1"/>
          </p:cNvPicPr>
          <p:nvPr/>
        </p:nvPicPr>
        <p:blipFill>
          <a:blip r:embed="rId5"/>
          <a:stretch>
            <a:fillRect/>
          </a:stretch>
        </p:blipFill>
        <p:spPr>
          <a:xfrm>
            <a:off x="6176513" y="3469594"/>
            <a:ext cx="5379322" cy="3156616"/>
          </a:xfrm>
          <a:prstGeom prst="rect">
            <a:avLst/>
          </a:prstGeom>
        </p:spPr>
      </p:pic>
      <p:pic>
        <p:nvPicPr>
          <p:cNvPr id="10" name="Picture 9">
            <a:extLst>
              <a:ext uri="{FF2B5EF4-FFF2-40B4-BE49-F238E27FC236}">
                <a16:creationId xmlns:a16="http://schemas.microsoft.com/office/drawing/2014/main" id="{84555D67-C2AF-054C-D03A-3B9D8DD6335A}"/>
              </a:ext>
            </a:extLst>
          </p:cNvPr>
          <p:cNvPicPr>
            <a:picLocks noChangeAspect="1"/>
          </p:cNvPicPr>
          <p:nvPr/>
        </p:nvPicPr>
        <p:blipFill>
          <a:blip r:embed="rId6"/>
          <a:stretch>
            <a:fillRect/>
          </a:stretch>
        </p:blipFill>
        <p:spPr>
          <a:xfrm>
            <a:off x="242977" y="3469594"/>
            <a:ext cx="5606237" cy="3067998"/>
          </a:xfrm>
          <a:prstGeom prst="rect">
            <a:avLst/>
          </a:prstGeom>
        </p:spPr>
      </p:pic>
    </p:spTree>
    <p:extLst>
      <p:ext uri="{BB962C8B-B14F-4D97-AF65-F5344CB8AC3E}">
        <p14:creationId xmlns:p14="http://schemas.microsoft.com/office/powerpoint/2010/main" val="2076181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98D6AE-EB5B-4515-807D-D2099B98B7AE}"/>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6600" kern="1200">
                <a:solidFill>
                  <a:schemeClr val="tx1"/>
                </a:solidFill>
                <a:latin typeface="+mj-lt"/>
                <a:ea typeface="+mj-ea"/>
                <a:cs typeface="+mj-cs"/>
              </a:rPr>
              <a:t>Storytelling </a:t>
            </a:r>
          </a:p>
        </p:txBody>
      </p:sp>
      <p:pic>
        <p:nvPicPr>
          <p:cNvPr id="1028" name="Picture 4" descr="Why Storytelling is important in the design process? | by Sransh Sharma |  UX Planet">
            <a:extLst>
              <a:ext uri="{FF2B5EF4-FFF2-40B4-BE49-F238E27FC236}">
                <a16:creationId xmlns:a16="http://schemas.microsoft.com/office/drawing/2014/main" id="{A092832B-9E38-4791-84B9-B25B497267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1"/>
          <a:stretch/>
        </p:blipFill>
        <p:spPr bwMode="auto">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Storytelling, it isn't what you think on storytelling for business">
            <a:extLst>
              <a:ext uri="{FF2B5EF4-FFF2-40B4-BE49-F238E27FC236}">
                <a16:creationId xmlns:a16="http://schemas.microsoft.com/office/drawing/2014/main" id="{D4491806-47F7-45AC-8A03-9F030852781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884" r="-1" b="-1"/>
          <a:stretch/>
        </p:blipFill>
        <p:spPr bwMode="auto">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noFill/>
          <a:extLst>
            <a:ext uri="{909E8E84-426E-40DD-AFC4-6F175D3DCCD1}">
              <a14:hiddenFill xmlns:a14="http://schemas.microsoft.com/office/drawing/2010/main">
                <a:solidFill>
                  <a:srgbClr val="FFFFFF"/>
                </a:solidFill>
              </a14:hiddenFill>
            </a:ext>
          </a:extLst>
        </p:spPr>
      </p:pic>
      <p:sp>
        <p:nvSpPr>
          <p:cNvPr id="75"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872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beginner's guide to cinematic storytelling - Filmustage Blog">
            <a:extLst>
              <a:ext uri="{FF2B5EF4-FFF2-40B4-BE49-F238E27FC236}">
                <a16:creationId xmlns:a16="http://schemas.microsoft.com/office/drawing/2014/main" id="{18AC2E54-BB8A-85C5-D4A8-1FE71BA8A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13" r="21300" b="-5"/>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3319" name="Straight Connector 1331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314" name="Rectangle 1">
            <a:extLst>
              <a:ext uri="{FF2B5EF4-FFF2-40B4-BE49-F238E27FC236}">
                <a16:creationId xmlns:a16="http://schemas.microsoft.com/office/drawing/2014/main" id="{A259FF64-5A3E-4809-AF5D-48AC98E88D86}"/>
              </a:ext>
            </a:extLst>
          </p:cNvPr>
          <p:cNvSpPr>
            <a:spLocks noChangeArrowheads="1"/>
          </p:cNvSpPr>
          <p:nvPr/>
        </p:nvSpPr>
        <p:spPr bwMode="auto">
          <a:xfrm>
            <a:off x="8153400" y="1061052"/>
            <a:ext cx="3434180" cy="50813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85000" lnSpcReduction="10000"/>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indent="-228600">
              <a:lnSpc>
                <a:spcPct val="90000"/>
              </a:lnSpc>
              <a:spcAft>
                <a:spcPts val="600"/>
              </a:spcAft>
              <a:buFont typeface="Arial" panose="020B0604020202020204" pitchFamily="34" charset="0"/>
              <a:buChar char="•"/>
            </a:pPr>
            <a:r>
              <a:rPr lang="en-US" altLang="en-US" sz="1600" b="1" dirty="0" err="1">
                <a:latin typeface="+mn-lt"/>
              </a:rPr>
              <a:t>Πώς</a:t>
            </a:r>
            <a:r>
              <a:rPr lang="en-US" altLang="en-US" sz="1600" b="1" dirty="0">
                <a:latin typeface="+mn-lt"/>
              </a:rPr>
              <a:t> </a:t>
            </a:r>
            <a:r>
              <a:rPr lang="en-US" altLang="en-US" sz="1600" b="1" dirty="0" err="1">
                <a:latin typeface="+mn-lt"/>
              </a:rPr>
              <a:t>λειτουργεί</a:t>
            </a:r>
            <a:r>
              <a:rPr lang="en-US" altLang="en-US" sz="1600" b="1" dirty="0">
                <a:latin typeface="+mn-lt"/>
              </a:rPr>
              <a:t> η </a:t>
            </a:r>
            <a:r>
              <a:rPr lang="en-US" altLang="en-US" sz="1600" b="1" dirty="0" err="1">
                <a:latin typeface="+mn-lt"/>
              </a:rPr>
              <a:t>ιδεολογί</a:t>
            </a:r>
            <a:r>
              <a:rPr lang="en-US" altLang="en-US" sz="1600" b="1" dirty="0">
                <a:latin typeface="+mn-lt"/>
              </a:rPr>
              <a:t>α της εξιστόρησης</a:t>
            </a:r>
          </a:p>
          <a:p>
            <a:pPr indent="-228600">
              <a:lnSpc>
                <a:spcPct val="90000"/>
              </a:lnSpc>
              <a:spcAft>
                <a:spcPts val="600"/>
              </a:spcAft>
              <a:buFont typeface="Arial" panose="020B0604020202020204" pitchFamily="34" charset="0"/>
              <a:buChar char="•"/>
            </a:pPr>
            <a:r>
              <a:rPr lang="en-US" altLang="en-US" sz="1600" dirty="0">
                <a:latin typeface="+mn-lt"/>
              </a:rPr>
              <a:t>Ο </a:t>
            </a:r>
            <a:r>
              <a:rPr lang="en-US" altLang="en-US" sz="1600" dirty="0" err="1">
                <a:latin typeface="+mn-lt"/>
              </a:rPr>
              <a:t>τρό</a:t>
            </a:r>
            <a:r>
              <a:rPr lang="en-US" altLang="en-US" sz="1600" dirty="0">
                <a:latin typeface="+mn-lt"/>
              </a:rPr>
              <a:t>πος με τον οποίο λειτουργεί προκύπτει από τις ιδιαίτερες εκφραστικές δυνατότητές του ως επικοινωνιακού μέσου. </a:t>
            </a:r>
          </a:p>
          <a:p>
            <a:pPr indent="-228600">
              <a:lnSpc>
                <a:spcPct val="90000"/>
              </a:lnSpc>
              <a:spcAft>
                <a:spcPts val="600"/>
              </a:spcAft>
              <a:buFont typeface="Arial" panose="020B0604020202020204" pitchFamily="34" charset="0"/>
              <a:buChar char="•"/>
            </a:pPr>
            <a:endParaRPr lang="en-US" altLang="en-US" sz="1600" dirty="0">
              <a:latin typeface="+mn-lt"/>
            </a:endParaRPr>
          </a:p>
          <a:p>
            <a:pPr indent="-228600">
              <a:lnSpc>
                <a:spcPct val="90000"/>
              </a:lnSpc>
              <a:spcAft>
                <a:spcPts val="600"/>
              </a:spcAft>
              <a:buFont typeface="Arial" panose="020B0604020202020204" pitchFamily="34" charset="0"/>
              <a:buChar char="•"/>
            </a:pPr>
            <a:r>
              <a:rPr lang="en-US" altLang="en-US" sz="1600" dirty="0" err="1">
                <a:latin typeface="+mn-lt"/>
              </a:rPr>
              <a:t>Την</a:t>
            </a:r>
            <a:r>
              <a:rPr lang="en-US" altLang="en-US" sz="1600" dirty="0">
                <a:latin typeface="+mn-lt"/>
              </a:rPr>
              <a:t> </a:t>
            </a:r>
            <a:r>
              <a:rPr lang="en-US" altLang="en-US" sz="1600" b="1" u="sng" dirty="0" err="1">
                <a:latin typeface="+mn-lt"/>
              </a:rPr>
              <a:t>ψυχολογική</a:t>
            </a:r>
            <a:r>
              <a:rPr lang="en-US" altLang="en-US" sz="1600" b="1" u="sng" dirty="0">
                <a:latin typeface="+mn-lt"/>
              </a:rPr>
              <a:t> τα</a:t>
            </a:r>
            <a:r>
              <a:rPr lang="en-US" altLang="en-US" sz="1600" b="1" u="sng" dirty="0" err="1">
                <a:latin typeface="+mn-lt"/>
              </a:rPr>
              <a:t>ύτιση</a:t>
            </a:r>
            <a:r>
              <a:rPr lang="en-US" altLang="en-US" sz="1600" b="1" u="sng" dirty="0">
                <a:latin typeface="+mn-lt"/>
              </a:rPr>
              <a:t> </a:t>
            </a:r>
            <a:r>
              <a:rPr lang="en-US" altLang="en-US" sz="1600" b="1" u="sng" dirty="0" err="1">
                <a:latin typeface="+mn-lt"/>
              </a:rPr>
              <a:t>του</a:t>
            </a:r>
            <a:r>
              <a:rPr lang="en-US" altLang="en-US" sz="1600" b="1" u="sng" dirty="0">
                <a:latin typeface="+mn-lt"/>
              </a:rPr>
              <a:t> </a:t>
            </a:r>
            <a:r>
              <a:rPr lang="en-US" altLang="en-US" sz="1600" b="1" u="sng" dirty="0" err="1">
                <a:latin typeface="+mn-lt"/>
              </a:rPr>
              <a:t>θε</a:t>
            </a:r>
            <a:r>
              <a:rPr lang="en-US" altLang="en-US" sz="1600" b="1" u="sng" dirty="0">
                <a:latin typeface="+mn-lt"/>
              </a:rPr>
              <a:t>ατή-αναγνώστη </a:t>
            </a:r>
            <a:r>
              <a:rPr lang="en-US" altLang="en-US" sz="1600" dirty="0">
                <a:latin typeface="+mn-lt"/>
              </a:rPr>
              <a:t>με όσα αντιμετωπίζουν οι ήρωες της κάθε ιστορίας. </a:t>
            </a:r>
            <a:r>
              <a:rPr lang="en-US" altLang="en-US" sz="1600" dirty="0" err="1">
                <a:latin typeface="+mn-lt"/>
              </a:rPr>
              <a:t>Ακόμη</a:t>
            </a:r>
            <a:r>
              <a:rPr lang="en-US" altLang="en-US" sz="1600" dirty="0">
                <a:latin typeface="+mn-lt"/>
              </a:rPr>
              <a:t> και ο α</a:t>
            </a:r>
            <a:r>
              <a:rPr lang="en-US" altLang="en-US" sz="1600" dirty="0" err="1">
                <a:latin typeface="+mn-lt"/>
              </a:rPr>
              <a:t>μέτοχος</a:t>
            </a:r>
            <a:r>
              <a:rPr lang="en-US" altLang="en-US" sz="1600" dirty="0">
                <a:latin typeface="+mn-lt"/>
              </a:rPr>
              <a:t> ανα</a:t>
            </a:r>
            <a:r>
              <a:rPr lang="en-US" altLang="en-US" sz="1600" dirty="0" err="1">
                <a:latin typeface="+mn-lt"/>
              </a:rPr>
              <a:t>γνώστης</a:t>
            </a:r>
            <a:r>
              <a:rPr lang="en-US" altLang="en-US" sz="1600" dirty="0">
                <a:latin typeface="+mn-lt"/>
              </a:rPr>
              <a:t> β</a:t>
            </a:r>
            <a:r>
              <a:rPr lang="en-US" altLang="en-US" sz="1600" dirty="0" err="1">
                <a:latin typeface="+mn-lt"/>
              </a:rPr>
              <a:t>ιώνει</a:t>
            </a:r>
            <a:r>
              <a:rPr lang="en-US" altLang="en-US" sz="1600" dirty="0">
                <a:latin typeface="+mn-lt"/>
              </a:rPr>
              <a:t> </a:t>
            </a:r>
            <a:r>
              <a:rPr lang="en-US" altLang="en-US" sz="1600" dirty="0" err="1">
                <a:latin typeface="+mn-lt"/>
              </a:rPr>
              <a:t>τις</a:t>
            </a:r>
            <a:r>
              <a:rPr lang="en-US" altLang="en-US" sz="1600" dirty="0">
                <a:latin typeface="+mn-lt"/>
              </a:rPr>
              <a:t> </a:t>
            </a:r>
            <a:r>
              <a:rPr lang="en-US" altLang="en-US" sz="1600" dirty="0" err="1">
                <a:latin typeface="+mn-lt"/>
              </a:rPr>
              <a:t>ίδιες</a:t>
            </a:r>
            <a:r>
              <a:rPr lang="en-US" altLang="en-US" sz="1600" dirty="0">
                <a:latin typeface="+mn-lt"/>
              </a:rPr>
              <a:t> απ</a:t>
            </a:r>
            <a:r>
              <a:rPr lang="en-US" altLang="en-US" sz="1600" dirty="0" err="1">
                <a:latin typeface="+mn-lt"/>
              </a:rPr>
              <a:t>ειλές</a:t>
            </a:r>
            <a:r>
              <a:rPr lang="en-US" altLang="en-US" sz="1600" dirty="0">
                <a:latin typeface="+mn-lt"/>
              </a:rPr>
              <a:t>, </a:t>
            </a:r>
            <a:r>
              <a:rPr lang="en-US" altLang="en-US" sz="1600" dirty="0" err="1">
                <a:latin typeface="+mn-lt"/>
              </a:rPr>
              <a:t>τις</a:t>
            </a:r>
            <a:r>
              <a:rPr lang="en-US" altLang="en-US" sz="1600" dirty="0">
                <a:latin typeface="+mn-lt"/>
              </a:rPr>
              <a:t> </a:t>
            </a:r>
            <a:r>
              <a:rPr lang="en-US" altLang="en-US" sz="1600" dirty="0" err="1">
                <a:latin typeface="+mn-lt"/>
              </a:rPr>
              <a:t>ίδιες</a:t>
            </a:r>
            <a:r>
              <a:rPr lang="en-US" altLang="en-US" sz="1600" dirty="0">
                <a:latin typeface="+mn-lt"/>
              </a:rPr>
              <a:t> πα</a:t>
            </a:r>
            <a:r>
              <a:rPr lang="en-US" altLang="en-US" sz="1600" dirty="0" err="1">
                <a:latin typeface="+mn-lt"/>
              </a:rPr>
              <a:t>γίδες</a:t>
            </a:r>
            <a:r>
              <a:rPr lang="en-US" altLang="en-US" sz="1600" dirty="0">
                <a:latin typeface="+mn-lt"/>
              </a:rPr>
              <a:t>, </a:t>
            </a:r>
            <a:r>
              <a:rPr lang="en-US" altLang="en-US" sz="1600" dirty="0" err="1">
                <a:latin typeface="+mn-lt"/>
              </a:rPr>
              <a:t>τις</a:t>
            </a:r>
            <a:r>
              <a:rPr lang="en-US" altLang="en-US" sz="1600" dirty="0">
                <a:latin typeface="+mn-lt"/>
              </a:rPr>
              <a:t> </a:t>
            </a:r>
            <a:r>
              <a:rPr lang="en-US" altLang="en-US" sz="1600" dirty="0" err="1">
                <a:latin typeface="+mn-lt"/>
              </a:rPr>
              <a:t>ίδιες</a:t>
            </a:r>
            <a:r>
              <a:rPr lang="en-US" altLang="en-US" sz="1600" dirty="0">
                <a:latin typeface="+mn-lt"/>
              </a:rPr>
              <a:t> απ</a:t>
            </a:r>
            <a:r>
              <a:rPr lang="en-US" altLang="en-US" sz="1600" dirty="0" err="1">
                <a:latin typeface="+mn-lt"/>
              </a:rPr>
              <a:t>οκ</a:t>
            </a:r>
            <a:r>
              <a:rPr lang="en-US" altLang="en-US" sz="1600" dirty="0">
                <a:latin typeface="+mn-lt"/>
              </a:rPr>
              <a:t>αλύψεις με τον ήρωα. Απ</a:t>
            </a:r>
            <a:r>
              <a:rPr lang="en-US" altLang="en-US" sz="1600" dirty="0" err="1">
                <a:latin typeface="+mn-lt"/>
              </a:rPr>
              <a:t>οκτά</a:t>
            </a:r>
            <a:r>
              <a:rPr lang="en-US" altLang="en-US" sz="1600" dirty="0">
                <a:latin typeface="+mn-lt"/>
              </a:rPr>
              <a:t> </a:t>
            </a:r>
            <a:r>
              <a:rPr lang="en-US" altLang="en-US" sz="1600" dirty="0" err="1">
                <a:latin typeface="+mn-lt"/>
              </a:rPr>
              <a:t>τις</a:t>
            </a:r>
            <a:r>
              <a:rPr lang="en-US" altLang="en-US" sz="1600" dirty="0">
                <a:latin typeface="+mn-lt"/>
              </a:rPr>
              <a:t> </a:t>
            </a:r>
            <a:r>
              <a:rPr lang="en-US" altLang="en-US" sz="1600" dirty="0" err="1">
                <a:latin typeface="+mn-lt"/>
              </a:rPr>
              <a:t>ίδιες</a:t>
            </a:r>
            <a:r>
              <a:rPr lang="en-US" altLang="en-US" sz="1600" dirty="0">
                <a:latin typeface="+mn-lt"/>
              </a:rPr>
              <a:t> </a:t>
            </a:r>
            <a:r>
              <a:rPr lang="en-US" altLang="en-US" sz="1600" dirty="0" err="1">
                <a:latin typeface="+mn-lt"/>
              </a:rPr>
              <a:t>εντυ</a:t>
            </a:r>
            <a:r>
              <a:rPr lang="en-US" altLang="en-US" sz="1600" dirty="0">
                <a:latin typeface="+mn-lt"/>
              </a:rPr>
              <a:t>πώσεις με τον ήρωα γιατί βλέπει από τα δικά του οπτικά πεδία. </a:t>
            </a:r>
          </a:p>
          <a:p>
            <a:pPr indent="-228600">
              <a:lnSpc>
                <a:spcPct val="90000"/>
              </a:lnSpc>
              <a:spcAft>
                <a:spcPts val="600"/>
              </a:spcAft>
              <a:buFont typeface="Arial" panose="020B0604020202020204" pitchFamily="34" charset="0"/>
              <a:buChar char="•"/>
            </a:pPr>
            <a:endParaRPr lang="en-US" altLang="en-US" sz="1600" dirty="0">
              <a:latin typeface="+mn-lt"/>
            </a:endParaRPr>
          </a:p>
          <a:p>
            <a:pPr indent="-228600">
              <a:lnSpc>
                <a:spcPct val="90000"/>
              </a:lnSpc>
              <a:spcAft>
                <a:spcPts val="600"/>
              </a:spcAft>
              <a:buFont typeface="Arial" panose="020B0604020202020204" pitchFamily="34" charset="0"/>
              <a:buChar char="•"/>
            </a:pPr>
            <a:r>
              <a:rPr lang="en-US" altLang="en-US" sz="1600" dirty="0">
                <a:latin typeface="+mn-lt"/>
              </a:rPr>
              <a:t>Η </a:t>
            </a:r>
            <a:r>
              <a:rPr lang="en-US" altLang="en-US" sz="1600" dirty="0" err="1">
                <a:latin typeface="+mn-lt"/>
              </a:rPr>
              <a:t>ευκολί</a:t>
            </a:r>
            <a:r>
              <a:rPr lang="en-US" altLang="en-US" sz="1600" dirty="0">
                <a:latin typeface="+mn-lt"/>
              </a:rPr>
              <a:t>α για ταυτίσεις δίνει μια ιδιαίτερη συγκινησιακή δύναμη, μια </a:t>
            </a:r>
            <a:r>
              <a:rPr lang="en-US" altLang="en-US" sz="1600" b="1" u="sng" dirty="0">
                <a:latin typeface="+mn-lt"/>
              </a:rPr>
              <a:t>υποκειμενική θέαση </a:t>
            </a:r>
            <a:r>
              <a:rPr lang="en-US" altLang="en-US" sz="1600" dirty="0">
                <a:latin typeface="+mn-lt"/>
              </a:rPr>
              <a:t>των γεγονότων της ιστορίας. </a:t>
            </a:r>
          </a:p>
          <a:p>
            <a:pPr indent="-228600">
              <a:lnSpc>
                <a:spcPct val="90000"/>
              </a:lnSpc>
              <a:spcAft>
                <a:spcPts val="600"/>
              </a:spcAft>
              <a:buFont typeface="Arial" panose="020B0604020202020204" pitchFamily="34" charset="0"/>
              <a:buChar char="•"/>
            </a:pPr>
            <a:endParaRPr lang="en-US" altLang="en-US" sz="1600" dirty="0">
              <a:latin typeface="+mn-lt"/>
            </a:endParaRPr>
          </a:p>
          <a:p>
            <a:pPr indent="-228600">
              <a:lnSpc>
                <a:spcPct val="90000"/>
              </a:lnSpc>
              <a:spcAft>
                <a:spcPts val="600"/>
              </a:spcAft>
              <a:buFont typeface="Arial" panose="020B0604020202020204" pitchFamily="34" charset="0"/>
              <a:buChar char="•"/>
            </a:pPr>
            <a:r>
              <a:rPr lang="en-US" altLang="en-US" sz="1600" dirty="0">
                <a:latin typeface="+mn-lt"/>
              </a:rPr>
              <a:t>Ο </a:t>
            </a:r>
            <a:r>
              <a:rPr lang="en-US" altLang="en-US" sz="1600" dirty="0" err="1">
                <a:latin typeface="+mn-lt"/>
              </a:rPr>
              <a:t>τρό</a:t>
            </a:r>
            <a:r>
              <a:rPr lang="en-US" altLang="en-US" sz="1600" dirty="0">
                <a:latin typeface="+mn-lt"/>
              </a:rPr>
              <a:t>πος που βλέπει ο αναγνώστης να εξελίσσονται τα γεγονότα της ιστορίας, με τη δυνατότητα να μεταφέρει τη ματιά του σε διάφορα σημεία μέσα από τη ματιά διαφόρων προσώπων, δημιουργούν τις συνθήκες να εισχωρήσουν οι ιδεολογίες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nnecting Through Storytelling - First United Methodist Church of  Evanston, IL">
            <a:extLst>
              <a:ext uri="{FF2B5EF4-FFF2-40B4-BE49-F238E27FC236}">
                <a16:creationId xmlns:a16="http://schemas.microsoft.com/office/drawing/2014/main" id="{D239CE84-60C2-4E34-4E84-3F963FCB29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9235" y="1472414"/>
            <a:ext cx="6221895" cy="3919793"/>
          </a:xfrm>
          <a:prstGeom prst="rect">
            <a:avLst/>
          </a:prstGeom>
          <a:noFill/>
          <a:extLst>
            <a:ext uri="{909E8E84-426E-40DD-AFC4-6F175D3DCCD1}">
              <a14:hiddenFill xmlns:a14="http://schemas.microsoft.com/office/drawing/2010/main">
                <a:solidFill>
                  <a:srgbClr val="FFFFFF"/>
                </a:solidFill>
              </a14:hiddenFill>
            </a:ext>
          </a:extLst>
        </p:spPr>
      </p:pic>
      <p:cxnSp>
        <p:nvCxnSpPr>
          <p:cNvPr id="14345" name="Straight Connector 14344">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338" name="Rectangle 1">
            <a:extLst>
              <a:ext uri="{FF2B5EF4-FFF2-40B4-BE49-F238E27FC236}">
                <a16:creationId xmlns:a16="http://schemas.microsoft.com/office/drawing/2014/main" id="{769AE44D-D5BB-4315-BA7B-F27E3C572C5F}"/>
              </a:ext>
            </a:extLst>
          </p:cNvPr>
          <p:cNvSpPr>
            <a:spLocks noChangeArrowheads="1"/>
          </p:cNvSpPr>
          <p:nvPr/>
        </p:nvSpPr>
        <p:spPr bwMode="auto">
          <a:xfrm>
            <a:off x="8153400" y="974787"/>
            <a:ext cx="3434180" cy="553815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20000"/>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indent="-228600">
              <a:lnSpc>
                <a:spcPct val="90000"/>
              </a:lnSpc>
              <a:spcAft>
                <a:spcPts val="600"/>
              </a:spcAft>
              <a:buFont typeface="Arial" panose="020B0604020202020204" pitchFamily="34" charset="0"/>
              <a:buChar char="•"/>
            </a:pPr>
            <a:r>
              <a:rPr lang="en-US" altLang="en-US" sz="1400" b="1" dirty="0" err="1">
                <a:latin typeface="+mn-lt"/>
              </a:rPr>
              <a:t>Τη</a:t>
            </a:r>
            <a:r>
              <a:rPr lang="en-US" altLang="en-US" sz="1400" b="1" dirty="0">
                <a:latin typeface="+mn-lt"/>
              </a:rPr>
              <a:t> </a:t>
            </a:r>
            <a:r>
              <a:rPr lang="en-US" altLang="en-US" sz="1400" b="1" dirty="0" err="1">
                <a:latin typeface="+mn-lt"/>
              </a:rPr>
              <a:t>δημιουργί</a:t>
            </a:r>
            <a:r>
              <a:rPr lang="en-US" altLang="en-US" sz="1400" b="1" dirty="0">
                <a:latin typeface="+mn-lt"/>
              </a:rPr>
              <a:t>α προτύπων μέσα από τους «ήρωες». </a:t>
            </a:r>
          </a:p>
          <a:p>
            <a:pPr indent="-228600">
              <a:lnSpc>
                <a:spcPct val="90000"/>
              </a:lnSpc>
              <a:spcAft>
                <a:spcPts val="600"/>
              </a:spcAft>
              <a:buFont typeface="Arial" panose="020B0604020202020204" pitchFamily="34" charset="0"/>
              <a:buChar char="•"/>
            </a:pPr>
            <a:r>
              <a:rPr lang="en-US" altLang="en-US" sz="1400" b="1" dirty="0">
                <a:latin typeface="+mn-lt"/>
              </a:rPr>
              <a:t>Επ</a:t>
            </a:r>
            <a:r>
              <a:rPr lang="en-US" altLang="en-US" sz="1400" b="1" dirty="0" err="1">
                <a:latin typeface="+mn-lt"/>
              </a:rPr>
              <a:t>ίκληση</a:t>
            </a:r>
            <a:r>
              <a:rPr lang="en-US" altLang="en-US" sz="1400" b="1" dirty="0">
                <a:latin typeface="+mn-lt"/>
              </a:rPr>
              <a:t> </a:t>
            </a:r>
            <a:r>
              <a:rPr lang="en-US" altLang="en-US" sz="1400" b="1" dirty="0" err="1">
                <a:latin typeface="+mn-lt"/>
              </a:rPr>
              <a:t>στο</a:t>
            </a:r>
            <a:r>
              <a:rPr lang="en-US" altLang="en-US" sz="1400" b="1" dirty="0">
                <a:latin typeface="+mn-lt"/>
              </a:rPr>
              <a:t> </a:t>
            </a:r>
            <a:r>
              <a:rPr lang="en-US" altLang="en-US" sz="1400" b="1" dirty="0" err="1">
                <a:latin typeface="+mn-lt"/>
              </a:rPr>
              <a:t>συν</a:t>
            </a:r>
            <a:r>
              <a:rPr lang="en-US" altLang="en-US" sz="1400" b="1" dirty="0">
                <a:latin typeface="+mn-lt"/>
              </a:rPr>
              <a:t>αίσθημα </a:t>
            </a:r>
          </a:p>
          <a:p>
            <a:pPr indent="-228600">
              <a:lnSpc>
                <a:spcPct val="90000"/>
              </a:lnSpc>
              <a:spcAft>
                <a:spcPts val="600"/>
              </a:spcAft>
              <a:buFont typeface="Arial" panose="020B0604020202020204" pitchFamily="34" charset="0"/>
              <a:buChar char="•"/>
            </a:pPr>
            <a:r>
              <a:rPr lang="en-US" altLang="en-US" sz="1400" dirty="0" err="1">
                <a:latin typeface="+mn-lt"/>
              </a:rPr>
              <a:t>Έκφρ</a:t>
            </a:r>
            <a:r>
              <a:rPr lang="en-US" altLang="en-US" sz="1400" dirty="0">
                <a:latin typeface="+mn-lt"/>
              </a:rPr>
              <a:t>αση ηθικών, κοινωνικών αξίων και ιδεολογιών. </a:t>
            </a:r>
            <a:r>
              <a:rPr lang="en-US" altLang="en-US" sz="1400" dirty="0" err="1">
                <a:latin typeface="+mn-lt"/>
              </a:rPr>
              <a:t>Αν</a:t>
            </a:r>
            <a:r>
              <a:rPr lang="en-US" altLang="en-US" sz="1400" dirty="0">
                <a:latin typeface="+mn-lt"/>
              </a:rPr>
              <a:t>απαράγουν αντιλήψεις, στερεότυπα που μοιάζουν φυσικά και αληθινά, μέσω της κρυφής ιδεολογικής λειτουργίας. </a:t>
            </a:r>
            <a:r>
              <a:rPr lang="en-US" altLang="en-US" sz="1400" dirty="0" err="1">
                <a:latin typeface="+mn-lt"/>
              </a:rPr>
              <a:t>Οι</a:t>
            </a:r>
            <a:r>
              <a:rPr lang="en-US" altLang="en-US" sz="1400" dirty="0">
                <a:latin typeface="+mn-lt"/>
              </a:rPr>
              <a:t> </a:t>
            </a:r>
            <a:r>
              <a:rPr lang="en-US" altLang="en-US" sz="1400" dirty="0" err="1">
                <a:latin typeface="+mn-lt"/>
              </a:rPr>
              <a:t>ήρωες</a:t>
            </a:r>
            <a:r>
              <a:rPr lang="en-US" altLang="en-US" sz="1400" dirty="0">
                <a:latin typeface="+mn-lt"/>
              </a:rPr>
              <a:t> </a:t>
            </a:r>
            <a:r>
              <a:rPr lang="en-US" altLang="en-US" sz="1400" dirty="0" err="1">
                <a:latin typeface="+mn-lt"/>
              </a:rPr>
              <a:t>όμως</a:t>
            </a:r>
            <a:r>
              <a:rPr lang="en-US" altLang="en-US" sz="1400" dirty="0">
                <a:latin typeface="+mn-lt"/>
              </a:rPr>
              <a:t> π</a:t>
            </a:r>
            <a:r>
              <a:rPr lang="en-US" altLang="en-US" sz="1400" dirty="0" err="1">
                <a:latin typeface="+mn-lt"/>
              </a:rPr>
              <a:t>οικίλουν</a:t>
            </a:r>
            <a:r>
              <a:rPr lang="en-US" altLang="en-US" sz="1400" dirty="0">
                <a:latin typeface="+mn-lt"/>
              </a:rPr>
              <a:t>, </a:t>
            </a:r>
            <a:r>
              <a:rPr lang="en-US" altLang="en-US" sz="1400" dirty="0" err="1">
                <a:latin typeface="+mn-lt"/>
              </a:rPr>
              <a:t>το</a:t>
            </a:r>
            <a:r>
              <a:rPr lang="en-US" altLang="en-US" sz="1400" dirty="0">
                <a:latin typeface="+mn-lt"/>
              </a:rPr>
              <a:t> </a:t>
            </a:r>
            <a:r>
              <a:rPr lang="en-US" altLang="en-US" sz="1400" dirty="0" err="1">
                <a:latin typeface="+mn-lt"/>
              </a:rPr>
              <a:t>ίδιο</a:t>
            </a:r>
            <a:r>
              <a:rPr lang="en-US" altLang="en-US" sz="1400" dirty="0">
                <a:latin typeface="+mn-lt"/>
              </a:rPr>
              <a:t> και τα π</a:t>
            </a:r>
            <a:r>
              <a:rPr lang="en-US" altLang="en-US" sz="1400" dirty="0" err="1">
                <a:latin typeface="+mn-lt"/>
              </a:rPr>
              <a:t>ρότυ</a:t>
            </a:r>
            <a:r>
              <a:rPr lang="en-US" altLang="en-US" sz="1400" dirty="0">
                <a:latin typeface="+mn-lt"/>
              </a:rPr>
              <a:t>πα. </a:t>
            </a:r>
            <a:r>
              <a:rPr lang="en-US" altLang="en-US" sz="1400" dirty="0" err="1">
                <a:latin typeface="+mn-lt"/>
              </a:rPr>
              <a:t>Δεν</a:t>
            </a:r>
            <a:r>
              <a:rPr lang="en-US" altLang="en-US" sz="1400" dirty="0">
                <a:latin typeface="+mn-lt"/>
              </a:rPr>
              <a:t> μπ</a:t>
            </a:r>
            <a:r>
              <a:rPr lang="en-US" altLang="en-US" sz="1400" dirty="0" err="1">
                <a:latin typeface="+mn-lt"/>
              </a:rPr>
              <a:t>ορεί</a:t>
            </a:r>
            <a:r>
              <a:rPr lang="en-US" altLang="en-US" sz="1400" dirty="0">
                <a:latin typeface="+mn-lt"/>
              </a:rPr>
              <a:t> να τα </a:t>
            </a:r>
            <a:r>
              <a:rPr lang="en-US" altLang="en-US" sz="1400" dirty="0" err="1">
                <a:latin typeface="+mn-lt"/>
              </a:rPr>
              <a:t>δει</a:t>
            </a:r>
            <a:r>
              <a:rPr lang="en-US" altLang="en-US" sz="1400" dirty="0">
                <a:latin typeface="+mn-lt"/>
              </a:rPr>
              <a:t> κα</a:t>
            </a:r>
            <a:r>
              <a:rPr lang="en-US" altLang="en-US" sz="1400" dirty="0" err="1">
                <a:latin typeface="+mn-lt"/>
              </a:rPr>
              <a:t>νείς</a:t>
            </a:r>
            <a:r>
              <a:rPr lang="en-US" altLang="en-US" sz="1400" dirty="0">
                <a:latin typeface="+mn-lt"/>
              </a:rPr>
              <a:t> </a:t>
            </a:r>
            <a:r>
              <a:rPr lang="en-US" altLang="en-US" sz="1400" dirty="0" err="1">
                <a:latin typeface="+mn-lt"/>
              </a:rPr>
              <a:t>σε</a:t>
            </a:r>
            <a:r>
              <a:rPr lang="en-US" altLang="en-US" sz="1400" dirty="0">
                <a:latin typeface="+mn-lt"/>
              </a:rPr>
              <a:t> </a:t>
            </a:r>
            <a:r>
              <a:rPr lang="en-US" altLang="en-US" sz="1400" dirty="0" err="1">
                <a:latin typeface="+mn-lt"/>
              </a:rPr>
              <a:t>ενι</a:t>
            </a:r>
            <a:r>
              <a:rPr lang="en-US" altLang="en-US" sz="1400" dirty="0">
                <a:latin typeface="+mn-lt"/>
              </a:rPr>
              <a:t>αία βάση, υπάρχουν πολλά επίπεδα. </a:t>
            </a:r>
            <a:r>
              <a:rPr lang="en-US" altLang="en-US" sz="1400" dirty="0" err="1">
                <a:latin typeface="+mn-lt"/>
              </a:rPr>
              <a:t>Τους</a:t>
            </a:r>
            <a:r>
              <a:rPr lang="en-US" altLang="en-US" sz="1400" dirty="0">
                <a:latin typeface="+mn-lt"/>
              </a:rPr>
              <a:t> </a:t>
            </a:r>
            <a:r>
              <a:rPr lang="en-US" altLang="en-US" sz="1400" dirty="0" err="1">
                <a:latin typeface="+mn-lt"/>
              </a:rPr>
              <a:t>τρό</a:t>
            </a:r>
            <a:r>
              <a:rPr lang="en-US" altLang="en-US" sz="1400" dirty="0">
                <a:latin typeface="+mn-lt"/>
              </a:rPr>
              <a:t>πους με τους οποίους παριστάνονται οι χώροι που κινούνται ή περιβάλλονται οι ήρωες, ή αλλιώς με τις χωρικές απεικονίσεις. </a:t>
            </a:r>
          </a:p>
          <a:p>
            <a:pPr indent="-228600">
              <a:lnSpc>
                <a:spcPct val="90000"/>
              </a:lnSpc>
              <a:spcAft>
                <a:spcPts val="600"/>
              </a:spcAft>
              <a:buFont typeface="Arial" panose="020B0604020202020204" pitchFamily="34" charset="0"/>
              <a:buChar char="•"/>
            </a:pPr>
            <a:endParaRPr lang="en-US" altLang="en-US" sz="1400" dirty="0">
              <a:latin typeface="+mn-lt"/>
            </a:endParaRPr>
          </a:p>
          <a:p>
            <a:pPr indent="-228600">
              <a:lnSpc>
                <a:spcPct val="90000"/>
              </a:lnSpc>
              <a:spcAft>
                <a:spcPts val="600"/>
              </a:spcAft>
              <a:buFont typeface="Arial" panose="020B0604020202020204" pitchFamily="34" charset="0"/>
              <a:buChar char="•"/>
            </a:pPr>
            <a:r>
              <a:rPr lang="en-US" altLang="en-US" sz="1400" dirty="0">
                <a:latin typeface="+mn-lt"/>
              </a:rPr>
              <a:t>Ο </a:t>
            </a:r>
            <a:r>
              <a:rPr lang="en-US" altLang="en-US" sz="1400" b="1" dirty="0" err="1">
                <a:latin typeface="+mn-lt"/>
              </a:rPr>
              <a:t>χώρος</a:t>
            </a:r>
            <a:r>
              <a:rPr lang="en-US" altLang="en-US" sz="1400" dirty="0">
                <a:latin typeface="+mn-lt"/>
              </a:rPr>
              <a:t> </a:t>
            </a:r>
            <a:r>
              <a:rPr lang="en-US" altLang="en-US" sz="1400" dirty="0" err="1">
                <a:latin typeface="+mn-lt"/>
              </a:rPr>
              <a:t>είν</a:t>
            </a:r>
            <a:r>
              <a:rPr lang="en-US" altLang="en-US" sz="1400" dirty="0">
                <a:latin typeface="+mn-lt"/>
              </a:rPr>
              <a:t>αι καθοριστική συνιστώσα για τη δόμηση και την αναγνωσιμότητα κάθε συνολικής αφήγησης ώστε να υπάρχει αφηγηματική συνέχεια. Ο </a:t>
            </a:r>
            <a:r>
              <a:rPr lang="en-US" altLang="en-US" sz="1400" dirty="0" err="1">
                <a:latin typeface="+mn-lt"/>
              </a:rPr>
              <a:t>χώρος</a:t>
            </a:r>
            <a:r>
              <a:rPr lang="en-US" altLang="en-US" sz="1400" dirty="0">
                <a:latin typeface="+mn-lt"/>
              </a:rPr>
              <a:t> παραπ</a:t>
            </a:r>
            <a:r>
              <a:rPr lang="en-US" altLang="en-US" sz="1400" dirty="0" err="1">
                <a:latin typeface="+mn-lt"/>
              </a:rPr>
              <a:t>έμ</a:t>
            </a:r>
            <a:r>
              <a:rPr lang="en-US" altLang="en-US" sz="1400" dirty="0">
                <a:latin typeface="+mn-lt"/>
              </a:rPr>
              <a:t>πει σ’ ένα σύμπαν με δομή αναγνωρίσιμη, επηρεάζει τους ήρωες, αποκτάει αξίες και ιδεολογικές φορτίσεις ανάλογες με τους ήρωες. </a:t>
            </a:r>
          </a:p>
          <a:p>
            <a:pPr indent="-228600">
              <a:lnSpc>
                <a:spcPct val="90000"/>
              </a:lnSpc>
              <a:spcAft>
                <a:spcPts val="600"/>
              </a:spcAft>
              <a:buFont typeface="Arial" panose="020B0604020202020204" pitchFamily="34" charset="0"/>
              <a:buChar char="•"/>
            </a:pPr>
            <a:endParaRPr lang="en-US" altLang="en-US" sz="1400" dirty="0">
              <a:latin typeface="+mn-lt"/>
            </a:endParaRPr>
          </a:p>
          <a:p>
            <a:pPr indent="-228600">
              <a:lnSpc>
                <a:spcPct val="90000"/>
              </a:lnSpc>
              <a:spcAft>
                <a:spcPts val="600"/>
              </a:spcAft>
              <a:buFont typeface="Arial" panose="020B0604020202020204" pitchFamily="34" charset="0"/>
              <a:buChar char="•"/>
            </a:pPr>
            <a:r>
              <a:rPr lang="en-US" altLang="en-US" sz="1400" dirty="0">
                <a:latin typeface="+mn-lt"/>
              </a:rPr>
              <a:t>Η </a:t>
            </a:r>
            <a:r>
              <a:rPr lang="en-US" altLang="en-US" sz="1400" b="1" dirty="0" err="1">
                <a:latin typeface="+mn-lt"/>
              </a:rPr>
              <a:t>δημιουργί</a:t>
            </a:r>
            <a:r>
              <a:rPr lang="en-US" altLang="en-US" sz="1400" b="1" dirty="0">
                <a:latin typeface="+mn-lt"/>
              </a:rPr>
              <a:t>α μορφοτύπων</a:t>
            </a:r>
            <a:r>
              <a:rPr lang="en-US" altLang="en-US" sz="1400" dirty="0">
                <a:latin typeface="+mn-lt"/>
              </a:rPr>
              <a:t>. </a:t>
            </a:r>
            <a:r>
              <a:rPr lang="en-US" altLang="en-US" sz="1400" dirty="0" err="1">
                <a:latin typeface="+mn-lt"/>
              </a:rPr>
              <a:t>Στ</a:t>
            </a:r>
            <a:r>
              <a:rPr lang="en-US" altLang="en-US" sz="1400" dirty="0">
                <a:latin typeface="+mn-lt"/>
              </a:rPr>
              <a:t>α κόμικς η ιδεολογική επιβάρυνση μιας συγκεκριμένης κοινωνικο-πολιτισμικής πραγματικότητας γίνεται μέσα από τη μορφοποίηση των προσώπων της ιστορίας, δηλαδή τη σχηματοποίηση των χαρακτήρων-ηρώων σε αναγνωρίσιμες φόρμες (καλούπια). </a:t>
            </a:r>
            <a:r>
              <a:rPr lang="en-US" altLang="en-US" sz="1400" dirty="0" err="1">
                <a:latin typeface="+mn-lt"/>
              </a:rPr>
              <a:t>Πίσω</a:t>
            </a:r>
            <a:r>
              <a:rPr lang="en-US" altLang="en-US" sz="1400" dirty="0">
                <a:latin typeface="+mn-lt"/>
              </a:rPr>
              <a:t> από </a:t>
            </a:r>
            <a:r>
              <a:rPr lang="en-US" altLang="en-US" sz="1400" dirty="0" err="1">
                <a:latin typeface="+mn-lt"/>
              </a:rPr>
              <a:t>την</a:t>
            </a:r>
            <a:r>
              <a:rPr lang="en-US" altLang="en-US" sz="1400" dirty="0">
                <a:latin typeface="+mn-lt"/>
              </a:rPr>
              <a:t> π</a:t>
            </a:r>
            <a:r>
              <a:rPr lang="en-US" altLang="en-US" sz="1400" dirty="0" err="1">
                <a:latin typeface="+mn-lt"/>
              </a:rPr>
              <a:t>ολυ</a:t>
            </a:r>
            <a:r>
              <a:rPr lang="en-US" altLang="en-US" sz="1400" dirty="0">
                <a:latin typeface="+mn-lt"/>
              </a:rPr>
              <a:t>προσωπία των ηρώων κρύβεται συνήθως η </a:t>
            </a:r>
            <a:r>
              <a:rPr lang="en-US" altLang="en-US" sz="1400" b="1" u="sng" dirty="0">
                <a:latin typeface="+mn-lt"/>
              </a:rPr>
              <a:t>ιδεολογική κωδικοποίηση της πραγματικότητας</a:t>
            </a:r>
            <a:r>
              <a:rPr lang="en-US" altLang="en-US" sz="1400" dirty="0">
                <a:latin typeface="+mn-lt"/>
              </a:rPr>
              <a:t>. Η α</a:t>
            </a:r>
            <a:r>
              <a:rPr lang="en-US" altLang="en-US" sz="1400" dirty="0" err="1">
                <a:latin typeface="+mn-lt"/>
              </a:rPr>
              <a:t>ντι</a:t>
            </a:r>
            <a:r>
              <a:rPr lang="en-US" altLang="en-US" sz="1400" dirty="0">
                <a:latin typeface="+mn-lt"/>
              </a:rPr>
              <a:t>παράθεση καλού-κακού παίρνει υπόσταση μέσα από αντίστοιχα ευανάγνωστα χαρακτηριστικά στα πρόσωπα των ηρώων</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Children Listening Storytelling 131501 Vector Art at Vecteezy">
            <a:extLst>
              <a:ext uri="{FF2B5EF4-FFF2-40B4-BE49-F238E27FC236}">
                <a16:creationId xmlns:a16="http://schemas.microsoft.com/office/drawing/2014/main" id="{6B8DF1F6-D29D-77AE-3BF0-0D3DC658F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01"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8681" name="Rectangle 286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74" name="Rectangle 2">
            <a:extLst>
              <a:ext uri="{FF2B5EF4-FFF2-40B4-BE49-F238E27FC236}">
                <a16:creationId xmlns:a16="http://schemas.microsoft.com/office/drawing/2014/main" id="{C1A8025E-A2FD-4D7D-8E08-7827BAF95977}"/>
              </a:ext>
            </a:extLst>
          </p:cNvPr>
          <p:cNvSpPr>
            <a:spLocks noChangeArrowheads="1"/>
          </p:cNvSpPr>
          <p:nvPr/>
        </p:nvSpPr>
        <p:spPr bwMode="auto">
          <a:xfrm>
            <a:off x="286109" y="181155"/>
            <a:ext cx="3822189" cy="58750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10000"/>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indent="-228600">
              <a:lnSpc>
                <a:spcPct val="90000"/>
              </a:lnSpc>
              <a:spcAft>
                <a:spcPts val="600"/>
              </a:spcAft>
              <a:buFont typeface="Arial" panose="020B0604020202020204" pitchFamily="34" charset="0"/>
              <a:buChar char="•"/>
            </a:pPr>
            <a:r>
              <a:rPr lang="en-US" altLang="en-US" sz="1600" dirty="0">
                <a:latin typeface="+mn-lt"/>
              </a:rPr>
              <a:t>Η </a:t>
            </a:r>
            <a:r>
              <a:rPr lang="en-US" altLang="en-US" sz="1600" dirty="0" err="1">
                <a:latin typeface="+mn-lt"/>
              </a:rPr>
              <a:t>συνεισφορά</a:t>
            </a:r>
            <a:r>
              <a:rPr lang="en-US" altLang="en-US" sz="1600" dirty="0">
                <a:latin typeface="+mn-lt"/>
              </a:rPr>
              <a:t> </a:t>
            </a:r>
            <a:r>
              <a:rPr lang="en-US" altLang="en-US" sz="1600" dirty="0" err="1">
                <a:latin typeface="+mn-lt"/>
              </a:rPr>
              <a:t>της</a:t>
            </a:r>
            <a:r>
              <a:rPr lang="en-US" altLang="en-US" sz="1600" dirty="0">
                <a:latin typeface="+mn-lt"/>
              </a:rPr>
              <a:t> α</a:t>
            </a:r>
            <a:r>
              <a:rPr lang="en-US" altLang="en-US" sz="1600" dirty="0" err="1">
                <a:latin typeface="+mn-lt"/>
              </a:rPr>
              <a:t>φήγησης</a:t>
            </a:r>
            <a:r>
              <a:rPr lang="en-US" altLang="en-US" sz="1600" dirty="0">
                <a:latin typeface="+mn-lt"/>
              </a:rPr>
              <a:t> </a:t>
            </a:r>
            <a:r>
              <a:rPr lang="en-US" altLang="en-US" sz="1600" dirty="0" err="1">
                <a:latin typeface="+mn-lt"/>
              </a:rPr>
              <a:t>στην</a:t>
            </a:r>
            <a:r>
              <a:rPr lang="en-US" altLang="en-US" sz="1600" dirty="0">
                <a:latin typeface="+mn-lt"/>
              </a:rPr>
              <a:t> </a:t>
            </a:r>
            <a:r>
              <a:rPr lang="en-US" altLang="en-US" sz="1600" dirty="0" err="1">
                <a:latin typeface="+mn-lt"/>
              </a:rPr>
              <a:t>μάθηση</a:t>
            </a:r>
            <a:r>
              <a:rPr lang="en-US" altLang="en-US" sz="1600" dirty="0">
                <a:latin typeface="+mn-lt"/>
              </a:rPr>
              <a:t> </a:t>
            </a:r>
            <a:r>
              <a:rPr lang="en-US" altLang="en-US" sz="1600" dirty="0" err="1">
                <a:latin typeface="+mn-lt"/>
              </a:rPr>
              <a:t>συνοψίζετ</a:t>
            </a:r>
            <a:r>
              <a:rPr lang="en-US" altLang="en-US" sz="1600" dirty="0">
                <a:latin typeface="+mn-lt"/>
              </a:rPr>
              <a:t>αι στις παρακάτω τρεις διαστάσεις της ανθρώπινης φύσης και συμπεριφοράς:</a:t>
            </a:r>
          </a:p>
          <a:p>
            <a:pPr indent="-228600">
              <a:lnSpc>
                <a:spcPct val="90000"/>
              </a:lnSpc>
              <a:spcAft>
                <a:spcPts val="600"/>
              </a:spcAft>
              <a:buFont typeface="Arial" panose="020B0604020202020204" pitchFamily="34" charset="0"/>
              <a:buChar char="•"/>
            </a:pPr>
            <a:endParaRPr lang="en-US" altLang="en-US" sz="1600" dirty="0">
              <a:latin typeface="+mn-lt"/>
            </a:endParaRPr>
          </a:p>
          <a:p>
            <a:pPr>
              <a:lnSpc>
                <a:spcPct val="90000"/>
              </a:lnSpc>
              <a:spcAft>
                <a:spcPts val="600"/>
              </a:spcAft>
            </a:pPr>
            <a:r>
              <a:rPr lang="en-US" altLang="en-US" sz="1600" b="1" dirty="0">
                <a:latin typeface="+mn-lt"/>
              </a:rPr>
              <a:t>1. </a:t>
            </a:r>
            <a:r>
              <a:rPr lang="en-US" altLang="en-US" sz="1600" b="1" dirty="0" err="1">
                <a:latin typeface="+mn-lt"/>
              </a:rPr>
              <a:t>Κοινωνική</a:t>
            </a:r>
            <a:r>
              <a:rPr lang="en-US" altLang="en-US" sz="1600" b="1" dirty="0">
                <a:latin typeface="+mn-lt"/>
              </a:rPr>
              <a:t> </a:t>
            </a:r>
            <a:r>
              <a:rPr lang="en-US" altLang="en-US" sz="1600" b="1" dirty="0" err="1">
                <a:latin typeface="+mn-lt"/>
              </a:rPr>
              <a:t>διάστ</a:t>
            </a:r>
            <a:r>
              <a:rPr lang="en-US" altLang="en-US" sz="1600" b="1" dirty="0">
                <a:latin typeface="+mn-lt"/>
              </a:rPr>
              <a:t>αση:</a:t>
            </a:r>
            <a:endParaRPr lang="en-US" altLang="en-US" sz="1600" dirty="0">
              <a:latin typeface="+mn-lt"/>
            </a:endParaRPr>
          </a:p>
          <a:p>
            <a:pPr indent="-228600">
              <a:lnSpc>
                <a:spcPct val="90000"/>
              </a:lnSpc>
              <a:spcAft>
                <a:spcPts val="600"/>
              </a:spcAft>
              <a:buFont typeface="Arial" panose="020B0604020202020204" pitchFamily="34" charset="0"/>
              <a:buChar char="•"/>
            </a:pPr>
            <a:r>
              <a:rPr lang="en-US" altLang="en-US" sz="1600" dirty="0">
                <a:latin typeface="+mn-lt"/>
              </a:rPr>
              <a:t>Η α</a:t>
            </a:r>
            <a:r>
              <a:rPr lang="en-US" altLang="en-US" sz="1600" dirty="0" err="1">
                <a:latin typeface="+mn-lt"/>
              </a:rPr>
              <a:t>φήγηση</a:t>
            </a:r>
            <a:r>
              <a:rPr lang="en-US" altLang="en-US" sz="1600" dirty="0">
                <a:latin typeface="+mn-lt"/>
              </a:rPr>
              <a:t> </a:t>
            </a:r>
            <a:r>
              <a:rPr lang="en-US" altLang="en-US" sz="1600" dirty="0" err="1">
                <a:latin typeface="+mn-lt"/>
              </a:rPr>
              <a:t>συνήθως</a:t>
            </a:r>
            <a:r>
              <a:rPr lang="en-US" altLang="en-US" sz="1600" dirty="0">
                <a:latin typeface="+mn-lt"/>
              </a:rPr>
              <a:t> </a:t>
            </a:r>
            <a:r>
              <a:rPr lang="en-US" altLang="en-US" sz="1600" dirty="0" err="1">
                <a:latin typeface="+mn-lt"/>
              </a:rPr>
              <a:t>διεξάγετ</a:t>
            </a:r>
            <a:r>
              <a:rPr lang="en-US" altLang="en-US" sz="1600" dirty="0">
                <a:latin typeface="+mn-lt"/>
              </a:rPr>
              <a:t>αι ενώπιον ζωντανού ακροατηρίου. Κα</a:t>
            </a:r>
            <a:r>
              <a:rPr lang="en-US" altLang="en-US" sz="1600" dirty="0" err="1">
                <a:latin typeface="+mn-lt"/>
              </a:rPr>
              <a:t>τά</a:t>
            </a:r>
            <a:r>
              <a:rPr lang="en-US" altLang="en-US" sz="1600" dirty="0">
                <a:latin typeface="+mn-lt"/>
              </a:rPr>
              <a:t> </a:t>
            </a:r>
            <a:r>
              <a:rPr lang="en-US" altLang="en-US" sz="1600" dirty="0" err="1">
                <a:latin typeface="+mn-lt"/>
              </a:rPr>
              <a:t>τη</a:t>
            </a:r>
            <a:r>
              <a:rPr lang="en-US" altLang="en-US" sz="1600" dirty="0">
                <a:latin typeface="+mn-lt"/>
              </a:rPr>
              <a:t> </a:t>
            </a:r>
            <a:r>
              <a:rPr lang="en-US" altLang="en-US" sz="1600" dirty="0" err="1">
                <a:latin typeface="+mn-lt"/>
              </a:rPr>
              <a:t>διάρκει</a:t>
            </a:r>
            <a:r>
              <a:rPr lang="en-US" altLang="en-US" sz="1600" dirty="0">
                <a:latin typeface="+mn-lt"/>
              </a:rPr>
              <a:t>α της αφήγησης, ο αφηγητής αλληλεπιδρά με τους ακροατές, μέσα σε ένα φυσικό περιβάλλον (πχ αίθουσα διδασκαλίας) με τη μορφή ερωταποκρίσεων. Η α</a:t>
            </a:r>
            <a:r>
              <a:rPr lang="en-US" altLang="en-US" sz="1600" dirty="0" err="1">
                <a:latin typeface="+mn-lt"/>
              </a:rPr>
              <a:t>ντ</a:t>
            </a:r>
            <a:r>
              <a:rPr lang="en-US" altLang="en-US" sz="1600" dirty="0">
                <a:latin typeface="+mn-lt"/>
              </a:rPr>
              <a:t>απόκριση του κοινού, συχνά λαμβάνεται υπ όψη από τον αφηγητή ο οποίος και τροποποιεί ανάλογα την πλοκή της ιστορίας. </a:t>
            </a:r>
          </a:p>
          <a:p>
            <a:pPr indent="-228600">
              <a:lnSpc>
                <a:spcPct val="90000"/>
              </a:lnSpc>
              <a:spcAft>
                <a:spcPts val="600"/>
              </a:spcAft>
              <a:buFont typeface="Arial" panose="020B0604020202020204" pitchFamily="34" charset="0"/>
              <a:buChar char="•"/>
            </a:pPr>
            <a:endParaRPr lang="en-US" altLang="en-US" sz="1600" dirty="0">
              <a:latin typeface="+mn-lt"/>
            </a:endParaRPr>
          </a:p>
          <a:p>
            <a:pPr indent="-228600">
              <a:lnSpc>
                <a:spcPct val="90000"/>
              </a:lnSpc>
              <a:spcAft>
                <a:spcPts val="600"/>
              </a:spcAft>
              <a:buFont typeface="Arial" panose="020B0604020202020204" pitchFamily="34" charset="0"/>
              <a:buChar char="•"/>
            </a:pPr>
            <a:r>
              <a:rPr lang="en-US" altLang="en-US" sz="1600" dirty="0" err="1">
                <a:latin typeface="+mn-lt"/>
              </a:rPr>
              <a:t>Το</a:t>
            </a:r>
            <a:r>
              <a:rPr lang="en-US" altLang="en-US" sz="1600" dirty="0">
                <a:latin typeface="+mn-lt"/>
              </a:rPr>
              <a:t> α</a:t>
            </a:r>
            <a:r>
              <a:rPr lang="en-US" altLang="en-US" sz="1600" dirty="0" err="1">
                <a:latin typeface="+mn-lt"/>
              </a:rPr>
              <a:t>κρο</a:t>
            </a:r>
            <a:r>
              <a:rPr lang="en-US" altLang="en-US" sz="1600" dirty="0">
                <a:latin typeface="+mn-lt"/>
              </a:rPr>
              <a:t>ατήριο, παρακολουθεί την ιστορία και δημιουργεί εικόνες με βάση τα λόγια του ακροατή, ενώ το ύφος και οι κινήσεις του αφηγητή μπορούν αν μετατρέψουν την αφήγηση σε μια βιωματική επικοινωνιακή πράξη. Κα</a:t>
            </a:r>
            <a:r>
              <a:rPr lang="en-US" altLang="en-US" sz="1600" dirty="0" err="1">
                <a:latin typeface="+mn-lt"/>
              </a:rPr>
              <a:t>τά</a:t>
            </a:r>
            <a:r>
              <a:rPr lang="en-US" altLang="en-US" sz="1600" dirty="0">
                <a:latin typeface="+mn-lt"/>
              </a:rPr>
              <a:t> </a:t>
            </a:r>
            <a:r>
              <a:rPr lang="en-US" altLang="en-US" sz="1600" dirty="0" err="1">
                <a:latin typeface="+mn-lt"/>
              </a:rPr>
              <a:t>τη</a:t>
            </a:r>
            <a:r>
              <a:rPr lang="en-US" altLang="en-US" sz="1600" dirty="0">
                <a:latin typeface="+mn-lt"/>
              </a:rPr>
              <a:t> </a:t>
            </a:r>
            <a:r>
              <a:rPr lang="en-US" altLang="en-US" sz="1600" dirty="0" err="1">
                <a:latin typeface="+mn-lt"/>
              </a:rPr>
              <a:t>διάρκει</a:t>
            </a:r>
            <a:r>
              <a:rPr lang="en-US" altLang="en-US" sz="1600" dirty="0">
                <a:latin typeface="+mn-lt"/>
              </a:rPr>
              <a:t>α της αφήγησης ο αφηγητής και το ακροατήριο συνυπάρχουν σε στην ίδια ομάδα και αναπτύσσουν σχέσεις μεταξύ τους. Η </a:t>
            </a:r>
            <a:r>
              <a:rPr lang="en-US" altLang="en-US" sz="1600" dirty="0" err="1">
                <a:latin typeface="+mn-lt"/>
              </a:rPr>
              <a:t>σχέση</a:t>
            </a:r>
            <a:r>
              <a:rPr lang="en-US" altLang="en-US" sz="1600" dirty="0">
                <a:latin typeface="+mn-lt"/>
              </a:rPr>
              <a:t> α</a:t>
            </a:r>
            <a:r>
              <a:rPr lang="en-US" altLang="en-US" sz="1600" dirty="0" err="1">
                <a:latin typeface="+mn-lt"/>
              </a:rPr>
              <a:t>υτή</a:t>
            </a:r>
            <a:r>
              <a:rPr lang="en-US" altLang="en-US" sz="1600" dirty="0">
                <a:latin typeface="+mn-lt"/>
              </a:rPr>
              <a:t> </a:t>
            </a:r>
            <a:r>
              <a:rPr lang="en-US" altLang="en-US" sz="1600" dirty="0" err="1">
                <a:latin typeface="+mn-lt"/>
              </a:rPr>
              <a:t>ενισχύετ</a:t>
            </a:r>
            <a:r>
              <a:rPr lang="en-US" altLang="en-US" sz="1600" dirty="0">
                <a:latin typeface="+mn-lt"/>
              </a:rPr>
              <a:t>αι κατά την ανταλλαγή προσωπικών εμπειριών και αντιλήψεων με τη μορφή ιστοριών.</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4A02A5E4-6356-4240-A30C-D79BDAF0B92D}"/>
              </a:ext>
            </a:extLst>
          </p:cNvPr>
          <p:cNvSpPr>
            <a:spLocks noChangeArrowheads="1"/>
          </p:cNvSpPr>
          <p:nvPr/>
        </p:nvSpPr>
        <p:spPr bwMode="auto">
          <a:xfrm>
            <a:off x="1526877" y="680620"/>
            <a:ext cx="875488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b="1" dirty="0">
                <a:solidFill>
                  <a:srgbClr val="36312D"/>
                </a:solidFill>
                <a:latin typeface="Enriqueta"/>
              </a:rPr>
              <a:t>2. </a:t>
            </a:r>
            <a:r>
              <a:rPr lang="el-GR" altLang="en-US" b="1" dirty="0">
                <a:solidFill>
                  <a:srgbClr val="36312D"/>
                </a:solidFill>
                <a:latin typeface="Enriqueta"/>
              </a:rPr>
              <a:t>Συναισθηματική διάσταση:</a:t>
            </a:r>
            <a:endParaRPr lang="el-GR" altLang="en-US" dirty="0">
              <a:solidFill>
                <a:srgbClr val="36312D"/>
              </a:solidFill>
              <a:latin typeface="Enriqueta"/>
            </a:endParaRPr>
          </a:p>
          <a:p>
            <a:pPr algn="just" eaLnBrk="1" hangingPunct="1"/>
            <a:r>
              <a:rPr lang="el-GR" altLang="en-US" dirty="0">
                <a:solidFill>
                  <a:srgbClr val="36312D"/>
                </a:solidFill>
                <a:latin typeface="Enriqueta"/>
              </a:rPr>
              <a:t>Οι ιστορίες έχουν χρησιμοποιηθεί κατά την διάρκεια της ανθρώπινης ύπαρξης με έμφαση στον εκπαιδευτικό τους χαρακτήρα, κυρίως λόγο της ικανότητά τους να δημιουργούν συναισθήματα και συγκινήσεις στον ακροατή. </a:t>
            </a:r>
          </a:p>
          <a:p>
            <a:pPr algn="just" eaLnBrk="1" hangingPunct="1"/>
            <a:endParaRPr lang="el-GR" altLang="en-US" dirty="0">
              <a:solidFill>
                <a:srgbClr val="36312D"/>
              </a:solidFill>
              <a:latin typeface="Enriqueta"/>
            </a:endParaRPr>
          </a:p>
          <a:p>
            <a:pPr algn="just" eaLnBrk="1" hangingPunct="1"/>
            <a:r>
              <a:rPr lang="el-GR" altLang="en-US" b="1" dirty="0">
                <a:solidFill>
                  <a:srgbClr val="36312D"/>
                </a:solidFill>
                <a:latin typeface="Enriqueta"/>
              </a:rPr>
              <a:t>Μέσα από τη σύνθεση και την αφήγηση κάποιας ιστορίας, ο αφηγητής εξωτερικεύει και επικοινωνεί τα συναισθήματά του στο ακροατήριο. </a:t>
            </a:r>
          </a:p>
          <a:p>
            <a:pPr algn="just" eaLnBrk="1" hangingPunct="1"/>
            <a:endParaRPr lang="el-GR" altLang="en-US" dirty="0">
              <a:solidFill>
                <a:srgbClr val="36312D"/>
              </a:solidFill>
              <a:latin typeface="Enriqueta"/>
            </a:endParaRPr>
          </a:p>
          <a:p>
            <a:pPr algn="just" eaLnBrk="1" hangingPunct="1"/>
            <a:r>
              <a:rPr lang="el-GR" altLang="en-US" dirty="0">
                <a:solidFill>
                  <a:srgbClr val="36312D"/>
                </a:solidFill>
                <a:latin typeface="Enriqueta"/>
              </a:rPr>
              <a:t>Ο τρόπος εξιστόρησης μιας ιστορίας (αφήγησης), μπορεί να δημιουργήσει έντονη συναισθηματική εμπλοκή του ακροατή στην ιστορία, ο οποίος ενδέχεται να ταυτιστεί με κάποιον από τους πρωταγωνιστές της ιστορίας. Μέσα από την αφήγηση, ο άνθρωπος μαθαίνει σταδιακά να διαχειρίζεται και να επικοινωνεί τα συναισθήματά του.</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8 Classic storytelling techniques for engaging presentations">
            <a:extLst>
              <a:ext uri="{FF2B5EF4-FFF2-40B4-BE49-F238E27FC236}">
                <a16:creationId xmlns:a16="http://schemas.microsoft.com/office/drawing/2014/main" id="{5A20A9F7-697C-28FE-74C4-198FD4E84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77" r="9525" b="1"/>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30727" name="Straight Connector 30726">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722" name="Rectangle 1">
            <a:extLst>
              <a:ext uri="{FF2B5EF4-FFF2-40B4-BE49-F238E27FC236}">
                <a16:creationId xmlns:a16="http://schemas.microsoft.com/office/drawing/2014/main" id="{AD636EA0-E150-48B8-8C9F-AD5773E61429}"/>
              </a:ext>
            </a:extLst>
          </p:cNvPr>
          <p:cNvSpPr>
            <a:spLocks noChangeArrowheads="1"/>
          </p:cNvSpPr>
          <p:nvPr/>
        </p:nvSpPr>
        <p:spPr bwMode="auto">
          <a:xfrm>
            <a:off x="8153400" y="1181822"/>
            <a:ext cx="3434180" cy="49605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10000"/>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Aft>
                <a:spcPts val="600"/>
              </a:spcAft>
            </a:pPr>
            <a:r>
              <a:rPr lang="en-US" altLang="en-US" b="1" dirty="0">
                <a:latin typeface="+mn-lt"/>
              </a:rPr>
              <a:t>3. </a:t>
            </a:r>
            <a:r>
              <a:rPr lang="en-US" altLang="en-US" b="1" dirty="0" err="1">
                <a:latin typeface="+mn-lt"/>
              </a:rPr>
              <a:t>Γνωστική</a:t>
            </a:r>
            <a:r>
              <a:rPr lang="en-US" altLang="en-US" b="1" dirty="0">
                <a:latin typeface="+mn-lt"/>
              </a:rPr>
              <a:t> </a:t>
            </a:r>
            <a:r>
              <a:rPr lang="en-US" altLang="en-US" b="1" dirty="0" err="1">
                <a:latin typeface="+mn-lt"/>
              </a:rPr>
              <a:t>διάστ</a:t>
            </a:r>
            <a:r>
              <a:rPr lang="en-US" altLang="en-US" b="1" dirty="0">
                <a:latin typeface="+mn-lt"/>
              </a:rPr>
              <a:t>αση:</a:t>
            </a:r>
            <a:endParaRPr lang="en-US" altLang="en-US" dirty="0">
              <a:latin typeface="+mn-lt"/>
            </a:endParaRPr>
          </a:p>
          <a:p>
            <a:pPr indent="-228600">
              <a:lnSpc>
                <a:spcPct val="90000"/>
              </a:lnSpc>
              <a:spcAft>
                <a:spcPts val="600"/>
              </a:spcAft>
              <a:buFont typeface="Arial" panose="020B0604020202020204" pitchFamily="34" charset="0"/>
              <a:buChar char="•"/>
            </a:pPr>
            <a:r>
              <a:rPr lang="en-US" altLang="en-US" dirty="0" err="1">
                <a:latin typeface="+mn-lt"/>
              </a:rPr>
              <a:t>Μέσ</a:t>
            </a:r>
            <a:r>
              <a:rPr lang="en-US" altLang="en-US" dirty="0">
                <a:latin typeface="+mn-lt"/>
              </a:rPr>
              <a:t>α από τη διαδικασία της αφήγησης, οι εκπαιδευόμενοι βελτιώνουν τις προφορικές και γραπτές επικοινωνιακές τους δεξιότητες καθώς και δεξιότητες υψηλής σκέψης (high-order skills) όπως η συλλογή και επεξεργασία πληροφοριών για την νοήματος και η επίλυση προβλημάτων. </a:t>
            </a:r>
          </a:p>
          <a:p>
            <a:pPr indent="-228600">
              <a:lnSpc>
                <a:spcPct val="90000"/>
              </a:lnSpc>
              <a:spcAft>
                <a:spcPts val="600"/>
              </a:spcAft>
              <a:buFont typeface="Arial" panose="020B0604020202020204" pitchFamily="34" charset="0"/>
              <a:buChar char="•"/>
            </a:pPr>
            <a:endParaRPr lang="en-US" altLang="en-US" dirty="0">
              <a:latin typeface="+mn-lt"/>
            </a:endParaRPr>
          </a:p>
          <a:p>
            <a:pPr indent="-228600">
              <a:lnSpc>
                <a:spcPct val="90000"/>
              </a:lnSpc>
              <a:spcAft>
                <a:spcPts val="600"/>
              </a:spcAft>
              <a:buFont typeface="Arial" panose="020B0604020202020204" pitchFamily="34" charset="0"/>
              <a:buChar char="•"/>
            </a:pPr>
            <a:r>
              <a:rPr lang="en-US" altLang="en-US" dirty="0">
                <a:latin typeface="+mn-lt"/>
              </a:rPr>
              <a:t>Η </a:t>
            </a:r>
            <a:r>
              <a:rPr lang="en-US" altLang="en-US" dirty="0" err="1">
                <a:latin typeface="+mn-lt"/>
              </a:rPr>
              <a:t>δι</a:t>
            </a:r>
            <a:r>
              <a:rPr lang="en-US" altLang="en-US" dirty="0">
                <a:latin typeface="+mn-lt"/>
              </a:rPr>
              <a:t>αδικασία της αφήγησης ενισχύει τη </a:t>
            </a:r>
            <a:r>
              <a:rPr lang="en-US" altLang="en-US" b="1" dirty="0">
                <a:latin typeface="+mn-lt"/>
              </a:rPr>
              <a:t>δημιουργικότητα</a:t>
            </a:r>
            <a:r>
              <a:rPr lang="en-US" altLang="en-US" dirty="0">
                <a:latin typeface="+mn-lt"/>
              </a:rPr>
              <a:t> και τη </a:t>
            </a:r>
            <a:r>
              <a:rPr lang="en-US" altLang="en-US" b="1" dirty="0">
                <a:latin typeface="+mn-lt"/>
              </a:rPr>
              <a:t>φαντασία</a:t>
            </a:r>
            <a:r>
              <a:rPr lang="en-US" altLang="en-US" dirty="0">
                <a:latin typeface="+mn-lt"/>
              </a:rPr>
              <a:t> τόσο του αφηγητή που συνδυάζει πραγματικά ή/και φανταστικά σενάρια στα πλαίσια ενός εκπαιδευτικού σκοπού, αλλά και των ακροατών οι οποίοι βασισμένοι στα λόγια, τις λέξεις και το ύφος του ακροατή δημιουργούν τις εικόνες της ιστορίας.</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1" name="Rectangle 52230">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3" name="Rectangle 52232">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6D71E47-D9EA-9CF1-771F-F864BB45BD87}"/>
              </a:ext>
            </a:extLst>
          </p:cNvPr>
          <p:cNvPicPr>
            <a:picLocks noChangeAspect="1"/>
          </p:cNvPicPr>
          <p:nvPr/>
        </p:nvPicPr>
        <p:blipFill>
          <a:blip r:embed="rId2"/>
          <a:srcRect l="3412" r="-1" b="-1"/>
          <a:stretch/>
        </p:blipFill>
        <p:spPr>
          <a:xfrm>
            <a:off x="7684008" y="1"/>
            <a:ext cx="4507992" cy="2240280"/>
          </a:xfrm>
          <a:prstGeom prst="rect">
            <a:avLst/>
          </a:prstGeom>
        </p:spPr>
      </p:pic>
      <p:sp>
        <p:nvSpPr>
          <p:cNvPr id="52235" name="Rectangle 52234">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26" name="Rectangle 1">
            <a:extLst>
              <a:ext uri="{FF2B5EF4-FFF2-40B4-BE49-F238E27FC236}">
                <a16:creationId xmlns:a16="http://schemas.microsoft.com/office/drawing/2014/main" id="{AE1BB54B-64F9-46A4-BC6A-199CCE76C6D1}"/>
              </a:ext>
            </a:extLst>
          </p:cNvPr>
          <p:cNvSpPr>
            <a:spLocks noChangeArrowheads="1"/>
          </p:cNvSpPr>
          <p:nvPr/>
        </p:nvSpPr>
        <p:spPr bwMode="auto">
          <a:xfrm>
            <a:off x="612648" y="3355848"/>
            <a:ext cx="6272784" cy="28254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Aft>
                <a:spcPts val="600"/>
              </a:spcAft>
            </a:pPr>
            <a:r>
              <a:rPr lang="en-US" altLang="en-US" sz="1700" b="1" dirty="0">
                <a:latin typeface="+mn-lt"/>
              </a:rPr>
              <a:t>Εργα</a:t>
            </a:r>
            <a:r>
              <a:rPr lang="en-US" altLang="en-US" sz="1700" b="1" dirty="0" err="1">
                <a:latin typeface="+mn-lt"/>
              </a:rPr>
              <a:t>λεί</a:t>
            </a:r>
            <a:r>
              <a:rPr lang="en-US" altLang="en-US" sz="1700" b="1" dirty="0">
                <a:latin typeface="+mn-lt"/>
              </a:rPr>
              <a:t>α Ψηφιακής Αφήγησης</a:t>
            </a:r>
            <a:endParaRPr lang="en-US" altLang="en-US" sz="1700" dirty="0">
              <a:latin typeface="+mn-lt"/>
            </a:endParaRPr>
          </a:p>
          <a:p>
            <a:pPr indent="-228600">
              <a:lnSpc>
                <a:spcPct val="90000"/>
              </a:lnSpc>
              <a:spcAft>
                <a:spcPts val="600"/>
              </a:spcAft>
              <a:buFont typeface="Arial" panose="020B0604020202020204" pitchFamily="34" charset="0"/>
              <a:buChar char="•"/>
            </a:pPr>
            <a:r>
              <a:rPr lang="en-US" altLang="en-US" sz="1700" dirty="0">
                <a:latin typeface="+mn-lt"/>
              </a:rPr>
              <a:t>Παρα</a:t>
            </a:r>
            <a:r>
              <a:rPr lang="en-US" altLang="en-US" sz="1700" dirty="0" err="1">
                <a:latin typeface="+mn-lt"/>
              </a:rPr>
              <a:t>κάτω</a:t>
            </a:r>
            <a:r>
              <a:rPr lang="en-US" altLang="en-US" sz="1700" dirty="0">
                <a:latin typeface="+mn-lt"/>
              </a:rPr>
              <a:t> πα</a:t>
            </a:r>
            <a:r>
              <a:rPr lang="en-US" altLang="en-US" sz="1700" dirty="0" err="1">
                <a:latin typeface="+mn-lt"/>
              </a:rPr>
              <a:t>ρουσιάζοντ</a:t>
            </a:r>
            <a:r>
              <a:rPr lang="en-US" altLang="en-US" sz="1700" dirty="0">
                <a:latin typeface="+mn-lt"/>
              </a:rPr>
              <a:t>αι κάποια από τα εργαλεία τα οποία μπορούν να χρησιμοποιηθούν για δημιουργία ψηφιακών αφηγήσεων.</a:t>
            </a:r>
          </a:p>
          <a:p>
            <a:pPr indent="-228600">
              <a:lnSpc>
                <a:spcPct val="90000"/>
              </a:lnSpc>
              <a:spcAft>
                <a:spcPts val="600"/>
              </a:spcAft>
              <a:buFont typeface="Arial" panose="020B0604020202020204" pitchFamily="34" charset="0"/>
              <a:buChar char="•"/>
            </a:pPr>
            <a:r>
              <a:rPr lang="en-US" altLang="en-US" sz="1700" b="1" dirty="0" err="1">
                <a:latin typeface="+mn-lt"/>
              </a:rPr>
              <a:t>Pixton</a:t>
            </a:r>
            <a:r>
              <a:rPr lang="en-US" altLang="en-US" sz="1700" dirty="0">
                <a:latin typeface="+mn-lt"/>
              </a:rPr>
              <a:t> ή </a:t>
            </a:r>
            <a:r>
              <a:rPr lang="en-US" altLang="en-US" sz="1700" b="1" dirty="0" err="1">
                <a:latin typeface="+mn-lt"/>
              </a:rPr>
              <a:t>Storyjumber</a:t>
            </a:r>
            <a:r>
              <a:rPr lang="en-US" altLang="en-US" sz="1700" dirty="0">
                <a:latin typeface="+mn-lt"/>
              </a:rPr>
              <a:t> </a:t>
            </a:r>
            <a:br>
              <a:rPr lang="en-US" altLang="en-US" sz="1700" dirty="0">
                <a:latin typeface="+mn-lt"/>
              </a:rPr>
            </a:br>
            <a:r>
              <a:rPr lang="en-US" altLang="en-US" sz="1700" dirty="0" err="1">
                <a:latin typeface="+mn-lt"/>
              </a:rPr>
              <a:t>Το</a:t>
            </a:r>
            <a:r>
              <a:rPr lang="en-US" altLang="en-US" sz="1700" dirty="0">
                <a:latin typeface="+mn-lt"/>
              </a:rPr>
              <a:t> </a:t>
            </a:r>
            <a:r>
              <a:rPr lang="en-US" altLang="en-US" sz="1700" dirty="0" err="1">
                <a:latin typeface="+mn-lt"/>
              </a:rPr>
              <a:t>Pixton</a:t>
            </a:r>
            <a:r>
              <a:rPr lang="en-US" altLang="en-US" sz="1700" dirty="0">
                <a:latin typeface="+mn-lt"/>
              </a:rPr>
              <a:t> </a:t>
            </a:r>
            <a:r>
              <a:rPr lang="en-US" altLang="en-US" sz="1700" dirty="0" err="1">
                <a:latin typeface="+mn-lt"/>
              </a:rPr>
              <a:t>είν</a:t>
            </a:r>
            <a:r>
              <a:rPr lang="en-US" altLang="en-US" sz="1700" dirty="0">
                <a:latin typeface="+mn-lt"/>
              </a:rPr>
              <a:t>αι ένα δωρεάν διαδικτυακό εργαλείο το οποίο δίνει τη δυνατότητα στους χρήστες να δημιουργήσουν τη δική τους ψηφιακή εικονογραφημένη ιστορία. Πα</a:t>
            </a:r>
            <a:r>
              <a:rPr lang="en-US" altLang="en-US" sz="1700" dirty="0" err="1">
                <a:latin typeface="+mn-lt"/>
              </a:rPr>
              <a:t>ρέχει</a:t>
            </a:r>
            <a:r>
              <a:rPr lang="en-US" altLang="en-US" sz="1700" dirty="0">
                <a:latin typeface="+mn-lt"/>
              </a:rPr>
              <a:t> </a:t>
            </a:r>
            <a:r>
              <a:rPr lang="en-US" altLang="en-US" sz="1700" dirty="0" err="1">
                <a:latin typeface="+mn-lt"/>
              </a:rPr>
              <a:t>μεγάλη</a:t>
            </a:r>
            <a:r>
              <a:rPr lang="en-US" altLang="en-US" sz="1700" dirty="0">
                <a:latin typeface="+mn-lt"/>
              </a:rPr>
              <a:t> π</a:t>
            </a:r>
            <a:r>
              <a:rPr lang="en-US" altLang="en-US" sz="1700" dirty="0" err="1">
                <a:latin typeface="+mn-lt"/>
              </a:rPr>
              <a:t>οικιλί</a:t>
            </a:r>
            <a:r>
              <a:rPr lang="en-US" altLang="en-US" sz="1700" dirty="0">
                <a:latin typeface="+mn-lt"/>
              </a:rPr>
              <a:t>α εικόνων, τις οποίες ο χρήστης μπορεί να συνδυάσει και να εμπλουτίσει με κείμενο προκειμένου να δημιουργήσει την δική του εικονογραφημένη Online ιστορία.</a:t>
            </a:r>
          </a:p>
        </p:txBody>
      </p:sp>
      <p:pic>
        <p:nvPicPr>
          <p:cNvPr id="1026" name="Picture 2">
            <a:extLst>
              <a:ext uri="{FF2B5EF4-FFF2-40B4-BE49-F238E27FC236}">
                <a16:creationId xmlns:a16="http://schemas.microsoft.com/office/drawing/2014/main" id="{73DC585D-2D71-772D-3673-8917BC9E0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753" b="4373"/>
          <a:stretch/>
        </p:blipFill>
        <p:spPr bwMode="auto">
          <a:xfrm>
            <a:off x="7684008" y="2308860"/>
            <a:ext cx="4507992" cy="2240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Use Story Jumper&quot; - Free stories online. Create books for kids |  StoryJumper">
            <a:extLst>
              <a:ext uri="{FF2B5EF4-FFF2-40B4-BE49-F238E27FC236}">
                <a16:creationId xmlns:a16="http://schemas.microsoft.com/office/drawing/2014/main" id="{C52AEED6-50FF-8715-464D-2A98420E0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926" b="13361"/>
          <a:stretch/>
        </p:blipFill>
        <p:spPr bwMode="auto">
          <a:xfrm>
            <a:off x="7684008" y="4617720"/>
            <a:ext cx="4507992" cy="2240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379690-D23C-2D5B-FD00-28439382F488}"/>
              </a:ext>
            </a:extLst>
          </p:cNvPr>
          <p:cNvPicPr>
            <a:picLocks noChangeAspect="1"/>
          </p:cNvPicPr>
          <p:nvPr/>
        </p:nvPicPr>
        <p:blipFill>
          <a:blip r:embed="rId2"/>
          <a:stretch>
            <a:fillRect/>
          </a:stretch>
        </p:blipFill>
        <p:spPr>
          <a:xfrm>
            <a:off x="643467" y="1397932"/>
            <a:ext cx="10905066" cy="4062136"/>
          </a:xfrm>
          <a:prstGeom prst="rect">
            <a:avLst/>
          </a:prstGeom>
        </p:spPr>
      </p:pic>
    </p:spTree>
    <p:extLst>
      <p:ext uri="{BB962C8B-B14F-4D97-AF65-F5344CB8AC3E}">
        <p14:creationId xmlns:p14="http://schemas.microsoft.com/office/powerpoint/2010/main" val="432594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46649"/>
            <a:ext cx="10515600" cy="6030314"/>
          </a:xfrm>
        </p:spPr>
        <p:txBody>
          <a:bodyPr>
            <a:normAutofit/>
          </a:bodyPr>
          <a:lstStyle/>
          <a:p>
            <a:pPr marL="0" indent="0">
              <a:buNone/>
            </a:pPr>
            <a:r>
              <a:rPr lang="el-GR" sz="2400" b="1" dirty="0">
                <a:latin typeface="Arial" panose="020B0604020202020204" pitchFamily="34" charset="0"/>
                <a:cs typeface="Arial" panose="020B0604020202020204" pitchFamily="34" charset="0"/>
              </a:rPr>
              <a:t>Οριοθέτηση εκπαιδευτικής συνεισφοράς (σχεδιαστικό πλαίσιο)</a:t>
            </a:r>
            <a:endParaRPr lang="en-US" sz="2400" dirty="0">
              <a:latin typeface="Arial" panose="020B0604020202020204" pitchFamily="34" charset="0"/>
              <a:cs typeface="Arial" panose="020B0604020202020204" pitchFamily="34" charset="0"/>
            </a:endParaRPr>
          </a:p>
          <a:p>
            <a:pPr marL="0" indent="0">
              <a:buNone/>
            </a:pPr>
            <a:r>
              <a:rPr lang="el-GR" sz="2400" dirty="0">
                <a:latin typeface="Arial" panose="020B0604020202020204" pitchFamily="34" charset="0"/>
                <a:cs typeface="Arial" panose="020B0604020202020204" pitchFamily="34" charset="0"/>
              </a:rPr>
              <a:t>Ένα ηλεκτρονικό παιχνίδι αποτελεί μια </a:t>
            </a:r>
            <a:r>
              <a:rPr lang="el-GR" sz="2400" b="1" dirty="0">
                <a:latin typeface="Arial" panose="020B0604020202020204" pitchFamily="34" charset="0"/>
                <a:cs typeface="Arial" panose="020B0604020202020204" pitchFamily="34" charset="0"/>
              </a:rPr>
              <a:t>εξομοίωση και μια αφαιρετική εκδοχή </a:t>
            </a:r>
            <a:r>
              <a:rPr lang="el-GR" sz="2400" dirty="0">
                <a:latin typeface="Arial" panose="020B0604020202020204" pitchFamily="34" charset="0"/>
                <a:cs typeface="Arial" panose="020B0604020202020204" pitchFamily="34" charset="0"/>
              </a:rPr>
              <a:t>ενός </a:t>
            </a:r>
            <a:r>
              <a:rPr lang="el-GR" sz="2400" b="1" dirty="0">
                <a:latin typeface="Arial" panose="020B0604020202020204" pitchFamily="34" charset="0"/>
                <a:cs typeface="Arial" panose="020B0604020202020204" pitchFamily="34" charset="0"/>
              </a:rPr>
              <a:t>πραγματικού ή φανταστικού κόσμου </a:t>
            </a:r>
            <a:r>
              <a:rPr lang="el-GR" sz="2400" dirty="0">
                <a:latin typeface="Arial" panose="020B0604020202020204" pitchFamily="34" charset="0"/>
                <a:cs typeface="Arial" panose="020B0604020202020204" pitchFamily="34" charset="0"/>
              </a:rPr>
              <a:t>η οποία έχει καλά </a:t>
            </a:r>
            <a:r>
              <a:rPr lang="el-GR" sz="2400" b="1" dirty="0">
                <a:latin typeface="Arial" panose="020B0604020202020204" pitchFamily="34" charset="0"/>
                <a:cs typeface="Arial" panose="020B0604020202020204" pitchFamily="34" charset="0"/>
              </a:rPr>
              <a:t>ορισμένους κανόνες </a:t>
            </a:r>
            <a:r>
              <a:rPr lang="el-GR" sz="2400" dirty="0">
                <a:latin typeface="Arial" panose="020B0604020202020204" pitchFamily="34" charset="0"/>
                <a:cs typeface="Arial" panose="020B0604020202020204" pitchFamily="34" charset="0"/>
              </a:rPr>
              <a:t>και όρια στα οποία μπορούν οι χρήστες να κινηθούν. </a:t>
            </a:r>
            <a:endParaRPr lang="en-US" sz="2400" dirty="0">
              <a:latin typeface="Arial" panose="020B0604020202020204" pitchFamily="34" charset="0"/>
              <a:cs typeface="Arial" panose="020B0604020202020204" pitchFamily="34" charset="0"/>
            </a:endParaRPr>
          </a:p>
          <a:p>
            <a:pPr marL="0" indent="0">
              <a:buNone/>
            </a:pPr>
            <a:r>
              <a:rPr lang="el-GR" sz="2400" dirty="0">
                <a:latin typeface="Arial" panose="020B0604020202020204" pitchFamily="34" charset="0"/>
                <a:cs typeface="Arial" panose="020B0604020202020204" pitchFamily="34" charset="0"/>
              </a:rPr>
              <a:t>Τεχνολογικά-λειτουργικά χαρακτηριστικά</a:t>
            </a:r>
            <a:r>
              <a:rPr lang="en-US" sz="2400" dirty="0">
                <a:latin typeface="Arial" panose="020B0604020202020204" pitchFamily="34" charset="0"/>
                <a:cs typeface="Arial" panose="020B0604020202020204" pitchFamily="34" charset="0"/>
              </a:rPr>
              <a:t>:</a:t>
            </a:r>
          </a:p>
          <a:p>
            <a:pPr lvl="0"/>
            <a:r>
              <a:rPr lang="el-GR" sz="2400" b="1" dirty="0" err="1">
                <a:latin typeface="Arial" panose="020B0604020202020204" pitchFamily="34" charset="0"/>
                <a:cs typeface="Arial" panose="020B0604020202020204" pitchFamily="34" charset="0"/>
              </a:rPr>
              <a:t>Χωρο</a:t>
            </a:r>
            <a:r>
              <a:rPr lang="el-GR" sz="2400" b="1" dirty="0">
                <a:latin typeface="Arial" panose="020B0604020202020204" pitchFamily="34" charset="0"/>
                <a:cs typeface="Arial" panose="020B0604020202020204" pitchFamily="34" charset="0"/>
              </a:rPr>
              <a:t>-χρονική αναπαράσταση ή/και παραμετροποίηση </a:t>
            </a:r>
            <a:r>
              <a:rPr lang="el-GR" sz="2400" dirty="0">
                <a:latin typeface="Arial" panose="020B0604020202020204" pitchFamily="34" charset="0"/>
                <a:cs typeface="Arial" panose="020B0604020202020204" pitchFamily="34" charset="0"/>
              </a:rPr>
              <a:t>ενός εικονικού κόσμου δυο (</a:t>
            </a:r>
            <a:r>
              <a:rPr lang="en-US" sz="2400" dirty="0">
                <a:latin typeface="Arial" panose="020B0604020202020204" pitchFamily="34" charset="0"/>
                <a:cs typeface="Arial" panose="020B0604020202020204" pitchFamily="34" charset="0"/>
              </a:rPr>
              <a:t>2D</a:t>
            </a:r>
            <a:r>
              <a:rPr lang="el-GR" sz="2400" dirty="0">
                <a:latin typeface="Arial" panose="020B0604020202020204" pitchFamily="34" charset="0"/>
                <a:cs typeface="Arial" panose="020B0604020202020204" pitchFamily="34" charset="0"/>
              </a:rPr>
              <a:t>) ή τριών </a:t>
            </a:r>
            <a:r>
              <a:rPr lang="en-US" sz="2400" dirty="0">
                <a:latin typeface="Arial" panose="020B0604020202020204" pitchFamily="34" charset="0"/>
                <a:cs typeface="Arial" panose="020B0604020202020204" pitchFamily="34" charset="0"/>
              </a:rPr>
              <a:t>(3D) </a:t>
            </a:r>
            <a:r>
              <a:rPr lang="el-GR" sz="2400" dirty="0">
                <a:latin typeface="Arial" panose="020B0604020202020204" pitchFamily="34" charset="0"/>
                <a:cs typeface="Arial" panose="020B0604020202020204" pitchFamily="34" charset="0"/>
              </a:rPr>
              <a:t>διαστάσεων.</a:t>
            </a:r>
            <a:endParaRPr lang="en-US" sz="2400" dirty="0">
              <a:latin typeface="Arial" panose="020B0604020202020204" pitchFamily="34" charset="0"/>
              <a:cs typeface="Arial" panose="020B0604020202020204" pitchFamily="34" charset="0"/>
            </a:endParaRPr>
          </a:p>
          <a:p>
            <a:pPr lvl="0"/>
            <a:r>
              <a:rPr lang="el-GR" sz="2400" b="1" dirty="0">
                <a:latin typeface="Arial" panose="020B0604020202020204" pitchFamily="34" charset="0"/>
                <a:cs typeface="Arial" panose="020B0604020202020204" pitchFamily="34" charset="0"/>
              </a:rPr>
              <a:t>Εξομοίωση πραγματικών ή φανταστικών καταστάσεων</a:t>
            </a:r>
            <a:endParaRPr lang="en-US" sz="2400" b="1" dirty="0">
              <a:latin typeface="Arial" panose="020B0604020202020204" pitchFamily="34" charset="0"/>
              <a:cs typeface="Arial" panose="020B0604020202020204" pitchFamily="34" charset="0"/>
            </a:endParaRPr>
          </a:p>
          <a:p>
            <a:pPr lvl="0"/>
            <a:r>
              <a:rPr lang="el-GR" sz="2400" dirty="0">
                <a:latin typeface="Arial" panose="020B0604020202020204" pitchFamily="34" charset="0"/>
                <a:cs typeface="Arial" panose="020B0604020202020204" pitchFamily="34" charset="0"/>
              </a:rPr>
              <a:t>Ορισμός συγκεκριμένων </a:t>
            </a:r>
            <a:r>
              <a:rPr lang="el-GR" sz="2400" b="1" dirty="0">
                <a:latin typeface="Arial" panose="020B0604020202020204" pitchFamily="34" charset="0"/>
                <a:cs typeface="Arial" panose="020B0604020202020204" pitchFamily="34" charset="0"/>
              </a:rPr>
              <a:t>κανόνων, δράσεων και ψηφιακών χαρακτήρων </a:t>
            </a:r>
            <a:endParaRPr lang="en-US" sz="2400" b="1" dirty="0">
              <a:latin typeface="Arial" panose="020B0604020202020204" pitchFamily="34" charset="0"/>
              <a:cs typeface="Arial" panose="020B0604020202020204" pitchFamily="34" charset="0"/>
            </a:endParaRPr>
          </a:p>
          <a:p>
            <a:pPr lvl="0"/>
            <a:r>
              <a:rPr lang="el-GR" sz="2400" b="1" dirty="0">
                <a:latin typeface="Arial" panose="020B0604020202020204" pitchFamily="34" charset="0"/>
                <a:cs typeface="Arial" panose="020B0604020202020204" pitchFamily="34" charset="0"/>
              </a:rPr>
              <a:t>Αλληλεπίδραση</a:t>
            </a:r>
            <a:r>
              <a:rPr lang="el-GR" sz="2400" dirty="0">
                <a:latin typeface="Arial" panose="020B0604020202020204" pitchFamily="34" charset="0"/>
                <a:cs typeface="Arial" panose="020B0604020202020204" pitchFamily="34" charset="0"/>
              </a:rPr>
              <a:t> μέσα από τη συμμετοχή πολλών ή ενός χρήστη για την μάθηση</a:t>
            </a:r>
            <a:endParaRPr lang="en-US" sz="2400" dirty="0">
              <a:latin typeface="Arial" panose="020B0604020202020204" pitchFamily="34" charset="0"/>
              <a:cs typeface="Arial" panose="020B0604020202020204" pitchFamily="34" charset="0"/>
            </a:endParaRPr>
          </a:p>
          <a:p>
            <a:pPr lvl="0"/>
            <a:r>
              <a:rPr lang="el-GR" sz="2400" dirty="0">
                <a:latin typeface="Arial" panose="020B0604020202020204" pitchFamily="34" charset="0"/>
                <a:cs typeface="Arial" panose="020B0604020202020204" pitchFamily="34" charset="0"/>
              </a:rPr>
              <a:t>Το </a:t>
            </a:r>
            <a:r>
              <a:rPr lang="el-GR" sz="2400" b="1" dirty="0">
                <a:latin typeface="Arial" panose="020B0604020202020204" pitchFamily="34" charset="0"/>
                <a:cs typeface="Arial" panose="020B0604020202020204" pitchFamily="34" charset="0"/>
              </a:rPr>
              <a:t>συνολικό κόστος </a:t>
            </a:r>
            <a:r>
              <a:rPr lang="el-GR" sz="2400" dirty="0">
                <a:latin typeface="Arial" panose="020B0604020202020204" pitchFamily="34" charset="0"/>
                <a:cs typeface="Arial" panose="020B0604020202020204" pitchFamily="34" charset="0"/>
              </a:rPr>
              <a:t>προσομοίωσης ή εξομοίωσης είναι χαμηλότερο.</a:t>
            </a:r>
            <a:endParaRPr lang="en-US" sz="2400" dirty="0">
              <a:latin typeface="Arial" panose="020B0604020202020204" pitchFamily="34" charset="0"/>
              <a:cs typeface="Arial" panose="020B0604020202020204" pitchFamily="34" charset="0"/>
            </a:endParaRPr>
          </a:p>
          <a:p>
            <a:pPr lvl="0"/>
            <a:r>
              <a:rPr lang="el-GR" sz="2400" b="1" dirty="0">
                <a:latin typeface="Arial" panose="020B0604020202020204" pitchFamily="34" charset="0"/>
                <a:cs typeface="Arial" panose="020B0604020202020204" pitchFamily="34" charset="0"/>
              </a:rPr>
              <a:t>Διαφορετικές προσεγγίσεις </a:t>
            </a:r>
            <a:r>
              <a:rPr lang="el-GR" sz="2400" dirty="0">
                <a:latin typeface="Arial" panose="020B0604020202020204" pitchFamily="34" charset="0"/>
                <a:cs typeface="Arial" panose="020B0604020202020204" pitchFamily="34" charset="0"/>
              </a:rPr>
              <a:t>για την απόκτηση της γνώσης</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54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8DA1578B-85FF-4168-85D8-1030428E85A0}"/>
              </a:ext>
            </a:extLst>
          </p:cNvPr>
          <p:cNvSpPr>
            <a:spLocks noChangeArrowheads="1"/>
          </p:cNvSpPr>
          <p:nvPr/>
        </p:nvSpPr>
        <p:spPr bwMode="auto">
          <a:xfrm>
            <a:off x="1703388" y="402598"/>
            <a:ext cx="45720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l-GR" altLang="en-US" b="1" dirty="0" err="1">
                <a:solidFill>
                  <a:srgbClr val="E94F1D"/>
                </a:solidFill>
                <a:latin typeface="Enriqueta"/>
                <a:hlinkClick r:id="rId2"/>
              </a:rPr>
              <a:t>Camtasia</a:t>
            </a:r>
            <a:r>
              <a:rPr lang="el-GR" altLang="en-US" b="1" dirty="0">
                <a:solidFill>
                  <a:srgbClr val="E94F1D"/>
                </a:solidFill>
                <a:latin typeface="Enriqueta"/>
                <a:hlinkClick r:id="rId2"/>
              </a:rPr>
              <a:t> Studio</a:t>
            </a:r>
            <a:br>
              <a:rPr lang="el-GR" altLang="en-US" dirty="0"/>
            </a:br>
            <a:r>
              <a:rPr lang="el-GR" altLang="en-US" dirty="0">
                <a:solidFill>
                  <a:srgbClr val="36312D"/>
                </a:solidFill>
                <a:latin typeface="Enriqueta"/>
              </a:rPr>
              <a:t>Το </a:t>
            </a:r>
            <a:r>
              <a:rPr lang="el-GR" altLang="en-US" dirty="0" err="1">
                <a:solidFill>
                  <a:srgbClr val="36312D"/>
                </a:solidFill>
                <a:latin typeface="Enriqueta"/>
              </a:rPr>
              <a:t>Camtasia</a:t>
            </a:r>
            <a:r>
              <a:rPr lang="el-GR" altLang="en-US" dirty="0">
                <a:solidFill>
                  <a:srgbClr val="36312D"/>
                </a:solidFill>
                <a:latin typeface="Enriqueta"/>
              </a:rPr>
              <a:t> Studio είναι ένα εργαλείο καταγραφής οθόνης, το οποίο δίνει τη δυνατότητα δημιουργίας και επεξεργασίας </a:t>
            </a:r>
            <a:r>
              <a:rPr lang="el-GR" altLang="en-US" dirty="0" err="1">
                <a:solidFill>
                  <a:srgbClr val="36312D"/>
                </a:solidFill>
                <a:latin typeface="Enriqueta"/>
              </a:rPr>
              <a:t>video</a:t>
            </a:r>
            <a:r>
              <a:rPr lang="el-GR" altLang="en-US" dirty="0">
                <a:solidFill>
                  <a:srgbClr val="36312D"/>
                </a:solidFill>
                <a:latin typeface="Enriqueta"/>
              </a:rPr>
              <a:t>. Είναι ένα </a:t>
            </a:r>
            <a:r>
              <a:rPr lang="el-GR" altLang="en-US" dirty="0" err="1">
                <a:solidFill>
                  <a:srgbClr val="36312D"/>
                </a:solidFill>
                <a:latin typeface="Enriqueta"/>
              </a:rPr>
              <a:t>Offline</a:t>
            </a:r>
            <a:r>
              <a:rPr lang="el-GR" altLang="en-US" dirty="0">
                <a:solidFill>
                  <a:srgbClr val="36312D"/>
                </a:solidFill>
                <a:latin typeface="Enriqueta"/>
              </a:rPr>
              <a:t> εμπορικό εργαλείο, το οποίο εγκαθιστά ο χρήστης στον υπολογιστή του. </a:t>
            </a:r>
            <a:endParaRPr lang="en-US" altLang="en-US" dirty="0"/>
          </a:p>
        </p:txBody>
      </p:sp>
      <p:sp>
        <p:nvSpPr>
          <p:cNvPr id="53251" name="Rectangle 2">
            <a:extLst>
              <a:ext uri="{FF2B5EF4-FFF2-40B4-BE49-F238E27FC236}">
                <a16:creationId xmlns:a16="http://schemas.microsoft.com/office/drawing/2014/main" id="{4BFA8853-EBCC-44DD-9D22-C8CB68F10CCF}"/>
              </a:ext>
            </a:extLst>
          </p:cNvPr>
          <p:cNvSpPr>
            <a:spLocks noChangeArrowheads="1"/>
          </p:cNvSpPr>
          <p:nvPr/>
        </p:nvSpPr>
        <p:spPr bwMode="auto">
          <a:xfrm>
            <a:off x="1703388" y="2405064"/>
            <a:ext cx="45720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l-GR" altLang="en-US" b="1">
                <a:solidFill>
                  <a:srgbClr val="E94F1D"/>
                </a:solidFill>
                <a:latin typeface="Enriqueta"/>
                <a:hlinkClick r:id="rId3"/>
              </a:rPr>
              <a:t>MovieMaker</a:t>
            </a:r>
            <a:br>
              <a:rPr lang="el-GR" altLang="en-US"/>
            </a:br>
            <a:r>
              <a:rPr lang="el-GR" altLang="en-US">
                <a:solidFill>
                  <a:srgbClr val="36312D"/>
                </a:solidFill>
                <a:latin typeface="Enriqueta"/>
              </a:rPr>
              <a:t>Το Movie Maker είναι ένα Offline εργαλείο των Windows, με το οποίο οι χρήστες μπορούν να δημιουργήσουν βίντεο, ταινίες και παρουσιάσεις. Το εργαλείο αυτό δίνει τη δυνατότητα στους χρήστες να εμπλουτίσουν το βίντεο τους με την προσθήκη τίτλων, μεταβάσεων μεταξύ των σκηνών του βίντεο, εφέ, μουσική και αφήγηση. </a:t>
            </a:r>
            <a:endParaRPr lang="en-US" altLang="en-US"/>
          </a:p>
        </p:txBody>
      </p:sp>
      <p:sp>
        <p:nvSpPr>
          <p:cNvPr id="53252" name="Rectangle 3">
            <a:extLst>
              <a:ext uri="{FF2B5EF4-FFF2-40B4-BE49-F238E27FC236}">
                <a16:creationId xmlns:a16="http://schemas.microsoft.com/office/drawing/2014/main" id="{77ECE37E-E98E-4D21-81CB-D8CE397ED1C7}"/>
              </a:ext>
            </a:extLst>
          </p:cNvPr>
          <p:cNvSpPr>
            <a:spLocks noChangeArrowheads="1"/>
          </p:cNvSpPr>
          <p:nvPr/>
        </p:nvSpPr>
        <p:spPr bwMode="auto">
          <a:xfrm>
            <a:off x="6275388" y="433388"/>
            <a:ext cx="439261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err="1">
                <a:solidFill>
                  <a:srgbClr val="E94F1D"/>
                </a:solidFill>
                <a:latin typeface="Enriqueta"/>
              </a:rPr>
              <a:t>Animaker</a:t>
            </a:r>
            <a:br>
              <a:rPr lang="el-GR" altLang="en-US" dirty="0"/>
            </a:br>
            <a:r>
              <a:rPr lang="el-GR" altLang="en-US" dirty="0">
                <a:solidFill>
                  <a:srgbClr val="36312D"/>
                </a:solidFill>
                <a:latin typeface="Enriqueta"/>
              </a:rPr>
              <a:t>Το </a:t>
            </a:r>
            <a:r>
              <a:rPr lang="en-US" altLang="en-US" dirty="0" err="1">
                <a:solidFill>
                  <a:srgbClr val="36312D"/>
                </a:solidFill>
                <a:latin typeface="Enriqueta"/>
              </a:rPr>
              <a:t>Animaker</a:t>
            </a:r>
            <a:r>
              <a:rPr lang="el-GR" altLang="en-US" dirty="0">
                <a:solidFill>
                  <a:srgbClr val="36312D"/>
                </a:solidFill>
                <a:latin typeface="Enriqueta"/>
              </a:rPr>
              <a:t> είναι ένα εύχρηστο εργαλείο το οποίο ενδείκνυται για την δημιουργία επαγγελματικών βίντεο που προορίζονται για εκπαιδευτικούς ή εμπορικούς σκοπούς. Το λογισμικό αυτό περιέχει πληθώρα εικόνων και σκίτσων τα οποία μπορεί να χρησιμοποιήσει ο χρήστης στο βίντεο που επιθυμεί να φτιάξει.</a:t>
            </a:r>
            <a:endParaRPr lang="en-US" altLang="en-US" dirty="0"/>
          </a:p>
        </p:txBody>
      </p:sp>
      <p:pic>
        <p:nvPicPr>
          <p:cNvPr id="3" name="Picture 2">
            <a:extLst>
              <a:ext uri="{FF2B5EF4-FFF2-40B4-BE49-F238E27FC236}">
                <a16:creationId xmlns:a16="http://schemas.microsoft.com/office/drawing/2014/main" id="{90E27395-28C4-7D0A-91BB-8BD24E61FE15}"/>
              </a:ext>
            </a:extLst>
          </p:cNvPr>
          <p:cNvPicPr>
            <a:picLocks noChangeAspect="1"/>
          </p:cNvPicPr>
          <p:nvPr/>
        </p:nvPicPr>
        <p:blipFill>
          <a:blip r:embed="rId4"/>
          <a:stretch>
            <a:fillRect/>
          </a:stretch>
        </p:blipFill>
        <p:spPr>
          <a:xfrm>
            <a:off x="6096000" y="3429000"/>
            <a:ext cx="6095999" cy="310147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C418FA-F6D4-7FB2-B6A9-6231E8AEEB1C}"/>
              </a:ext>
            </a:extLst>
          </p:cNvPr>
          <p:cNvPicPr>
            <a:picLocks noChangeAspect="1"/>
          </p:cNvPicPr>
          <p:nvPr/>
        </p:nvPicPr>
        <p:blipFill>
          <a:blip r:embed="rId2"/>
          <a:stretch>
            <a:fillRect/>
          </a:stretch>
        </p:blipFill>
        <p:spPr>
          <a:xfrm>
            <a:off x="1341119" y="457200"/>
            <a:ext cx="9509761" cy="5943600"/>
          </a:xfrm>
          <a:prstGeom prst="rect">
            <a:avLst/>
          </a:prstGeom>
        </p:spPr>
      </p:pic>
    </p:spTree>
    <p:extLst>
      <p:ext uri="{BB962C8B-B14F-4D97-AF65-F5344CB8AC3E}">
        <p14:creationId xmlns:p14="http://schemas.microsoft.com/office/powerpoint/2010/main" val="1616307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ttp://www.jobinterviewtools.com/blog/wp-content/uploads/2010/01/dreamstimemedium_19473030-300x300.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67250" y="257254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88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301925"/>
            <a:ext cx="5558489" cy="5875038"/>
          </a:xfrm>
        </p:spPr>
        <p:txBody>
          <a:bodyPr>
            <a:normAutofit/>
          </a:bodyPr>
          <a:lstStyle/>
          <a:p>
            <a:pPr marL="0" indent="0">
              <a:buNone/>
            </a:pPr>
            <a:r>
              <a:rPr lang="el-GR" sz="1800" b="1" dirty="0">
                <a:latin typeface="Arial" panose="020B0604020202020204" pitchFamily="34" charset="0"/>
                <a:cs typeface="Arial" panose="020B0604020202020204" pitchFamily="34" charset="0"/>
              </a:rPr>
              <a:t>Η πρόκληση και δυσκολία των ασκήσεων για την απόκτηση δεξιοτήτων</a:t>
            </a:r>
            <a:endParaRPr lang="en-US" sz="1800" dirty="0">
              <a:latin typeface="Arial" panose="020B0604020202020204" pitchFamily="34" charset="0"/>
              <a:cs typeface="Arial" panose="020B0604020202020204" pitchFamily="34" charset="0"/>
            </a:endParaRPr>
          </a:p>
          <a:p>
            <a:pPr lvl="0"/>
            <a:r>
              <a:rPr lang="el-GR" sz="1800" dirty="0">
                <a:latin typeface="Arial" panose="020B0604020202020204" pitchFamily="34" charset="0"/>
                <a:cs typeface="Arial" panose="020B0604020202020204" pitchFamily="34" charset="0"/>
              </a:rPr>
              <a:t>Ανάπτυξη ικανοτήτων λύσης προβλημάτων, αναζήτησης και κριτικής σκέψης </a:t>
            </a:r>
          </a:p>
          <a:p>
            <a:pPr lvl="0"/>
            <a:r>
              <a:rPr lang="el-GR" sz="1800" dirty="0">
                <a:latin typeface="Arial" panose="020B0604020202020204" pitchFamily="34" charset="0"/>
                <a:cs typeface="Arial" panose="020B0604020202020204" pitchFamily="34" charset="0"/>
              </a:rPr>
              <a:t>Κατανόηση θεωρητικών μοντέλων και αποτελεσμάτων αλληλεπίδρασης μέσα από την ενεργητική εμπλοκή των χρηστών</a:t>
            </a:r>
            <a:endParaRPr lang="en-US" sz="1800" dirty="0">
              <a:latin typeface="Arial" panose="020B0604020202020204" pitchFamily="34" charset="0"/>
              <a:cs typeface="Arial" panose="020B0604020202020204" pitchFamily="34" charset="0"/>
            </a:endParaRPr>
          </a:p>
          <a:p>
            <a:pPr lvl="0"/>
            <a:r>
              <a:rPr lang="el-GR" sz="1800" dirty="0">
                <a:latin typeface="Arial" panose="020B0604020202020204" pitchFamily="34" charset="0"/>
                <a:cs typeface="Arial" panose="020B0604020202020204" pitchFamily="34" charset="0"/>
              </a:rPr>
              <a:t>Ανάπτυξη της μνήμης, της λογικής σκέψης, της ικανότητας για λύση προβλημάτων </a:t>
            </a:r>
          </a:p>
          <a:p>
            <a:pPr lvl="0"/>
            <a:r>
              <a:rPr lang="el-GR" sz="1800" dirty="0">
                <a:latin typeface="Arial" panose="020B0604020202020204" pitchFamily="34" charset="0"/>
                <a:cs typeface="Arial" panose="020B0604020202020204" pitchFamily="34" charset="0"/>
              </a:rPr>
              <a:t>Ανάπτυξη της ικανότητας εξαγωγής συμπερασμάτων </a:t>
            </a:r>
          </a:p>
          <a:p>
            <a:pPr lvl="0"/>
            <a:r>
              <a:rPr lang="el-GR" sz="1800" dirty="0">
                <a:latin typeface="Arial" panose="020B0604020202020204" pitchFamily="34" charset="0"/>
                <a:cs typeface="Arial" panose="020B0604020202020204" pitchFamily="34" charset="0"/>
              </a:rPr>
              <a:t>Η μεταφορά της γνώσης</a:t>
            </a:r>
            <a:r>
              <a:rPr lang="en-US" sz="1800" dirty="0">
                <a:latin typeface="Arial" panose="020B0604020202020204" pitchFamily="34" charset="0"/>
                <a:cs typeface="Arial" panose="020B0604020202020204" pitchFamily="34" charset="0"/>
              </a:rPr>
              <a:t>,</a:t>
            </a:r>
            <a:r>
              <a:rPr lang="el-GR" sz="1800" dirty="0">
                <a:latin typeface="Arial" panose="020B0604020202020204" pitchFamily="34" charset="0"/>
                <a:cs typeface="Arial" panose="020B0604020202020204" pitchFamily="34" charset="0"/>
              </a:rPr>
              <a:t> δίνει την δυνατότητα για προσωπική εμπειρία μέσα στα πλαίσια εικονικών κόσμων, η οποία επιτρέπει τη δημιουργία νοητικών μοντέλων</a:t>
            </a:r>
            <a:endParaRPr lang="en-US" sz="1800" dirty="0">
              <a:latin typeface="Arial" panose="020B0604020202020204" pitchFamily="34" charset="0"/>
              <a:cs typeface="Arial" panose="020B0604020202020204" pitchFamily="34" charset="0"/>
            </a:endParaRPr>
          </a:p>
          <a:p>
            <a:pPr lvl="0"/>
            <a:r>
              <a:rPr lang="el-GR" sz="1800" dirty="0">
                <a:latin typeface="Arial" panose="020B0604020202020204" pitchFamily="34" charset="0"/>
                <a:cs typeface="Arial" panose="020B0604020202020204" pitchFamily="34" charset="0"/>
              </a:rPr>
              <a:t>Ικανότητα αλληλεπίδρασης με το υλικό μάθησης</a:t>
            </a:r>
            <a:endParaRPr lang="en-US" sz="1800" dirty="0">
              <a:latin typeface="Arial" panose="020B0604020202020204" pitchFamily="34" charset="0"/>
              <a:cs typeface="Arial" panose="020B0604020202020204" pitchFamily="34" charset="0"/>
            </a:endParaRPr>
          </a:p>
          <a:p>
            <a:pPr lvl="0"/>
            <a:r>
              <a:rPr lang="el-GR" sz="1800" dirty="0">
                <a:latin typeface="Arial" panose="020B0604020202020204" pitchFamily="34" charset="0"/>
                <a:cs typeface="Arial" panose="020B0604020202020204" pitchFamily="34" charset="0"/>
              </a:rPr>
              <a:t>Αναπαράσταση και σε συμμετοχή σε ψηφιακά πειράματα</a:t>
            </a:r>
            <a:endParaRPr lang="en-US" sz="1800"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673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3816095" cy="1938076"/>
          </a:xfrm>
        </p:spPr>
        <p:txBody>
          <a:bodyPr>
            <a:normAutofit/>
          </a:bodyPr>
          <a:lstStyle/>
          <a:p>
            <a:r>
              <a:rPr lang="el-GR" sz="3100" dirty="0"/>
              <a:t>Ψηφιακά περιβάλλοντα για αληθοφανείς εμπειρίες</a:t>
            </a:r>
          </a:p>
        </p:txBody>
      </p:sp>
      <p:sp>
        <p:nvSpPr>
          <p:cNvPr id="6" name="Content Placeholder 5"/>
          <p:cNvSpPr>
            <a:spLocks noGrp="1"/>
          </p:cNvSpPr>
          <p:nvPr>
            <p:ph idx="1"/>
          </p:nvPr>
        </p:nvSpPr>
        <p:spPr>
          <a:xfrm>
            <a:off x="838201" y="2482589"/>
            <a:ext cx="3816096" cy="3694373"/>
          </a:xfrm>
        </p:spPr>
        <p:txBody>
          <a:bodyPr>
            <a:normAutofit/>
          </a:bodyPr>
          <a:lstStyle/>
          <a:p>
            <a:r>
              <a:rPr lang="el-GR" sz="1400" dirty="0"/>
              <a:t>«Τεχνητοί κόσμοι» με μεγάλη βάση χρηστών χωρίς εξειδικευμένο υλικό</a:t>
            </a:r>
          </a:p>
          <a:p>
            <a:pPr lvl="1"/>
            <a:r>
              <a:rPr lang="el-GR" sz="1400" dirty="0"/>
              <a:t>ρεαλιστικά ή φανταστικά τοπία</a:t>
            </a:r>
          </a:p>
          <a:p>
            <a:pPr lvl="1"/>
            <a:r>
              <a:rPr lang="el-GR" sz="1400" dirty="0"/>
              <a:t>εξερεύνηση και διάδραση με το περιεχόμενο</a:t>
            </a:r>
          </a:p>
          <a:p>
            <a:pPr lvl="1"/>
            <a:r>
              <a:rPr lang="el-GR" sz="1400" dirty="0"/>
              <a:t>Π.χ. </a:t>
            </a:r>
            <a:r>
              <a:rPr lang="en-US" sz="1400" dirty="0"/>
              <a:t>MMOGs (WoW), </a:t>
            </a:r>
            <a:r>
              <a:rPr lang="el-GR" sz="1400" dirty="0"/>
              <a:t>«κοινωνικοί» κόσμοι (</a:t>
            </a:r>
            <a:r>
              <a:rPr lang="en-US" sz="1400" dirty="0"/>
              <a:t>Second Life</a:t>
            </a:r>
            <a:r>
              <a:rPr lang="el-GR" sz="1400" dirty="0"/>
              <a:t>)</a:t>
            </a:r>
          </a:p>
          <a:p>
            <a:pPr lvl="2"/>
            <a:r>
              <a:rPr lang="el-GR" sz="1400" dirty="0"/>
              <a:t>Οι χρήστες δημιουργούν τους ρόλους και το περιβάλλον που επιθυμούν</a:t>
            </a:r>
          </a:p>
          <a:p>
            <a:pPr lvl="1"/>
            <a:r>
              <a:rPr lang="el-GR" sz="1400" dirty="0"/>
              <a:t>ο κόσμος εξελίσσεται μέσα από τις ενέργειες των χρηστών</a:t>
            </a:r>
          </a:p>
          <a:p>
            <a:pPr lvl="1"/>
            <a:r>
              <a:rPr lang="el-GR" sz="1400" dirty="0"/>
              <a:t>αναδύονται κοινωνικά φαινόμενα αντίστοιχα με του πραγματικού κόσμου</a:t>
            </a:r>
          </a:p>
          <a:p>
            <a:endParaRPr lang="el-GR" sz="1400" dirty="0"/>
          </a:p>
        </p:txBody>
      </p:sp>
      <p:pic>
        <p:nvPicPr>
          <p:cNvPr id="7" name="Picture 2" descr="Αποτέλεσμα εικόνας για mmorpg photos">
            <a:extLst>
              <a:ext uri="{FF2B5EF4-FFF2-40B4-BE49-F238E27FC236}">
                <a16:creationId xmlns:a16="http://schemas.microsoft.com/office/drawing/2014/main" id="{1D2B3ACA-B1E0-4AA5-8243-24CF41C5C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725" r="-1" b="1153"/>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4" descr="A group of people standing on a carpet&#10;&#10;Description automatically generated">
            <a:extLst>
              <a:ext uri="{FF2B5EF4-FFF2-40B4-BE49-F238E27FC236}">
                <a16:creationId xmlns:a16="http://schemas.microsoft.com/office/drawing/2014/main" id="{7F89EB29-D3BE-4ED4-A65F-6B70D9DBA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1752"/>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85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όραμα της Εικονικής Πραγματικότητας</a:t>
            </a:r>
          </a:p>
        </p:txBody>
      </p:sp>
      <p:sp>
        <p:nvSpPr>
          <p:cNvPr id="6" name="Content Placeholder 5"/>
          <p:cNvSpPr>
            <a:spLocks noGrp="1"/>
          </p:cNvSpPr>
          <p:nvPr>
            <p:ph idx="1"/>
          </p:nvPr>
        </p:nvSpPr>
        <p:spPr>
          <a:xfrm>
            <a:off x="971168" y="1722539"/>
            <a:ext cx="5943600" cy="4937760"/>
          </a:xfrm>
        </p:spPr>
        <p:txBody>
          <a:bodyPr>
            <a:normAutofit fontScale="92500" lnSpcReduction="20000"/>
          </a:bodyPr>
          <a:lstStyle/>
          <a:p>
            <a:r>
              <a:rPr lang="el-GR" dirty="0"/>
              <a:t>Ενοποίηση τριών στοιχείων (τα τρία Ι της ΕΠ)</a:t>
            </a:r>
          </a:p>
          <a:p>
            <a:pPr lvl="1"/>
            <a:r>
              <a:rPr lang="el-GR" dirty="0" err="1"/>
              <a:t>εμβύθιση</a:t>
            </a:r>
            <a:r>
              <a:rPr lang="en-US" dirty="0"/>
              <a:t> (immersion)</a:t>
            </a:r>
          </a:p>
          <a:p>
            <a:pPr lvl="2"/>
            <a:r>
              <a:rPr lang="el-GR" dirty="0">
                <a:solidFill>
                  <a:schemeClr val="accent6"/>
                </a:solidFill>
              </a:rPr>
              <a:t>ποσότητα</a:t>
            </a:r>
            <a:r>
              <a:rPr lang="el-GR" dirty="0"/>
              <a:t> και </a:t>
            </a:r>
            <a:r>
              <a:rPr lang="el-GR" dirty="0">
                <a:solidFill>
                  <a:schemeClr val="accent6"/>
                </a:solidFill>
              </a:rPr>
              <a:t>ποιότητα</a:t>
            </a:r>
            <a:r>
              <a:rPr lang="el-GR" dirty="0"/>
              <a:t> αισθητηρίων καναλιών του χρήστη που τροφοδοτούνται με δεδομένα από τον εικονικό κόσμο</a:t>
            </a:r>
          </a:p>
          <a:p>
            <a:pPr lvl="2"/>
            <a:r>
              <a:rPr lang="el-GR" dirty="0"/>
              <a:t>συνήθως </a:t>
            </a:r>
            <a:r>
              <a:rPr lang="el-GR" dirty="0">
                <a:solidFill>
                  <a:schemeClr val="accent6"/>
                </a:solidFill>
              </a:rPr>
              <a:t>κάλυψη οπτικού πεδίου </a:t>
            </a:r>
            <a:r>
              <a:rPr lang="el-GR" dirty="0"/>
              <a:t>μέσω ειδικού κράνους, </a:t>
            </a:r>
            <a:r>
              <a:rPr lang="el-GR" dirty="0">
                <a:solidFill>
                  <a:schemeClr val="accent6"/>
                </a:solidFill>
              </a:rPr>
              <a:t>ήχος</a:t>
            </a:r>
            <a:r>
              <a:rPr lang="el-GR" dirty="0"/>
              <a:t> μέσω ακουστικών και </a:t>
            </a:r>
            <a:r>
              <a:rPr lang="el-GR" dirty="0">
                <a:solidFill>
                  <a:schemeClr val="accent6"/>
                </a:solidFill>
              </a:rPr>
              <a:t>αφή</a:t>
            </a:r>
            <a:r>
              <a:rPr lang="el-GR" dirty="0"/>
              <a:t> μέσω ειδικού γαντιού</a:t>
            </a:r>
          </a:p>
          <a:p>
            <a:pPr lvl="1"/>
            <a:r>
              <a:rPr lang="el-GR" dirty="0"/>
              <a:t>αλληλεπίδραση (</a:t>
            </a:r>
            <a:r>
              <a:rPr lang="en-US" dirty="0"/>
              <a:t>interaction)</a:t>
            </a:r>
            <a:endParaRPr lang="el-GR" dirty="0"/>
          </a:p>
          <a:p>
            <a:pPr lvl="2"/>
            <a:r>
              <a:rPr lang="el-GR" dirty="0"/>
              <a:t>δυνατότητες του χρήστη να επενεργήσει στο περιβάλλον</a:t>
            </a:r>
          </a:p>
          <a:p>
            <a:pPr lvl="2"/>
            <a:r>
              <a:rPr lang="el-GR" dirty="0">
                <a:solidFill>
                  <a:schemeClr val="accent6"/>
                </a:solidFill>
              </a:rPr>
              <a:t>φυσικότητα</a:t>
            </a:r>
            <a:r>
              <a:rPr lang="el-GR" dirty="0"/>
              <a:t> της αλληλεπίδρασης</a:t>
            </a:r>
            <a:endParaRPr lang="en-US" dirty="0"/>
          </a:p>
          <a:p>
            <a:pPr lvl="1"/>
            <a:r>
              <a:rPr lang="el-GR" dirty="0"/>
              <a:t>φαντασία (</a:t>
            </a:r>
            <a:r>
              <a:rPr lang="en-US" dirty="0"/>
              <a:t>imagination)</a:t>
            </a:r>
            <a:endParaRPr lang="el-GR" dirty="0"/>
          </a:p>
          <a:p>
            <a:pPr lvl="2"/>
            <a:r>
              <a:rPr lang="el-GR" dirty="0"/>
              <a:t>αντίληψη του χώρου και των αντικειμένων ως </a:t>
            </a:r>
            <a:r>
              <a:rPr lang="el-GR" dirty="0">
                <a:solidFill>
                  <a:schemeClr val="accent6"/>
                </a:solidFill>
              </a:rPr>
              <a:t>«υπαρκτά»</a:t>
            </a:r>
          </a:p>
          <a:p>
            <a:pPr lvl="2"/>
            <a:r>
              <a:rPr lang="el-GR" dirty="0"/>
              <a:t>ποιότητα απεικόνισης, ομαλότητα κίνησης, αληθοφάνεια</a:t>
            </a:r>
          </a:p>
          <a:p>
            <a:pPr lvl="2"/>
            <a:endParaRPr lang="el-GR" dirty="0"/>
          </a:p>
          <a:p>
            <a:pPr lvl="2"/>
            <a:endParaRPr lang="el-GR" dirty="0"/>
          </a:p>
        </p:txBody>
      </p:sp>
      <p:pic>
        <p:nvPicPr>
          <p:cNvPr id="1026" name="Picture 2" descr="http://tds.ic.polyu.edu.hk/mtu/hict/vrn/media/3i.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7029" y="4091367"/>
            <a:ext cx="3032978" cy="2568932"/>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Αποτέλεσμα εικόνας για vr photos">
            <a:extLst>
              <a:ext uri="{FF2B5EF4-FFF2-40B4-BE49-F238E27FC236}">
                <a16:creationId xmlns:a16="http://schemas.microsoft.com/office/drawing/2014/main" id="{9A317FF5-6CBC-4424-882B-E2C1FDD4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785" y="1491738"/>
            <a:ext cx="4632725" cy="229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40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4CC6211-837A-42FB-8292-26BDBF90F21E}"/>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3700" b="1" kern="1200">
                <a:solidFill>
                  <a:srgbClr val="FFFFFF"/>
                </a:solidFill>
                <a:latin typeface="+mj-lt"/>
                <a:ea typeface="+mj-ea"/>
                <a:cs typeface="+mj-cs"/>
              </a:rPr>
              <a:t>ΔομΗ των ηλεκτρονικΩν παιχνιδΙΩν </a:t>
            </a:r>
            <a:endParaRPr lang="en-US" sz="3700" kern="1200">
              <a:solidFill>
                <a:srgbClr val="FFFFFF"/>
              </a:solidFill>
              <a:latin typeface="+mj-lt"/>
              <a:ea typeface="+mj-ea"/>
              <a:cs typeface="+mj-cs"/>
            </a:endParaRPr>
          </a:p>
        </p:txBody>
      </p:sp>
      <p:sp>
        <p:nvSpPr>
          <p:cNvPr id="21"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3D118363-F8B1-4D52-856D-92555F8CBD85}"/>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indent="-228600">
              <a:buFont typeface="Arial" panose="020B0604020202020204" pitchFamily="34" charset="0"/>
              <a:buChar char="•"/>
            </a:pPr>
            <a:r>
              <a:rPr lang="en-US" b="1" i="1">
                <a:solidFill>
                  <a:schemeClr val="tx1"/>
                </a:solidFill>
              </a:rPr>
              <a:t>1. Κανόνες</a:t>
            </a:r>
            <a:r>
              <a:rPr lang="en-US" b="1">
                <a:solidFill>
                  <a:schemeClr val="tx1"/>
                </a:solidFill>
              </a:rPr>
              <a:t>: </a:t>
            </a:r>
            <a:r>
              <a:rPr lang="en-US">
                <a:solidFill>
                  <a:schemeClr val="tx1"/>
                </a:solidFill>
              </a:rPr>
              <a:t>Οι κανόνες ενός παιχνιδιού θέτουν όρια και μας αναγκάζουν να χρησιμοποιήσουμε συγκεκριμένες οδούς, ενώ το καθιστούν δίκαιο και προκαλούν το ενδιαφέρον του παίχτη. </a:t>
            </a:r>
          </a:p>
          <a:p>
            <a:pPr indent="-228600">
              <a:buFont typeface="Arial" panose="020B0604020202020204" pitchFamily="34" charset="0"/>
              <a:buChar char="•"/>
            </a:pPr>
            <a:r>
              <a:rPr lang="en-US" b="1" i="1">
                <a:solidFill>
                  <a:schemeClr val="tx1"/>
                </a:solidFill>
              </a:rPr>
              <a:t>2. Σκοποί και στόχοι</a:t>
            </a:r>
            <a:r>
              <a:rPr lang="en-US" b="1">
                <a:solidFill>
                  <a:schemeClr val="tx1"/>
                </a:solidFill>
              </a:rPr>
              <a:t>:</a:t>
            </a:r>
            <a:r>
              <a:rPr lang="en-US">
                <a:solidFill>
                  <a:schemeClr val="tx1"/>
                </a:solidFill>
              </a:rPr>
              <a:t> Οι σκοποί και οι στόχοι αποτελούν την κινητήρια δύναμη του παίχτη και υλοποιούνται μέσω της τήρησης των κανόνων. Πρόκειται για ένα σημαντικό στοιχείο του παιχνιδιού, καθώς ως είδος είμαστε "προγραμματισμένοι" να επιδιώκουμε την επίτευξή τους. </a:t>
            </a:r>
          </a:p>
          <a:p>
            <a:pPr indent="-228600">
              <a:buFont typeface="Arial" panose="020B0604020202020204" pitchFamily="34" charset="0"/>
              <a:buChar char="•"/>
            </a:pPr>
            <a:r>
              <a:rPr lang="en-US" b="1" i="1">
                <a:solidFill>
                  <a:schemeClr val="tx1"/>
                </a:solidFill>
              </a:rPr>
              <a:t>3. Έκβαση και ανάδραση</a:t>
            </a:r>
            <a:r>
              <a:rPr lang="en-US" b="1">
                <a:solidFill>
                  <a:schemeClr val="tx1"/>
                </a:solidFill>
              </a:rPr>
              <a:t>: </a:t>
            </a:r>
            <a:r>
              <a:rPr lang="en-US">
                <a:solidFill>
                  <a:schemeClr val="tx1"/>
                </a:solidFill>
              </a:rPr>
              <a:t>Η έκβαση και η ανάδραση βοηθούν τους παίχτες να παρακολουθήσουν την πρόοδο και την επίτευξη των στόχων τους. Για να επιτευχθεί η ανάδραση ο παίχτης πρέπει να καταφέρει να μεταβάλει στοιχεία του παιχνιδιού μέσα από τις ενέργειές του. Η ανάδραση μπορεί να είναι άμεση (ο παίκτης βλέπει άμεσα το αποτέλεσμα των ενεργειών του), έμμεση (ο παίκτης λαμβάνει ανατροφοδότηση μέσω τρίτων ή με χρονική υστέρηση). </a:t>
            </a:r>
          </a:p>
        </p:txBody>
      </p:sp>
    </p:spTree>
    <p:extLst>
      <p:ext uri="{BB962C8B-B14F-4D97-AF65-F5344CB8AC3E}">
        <p14:creationId xmlns:p14="http://schemas.microsoft.com/office/powerpoint/2010/main" val="119937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ext Placeholder 6">
            <a:extLst>
              <a:ext uri="{FF2B5EF4-FFF2-40B4-BE49-F238E27FC236}">
                <a16:creationId xmlns:a16="http://schemas.microsoft.com/office/drawing/2014/main" id="{CF08CAA2-4456-4689-A1B7-64C00E13A1EF}"/>
              </a:ext>
            </a:extLst>
          </p:cNvPr>
          <p:cNvGraphicFramePr/>
          <p:nvPr>
            <p:extLst>
              <p:ext uri="{D42A27DB-BD31-4B8C-83A1-F6EECF244321}">
                <p14:modId xmlns:p14="http://schemas.microsoft.com/office/powerpoint/2010/main" val="317543668"/>
              </p:ext>
            </p:extLst>
          </p:nvPr>
        </p:nvGraphicFramePr>
        <p:xfrm>
          <a:off x="684211" y="293615"/>
          <a:ext cx="10229866" cy="5700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169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 Placeholder 2">
            <a:extLst>
              <a:ext uri="{FF2B5EF4-FFF2-40B4-BE49-F238E27FC236}">
                <a16:creationId xmlns:a16="http://schemas.microsoft.com/office/drawing/2014/main" id="{D95F63D8-5363-4757-A929-8C7AB7618DD0}"/>
              </a:ext>
            </a:extLst>
          </p:cNvPr>
          <p:cNvGraphicFramePr/>
          <p:nvPr>
            <p:extLst>
              <p:ext uri="{D42A27DB-BD31-4B8C-83A1-F6EECF244321}">
                <p14:modId xmlns:p14="http://schemas.microsoft.com/office/powerpoint/2010/main" val="2337906734"/>
              </p:ext>
            </p:extLst>
          </p:nvPr>
        </p:nvGraphicFramePr>
        <p:xfrm>
          <a:off x="449320" y="310393"/>
          <a:ext cx="11051986" cy="5717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718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368</TotalTime>
  <Words>2515</Words>
  <Application>Microsoft Office PowerPoint</Application>
  <PresentationFormat>Widescreen</PresentationFormat>
  <Paragraphs>161</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 Black</vt:lpstr>
      <vt:lpstr>Calibri</vt:lpstr>
      <vt:lpstr>Calibri Light</vt:lpstr>
      <vt:lpstr>Enriqueta</vt:lpstr>
      <vt:lpstr>Office Theme</vt:lpstr>
      <vt:lpstr>PowerPoint Presentation</vt:lpstr>
      <vt:lpstr>PowerPoint Presentation</vt:lpstr>
      <vt:lpstr>PowerPoint Presentation</vt:lpstr>
      <vt:lpstr>PowerPoint Presentation</vt:lpstr>
      <vt:lpstr>Ψηφιακά περιβάλλοντα για αληθοφανείς εμπειρίες</vt:lpstr>
      <vt:lpstr>Το όραμα της Εικονικής Πραγματικότητας</vt:lpstr>
      <vt:lpstr>ΔομΗ των ηλεκτρονικΩν παιχνιδΙΩν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 making </vt:lpstr>
      <vt:lpstr>https://www.educaplay.com/ </vt:lpstr>
      <vt:lpstr>https://genially.com/ </vt:lpstr>
      <vt:lpstr>EnerCities  https://www.youtube.com/watch?v=pfx3IcM8Pyw </vt:lpstr>
      <vt:lpstr>PowerPoint Presentation</vt:lpstr>
      <vt:lpstr>Storytelling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Nikolaos Pellas</dc:creator>
  <cp:lastModifiedBy>Nikolaos Pellas</cp:lastModifiedBy>
  <cp:revision>58</cp:revision>
  <dcterms:created xsi:type="dcterms:W3CDTF">2020-10-27T14:45:15Z</dcterms:created>
  <dcterms:modified xsi:type="dcterms:W3CDTF">2024-11-18T09:12:00Z</dcterms:modified>
</cp:coreProperties>
</file>