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285" r:id="rId2"/>
    <p:sldId id="257" r:id="rId3"/>
    <p:sldId id="298" r:id="rId4"/>
    <p:sldId id="258" r:id="rId5"/>
    <p:sldId id="259" r:id="rId6"/>
    <p:sldId id="260" r:id="rId7"/>
    <p:sldId id="297" r:id="rId8"/>
    <p:sldId id="261" r:id="rId9"/>
    <p:sldId id="295" r:id="rId10"/>
    <p:sldId id="263" r:id="rId11"/>
    <p:sldId id="264" r:id="rId12"/>
    <p:sldId id="265" r:id="rId13"/>
    <p:sldId id="266" r:id="rId14"/>
    <p:sldId id="275" r:id="rId15"/>
    <p:sldId id="276" r:id="rId16"/>
    <p:sldId id="279" r:id="rId17"/>
    <p:sldId id="284" r:id="rId18"/>
    <p:sldId id="299" r:id="rId1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30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CC940E-586B-4210-B23E-E3502E643767}" type="slidenum">
              <a:rPr lang="el-GR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300EE-8C10-4F93-8831-7C922BB89200}" type="slidenum">
              <a:rPr lang="el-GR"/>
              <a:pPr/>
              <a:t>1</a:t>
            </a:fld>
            <a:endParaRPr lang="el-GR" dirty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56039-CA75-4E27-ACDA-6F21F0C11E40}" type="slidenum">
              <a:rPr lang="el-GR"/>
              <a:pPr/>
              <a:t>13</a:t>
            </a:fld>
            <a:endParaRPr lang="el-G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F735A2-221B-4EFE-BC81-00C5D24F107C}" type="slidenum">
              <a:rPr lang="el-GR"/>
              <a:pPr/>
              <a:t>14</a:t>
            </a:fld>
            <a:endParaRPr lang="el-G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6E431-B029-4F35-868B-4A575D59725D}" type="slidenum">
              <a:rPr lang="el-GR"/>
              <a:pPr/>
              <a:t>15</a:t>
            </a:fld>
            <a:endParaRPr lang="el-GR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67FDD-0E90-4746-82BB-7773979752B9}" type="slidenum">
              <a:rPr lang="el-GR"/>
              <a:pPr/>
              <a:t>16</a:t>
            </a:fld>
            <a:endParaRPr lang="el-G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D5A30-E28C-41AB-AC6E-9B87BF37227B}" type="slidenum">
              <a:rPr lang="el-GR"/>
              <a:pPr/>
              <a:t>17</a:t>
            </a:fld>
            <a:endParaRPr lang="el-GR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D5A30-E28C-41AB-AC6E-9B87BF37227B}" type="slidenum">
              <a:rPr lang="el-GR"/>
              <a:pPr/>
              <a:t>18</a:t>
            </a:fld>
            <a:endParaRPr lang="el-GR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1208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E55BF-9CE9-4FF1-9645-DB33F261938E}" type="slidenum">
              <a:rPr lang="el-GR"/>
              <a:pPr/>
              <a:t>2</a:t>
            </a:fld>
            <a:endParaRPr lang="el-GR" dirty="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E55BF-9CE9-4FF1-9645-DB33F261938E}" type="slidenum">
              <a:rPr lang="el-GR"/>
              <a:pPr/>
              <a:t>3</a:t>
            </a:fld>
            <a:endParaRPr lang="el-GR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A0991-BD64-459E-B0EC-EA4DE70413F8}" type="slidenum">
              <a:rPr lang="el-GR"/>
              <a:pPr/>
              <a:t>4</a:t>
            </a:fld>
            <a:endParaRPr lang="el-G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AF87F8-40A0-4B32-9736-67F3453B84FB}" type="slidenum">
              <a:rPr lang="el-GR"/>
              <a:pPr/>
              <a:t>8</a:t>
            </a:fld>
            <a:endParaRPr lang="el-GR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F8859-8ABC-4677-B356-D4439D9C4A6A}" type="slidenum">
              <a:rPr lang="el-GR"/>
              <a:pPr/>
              <a:t>9</a:t>
            </a:fld>
            <a:endParaRPr lang="el-G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37BBE-E30F-47F2-8E98-17F3982D8E49}" type="slidenum">
              <a:rPr lang="el-GR"/>
              <a:pPr/>
              <a:t>10</a:t>
            </a:fld>
            <a:endParaRPr lang="el-G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9842D-4D9D-4C56-9588-30FB1EAC9786}" type="slidenum">
              <a:rPr lang="el-GR"/>
              <a:pPr/>
              <a:t>11</a:t>
            </a:fld>
            <a:endParaRPr lang="el-GR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A7C87-2FBC-4729-B12F-BDFD4EB1F888}" type="slidenum">
              <a:rPr lang="el-GR"/>
              <a:pPr/>
              <a:t>12</a:t>
            </a:fld>
            <a:endParaRPr lang="el-G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E0E9-9055-466E-90BD-1CAE2144E14A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00B-6654-4F15-B9DE-6F5F48CA016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BDA4-03B8-495C-9B75-386B4ACC3705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65D53-6750-4EC5-9C86-24E37C6B919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CB714-29B4-4519-B1CF-0A2B463C449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F131-0F75-47A6-9EB2-7EF278C62EF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E2A8-E998-40F1-8F84-A4096A9C706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B176-68C4-40C9-85BE-6F01D260F82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9A1F-D67A-4232-A8C4-6242BCCD34A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76D1-B922-44B3-871A-40307F7053F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F66A6-9990-4BD5-B8A0-300AF5149BC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73E3A0A-B118-4420-8C12-BC964ED64FCE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71480"/>
            <a:ext cx="8218487" cy="171451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/>
            </a:r>
            <a:br>
              <a:rPr lang="el-GR" sz="3200" b="1" dirty="0"/>
            </a:br>
            <a:r>
              <a:rPr lang="el-GR" sz="3200" b="1" dirty="0" smtClean="0"/>
              <a:t>      Σχεδιασμός  και ανάπτυξη </a:t>
            </a:r>
            <a:br>
              <a:rPr lang="el-GR" sz="3200" b="1" dirty="0" smtClean="0"/>
            </a:br>
            <a:r>
              <a:rPr lang="el-GR" sz="3200" b="1" dirty="0" smtClean="0"/>
              <a:t>δεικτών ποιότητας για την αποτίμηση συμβουλευτικών συναντήσεων</a:t>
            </a:r>
            <a:endParaRPr lang="el-GR" sz="3200" b="1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141663"/>
            <a:ext cx="8229600" cy="29543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l-GR" i="1" dirty="0"/>
              <a:t>Δρ. Ιωσήφ </a:t>
            </a:r>
            <a:r>
              <a:rPr lang="el-GR" i="1" dirty="0" smtClean="0"/>
              <a:t>Φραγκούλης</a:t>
            </a:r>
            <a:endParaRPr lang="en-US" i="1" dirty="0" smtClean="0"/>
          </a:p>
          <a:p>
            <a:pPr algn="ctr">
              <a:buFont typeface="Wingdings" pitchFamily="2" charset="2"/>
              <a:buNone/>
            </a:pPr>
            <a:r>
              <a:rPr lang="el-GR" i="1" smtClean="0"/>
              <a:t> </a:t>
            </a:r>
            <a:r>
              <a:rPr lang="el-GR" i="1" dirty="0" smtClean="0"/>
              <a:t>Καθηγητής ΑΣΠΑΙΤΕ</a:t>
            </a:r>
            <a:endParaRPr lang="el-GR" dirty="0"/>
          </a:p>
        </p:txBody>
      </p:sp>
      <p:pic>
        <p:nvPicPr>
          <p:cNvPr id="36868" name="Picture 4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9925" y="4868863"/>
            <a:ext cx="1703388" cy="1471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Δείκτες ποιότητας για την </a:t>
            </a:r>
            <a:r>
              <a:rPr lang="el-GR" sz="2800" b="1" i="1" dirty="0"/>
              <a:t>προετοιμασία και τη σχεδίαση </a:t>
            </a:r>
            <a:r>
              <a:rPr lang="el-GR" sz="2800" b="1" dirty="0" smtClean="0"/>
              <a:t>της συμβουλευτικής παρέμβασης 1/2</a:t>
            </a:r>
            <a:endParaRPr lang="el-GR" sz="28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400" dirty="0" smtClean="0"/>
              <a:t>Την </a:t>
            </a:r>
            <a:r>
              <a:rPr lang="el-GR" sz="2400" dirty="0"/>
              <a:t>διερεύνηση των </a:t>
            </a:r>
            <a:r>
              <a:rPr lang="el-GR" sz="2400" dirty="0" smtClean="0"/>
              <a:t>αναγκών </a:t>
            </a:r>
            <a:r>
              <a:rPr lang="el-GR" sz="2400" dirty="0"/>
              <a:t>των </a:t>
            </a:r>
            <a:r>
              <a:rPr lang="el-GR" sz="2400" dirty="0" smtClean="0"/>
              <a:t> συμβουλευόμενων μέσω </a:t>
            </a:r>
            <a:r>
              <a:rPr lang="el-GR" sz="2400" dirty="0"/>
              <a:t>ερωτηματολογίων, συνεντεύξεων, συζητήσεων 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Την </a:t>
            </a:r>
            <a:r>
              <a:rPr lang="el-GR" sz="2400" dirty="0"/>
              <a:t>αποσαφήνιση των σκοπών  και </a:t>
            </a:r>
            <a:r>
              <a:rPr lang="el-GR" sz="2400" dirty="0" smtClean="0"/>
              <a:t>στόχων  της συμβουλευτικής παρέμβασης</a:t>
            </a:r>
            <a:endParaRPr lang="el-GR" sz="2400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589588"/>
            <a:ext cx="14001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Δείκτες ποιότητας για την </a:t>
            </a:r>
            <a:r>
              <a:rPr lang="el-GR" sz="2800" b="1" i="1" dirty="0"/>
              <a:t>προετοιμασία και τη σχεδίαση </a:t>
            </a:r>
            <a:r>
              <a:rPr lang="el-GR" sz="2800" b="1" dirty="0" smtClean="0"/>
              <a:t>της συμβουλευτικής παρέμβασης 2/2</a:t>
            </a:r>
            <a:endParaRPr lang="el-GR" sz="28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Την προσαρμογή των στόχων </a:t>
            </a:r>
            <a:r>
              <a:rPr lang="el-GR" dirty="0" smtClean="0"/>
              <a:t> συμβουλευτικής παρέμβασης στις </a:t>
            </a:r>
            <a:r>
              <a:rPr lang="el-GR" dirty="0"/>
              <a:t>ανάγκες, τα ιδιαίτερα </a:t>
            </a:r>
            <a:r>
              <a:rPr lang="el-GR" dirty="0" smtClean="0"/>
              <a:t>χαρακτηριστικά των συμβουλευόμενων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</a:t>
            </a:r>
            <a:r>
              <a:rPr lang="el-GR" dirty="0" smtClean="0"/>
              <a:t>επιλογή </a:t>
            </a:r>
            <a:r>
              <a:rPr lang="el-GR" dirty="0"/>
              <a:t>κατάλληλων </a:t>
            </a:r>
            <a:r>
              <a:rPr lang="el-GR" dirty="0" smtClean="0"/>
              <a:t> συμβουλευτικών Μεθόδων </a:t>
            </a:r>
            <a:r>
              <a:rPr lang="el-GR" dirty="0"/>
              <a:t>–Τεχνικών για την </a:t>
            </a:r>
            <a:r>
              <a:rPr lang="el-GR" dirty="0" smtClean="0"/>
              <a:t>υλοποίηση της συμβουλευτικής παρέμβασης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</a:t>
            </a:r>
            <a:r>
              <a:rPr lang="el-GR" dirty="0" smtClean="0"/>
              <a:t>επιλογή </a:t>
            </a:r>
            <a:r>
              <a:rPr lang="el-GR" dirty="0"/>
              <a:t>του κατάλληλου </a:t>
            </a:r>
            <a:r>
              <a:rPr lang="el-GR" dirty="0" smtClean="0"/>
              <a:t>υλικού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Δείκτες ποιότητας για το </a:t>
            </a:r>
            <a:r>
              <a:rPr lang="el-GR" sz="2800" b="1" i="1" dirty="0"/>
              <a:t>περιεχόμενο </a:t>
            </a:r>
            <a:r>
              <a:rPr lang="el-GR" sz="2800" b="1" dirty="0" smtClean="0"/>
              <a:t>της συμβουλευτικής παρέμβασης προτείνουμε </a:t>
            </a:r>
            <a:r>
              <a:rPr lang="el-GR" sz="2800" b="1" dirty="0"/>
              <a:t>1/2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Την εναρμόνιση του περιεχομένου </a:t>
            </a:r>
            <a:r>
              <a:rPr lang="el-GR" dirty="0" smtClean="0"/>
              <a:t>της συμβουλευτικής παρέμβασης με </a:t>
            </a:r>
            <a:r>
              <a:rPr lang="el-GR" dirty="0"/>
              <a:t>τις εκπαιδευτικές ανάγκες, τα ενδιαφέροντα, τα χαρακτηριστικά και τις εμπειρίες των </a:t>
            </a:r>
            <a:r>
              <a:rPr lang="el-GR" dirty="0" err="1" smtClean="0"/>
              <a:t>συμβουλευόμενων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5300663"/>
            <a:ext cx="168751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/>
              <a:t>Δείκτες ποιότητας για το </a:t>
            </a:r>
            <a:r>
              <a:rPr lang="el-GR" sz="3200" b="1" dirty="0" smtClean="0"/>
              <a:t>περιεχόμενο της συμβουλευτικής παρέμβασης προτείνουμε </a:t>
            </a:r>
            <a:r>
              <a:rPr lang="el-GR" sz="3200" b="1" dirty="0"/>
              <a:t>2/2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το ρυθμό με τον οποίο μπορούν να </a:t>
            </a:r>
            <a:r>
              <a:rPr lang="el-GR" dirty="0" smtClean="0"/>
              <a:t>συμμετέχουν  στη συμβουλευτική παρέμβαση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εναρμόνιση του περιεχομένου </a:t>
            </a:r>
            <a:r>
              <a:rPr lang="el-GR" dirty="0" smtClean="0"/>
              <a:t>της συμβουλευτικής παρέμβασης του </a:t>
            </a:r>
            <a:r>
              <a:rPr lang="el-GR" dirty="0"/>
              <a:t>στα ιδιαίτερα </a:t>
            </a:r>
            <a:r>
              <a:rPr lang="el-GR" dirty="0" smtClean="0"/>
              <a:t>χαρακτηριστικά των συμβουλευόμενων</a:t>
            </a:r>
            <a:endParaRPr lang="el-GR" dirty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4786322"/>
            <a:ext cx="17049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επικοινωνία του </a:t>
            </a:r>
            <a:r>
              <a:rPr lang="el-GR" sz="2800" b="1" i="1" dirty="0" smtClean="0"/>
              <a:t> συμβούλου με τον συμβουλευόμενο </a:t>
            </a:r>
            <a:r>
              <a:rPr lang="el-GR" sz="2800" b="1" dirty="0" smtClean="0"/>
              <a:t>1/2</a:t>
            </a:r>
            <a:endParaRPr lang="el-GR" sz="28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4488"/>
            <a:ext cx="8229600" cy="4381512"/>
          </a:xfrm>
        </p:spPr>
        <p:txBody>
          <a:bodyPr/>
          <a:lstStyle/>
          <a:p>
            <a:r>
              <a:rPr lang="el-GR" dirty="0"/>
              <a:t>Την ειλικρινή, φυσική και όχι τυπική,  φιλική, υποστηρικτική , ενθαρρυντική επικοινωνία</a:t>
            </a:r>
          </a:p>
          <a:p>
            <a:r>
              <a:rPr lang="el-GR" dirty="0"/>
              <a:t>Τη σωστή χρήση της « γλώσσας  του σώματος»</a:t>
            </a:r>
          </a:p>
          <a:p>
            <a:r>
              <a:rPr lang="el-GR" dirty="0"/>
              <a:t>Τη σωστή χρήση του χώρου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4724400"/>
            <a:ext cx="193357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επικοινωνία του </a:t>
            </a:r>
            <a:r>
              <a:rPr lang="el-GR" sz="2800" b="1" i="1" dirty="0" smtClean="0"/>
              <a:t>συμβούλου με τον συμβουλευόμενο </a:t>
            </a:r>
            <a:r>
              <a:rPr lang="el-GR" sz="2800" b="1" dirty="0" smtClean="0"/>
              <a:t>2/2</a:t>
            </a:r>
            <a:endParaRPr lang="el-GR" sz="2800" b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Την επαφή μέσω του </a:t>
            </a:r>
            <a:r>
              <a:rPr lang="el-GR" dirty="0" smtClean="0"/>
              <a:t>βλέμματος</a:t>
            </a:r>
            <a:endParaRPr lang="el-GR" dirty="0"/>
          </a:p>
          <a:p>
            <a:r>
              <a:rPr lang="el-GR" dirty="0"/>
              <a:t>Τη διαμόρφωση κλίματος  εμπιστοσύνης </a:t>
            </a:r>
            <a:r>
              <a:rPr lang="el-GR" dirty="0" smtClean="0"/>
              <a:t>μεταξύ συμβούλου- συμβουλευόμενου</a:t>
            </a:r>
            <a:endParaRPr lang="el-GR" dirty="0"/>
          </a:p>
          <a:p>
            <a:r>
              <a:rPr lang="el-GR" dirty="0"/>
              <a:t>Την ικανοποίηση  των </a:t>
            </a:r>
            <a:r>
              <a:rPr lang="el-GR" dirty="0" smtClean="0"/>
              <a:t>αναγκών</a:t>
            </a:r>
            <a:r>
              <a:rPr lang="el-GR" dirty="0"/>
              <a:t>, </a:t>
            </a:r>
            <a:r>
              <a:rPr lang="el-GR" dirty="0" smtClean="0"/>
              <a:t>επιθυμιών του συμβουλευόμενου</a:t>
            </a:r>
            <a:endParaRPr lang="el-GR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229225"/>
            <a:ext cx="193357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463675"/>
          </a:xfrm>
        </p:spPr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αξιολόγηση της </a:t>
            </a:r>
            <a:r>
              <a:rPr lang="el-GR" sz="2800" b="1" i="1" dirty="0" smtClean="0"/>
              <a:t>  συμβουλευτικής παρέμβασης 1/2</a:t>
            </a:r>
            <a:r>
              <a:rPr lang="el-GR" sz="4000" dirty="0" smtClean="0"/>
              <a:t> </a:t>
            </a:r>
            <a:endParaRPr lang="el-GR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76475"/>
            <a:ext cx="82296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dirty="0"/>
              <a:t>Την ενεργητική συμμετοχή στο σχολιασμό  του παραγόμενου </a:t>
            </a:r>
            <a:r>
              <a:rPr lang="el-GR" dirty="0" smtClean="0"/>
              <a:t>έργου.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Αυτό-αξιολόγηση  του τρόπου  </a:t>
            </a:r>
            <a:r>
              <a:rPr lang="el-GR" dirty="0" smtClean="0"/>
              <a:t>λειτουργίας της συμβουλευτικής διαδικασίας.</a:t>
            </a:r>
          </a:p>
          <a:p>
            <a:pPr>
              <a:lnSpc>
                <a:spcPct val="90000"/>
              </a:lnSpc>
            </a:pP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Τον κριτικό </a:t>
            </a:r>
            <a:r>
              <a:rPr lang="el-GR" dirty="0" err="1"/>
              <a:t>αναστοχασμό</a:t>
            </a:r>
            <a:r>
              <a:rPr lang="el-GR" dirty="0"/>
              <a:t> των </a:t>
            </a:r>
            <a:r>
              <a:rPr lang="el-GR" dirty="0" smtClean="0"/>
              <a:t>συμμετεχόντων στη συμβουλευτική διαδικασία.</a:t>
            </a:r>
            <a:endParaRPr lang="el-GR" dirty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1000108"/>
            <a:ext cx="143986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Συμπεράσματα</a:t>
            </a:r>
            <a:endParaRPr lang="el-GR" sz="3200" b="1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800" dirty="0"/>
              <a:t>Για τον έλεγχο της ποιότητας των </a:t>
            </a:r>
            <a:r>
              <a:rPr lang="el-GR" sz="2800" dirty="0" smtClean="0"/>
              <a:t> συμβουλευτικών συναντήσεων </a:t>
            </a:r>
            <a:r>
              <a:rPr lang="el-GR" sz="2800" dirty="0"/>
              <a:t>είναι απαραίτητη η ύπαρξη δεικτών μέτρησης και συστημάτων διαχείρισης ολικής ποιότητας.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Η εξασφάλιση υψηλής ποιότητας </a:t>
            </a:r>
            <a:r>
              <a:rPr lang="el-GR" sz="2800" dirty="0" smtClean="0"/>
              <a:t> στις συμβουλευτικές συναντήσεις αποτελεί </a:t>
            </a:r>
            <a:r>
              <a:rPr lang="el-GR" sz="2800" dirty="0"/>
              <a:t>άμεσο ζητούμενο από όλους τους εμπλεκόμενους σε </a:t>
            </a:r>
            <a:r>
              <a:rPr lang="el-GR" sz="2800" dirty="0" smtClean="0"/>
              <a:t>αυτές </a:t>
            </a:r>
            <a:r>
              <a:rPr lang="el-GR" sz="2800" dirty="0"/>
              <a:t>(σχεδιαστές, </a:t>
            </a:r>
            <a:r>
              <a:rPr lang="el-GR" sz="2800" dirty="0" smtClean="0"/>
              <a:t>οργανωτές, συμβούλους, συμβουλευόμενους) </a:t>
            </a:r>
            <a:endParaRPr lang="el-GR" sz="2800" dirty="0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909" y="549275"/>
            <a:ext cx="1526329" cy="123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Δραστηριότητα- Εμπέδωσης</a:t>
            </a:r>
            <a:endParaRPr lang="el-GR" sz="3200" b="1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endParaRPr lang="el-GR" sz="2800" dirty="0" smtClean="0"/>
          </a:p>
          <a:p>
            <a:pPr algn="just">
              <a:lnSpc>
                <a:spcPct val="90000"/>
              </a:lnSpc>
            </a:pPr>
            <a:endParaRPr lang="el-GR" sz="2800" dirty="0"/>
          </a:p>
          <a:p>
            <a:pPr algn="just">
              <a:lnSpc>
                <a:spcPct val="90000"/>
              </a:lnSpc>
            </a:pPr>
            <a:r>
              <a:rPr lang="el-GR" sz="2800" dirty="0" smtClean="0"/>
              <a:t>Στο πλαίσιο του σημερινού μαθήματος ορίστε </a:t>
            </a:r>
            <a:r>
              <a:rPr lang="el-GR" sz="2800" b="1" u="sng" dirty="0" smtClean="0"/>
              <a:t>τρεις άξονες </a:t>
            </a:r>
            <a:r>
              <a:rPr lang="el-GR" sz="2800" dirty="0" smtClean="0"/>
              <a:t>και </a:t>
            </a:r>
            <a:r>
              <a:rPr lang="el-GR" sz="2800" b="1" u="sng" dirty="0" smtClean="0"/>
              <a:t>τρία κριτήρια ανά άξονα</a:t>
            </a:r>
            <a:r>
              <a:rPr lang="el-GR" sz="2800" dirty="0" smtClean="0"/>
              <a:t>, σύμφωνα με τα οποία θα αποτιμήσετε την </a:t>
            </a:r>
            <a:r>
              <a:rPr lang="el-GR" sz="2800" dirty="0" smtClean="0"/>
              <a:t>αποτελεσματικότητα μιας ομαδικής </a:t>
            </a:r>
            <a:r>
              <a:rPr lang="el-GR" sz="2800" smtClean="0"/>
              <a:t>συμβουλευτικής παρέμβασης. </a:t>
            </a:r>
            <a:endParaRPr lang="el-GR" sz="2800" dirty="0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909" y="549275"/>
            <a:ext cx="1526329" cy="71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8108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/>
              <a:t>Έννοια </a:t>
            </a:r>
            <a:r>
              <a:rPr lang="el-GR" sz="3200" b="1" dirty="0" smtClean="0"/>
              <a:t>Ποιότητας</a:t>
            </a:r>
            <a:endParaRPr lang="el-GR" sz="32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752850"/>
          </a:xfrm>
        </p:spPr>
        <p:txBody>
          <a:bodyPr/>
          <a:lstStyle/>
          <a:p>
            <a:r>
              <a:rPr lang="el-GR" sz="2800" dirty="0"/>
              <a:t>Ο  Διεθνής Οργανισμός Προτυποποίησης (</a:t>
            </a:r>
            <a:r>
              <a:rPr lang="en-US" sz="2800" dirty="0"/>
              <a:t>International Standards Organization</a:t>
            </a:r>
            <a:r>
              <a:rPr lang="el-GR" sz="2800" dirty="0"/>
              <a:t>, </a:t>
            </a:r>
            <a:r>
              <a:rPr lang="en-US" sz="2800" dirty="0"/>
              <a:t>ISO</a:t>
            </a:r>
            <a:r>
              <a:rPr lang="el-GR" sz="2800" dirty="0"/>
              <a:t> 8402, 1985) ορίζει την </a:t>
            </a:r>
            <a:r>
              <a:rPr lang="el-GR" sz="2800" i="1" dirty="0"/>
              <a:t>ποιότητα</a:t>
            </a:r>
            <a:r>
              <a:rPr lang="el-GR" sz="2800" dirty="0"/>
              <a:t> ως το σύνολο των γνωρισμάτων και των χαρακτηριστικών του προϊόντος ή της υπηρεσίας που έχουν σχέση με τη δυνατότητα ικανοποίησης και κάλυψης καθορισμένων αναγκών</a:t>
            </a:r>
            <a:r>
              <a:rPr lang="el-GR" dirty="0"/>
              <a:t>.</a:t>
            </a:r>
          </a:p>
          <a:p>
            <a:endParaRPr lang="el-GR" sz="2800" dirty="0"/>
          </a:p>
          <a:p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4868863"/>
            <a:ext cx="18002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/>
              <a:t>Έννοια </a:t>
            </a:r>
            <a:r>
              <a:rPr lang="el-GR" sz="3200" b="1" dirty="0" smtClean="0"/>
              <a:t>Ποιότητας</a:t>
            </a:r>
            <a:endParaRPr lang="el-GR" sz="32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752850"/>
          </a:xfrm>
        </p:spPr>
        <p:txBody>
          <a:bodyPr/>
          <a:lstStyle/>
          <a:p>
            <a:pPr>
              <a:buNone/>
            </a:pPr>
            <a:r>
              <a:rPr lang="el-GR" sz="2800" dirty="0"/>
              <a:t> </a:t>
            </a:r>
            <a:r>
              <a:rPr lang="el-GR" sz="2800" dirty="0" smtClean="0"/>
              <a:t>  </a:t>
            </a:r>
            <a:r>
              <a:rPr lang="el-GR" dirty="0" smtClean="0"/>
              <a:t>Η έννοια της ποιότητας στην εκπαίδευση είναι δύσκολο να ορισθεί λόγω των διαφορετικών απόψεων σχετικά με τους σκοπούς, τους στόχους, τις κοινωνικές και πολιτικές λειτουργίες της. Σύμφωνα με πολλές απόψεις, η αντίληψη της ποιότητας είναι </a:t>
            </a:r>
            <a:r>
              <a:rPr lang="el-GR" i="1" dirty="0" smtClean="0"/>
              <a:t>σχετική και </a:t>
            </a:r>
            <a:r>
              <a:rPr lang="el-GR" i="1" dirty="0" err="1" smtClean="0"/>
              <a:t>πολυπαραγοντική</a:t>
            </a:r>
            <a:r>
              <a:rPr lang="el-GR" i="1" dirty="0" smtClean="0"/>
              <a:t>.</a:t>
            </a:r>
          </a:p>
          <a:p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7278" y="5357826"/>
            <a:ext cx="1156972" cy="8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/>
              <a:t>Ορισμός Δεικτών Ποιότητας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/>
              <a:t>Οι </a:t>
            </a:r>
            <a:r>
              <a:rPr lang="el-GR" sz="2800" b="1" i="1"/>
              <a:t>δείκτες ποιότητας</a:t>
            </a:r>
            <a:r>
              <a:rPr lang="el-GR" sz="2800"/>
              <a:t> αποτελούν μια απλή ή σύνθετη, συνήθως, ποσοτική έκφραση που συσχετίζουν τα διάφορα στοιχεία ή παραμέτρους διάρθρωσης της εκπαίδευσης και των διαδικασιών της και είναι χρήσιμοι στη λήψη αποφάσεων που στοχεύουν στη βελτίωσή της (Savelson et al., 1987). </a:t>
            </a:r>
          </a:p>
          <a:p>
            <a:endParaRPr lang="el-GR" sz="2800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941888"/>
            <a:ext cx="15113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Τι προσφέρουν οι Δείκτες Ποιότητας 1/2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Προσφέρουν ακριβή δεδομένα για την υλοποίηση των στόχων </a:t>
            </a:r>
            <a:r>
              <a:rPr lang="el-GR" dirty="0" smtClean="0"/>
              <a:t>μιας προσφερόμενης </a:t>
            </a:r>
            <a:r>
              <a:rPr lang="en-US" dirty="0" smtClean="0"/>
              <a:t> </a:t>
            </a:r>
            <a:r>
              <a:rPr lang="el-GR" dirty="0" smtClean="0"/>
              <a:t>συμβουλευτικής υπηρεσίας.</a:t>
            </a:r>
            <a:endParaRPr lang="el-GR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παρέχουν αναγκαίες πληροφορίες προκειμένου </a:t>
            </a:r>
            <a:r>
              <a:rPr lang="el-GR" dirty="0" smtClean="0"/>
              <a:t> η συμβουλευτική παρέμβαση να </a:t>
            </a:r>
            <a:r>
              <a:rPr lang="el-GR" dirty="0"/>
              <a:t>γίνει περισσότερο </a:t>
            </a:r>
            <a:r>
              <a:rPr lang="el-GR" dirty="0" smtClean="0"/>
              <a:t>λειτουργική </a:t>
            </a:r>
            <a:r>
              <a:rPr lang="el-GR" dirty="0"/>
              <a:t>και </a:t>
            </a:r>
            <a:r>
              <a:rPr lang="el-GR" dirty="0" smtClean="0"/>
              <a:t>αποτελεσματική </a:t>
            </a:r>
            <a:r>
              <a:rPr lang="el-GR" dirty="0"/>
              <a:t>στα σημεία που απαιτείται.</a:t>
            </a:r>
          </a:p>
          <a:p>
            <a:pPr>
              <a:lnSpc>
                <a:spcPct val="90000"/>
              </a:lnSpc>
            </a:pPr>
            <a:endParaRPr lang="el-GR" dirty="0"/>
          </a:p>
        </p:txBody>
      </p:sp>
      <p:pic>
        <p:nvPicPr>
          <p:cNvPr id="9220" name="Picture 4" descr="dadn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2857496"/>
            <a:ext cx="1309667" cy="1097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Τι προσφέρουν οι Δείκτες Ποιότητας 2/2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/>
              <a:t>Η χρήση των δεικτών διευκολύνει στην τυποποίηση της έκθεσης των </a:t>
            </a:r>
            <a:r>
              <a:rPr lang="el-GR" sz="2800" dirty="0" smtClean="0"/>
              <a:t>αποτελεσμάτων. </a:t>
            </a:r>
            <a:endParaRPr lang="el-GR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διευκολύνουν τις συγκρίσεις, όπου αυτές είναι απαραίτητες (</a:t>
            </a:r>
            <a:r>
              <a:rPr lang="en-US" sz="2800" dirty="0"/>
              <a:t>Van den </a:t>
            </a:r>
            <a:r>
              <a:rPr lang="en-US" sz="2800" dirty="0" err="1"/>
              <a:t>Berghe</a:t>
            </a:r>
            <a:r>
              <a:rPr lang="el-GR" sz="2800" dirty="0"/>
              <a:t>,1997).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 Η διαδικασία προσδιορισμού δεικτών ποιότητας ενισχύει τον </a:t>
            </a:r>
            <a:r>
              <a:rPr lang="el-GR" sz="2800" dirty="0" err="1"/>
              <a:t>αναστοχασμό</a:t>
            </a:r>
            <a:r>
              <a:rPr lang="el-GR" sz="2800" dirty="0"/>
              <a:t> και τη συζήτηση για τα επιθυμητά αποτελέσματα ανάμεσα στους </a:t>
            </a:r>
            <a:r>
              <a:rPr lang="el-GR" sz="2800" dirty="0" smtClean="0"/>
              <a:t>συντελεστές μιας συμβουλευτικής δράσης.</a:t>
            </a:r>
            <a:endParaRPr lang="el-GR" sz="2800" dirty="0"/>
          </a:p>
          <a:p>
            <a:pPr>
              <a:lnSpc>
                <a:spcPct val="80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14290"/>
            <a:ext cx="7498080" cy="1000132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Παράγοντες που συμβάλλουν στη διασφάλιση </a:t>
            </a:r>
            <a:r>
              <a:rPr lang="el-GR" sz="3200" dirty="0" smtClean="0"/>
              <a:t>Ποιότητας των συμβουλευτικών διαδικασιών</a:t>
            </a:r>
            <a:endParaRPr lang="el-GR" sz="32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785926"/>
            <a:ext cx="7498080" cy="4462474"/>
          </a:xfrm>
        </p:spPr>
        <p:txBody>
          <a:bodyPr/>
          <a:lstStyle/>
          <a:p>
            <a:r>
              <a:rPr lang="el-GR" dirty="0"/>
              <a:t> το </a:t>
            </a:r>
            <a:r>
              <a:rPr lang="el-GR" i="1" dirty="0"/>
              <a:t>έμψυχο υλικό</a:t>
            </a:r>
            <a:r>
              <a:rPr lang="el-GR" dirty="0"/>
              <a:t>, </a:t>
            </a:r>
          </a:p>
          <a:p>
            <a:r>
              <a:rPr lang="el-GR" i="1" dirty="0"/>
              <a:t>οι </a:t>
            </a:r>
            <a:r>
              <a:rPr lang="el-GR" i="1" dirty="0" smtClean="0"/>
              <a:t> τεχνικές συμβουλευτικής παρέμβασης </a:t>
            </a:r>
            <a:r>
              <a:rPr lang="el-GR" i="1" dirty="0"/>
              <a:t>και μέσα</a:t>
            </a:r>
            <a:r>
              <a:rPr lang="el-GR" dirty="0"/>
              <a:t>, </a:t>
            </a:r>
          </a:p>
          <a:p>
            <a:r>
              <a:rPr lang="el-GR" i="1" dirty="0"/>
              <a:t>το </a:t>
            </a:r>
            <a:r>
              <a:rPr lang="el-GR" i="1" dirty="0" smtClean="0"/>
              <a:t>περιεχόμενο της συμβουλευτικής παρέμβασης</a:t>
            </a:r>
            <a:endParaRPr lang="el-GR" i="1" dirty="0"/>
          </a:p>
          <a:p>
            <a:r>
              <a:rPr lang="el-GR" dirty="0" smtClean="0"/>
              <a:t>Τα </a:t>
            </a:r>
            <a:r>
              <a:rPr lang="el-GR" i="1" dirty="0" smtClean="0"/>
              <a:t>αποτελέσματα</a:t>
            </a:r>
            <a:endParaRPr lang="el-GR" dirty="0"/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286388"/>
            <a:ext cx="1101707" cy="10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Λειτουργικές Κατηγορίες Δεικτών Ποιότητας  1/2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700" dirty="0"/>
              <a:t>Δείκτες Ποιότητας σχετικά με:</a:t>
            </a:r>
          </a:p>
          <a:p>
            <a:r>
              <a:rPr lang="el-GR" dirty="0"/>
              <a:t>την προετοιμασία και τη </a:t>
            </a:r>
            <a:r>
              <a:rPr lang="el-GR" dirty="0" smtClean="0"/>
              <a:t>σχεδίαση της συμβουλευτικής παρέμβασης, </a:t>
            </a:r>
            <a:endParaRPr lang="el-GR" dirty="0"/>
          </a:p>
          <a:p>
            <a:r>
              <a:rPr lang="el-GR" dirty="0"/>
              <a:t> το </a:t>
            </a:r>
            <a:r>
              <a:rPr lang="el-GR" dirty="0" smtClean="0"/>
              <a:t>περιεχόμενο της συμβουλευτικής παρέμβασης, </a:t>
            </a:r>
            <a:endParaRPr lang="el-GR" dirty="0"/>
          </a:p>
          <a:p>
            <a:r>
              <a:rPr lang="el-GR" dirty="0"/>
              <a:t>τη </a:t>
            </a:r>
            <a:r>
              <a:rPr lang="el-GR" dirty="0" smtClean="0"/>
              <a:t>διεξαγωγή  της συμβουλευτικής παρέμβασης </a:t>
            </a:r>
            <a:endParaRPr lang="el-GR" dirty="0"/>
          </a:p>
          <a:p>
            <a:r>
              <a:rPr lang="el-GR" dirty="0"/>
              <a:t>τις </a:t>
            </a:r>
            <a:r>
              <a:rPr lang="el-GR" dirty="0" smtClean="0"/>
              <a:t>μεθόδους</a:t>
            </a:r>
            <a:r>
              <a:rPr lang="el-GR" dirty="0"/>
              <a:t>, τεχνικές και τα </a:t>
            </a:r>
            <a:r>
              <a:rPr lang="el-GR" dirty="0" smtClean="0"/>
              <a:t>μέσα </a:t>
            </a:r>
            <a:r>
              <a:rPr lang="el-GR" dirty="0"/>
              <a:t>υλοποίησής </a:t>
            </a:r>
            <a:r>
              <a:rPr lang="el-GR" dirty="0" smtClean="0"/>
              <a:t>της,</a:t>
            </a:r>
            <a:endParaRPr lang="el-GR" dirty="0"/>
          </a:p>
        </p:txBody>
      </p:sp>
      <p:pic>
        <p:nvPicPr>
          <p:cNvPr id="11268" name="Picture 4" descr="Soft_skills_Logo_vierfxr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5786454"/>
            <a:ext cx="1235075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/>
              <a:t>Λειτουργικές Κατηγορίες Δεικτών Ποιότητας  </a:t>
            </a:r>
            <a:r>
              <a:rPr lang="en-US" sz="3600" b="1"/>
              <a:t>2</a:t>
            </a:r>
            <a:r>
              <a:rPr lang="el-GR" sz="3600" b="1"/>
              <a:t>/2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800" dirty="0"/>
              <a:t>το </a:t>
            </a:r>
            <a:r>
              <a:rPr lang="el-GR" sz="2800" dirty="0" smtClean="0"/>
              <a:t>υλικό στήριξης της συμβουλευτικής παρέμβασης ,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 την επικοινωνία του </a:t>
            </a:r>
            <a:r>
              <a:rPr lang="el-GR" sz="2800" dirty="0" smtClean="0"/>
              <a:t> συμβούλου με τους συμβουλευόμενους,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 την αξιολόγηση των </a:t>
            </a:r>
            <a:r>
              <a:rPr lang="el-GR" sz="2800" dirty="0" smtClean="0"/>
              <a:t> συμβουλευτικών διαδικασιών </a:t>
            </a:r>
            <a:r>
              <a:rPr lang="el-GR" sz="2800" dirty="0"/>
              <a:t>και των </a:t>
            </a:r>
            <a:r>
              <a:rPr lang="el-GR" sz="2800" dirty="0" smtClean="0"/>
              <a:t>αποτελεσμάτων της συμβουλευτικής παρέμβασης, 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την αξιολόγηση της διαδικασίας αξιολόγησης </a:t>
            </a:r>
            <a:r>
              <a:rPr lang="el-GR" sz="2800" dirty="0" smtClean="0"/>
              <a:t>της συμβουλευτικής παρέμβασης</a:t>
            </a:r>
            <a:endParaRPr lang="el-GR" sz="2800" dirty="0"/>
          </a:p>
          <a:p>
            <a:pPr>
              <a:lnSpc>
                <a:spcPct val="90000"/>
              </a:lnSpc>
            </a:pPr>
            <a:endParaRPr lang="el-GR" sz="2800" dirty="0"/>
          </a:p>
        </p:txBody>
      </p:sp>
      <p:pic>
        <p:nvPicPr>
          <p:cNvPr id="66564" name="Picture 4" descr="Soft_skills_Logo_vierfxr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00636"/>
            <a:ext cx="1235075" cy="1152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384</TotalTime>
  <Words>694</Words>
  <Application>Microsoft Office PowerPoint</Application>
  <PresentationFormat>Προβολή στην οθόνη (4:3)</PresentationFormat>
  <Paragraphs>83</Paragraphs>
  <Slides>18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Arial</vt:lpstr>
      <vt:lpstr>Corbel</vt:lpstr>
      <vt:lpstr>Gill Sans MT</vt:lpstr>
      <vt:lpstr>Tahoma</vt:lpstr>
      <vt:lpstr>Verdana</vt:lpstr>
      <vt:lpstr>Wingdings</vt:lpstr>
      <vt:lpstr>Wingdings 2</vt:lpstr>
      <vt:lpstr>Ηλιοστάσιο</vt:lpstr>
      <vt:lpstr>       Σχεδιασμός  και ανάπτυξη  δεικτών ποιότητας για την αποτίμηση συμβουλευτικών συναντήσεων</vt:lpstr>
      <vt:lpstr>Έννοια Ποιότητας</vt:lpstr>
      <vt:lpstr>Έννοια Ποιότητας</vt:lpstr>
      <vt:lpstr>Ορισμός Δεικτών Ποιότητας</vt:lpstr>
      <vt:lpstr>Τι προσφέρουν οι Δείκτες Ποιότητας 1/2</vt:lpstr>
      <vt:lpstr>Τι προσφέρουν οι Δείκτες Ποιότητας 2/2</vt:lpstr>
      <vt:lpstr>Παράγοντες που συμβάλλουν στη διασφάλιση Ποιότητας των συμβουλευτικών διαδικασιών</vt:lpstr>
      <vt:lpstr>Λειτουργικές Κατηγορίες Δεικτών Ποιότητας  1/2</vt:lpstr>
      <vt:lpstr>Λειτουργικές Κατηγορίες Δεικτών Ποιότητας  2/2</vt:lpstr>
      <vt:lpstr>Δείκτες ποιότητας για την προετοιμασία και τη σχεδίαση της συμβουλευτικής παρέμβασης 1/2</vt:lpstr>
      <vt:lpstr>Δείκτες ποιότητας για την προετοιμασία και τη σχεδίαση της συμβουλευτικής παρέμβασης 2/2</vt:lpstr>
      <vt:lpstr>Δείκτες ποιότητας για το περιεχόμενο της συμβουλευτικής παρέμβασης προτείνουμε 1/2</vt:lpstr>
      <vt:lpstr>Δείκτες ποιότητας για το περιεχόμενο της συμβουλευτικής παρέμβασης προτείνουμε 2/2</vt:lpstr>
      <vt:lpstr>Ως Δείκτες ποιότητας για την επικοινωνία του  συμβούλου με τον συμβουλευόμενο 1/2</vt:lpstr>
      <vt:lpstr>Ως Δείκτες ποιότητας για την επικοινωνία του συμβούλου με τον συμβουλευόμενο 2/2</vt:lpstr>
      <vt:lpstr>Ως Δείκτες ποιότητας για την αξιολόγηση της   συμβουλευτικής παρέμβασης 1/2 </vt:lpstr>
      <vt:lpstr>Συμπεράσματα</vt:lpstr>
      <vt:lpstr>Δραστηριότητα- Εμπέδωσης</vt:lpstr>
    </vt:vector>
  </TitlesOfParts>
  <Company>oem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Έννοια Ποιότητας 1/2</dc:title>
  <dc:creator>ΠΑΤΡΑ 2006</dc:creator>
  <cp:lastModifiedBy>Γεώργιος Φραγκούλης</cp:lastModifiedBy>
  <cp:revision>42</cp:revision>
  <dcterms:created xsi:type="dcterms:W3CDTF">2006-10-15T15:26:13Z</dcterms:created>
  <dcterms:modified xsi:type="dcterms:W3CDTF">2023-02-20T15:24:53Z</dcterms:modified>
</cp:coreProperties>
</file>