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60" r:id="rId3"/>
    <p:sldId id="291" r:id="rId4"/>
    <p:sldId id="292" r:id="rId5"/>
    <p:sldId id="261" r:id="rId6"/>
    <p:sldId id="294" r:id="rId7"/>
    <p:sldId id="262" r:id="rId8"/>
    <p:sldId id="264" r:id="rId9"/>
    <p:sldId id="265" r:id="rId10"/>
    <p:sldId id="293" r:id="rId11"/>
    <p:sldId id="285" r:id="rId12"/>
    <p:sldId id="287" r:id="rId13"/>
    <p:sldId id="288" r:id="rId14"/>
    <p:sldId id="289" r:id="rId15"/>
    <p:sldId id="267" r:id="rId16"/>
    <p:sldId id="268" r:id="rId17"/>
    <p:sldId id="269" r:id="rId18"/>
    <p:sldId id="270" r:id="rId19"/>
    <p:sldId id="275" r:id="rId20"/>
    <p:sldId id="277" r:id="rId21"/>
    <p:sldId id="271" r:id="rId22"/>
    <p:sldId id="276" r:id="rId23"/>
    <p:sldId id="297" r:id="rId24"/>
    <p:sldId id="273" r:id="rId25"/>
    <p:sldId id="274" r:id="rId26"/>
    <p:sldId id="278" r:id="rId27"/>
    <p:sldId id="280" r:id="rId28"/>
    <p:sldId id="296" r:id="rId29"/>
    <p:sldId id="290" r:id="rId30"/>
    <p:sldId id="281" r:id="rId31"/>
    <p:sldId id="266" r:id="rId32"/>
    <p:sldId id="283" r:id="rId33"/>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C1A9"/>
    <a:srgbClr val="E1D0BB"/>
    <a:srgbClr val="DDBA90"/>
    <a:srgbClr val="FCF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3" d="100"/>
          <a:sy n="113" d="100"/>
        </p:scale>
        <p:origin x="47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4B8ACE3-602E-489A-8B81-B0056661E6FB}"/>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503804B2-AC0D-89C0-7824-7E78227B88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FCE07928-BC29-04AD-56DD-0B7D2A6F75EA}"/>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5" name="Θέση υποσέλιδου 4">
            <a:extLst>
              <a:ext uri="{FF2B5EF4-FFF2-40B4-BE49-F238E27FC236}">
                <a16:creationId xmlns:a16="http://schemas.microsoft.com/office/drawing/2014/main" id="{EE867595-6AB8-FD5F-779F-0F5D8834191D}"/>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EF364DEC-161A-1F81-DFB8-5FF3B110F522}"/>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2824223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6CBB20F-7CD6-82A6-3370-50770BE27D39}"/>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B1601DE3-0560-A6B1-F683-DE08DD7CDD5D}"/>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1B71EE0C-6566-1DA7-5A7A-04400387DD05}"/>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5" name="Θέση υποσέλιδου 4">
            <a:extLst>
              <a:ext uri="{FF2B5EF4-FFF2-40B4-BE49-F238E27FC236}">
                <a16:creationId xmlns:a16="http://schemas.microsoft.com/office/drawing/2014/main" id="{EAA9C659-4C3E-EE0F-0BAB-D94517B364DD}"/>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9043B5C6-53CA-D81B-A274-21AC755EB84E}"/>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2594630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D7B2A8CC-0535-891E-4BAD-5F382EB4F57E}"/>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BE64B54C-3526-D8F4-A30D-D2EF02F860B0}"/>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C10664C4-1A04-E247-A53B-5CD9CD79FF55}"/>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5" name="Θέση υποσέλιδου 4">
            <a:extLst>
              <a:ext uri="{FF2B5EF4-FFF2-40B4-BE49-F238E27FC236}">
                <a16:creationId xmlns:a16="http://schemas.microsoft.com/office/drawing/2014/main" id="{F3043CB6-EF70-E46A-AA13-F25C7B62CFF3}"/>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87B5AAF4-A7ED-2141-9402-5628D1306BC8}"/>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3571851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D2B709A-385F-319F-1C95-4F8135E0F4DA}"/>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4F5ECD6-CDBA-39B3-936A-CF13666A91B3}"/>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C6892D1F-EB2C-E773-B4BE-DE6896B62D88}"/>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5" name="Θέση υποσέλιδου 4">
            <a:extLst>
              <a:ext uri="{FF2B5EF4-FFF2-40B4-BE49-F238E27FC236}">
                <a16:creationId xmlns:a16="http://schemas.microsoft.com/office/drawing/2014/main" id="{6093FF29-1DE8-0D4B-46AE-B6E69BA6E457}"/>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6266C7B8-D668-0CCF-A54B-2D5BDC3EDD5F}"/>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2143675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012368A-D797-AC5A-A0D0-B6C2CCA14757}"/>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44C748EA-10FC-AC2E-E7E4-AD0CB8DEA78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1926A99B-9F52-2AEF-6EA8-0CB263229D2C}"/>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5" name="Θέση υποσέλιδου 4">
            <a:extLst>
              <a:ext uri="{FF2B5EF4-FFF2-40B4-BE49-F238E27FC236}">
                <a16:creationId xmlns:a16="http://schemas.microsoft.com/office/drawing/2014/main" id="{594CD068-5EFC-2A13-51DD-8A06F48A865F}"/>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72A55B41-9FAD-4282-0228-47E05AFCD695}"/>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1921960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4A100B4-A5C8-C50F-5884-0A2BFA6E033F}"/>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693EFA38-357D-6138-0237-362C93BE0382}"/>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B28CED40-9A64-55D1-46F4-A32703E19B9C}"/>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D777D056-0161-A590-7D72-7CCD95F26DC8}"/>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6" name="Θέση υποσέλιδου 5">
            <a:extLst>
              <a:ext uri="{FF2B5EF4-FFF2-40B4-BE49-F238E27FC236}">
                <a16:creationId xmlns:a16="http://schemas.microsoft.com/office/drawing/2014/main" id="{082BA388-9422-DF6A-A0DD-6F401A54DB9B}"/>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37637ABD-EEB3-76FF-AD2D-23C7A9F408E3}"/>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1301822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C6C8D7A-3686-2281-A1E8-FD22B716FFC2}"/>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C5AE9D74-D1BF-07BA-AC88-AB8B554205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700D5039-9645-62A2-5876-70EA3EB13336}"/>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5D1FDE75-5567-6D8A-F6A5-245D1A24F0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60CB7D56-500C-0292-AB9B-26B910D1A911}"/>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C9C6AD46-AF02-3991-E074-38DB82507BB2}"/>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8" name="Θέση υποσέλιδου 7">
            <a:extLst>
              <a:ext uri="{FF2B5EF4-FFF2-40B4-BE49-F238E27FC236}">
                <a16:creationId xmlns:a16="http://schemas.microsoft.com/office/drawing/2014/main" id="{C544570D-DA12-E6DD-2C09-58FD035E3B7A}"/>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464C5173-81F8-FA14-199A-80B2CDC8C0DB}"/>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313334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0CF4C14-58D7-E05F-C4C2-A84AF3598453}"/>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F7D548B4-36CD-B583-044A-7AEE2D5BB73B}"/>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4" name="Θέση υποσέλιδου 3">
            <a:extLst>
              <a:ext uri="{FF2B5EF4-FFF2-40B4-BE49-F238E27FC236}">
                <a16:creationId xmlns:a16="http://schemas.microsoft.com/office/drawing/2014/main" id="{6922A4FD-9FA7-4A42-C588-2E99A8DCA9E9}"/>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01554656-1CDC-1FBC-7EB7-0A63052D71DB}"/>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185826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8E0826B7-CE56-7F91-F3BB-773FDA227339}"/>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3" name="Θέση υποσέλιδου 2">
            <a:extLst>
              <a:ext uri="{FF2B5EF4-FFF2-40B4-BE49-F238E27FC236}">
                <a16:creationId xmlns:a16="http://schemas.microsoft.com/office/drawing/2014/main" id="{5D64D0F7-ED46-B816-552A-03C5B4F355AD}"/>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4A5EA0DC-5C16-FC50-EB17-C04551572FCC}"/>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3395365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EDB499E-04E8-7C98-4651-FEE47FBB1917}"/>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EB63F6CA-EE86-1A95-DB65-19CB71C459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C5E47D63-9A55-C68B-CD45-0A0D46F4FC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47F9E055-E1D9-9F66-44C9-8A6F7B794EE5}"/>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6" name="Θέση υποσέλιδου 5">
            <a:extLst>
              <a:ext uri="{FF2B5EF4-FFF2-40B4-BE49-F238E27FC236}">
                <a16:creationId xmlns:a16="http://schemas.microsoft.com/office/drawing/2014/main" id="{44C79883-0758-ED8E-B590-D7607B027185}"/>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796A6A33-9306-1F32-57E1-2CC86DC2D688}"/>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1424420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C4458B5-4E05-AF5B-9AE2-516092E8F22C}"/>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114602BC-B766-4BDB-9958-9EE256FC96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EC5C4DA7-FD6D-0CEB-DCB8-A618FF76B2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B92FBFD0-7156-2A5A-40E0-B846A5457C9F}"/>
              </a:ext>
            </a:extLst>
          </p:cNvPr>
          <p:cNvSpPr>
            <a:spLocks noGrp="1"/>
          </p:cNvSpPr>
          <p:nvPr>
            <p:ph type="dt" sz="half" idx="10"/>
          </p:nvPr>
        </p:nvSpPr>
        <p:spPr/>
        <p:txBody>
          <a:bodyPr/>
          <a:lstStyle/>
          <a:p>
            <a:fld id="{C0BDA9ED-13A8-450A-96F5-A5875923BB7A}" type="datetimeFigureOut">
              <a:rPr lang="el-GR" smtClean="0"/>
              <a:t>23/12/2024</a:t>
            </a:fld>
            <a:endParaRPr lang="el-GR"/>
          </a:p>
        </p:txBody>
      </p:sp>
      <p:sp>
        <p:nvSpPr>
          <p:cNvPr id="6" name="Θέση υποσέλιδου 5">
            <a:extLst>
              <a:ext uri="{FF2B5EF4-FFF2-40B4-BE49-F238E27FC236}">
                <a16:creationId xmlns:a16="http://schemas.microsoft.com/office/drawing/2014/main" id="{92E66DA9-58E8-7A1C-C64E-465589D035AB}"/>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9310C246-6ED1-4571-5084-1CEB6F9CCBA7}"/>
              </a:ext>
            </a:extLst>
          </p:cNvPr>
          <p:cNvSpPr>
            <a:spLocks noGrp="1"/>
          </p:cNvSpPr>
          <p:nvPr>
            <p:ph type="sldNum" sz="quarter" idx="12"/>
          </p:nvPr>
        </p:nvSpPr>
        <p:spPr/>
        <p:txBody>
          <a:bodyPr/>
          <a:lstStyle/>
          <a:p>
            <a:fld id="{8716B762-F8A4-4AEF-A38A-BE8B21FBCB8A}" type="slidenum">
              <a:rPr lang="el-GR" smtClean="0"/>
              <a:t>‹#›</a:t>
            </a:fld>
            <a:endParaRPr lang="el-GR"/>
          </a:p>
        </p:txBody>
      </p:sp>
    </p:spTree>
    <p:extLst>
      <p:ext uri="{BB962C8B-B14F-4D97-AF65-F5344CB8AC3E}">
        <p14:creationId xmlns:p14="http://schemas.microsoft.com/office/powerpoint/2010/main" val="4262277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FCC5BA1A-2CBF-E560-64AF-4542537CCF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A309D25D-CE6F-8A20-0BEC-25D0F357FF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0200730C-313B-12A9-2524-B116B88825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BDA9ED-13A8-450A-96F5-A5875923BB7A}" type="datetimeFigureOut">
              <a:rPr lang="el-GR" smtClean="0"/>
              <a:t>23/12/2024</a:t>
            </a:fld>
            <a:endParaRPr lang="el-GR"/>
          </a:p>
        </p:txBody>
      </p:sp>
      <p:sp>
        <p:nvSpPr>
          <p:cNvPr id="5" name="Θέση υποσέλιδου 4">
            <a:extLst>
              <a:ext uri="{FF2B5EF4-FFF2-40B4-BE49-F238E27FC236}">
                <a16:creationId xmlns:a16="http://schemas.microsoft.com/office/drawing/2014/main" id="{9FCA7140-9D3E-EF06-B27E-7A69CD0272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774E0F64-7C66-9B49-BA21-2ABE42558A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16B762-F8A4-4AEF-A38A-BE8B21FBCB8A}" type="slidenum">
              <a:rPr lang="el-GR" smtClean="0"/>
              <a:t>‹#›</a:t>
            </a:fld>
            <a:endParaRPr lang="el-GR"/>
          </a:p>
        </p:txBody>
      </p:sp>
    </p:spTree>
    <p:extLst>
      <p:ext uri="{BB962C8B-B14F-4D97-AF65-F5344CB8AC3E}">
        <p14:creationId xmlns:p14="http://schemas.microsoft.com/office/powerpoint/2010/main" val="464257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 Id="rId4" Type="http://schemas.microsoft.com/office/2007/relationships/hdphoto" Target="../media/hdphoto4.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4" Type="http://schemas.microsoft.com/office/2007/relationships/hdphoto" Target="../media/hdphoto6.wdp"/></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Εικόνα 2">
            <a:extLst>
              <a:ext uri="{FF2B5EF4-FFF2-40B4-BE49-F238E27FC236}">
                <a16:creationId xmlns:a16="http://schemas.microsoft.com/office/drawing/2014/main" id="{0253B9A9-E9F3-2C94-AC55-627050D8BFEF}"/>
              </a:ext>
            </a:extLst>
          </p:cNvPr>
          <p:cNvPicPr>
            <a:picLocks noChangeAspect="1"/>
          </p:cNvPicPr>
          <p:nvPr/>
        </p:nvPicPr>
        <p:blipFill>
          <a:blip r:embed="rId2"/>
          <a:srcRect t="1406" b="18276"/>
          <a:stretch/>
        </p:blipFill>
        <p:spPr>
          <a:xfrm>
            <a:off x="0" y="1"/>
            <a:ext cx="12192000" cy="6858000"/>
          </a:xfrm>
          <a:prstGeom prst="rect">
            <a:avLst/>
          </a:prstGeom>
        </p:spPr>
      </p:pic>
      <p:sp>
        <p:nvSpPr>
          <p:cNvPr id="2" name="Τίτλος 1">
            <a:extLst>
              <a:ext uri="{FF2B5EF4-FFF2-40B4-BE49-F238E27FC236}">
                <a16:creationId xmlns:a16="http://schemas.microsoft.com/office/drawing/2014/main" id="{E3314812-57BC-58FB-E6A8-6EA3AA517F46}"/>
              </a:ext>
            </a:extLst>
          </p:cNvPr>
          <p:cNvSpPr>
            <a:spLocks noGrp="1"/>
          </p:cNvSpPr>
          <p:nvPr>
            <p:ph type="title"/>
          </p:nvPr>
        </p:nvSpPr>
        <p:spPr>
          <a:xfrm>
            <a:off x="3128818" y="992584"/>
            <a:ext cx="10515600" cy="1325563"/>
          </a:xfrm>
        </p:spPr>
        <p:txBody>
          <a:bodyPr>
            <a:normAutofit fontScale="90000"/>
          </a:bodyPr>
          <a:lstStyle/>
          <a:p>
            <a:pPr algn="ctr"/>
            <a:r>
              <a:rPr lang="el-GR" b="1" dirty="0">
                <a:solidFill>
                  <a:schemeClr val="bg1"/>
                </a:solidFill>
              </a:rPr>
              <a:t> </a:t>
            </a:r>
            <a:r>
              <a:rPr lang="el-GR" sz="5400" b="1" dirty="0">
                <a:solidFill>
                  <a:schemeClr val="bg1"/>
                </a:solidFill>
              </a:rPr>
              <a:t>Δελμούζος Αλέξανδρος</a:t>
            </a:r>
            <a:br>
              <a:rPr lang="el-GR" b="1" dirty="0">
                <a:solidFill>
                  <a:schemeClr val="bg1"/>
                </a:solidFill>
              </a:rPr>
            </a:br>
            <a:r>
              <a:rPr lang="el-GR" b="1" dirty="0">
                <a:solidFill>
                  <a:schemeClr val="bg1"/>
                </a:solidFill>
              </a:rPr>
              <a:t>(1880 - 1956)</a:t>
            </a:r>
          </a:p>
        </p:txBody>
      </p:sp>
      <p:sp>
        <p:nvSpPr>
          <p:cNvPr id="6" name="Θέση περιεχομένου 5">
            <a:extLst>
              <a:ext uri="{FF2B5EF4-FFF2-40B4-BE49-F238E27FC236}">
                <a16:creationId xmlns:a16="http://schemas.microsoft.com/office/drawing/2014/main" id="{608D8E5B-4849-D9D1-3F11-7B19DCC83EEF}"/>
              </a:ext>
            </a:extLst>
          </p:cNvPr>
          <p:cNvSpPr>
            <a:spLocks noGrp="1"/>
          </p:cNvSpPr>
          <p:nvPr>
            <p:ph idx="1"/>
          </p:nvPr>
        </p:nvSpPr>
        <p:spPr/>
        <p:txBody>
          <a:bodyPr/>
          <a:lstStyle/>
          <a:p>
            <a:endParaRPr lang="el-GR" dirty="0"/>
          </a:p>
        </p:txBody>
      </p:sp>
      <p:sp>
        <p:nvSpPr>
          <p:cNvPr id="8" name="Ορθογώνιο: Στρογγύλεμα γωνιών 7">
            <a:extLst>
              <a:ext uri="{FF2B5EF4-FFF2-40B4-BE49-F238E27FC236}">
                <a16:creationId xmlns:a16="http://schemas.microsoft.com/office/drawing/2014/main" id="{88A3FAA6-33DB-4C7C-0C0B-438098DA5E9F}"/>
              </a:ext>
            </a:extLst>
          </p:cNvPr>
          <p:cNvSpPr/>
          <p:nvPr/>
        </p:nvSpPr>
        <p:spPr>
          <a:xfrm>
            <a:off x="-177800" y="5253326"/>
            <a:ext cx="4341091" cy="1847273"/>
          </a:xfrm>
          <a:prstGeom prst="roundRect">
            <a:avLst/>
          </a:prstGeom>
          <a:solidFill>
            <a:schemeClr val="tx1">
              <a:alpha val="76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TextBox 3">
            <a:extLst>
              <a:ext uri="{FF2B5EF4-FFF2-40B4-BE49-F238E27FC236}">
                <a16:creationId xmlns:a16="http://schemas.microsoft.com/office/drawing/2014/main" id="{B32CDDD4-C0C2-F305-71CE-FC6A9C5619AE}"/>
              </a:ext>
            </a:extLst>
          </p:cNvPr>
          <p:cNvSpPr txBox="1"/>
          <p:nvPr/>
        </p:nvSpPr>
        <p:spPr>
          <a:xfrm>
            <a:off x="147781" y="5638354"/>
            <a:ext cx="5270739" cy="1077218"/>
          </a:xfrm>
          <a:prstGeom prst="rect">
            <a:avLst/>
          </a:prstGeom>
          <a:noFill/>
        </p:spPr>
        <p:txBody>
          <a:bodyPr wrap="square" rtlCol="0">
            <a:spAutoFit/>
          </a:bodyPr>
          <a:lstStyle/>
          <a:p>
            <a:r>
              <a:rPr lang="el-GR" sz="1600" dirty="0">
                <a:solidFill>
                  <a:schemeClr val="bg1">
                    <a:lumMod val="95000"/>
                  </a:schemeClr>
                </a:solidFill>
              </a:rPr>
              <a:t>Ανδρονίκου Αικατερίνη Α.Μ. 939/2024</a:t>
            </a:r>
          </a:p>
          <a:p>
            <a:r>
              <a:rPr lang="el-GR" sz="1600" dirty="0" err="1">
                <a:solidFill>
                  <a:schemeClr val="bg1">
                    <a:lumMod val="95000"/>
                  </a:schemeClr>
                </a:solidFill>
              </a:rPr>
              <a:t>Δεμερτζόγλου</a:t>
            </a:r>
            <a:r>
              <a:rPr lang="el-GR" sz="1600" dirty="0">
                <a:solidFill>
                  <a:schemeClr val="bg1">
                    <a:lumMod val="95000"/>
                  </a:schemeClr>
                </a:solidFill>
              </a:rPr>
              <a:t> Χριστίνα Α.Μ. 731/2024</a:t>
            </a:r>
          </a:p>
          <a:p>
            <a:r>
              <a:rPr lang="el-GR" sz="1600" dirty="0" err="1">
                <a:solidFill>
                  <a:schemeClr val="bg1">
                    <a:lumMod val="95000"/>
                  </a:schemeClr>
                </a:solidFill>
              </a:rPr>
              <a:t>Μπακιρτζόγλου</a:t>
            </a:r>
            <a:r>
              <a:rPr lang="el-GR" sz="1600" dirty="0">
                <a:solidFill>
                  <a:schemeClr val="bg1">
                    <a:lumMod val="95000"/>
                  </a:schemeClr>
                </a:solidFill>
              </a:rPr>
              <a:t> Δέσποινα Α.Μ. 817/2024</a:t>
            </a:r>
          </a:p>
          <a:p>
            <a:r>
              <a:rPr lang="el-GR" sz="1600" dirty="0">
                <a:solidFill>
                  <a:schemeClr val="bg1">
                    <a:lumMod val="95000"/>
                  </a:schemeClr>
                </a:solidFill>
              </a:rPr>
              <a:t>Παπαδοπούλου Δήμητρα Α.Μ. 843/2024 </a:t>
            </a:r>
          </a:p>
        </p:txBody>
      </p:sp>
    </p:spTree>
    <p:extLst>
      <p:ext uri="{BB962C8B-B14F-4D97-AF65-F5344CB8AC3E}">
        <p14:creationId xmlns:p14="http://schemas.microsoft.com/office/powerpoint/2010/main" val="880485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640830-7389-2BFD-A0BF-F60A756D96C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5435E39-849F-495B-B7F8-CB562167F0BE}"/>
              </a:ext>
            </a:extLst>
          </p:cNvPr>
          <p:cNvSpPr>
            <a:spLocks noGrp="1"/>
          </p:cNvSpPr>
          <p:nvPr>
            <p:ph type="title"/>
          </p:nvPr>
        </p:nvSpPr>
        <p:spPr>
          <a:xfrm>
            <a:off x="0" y="-312208"/>
            <a:ext cx="10515600" cy="1325563"/>
          </a:xfrm>
        </p:spPr>
        <p:txBody>
          <a:bodyPr/>
          <a:lstStyle/>
          <a:p>
            <a:r>
              <a:rPr lang="el-GR" b="1" dirty="0"/>
              <a:t>Βιογραφικά στοιχεία</a:t>
            </a:r>
          </a:p>
        </p:txBody>
      </p:sp>
      <p:sp>
        <p:nvSpPr>
          <p:cNvPr id="3" name="Θέση περιεχομένου 2">
            <a:extLst>
              <a:ext uri="{FF2B5EF4-FFF2-40B4-BE49-F238E27FC236}">
                <a16:creationId xmlns:a16="http://schemas.microsoft.com/office/drawing/2014/main" id="{E1816BE6-8CA0-8503-15B7-8544AF280787}"/>
              </a:ext>
            </a:extLst>
          </p:cNvPr>
          <p:cNvSpPr>
            <a:spLocks noGrp="1"/>
          </p:cNvSpPr>
          <p:nvPr>
            <p:ph idx="1"/>
          </p:nvPr>
        </p:nvSpPr>
        <p:spPr>
          <a:xfrm>
            <a:off x="75334" y="2262909"/>
            <a:ext cx="4341091" cy="4486708"/>
          </a:xfrm>
        </p:spPr>
        <p:txBody>
          <a:bodyPr/>
          <a:lstStyle/>
          <a:p>
            <a:r>
              <a:rPr lang="el-GR" dirty="0"/>
              <a:t>Πέθανε το 1956 στην Αθήνα στις 10 Δεκεμβρίου</a:t>
            </a:r>
          </a:p>
        </p:txBody>
      </p:sp>
      <p:pic>
        <p:nvPicPr>
          <p:cNvPr id="6" name="Εικόνα 5">
            <a:extLst>
              <a:ext uri="{FF2B5EF4-FFF2-40B4-BE49-F238E27FC236}">
                <a16:creationId xmlns:a16="http://schemas.microsoft.com/office/drawing/2014/main" id="{6B61115C-B5FC-AF82-A62C-282030902EBD}"/>
              </a:ext>
            </a:extLst>
          </p:cNvPr>
          <p:cNvPicPr>
            <a:picLocks noChangeAspect="1"/>
          </p:cNvPicPr>
          <p:nvPr/>
        </p:nvPicPr>
        <p:blipFill>
          <a:blip r:embed="rId2"/>
          <a:stretch>
            <a:fillRect/>
          </a:stretch>
        </p:blipFill>
        <p:spPr>
          <a:xfrm>
            <a:off x="7753973" y="626572"/>
            <a:ext cx="4362693" cy="3392243"/>
          </a:xfrm>
          <a:prstGeom prst="rect">
            <a:avLst/>
          </a:prstGeom>
        </p:spPr>
      </p:pic>
      <p:pic>
        <p:nvPicPr>
          <p:cNvPr id="7" name="Εικόνα 6">
            <a:extLst>
              <a:ext uri="{FF2B5EF4-FFF2-40B4-BE49-F238E27FC236}">
                <a16:creationId xmlns:a16="http://schemas.microsoft.com/office/drawing/2014/main" id="{069CB918-A3FC-7ACA-7569-F48D31B7150A}"/>
              </a:ext>
            </a:extLst>
          </p:cNvPr>
          <p:cNvPicPr>
            <a:picLocks noChangeAspect="1"/>
          </p:cNvPicPr>
          <p:nvPr/>
        </p:nvPicPr>
        <p:blipFill>
          <a:blip r:embed="rId3"/>
          <a:stretch>
            <a:fillRect/>
          </a:stretch>
        </p:blipFill>
        <p:spPr>
          <a:xfrm>
            <a:off x="5182177" y="1510867"/>
            <a:ext cx="3619500" cy="5238750"/>
          </a:xfrm>
          <a:prstGeom prst="rect">
            <a:avLst/>
          </a:prstGeom>
          <a:effectLst>
            <a:softEdge rad="533400"/>
          </a:effectLst>
        </p:spPr>
      </p:pic>
    </p:spTree>
    <p:extLst>
      <p:ext uri="{BB962C8B-B14F-4D97-AF65-F5344CB8AC3E}">
        <p14:creationId xmlns:p14="http://schemas.microsoft.com/office/powerpoint/2010/main" val="2404247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57BBD81F-C5A9-C4DA-99D4-E260C24E84AC}"/>
              </a:ext>
            </a:extLst>
          </p:cNvPr>
          <p:cNvPicPr>
            <a:picLocks noChangeAspect="1"/>
          </p:cNvPicPr>
          <p:nvPr/>
        </p:nvPicPr>
        <p:blipFill>
          <a:blip r:embed="rId2"/>
          <a:stretch>
            <a:fillRect/>
          </a:stretch>
        </p:blipFill>
        <p:spPr>
          <a:xfrm>
            <a:off x="6512645" y="1263433"/>
            <a:ext cx="5679355" cy="5679355"/>
          </a:xfrm>
          <a:prstGeom prst="rect">
            <a:avLst/>
          </a:prstGeom>
          <a:effectLst>
            <a:softEdge rad="165100"/>
          </a:effectLst>
        </p:spPr>
      </p:pic>
      <p:sp>
        <p:nvSpPr>
          <p:cNvPr id="2" name="Τίτλος 1">
            <a:extLst>
              <a:ext uri="{FF2B5EF4-FFF2-40B4-BE49-F238E27FC236}">
                <a16:creationId xmlns:a16="http://schemas.microsoft.com/office/drawing/2014/main" id="{8AB189D2-71A6-27D7-B030-A19A524DCEB4}"/>
              </a:ext>
            </a:extLst>
          </p:cNvPr>
          <p:cNvSpPr>
            <a:spLocks noGrp="1"/>
          </p:cNvSpPr>
          <p:nvPr>
            <p:ph type="title"/>
          </p:nvPr>
        </p:nvSpPr>
        <p:spPr>
          <a:xfrm>
            <a:off x="127000" y="111125"/>
            <a:ext cx="10515600" cy="1325563"/>
          </a:xfrm>
        </p:spPr>
        <p:txBody>
          <a:bodyPr>
            <a:normAutofit fontScale="90000"/>
          </a:bodyPr>
          <a:lstStyle/>
          <a:p>
            <a:r>
              <a:rPr lang="el-GR" b="1" dirty="0"/>
              <a:t>Παιδαγωγική και Εκπαιδευτική Θεωρία</a:t>
            </a:r>
            <a:br>
              <a:rPr lang="el-GR" b="1" dirty="0"/>
            </a:br>
            <a:r>
              <a:rPr lang="el-GR" sz="3100" b="1" dirty="0"/>
              <a:t>Αρχές της Παιδαγωγικής του Αλέξανδρου Δελμούζου</a:t>
            </a:r>
            <a:br>
              <a:rPr lang="el-GR" b="1" dirty="0"/>
            </a:br>
            <a:endParaRPr lang="el-GR" b="1" dirty="0"/>
          </a:p>
        </p:txBody>
      </p:sp>
      <p:sp>
        <p:nvSpPr>
          <p:cNvPr id="6" name="Ορθογώνιο: Στρογγύλεμα γωνιών 5">
            <a:extLst>
              <a:ext uri="{FF2B5EF4-FFF2-40B4-BE49-F238E27FC236}">
                <a16:creationId xmlns:a16="http://schemas.microsoft.com/office/drawing/2014/main" id="{0CA6610C-3AA5-0E12-03BF-9B693258C357}"/>
              </a:ext>
            </a:extLst>
          </p:cNvPr>
          <p:cNvSpPr/>
          <p:nvPr/>
        </p:nvSpPr>
        <p:spPr>
          <a:xfrm>
            <a:off x="6206836" y="1616075"/>
            <a:ext cx="1579417" cy="969241"/>
          </a:xfrm>
          <a:prstGeom prst="roundRect">
            <a:avLst/>
          </a:prstGeom>
          <a:solidFill>
            <a:schemeClr val="bg1">
              <a:alpha val="84000"/>
            </a:schemeClr>
          </a:solidFill>
          <a:ln>
            <a:noFill/>
          </a:ln>
          <a:effectLst>
            <a:softEdge rad="152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Θέση περιεχομένου 2">
            <a:extLst>
              <a:ext uri="{FF2B5EF4-FFF2-40B4-BE49-F238E27FC236}">
                <a16:creationId xmlns:a16="http://schemas.microsoft.com/office/drawing/2014/main" id="{D51155B2-D07E-7414-C2AD-7507023B5256}"/>
              </a:ext>
            </a:extLst>
          </p:cNvPr>
          <p:cNvSpPr>
            <a:spLocks noGrp="1"/>
          </p:cNvSpPr>
          <p:nvPr>
            <p:ph idx="1"/>
          </p:nvPr>
        </p:nvSpPr>
        <p:spPr>
          <a:xfrm>
            <a:off x="421556" y="1927441"/>
            <a:ext cx="10515600" cy="4351338"/>
          </a:xfrm>
        </p:spPr>
        <p:txBody>
          <a:bodyPr>
            <a:normAutofit fontScale="85000" lnSpcReduction="20000"/>
          </a:bodyPr>
          <a:lstStyle/>
          <a:p>
            <a:pPr marL="0" indent="0">
              <a:buNone/>
            </a:pPr>
            <a:r>
              <a:rPr lang="el-GR" b="1" dirty="0"/>
              <a:t>Δάσκαλος και μαθητής ως συν-δημιουργοί της γνώσης</a:t>
            </a:r>
            <a:r>
              <a:rPr lang="el-GR" dirty="0"/>
              <a:t>.</a:t>
            </a:r>
          </a:p>
          <a:p>
            <a:endParaRPr lang="el-GR" dirty="0"/>
          </a:p>
          <a:p>
            <a:r>
              <a:rPr lang="el-GR" dirty="0"/>
              <a:t>Ενεργητική Συμμετοχή</a:t>
            </a:r>
          </a:p>
          <a:p>
            <a:endParaRPr lang="el-GR" dirty="0"/>
          </a:p>
          <a:p>
            <a:r>
              <a:rPr lang="el-GR" dirty="0"/>
              <a:t>Συνεργατική Μάθηση</a:t>
            </a:r>
          </a:p>
          <a:p>
            <a:endParaRPr lang="el-GR" dirty="0"/>
          </a:p>
          <a:p>
            <a:r>
              <a:rPr lang="el-GR" dirty="0"/>
              <a:t>Εκπαίδευση ως Βίωμα</a:t>
            </a:r>
          </a:p>
          <a:p>
            <a:endParaRPr lang="el-GR" dirty="0"/>
          </a:p>
          <a:p>
            <a:r>
              <a:rPr lang="el-GR" dirty="0"/>
              <a:t>Σχέση Ισότητας</a:t>
            </a:r>
          </a:p>
          <a:p>
            <a:endParaRPr lang="el-GR" dirty="0"/>
          </a:p>
          <a:p>
            <a:r>
              <a:rPr lang="el-GR" dirty="0"/>
              <a:t>Δημιουργικότητα και Κριτική Σκέψη</a:t>
            </a:r>
          </a:p>
          <a:p>
            <a:endParaRPr lang="el-GR" dirty="0"/>
          </a:p>
        </p:txBody>
      </p:sp>
    </p:spTree>
    <p:extLst>
      <p:ext uri="{BB962C8B-B14F-4D97-AF65-F5344CB8AC3E}">
        <p14:creationId xmlns:p14="http://schemas.microsoft.com/office/powerpoint/2010/main" val="4267657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4B3DDBEA-2B12-85DB-5247-B568F4299333}"/>
              </a:ext>
            </a:extLst>
          </p:cNvPr>
          <p:cNvSpPr>
            <a:spLocks noGrp="1"/>
          </p:cNvSpPr>
          <p:nvPr>
            <p:ph idx="1"/>
          </p:nvPr>
        </p:nvSpPr>
        <p:spPr/>
        <p:txBody>
          <a:bodyPr>
            <a:normAutofit fontScale="85000" lnSpcReduction="20000"/>
          </a:bodyPr>
          <a:lstStyle/>
          <a:p>
            <a:pPr marL="0" indent="0">
              <a:buNone/>
            </a:pPr>
            <a:r>
              <a:rPr lang="el-GR" b="1" dirty="0"/>
              <a:t>Καινούργιες μέθοδοι διδασκαλίας.</a:t>
            </a:r>
          </a:p>
          <a:p>
            <a:pPr marL="0" indent="0">
              <a:buNone/>
            </a:pPr>
            <a:endParaRPr lang="el-GR" b="1" dirty="0"/>
          </a:p>
          <a:p>
            <a:r>
              <a:rPr lang="el-GR" dirty="0"/>
              <a:t>Παιδοκεντρική προσέγγιση</a:t>
            </a:r>
          </a:p>
          <a:p>
            <a:endParaRPr lang="el-GR" dirty="0"/>
          </a:p>
          <a:p>
            <a:r>
              <a:rPr lang="el-GR" dirty="0"/>
              <a:t>Βιωματική μάθηση</a:t>
            </a:r>
          </a:p>
          <a:p>
            <a:endParaRPr lang="el-GR" dirty="0"/>
          </a:p>
          <a:p>
            <a:r>
              <a:rPr lang="el-GR" dirty="0"/>
              <a:t>Διάλογος και συνεργασία</a:t>
            </a:r>
          </a:p>
          <a:p>
            <a:endParaRPr lang="el-GR" dirty="0"/>
          </a:p>
          <a:p>
            <a:r>
              <a:rPr lang="el-GR" dirty="0"/>
              <a:t>Διαθεματική προσέγγιση</a:t>
            </a:r>
          </a:p>
          <a:p>
            <a:endParaRPr lang="el-GR" dirty="0"/>
          </a:p>
          <a:p>
            <a:r>
              <a:rPr lang="el-GR" dirty="0"/>
              <a:t>Χρήση τεχνολογιών της εποχής</a:t>
            </a:r>
          </a:p>
          <a:p>
            <a:endParaRPr lang="el-GR" dirty="0"/>
          </a:p>
        </p:txBody>
      </p:sp>
      <p:sp>
        <p:nvSpPr>
          <p:cNvPr id="6" name="Τίτλος 1">
            <a:extLst>
              <a:ext uri="{FF2B5EF4-FFF2-40B4-BE49-F238E27FC236}">
                <a16:creationId xmlns:a16="http://schemas.microsoft.com/office/drawing/2014/main" id="{88883D02-B246-D81F-86CC-30A8826E25A9}"/>
              </a:ext>
            </a:extLst>
          </p:cNvPr>
          <p:cNvSpPr>
            <a:spLocks noGrp="1"/>
          </p:cNvSpPr>
          <p:nvPr>
            <p:ph type="title"/>
          </p:nvPr>
        </p:nvSpPr>
        <p:spPr>
          <a:xfrm>
            <a:off x="76200" y="-236008"/>
            <a:ext cx="10515600" cy="1325563"/>
          </a:xfrm>
        </p:spPr>
        <p:txBody>
          <a:bodyPr>
            <a:normAutofit fontScale="90000"/>
          </a:bodyPr>
          <a:lstStyle/>
          <a:p>
            <a:br>
              <a:rPr lang="el-GR" b="1" dirty="0"/>
            </a:br>
            <a:r>
              <a:rPr lang="el-GR" b="1" dirty="0"/>
              <a:t>Εκπαιδευτικές καινοτομίες</a:t>
            </a:r>
            <a:br>
              <a:rPr lang="el-GR" b="1" dirty="0"/>
            </a:br>
            <a:endParaRPr lang="el-GR" b="1" dirty="0"/>
          </a:p>
        </p:txBody>
      </p:sp>
      <p:pic>
        <p:nvPicPr>
          <p:cNvPr id="4" name="Εικόνα 3">
            <a:extLst>
              <a:ext uri="{FF2B5EF4-FFF2-40B4-BE49-F238E27FC236}">
                <a16:creationId xmlns:a16="http://schemas.microsoft.com/office/drawing/2014/main" id="{B962AA4F-08EF-0FD2-91EB-21D8D00788E6}"/>
              </a:ext>
            </a:extLst>
          </p:cNvPr>
          <p:cNvPicPr>
            <a:picLocks noChangeAspect="1"/>
          </p:cNvPicPr>
          <p:nvPr/>
        </p:nvPicPr>
        <p:blipFill>
          <a:blip r:embed="rId2">
            <a:extLst>
              <a:ext uri="{BEBA8EAE-BF5A-486C-A8C5-ECC9F3942E4B}">
                <a14:imgProps xmlns:a14="http://schemas.microsoft.com/office/drawing/2010/main">
                  <a14:imgLayer r:embed="rId3">
                    <a14:imgEffect>
                      <a14:saturation sat="36000"/>
                    </a14:imgEffect>
                  </a14:imgLayer>
                </a14:imgProps>
              </a:ext>
            </a:extLst>
          </a:blip>
          <a:stretch>
            <a:fillRect/>
          </a:stretch>
        </p:blipFill>
        <p:spPr>
          <a:xfrm>
            <a:off x="6661149" y="1825625"/>
            <a:ext cx="4468668" cy="4468668"/>
          </a:xfrm>
          <a:prstGeom prst="rect">
            <a:avLst/>
          </a:prstGeom>
          <a:effectLst>
            <a:softEdge rad="241300"/>
          </a:effectLst>
        </p:spPr>
      </p:pic>
    </p:spTree>
    <p:extLst>
      <p:ext uri="{BB962C8B-B14F-4D97-AF65-F5344CB8AC3E}">
        <p14:creationId xmlns:p14="http://schemas.microsoft.com/office/powerpoint/2010/main" val="3062126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a:extLst>
              <a:ext uri="{FF2B5EF4-FFF2-40B4-BE49-F238E27FC236}">
                <a16:creationId xmlns:a16="http://schemas.microsoft.com/office/drawing/2014/main" id="{E99D79F7-9C97-B81A-87CE-0906906E1AAD}"/>
              </a:ext>
            </a:extLst>
          </p:cNvPr>
          <p:cNvPicPr>
            <a:picLocks noChangeAspect="1"/>
          </p:cNvPicPr>
          <p:nvPr/>
        </p:nvPicPr>
        <p:blipFill>
          <a:blip r:embed="rId2"/>
          <a:stretch>
            <a:fillRect/>
          </a:stretch>
        </p:blipFill>
        <p:spPr>
          <a:xfrm>
            <a:off x="-1" y="-56850"/>
            <a:ext cx="12459023" cy="6914850"/>
          </a:xfrm>
          <a:prstGeom prst="rect">
            <a:avLst/>
          </a:prstGeom>
        </p:spPr>
      </p:pic>
      <p:sp>
        <p:nvSpPr>
          <p:cNvPr id="2" name="Τίτλος 1">
            <a:extLst>
              <a:ext uri="{FF2B5EF4-FFF2-40B4-BE49-F238E27FC236}">
                <a16:creationId xmlns:a16="http://schemas.microsoft.com/office/drawing/2014/main" id="{81DB91BA-E852-43A4-DAF9-E0F88F6F7B34}"/>
              </a:ext>
            </a:extLst>
          </p:cNvPr>
          <p:cNvSpPr>
            <a:spLocks noGrp="1"/>
          </p:cNvSpPr>
          <p:nvPr>
            <p:ph type="title"/>
          </p:nvPr>
        </p:nvSpPr>
        <p:spPr>
          <a:xfrm>
            <a:off x="135467" y="347661"/>
            <a:ext cx="10515600" cy="1325563"/>
          </a:xfrm>
        </p:spPr>
        <p:txBody>
          <a:bodyPr>
            <a:noAutofit/>
          </a:bodyPr>
          <a:lstStyle/>
          <a:p>
            <a:r>
              <a:rPr lang="el-GR" sz="3200" b="1" dirty="0">
                <a:solidFill>
                  <a:schemeClr val="bg1"/>
                </a:solidFill>
                <a:effectLst>
                  <a:outerShdw blurRad="38100" dist="38100" dir="2700000" algn="tl">
                    <a:srgbClr val="000000">
                      <a:alpha val="43137"/>
                    </a:srgbClr>
                  </a:outerShdw>
                </a:effectLst>
              </a:rPr>
              <a:t>Αντίληψη περί δημοκρατικής εκπαίδευσης</a:t>
            </a:r>
            <a:br>
              <a:rPr lang="en-US" sz="3200" b="1" dirty="0">
                <a:solidFill>
                  <a:schemeClr val="bg1"/>
                </a:solidFill>
                <a:effectLst>
                  <a:outerShdw blurRad="38100" dist="38100" dir="2700000" algn="tl">
                    <a:srgbClr val="000000">
                      <a:alpha val="43137"/>
                    </a:srgbClr>
                  </a:outerShdw>
                </a:effectLst>
              </a:rPr>
            </a:br>
            <a:br>
              <a:rPr lang="el-GR" sz="3200" b="1" dirty="0">
                <a:solidFill>
                  <a:schemeClr val="bg1"/>
                </a:solidFill>
                <a:effectLst>
                  <a:outerShdw blurRad="38100" dist="38100" dir="2700000" algn="tl">
                    <a:srgbClr val="000000">
                      <a:alpha val="43137"/>
                    </a:srgbClr>
                  </a:outerShdw>
                </a:effectLst>
              </a:rPr>
            </a:br>
            <a:r>
              <a:rPr lang="en-US" sz="3200" b="1" dirty="0">
                <a:solidFill>
                  <a:schemeClr val="bg1"/>
                </a:solidFill>
                <a:effectLst>
                  <a:outerShdw blurRad="38100" dist="38100" dir="2700000" algn="tl">
                    <a:srgbClr val="000000">
                      <a:alpha val="43137"/>
                    </a:srgbClr>
                  </a:outerShdw>
                </a:effectLst>
              </a:rPr>
              <a:t>H </a:t>
            </a:r>
            <a:r>
              <a:rPr lang="el-GR" sz="3200" b="1" dirty="0">
                <a:solidFill>
                  <a:schemeClr val="bg1"/>
                </a:solidFill>
                <a:effectLst>
                  <a:outerShdw blurRad="38100" dist="38100" dir="2700000" algn="tl">
                    <a:srgbClr val="000000">
                      <a:alpha val="43137"/>
                    </a:srgbClr>
                  </a:outerShdw>
                </a:effectLst>
              </a:rPr>
              <a:t>εκπαίδευση ως εργαλείο κοινωνικής αλλαγής.</a:t>
            </a:r>
            <a:br>
              <a:rPr lang="el-GR" sz="3200" b="1" dirty="0">
                <a:solidFill>
                  <a:schemeClr val="bg1"/>
                </a:solidFill>
                <a:effectLst>
                  <a:outerShdw blurRad="38100" dist="38100" dir="2700000" algn="tl">
                    <a:srgbClr val="000000">
                      <a:alpha val="43137"/>
                    </a:srgbClr>
                  </a:outerShdw>
                </a:effectLst>
              </a:rPr>
            </a:br>
            <a:endParaRPr lang="el-GR" sz="3200" b="1" dirty="0">
              <a:solidFill>
                <a:schemeClr val="bg1"/>
              </a:solidFill>
              <a:effectLst>
                <a:outerShdw blurRad="38100" dist="38100" dir="2700000" algn="tl">
                  <a:srgbClr val="000000">
                    <a:alpha val="43137"/>
                  </a:srgbClr>
                </a:outerShdw>
              </a:effectLst>
            </a:endParaRPr>
          </a:p>
        </p:txBody>
      </p:sp>
      <p:pic>
        <p:nvPicPr>
          <p:cNvPr id="5" name="Εικόνα 4">
            <a:extLst>
              <a:ext uri="{FF2B5EF4-FFF2-40B4-BE49-F238E27FC236}">
                <a16:creationId xmlns:a16="http://schemas.microsoft.com/office/drawing/2014/main" id="{4B5311F0-5E84-402B-277D-B1FB57CDF558}"/>
              </a:ext>
            </a:extLst>
          </p:cNvPr>
          <p:cNvPicPr>
            <a:picLocks noChangeAspect="1"/>
          </p:cNvPicPr>
          <p:nvPr/>
        </p:nvPicPr>
        <p:blipFill>
          <a:blip r:embed="rId3"/>
          <a:srcRect l="1" r="924" b="14805"/>
          <a:stretch/>
        </p:blipFill>
        <p:spPr>
          <a:xfrm>
            <a:off x="7485489" y="1813428"/>
            <a:ext cx="4208895" cy="3619212"/>
          </a:xfrm>
          <a:prstGeom prst="rect">
            <a:avLst/>
          </a:prstGeom>
          <a:effectLst>
            <a:softEdge rad="152400"/>
          </a:effectLst>
        </p:spPr>
      </p:pic>
      <p:pic>
        <p:nvPicPr>
          <p:cNvPr id="7" name="Εικόνα 6">
            <a:extLst>
              <a:ext uri="{FF2B5EF4-FFF2-40B4-BE49-F238E27FC236}">
                <a16:creationId xmlns:a16="http://schemas.microsoft.com/office/drawing/2014/main" id="{8C2F0CB0-B967-EE3F-8AFF-D4B0E86A64F6}"/>
              </a:ext>
            </a:extLst>
          </p:cNvPr>
          <p:cNvPicPr>
            <a:picLocks noChangeAspect="1"/>
          </p:cNvPicPr>
          <p:nvPr/>
        </p:nvPicPr>
        <p:blipFill>
          <a:blip r:embed="rId4"/>
          <a:stretch>
            <a:fillRect/>
          </a:stretch>
        </p:blipFill>
        <p:spPr>
          <a:xfrm>
            <a:off x="0" y="1813428"/>
            <a:ext cx="6987874" cy="4351338"/>
          </a:xfrm>
          <a:prstGeom prst="rect">
            <a:avLst/>
          </a:prstGeom>
          <a:effectLst>
            <a:softEdge rad="203200"/>
          </a:effectLst>
        </p:spPr>
      </p:pic>
      <p:sp>
        <p:nvSpPr>
          <p:cNvPr id="3" name="Θέση περιεχομένου 2">
            <a:extLst>
              <a:ext uri="{FF2B5EF4-FFF2-40B4-BE49-F238E27FC236}">
                <a16:creationId xmlns:a16="http://schemas.microsoft.com/office/drawing/2014/main" id="{1B4944F3-EA62-C86B-855C-FE0D6D6E8D17}"/>
              </a:ext>
            </a:extLst>
          </p:cNvPr>
          <p:cNvSpPr>
            <a:spLocks noGrp="1"/>
          </p:cNvSpPr>
          <p:nvPr>
            <p:ph idx="1"/>
          </p:nvPr>
        </p:nvSpPr>
        <p:spPr>
          <a:xfrm>
            <a:off x="764309" y="2398785"/>
            <a:ext cx="10515600" cy="4351338"/>
          </a:xfrm>
        </p:spPr>
        <p:txBody>
          <a:bodyPr>
            <a:normAutofit/>
          </a:bodyPr>
          <a:lstStyle/>
          <a:p>
            <a:pPr marL="0" indent="0">
              <a:buNone/>
            </a:pPr>
            <a:r>
              <a:rPr lang="el-GR" sz="2000" b="1" dirty="0"/>
              <a:t>Η εκπαίδευση ως μέσο κοινωνικής δικαιοσύνης</a:t>
            </a:r>
          </a:p>
          <a:p>
            <a:r>
              <a:rPr lang="el-GR" sz="2000" dirty="0"/>
              <a:t>Καταπολέμηση της άγνοιας</a:t>
            </a:r>
          </a:p>
          <a:p>
            <a:r>
              <a:rPr lang="el-GR" sz="2000" dirty="0"/>
              <a:t>Ισότητα ευκαιριών</a:t>
            </a:r>
          </a:p>
          <a:p>
            <a:endParaRPr lang="en-US" sz="2000" dirty="0"/>
          </a:p>
          <a:p>
            <a:endParaRPr lang="el-GR" sz="2000" dirty="0"/>
          </a:p>
          <a:p>
            <a:pPr marL="0" indent="0">
              <a:buNone/>
            </a:pPr>
            <a:r>
              <a:rPr lang="el-GR" sz="2000" b="1" dirty="0"/>
              <a:t>Ο ρόλος της γλώσσας</a:t>
            </a:r>
          </a:p>
          <a:p>
            <a:r>
              <a:rPr lang="el-GR" sz="2000" dirty="0"/>
              <a:t>Ενδυνάμωση του ατόμου</a:t>
            </a:r>
          </a:p>
          <a:p>
            <a:r>
              <a:rPr lang="el-GR" sz="2000" dirty="0"/>
              <a:t>Η δημοτική ως γλώσσα της λαϊκής συνείδησης</a:t>
            </a:r>
          </a:p>
          <a:p>
            <a:endParaRPr lang="el-GR" sz="2000" dirty="0"/>
          </a:p>
        </p:txBody>
      </p:sp>
    </p:spTree>
    <p:extLst>
      <p:ext uri="{BB962C8B-B14F-4D97-AF65-F5344CB8AC3E}">
        <p14:creationId xmlns:p14="http://schemas.microsoft.com/office/powerpoint/2010/main" val="163227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B80253C5-D612-CCAC-CA26-11C4BA9B8C0E}"/>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33000"/>
                    </a14:imgEffect>
                    <a14:imgEffect>
                      <a14:brightnessContrast bright="-10000" contrast="19000"/>
                    </a14:imgEffect>
                  </a14:imgLayer>
                </a14:imgProps>
              </a:ext>
            </a:extLst>
          </a:blip>
          <a:srcRect l="-1" t="2267" r="-1367" b="18629"/>
          <a:stretch/>
        </p:blipFill>
        <p:spPr>
          <a:xfrm>
            <a:off x="0" y="-1"/>
            <a:ext cx="12358688" cy="6858001"/>
          </a:xfrm>
          <a:prstGeom prst="rect">
            <a:avLst/>
          </a:prstGeom>
        </p:spPr>
      </p:pic>
      <p:sp>
        <p:nvSpPr>
          <p:cNvPr id="6" name="Τίτλος 1">
            <a:extLst>
              <a:ext uri="{FF2B5EF4-FFF2-40B4-BE49-F238E27FC236}">
                <a16:creationId xmlns:a16="http://schemas.microsoft.com/office/drawing/2014/main" id="{AB0DFDB5-4BCA-80FF-8466-3E591510927B}"/>
              </a:ext>
            </a:extLst>
          </p:cNvPr>
          <p:cNvSpPr>
            <a:spLocks noGrp="1"/>
          </p:cNvSpPr>
          <p:nvPr>
            <p:ph type="title"/>
          </p:nvPr>
        </p:nvSpPr>
        <p:spPr>
          <a:xfrm>
            <a:off x="135467" y="347661"/>
            <a:ext cx="10515600" cy="1325563"/>
          </a:xfrm>
        </p:spPr>
        <p:txBody>
          <a:bodyPr>
            <a:noAutofit/>
          </a:bodyPr>
          <a:lstStyle/>
          <a:p>
            <a:r>
              <a:rPr lang="el-GR" sz="3200" b="1" dirty="0">
                <a:solidFill>
                  <a:schemeClr val="bg1"/>
                </a:solidFill>
              </a:rPr>
              <a:t>Αντίληψη περί δημοκρατικής εκπαίδευσης</a:t>
            </a:r>
            <a:br>
              <a:rPr lang="en-US" sz="3200" b="1" dirty="0">
                <a:solidFill>
                  <a:schemeClr val="bg1"/>
                </a:solidFill>
              </a:rPr>
            </a:br>
            <a:br>
              <a:rPr lang="el-GR" sz="3200" b="1" dirty="0">
                <a:solidFill>
                  <a:schemeClr val="bg1"/>
                </a:solidFill>
              </a:rPr>
            </a:br>
            <a:r>
              <a:rPr lang="en-US" sz="3200" b="1" dirty="0">
                <a:solidFill>
                  <a:schemeClr val="bg1"/>
                </a:solidFill>
              </a:rPr>
              <a:t>H </a:t>
            </a:r>
            <a:r>
              <a:rPr lang="el-GR" sz="3200" b="1" dirty="0">
                <a:solidFill>
                  <a:schemeClr val="bg1"/>
                </a:solidFill>
              </a:rPr>
              <a:t>εκπαίδευση ως εργαλείο κοινωνικής αλλαγής.</a:t>
            </a:r>
            <a:br>
              <a:rPr lang="el-GR" sz="3200" b="1" dirty="0">
                <a:solidFill>
                  <a:schemeClr val="bg1"/>
                </a:solidFill>
              </a:rPr>
            </a:br>
            <a:endParaRPr lang="el-GR" sz="3200" b="1" dirty="0">
              <a:solidFill>
                <a:schemeClr val="bg1"/>
              </a:solidFill>
            </a:endParaRPr>
          </a:p>
        </p:txBody>
      </p:sp>
      <p:sp>
        <p:nvSpPr>
          <p:cNvPr id="4" name="Ορθογώνιο: Στρογγύλεμα γωνιών 3">
            <a:extLst>
              <a:ext uri="{FF2B5EF4-FFF2-40B4-BE49-F238E27FC236}">
                <a16:creationId xmlns:a16="http://schemas.microsoft.com/office/drawing/2014/main" id="{040EBA9D-017F-2A49-EBDB-2D83C515B655}"/>
              </a:ext>
            </a:extLst>
          </p:cNvPr>
          <p:cNvSpPr/>
          <p:nvPr/>
        </p:nvSpPr>
        <p:spPr>
          <a:xfrm>
            <a:off x="6096000" y="1847054"/>
            <a:ext cx="5175115" cy="4837115"/>
          </a:xfrm>
          <a:prstGeom prst="roundRect">
            <a:avLst/>
          </a:prstGeom>
          <a:solidFill>
            <a:schemeClr val="bg1">
              <a:alpha val="57000"/>
            </a:schemeClr>
          </a:solidFill>
          <a:effectLst>
            <a:softEdge rad="2159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Θέση περιεχομένου 2">
            <a:extLst>
              <a:ext uri="{FF2B5EF4-FFF2-40B4-BE49-F238E27FC236}">
                <a16:creationId xmlns:a16="http://schemas.microsoft.com/office/drawing/2014/main" id="{FDA9E90E-12D6-2125-0B35-C6667CAF0B80}"/>
              </a:ext>
            </a:extLst>
          </p:cNvPr>
          <p:cNvSpPr>
            <a:spLocks noGrp="1"/>
          </p:cNvSpPr>
          <p:nvPr>
            <p:ph idx="1"/>
          </p:nvPr>
        </p:nvSpPr>
        <p:spPr>
          <a:xfrm>
            <a:off x="6598774" y="2159001"/>
            <a:ext cx="10515600" cy="4351338"/>
          </a:xfrm>
        </p:spPr>
        <p:txBody>
          <a:bodyPr>
            <a:normAutofit lnSpcReduction="10000"/>
          </a:bodyPr>
          <a:lstStyle/>
          <a:p>
            <a:pPr marL="0" indent="0">
              <a:buNone/>
            </a:pPr>
            <a:r>
              <a:rPr lang="el-GR" sz="2000" b="1" dirty="0"/>
              <a:t>Ανάπτυξη της κριτικής σκέψης</a:t>
            </a:r>
          </a:p>
          <a:p>
            <a:r>
              <a:rPr lang="el-GR" sz="2000" dirty="0"/>
              <a:t>Ανατροπή του αυταρχισμού</a:t>
            </a:r>
          </a:p>
          <a:p>
            <a:r>
              <a:rPr lang="el-GR" sz="2000" dirty="0"/>
              <a:t>Εκπαίδευση για ελεύθερους πολίτες</a:t>
            </a:r>
          </a:p>
          <a:p>
            <a:endParaRPr lang="el-GR" sz="2000" dirty="0"/>
          </a:p>
          <a:p>
            <a:pPr marL="0" indent="0">
              <a:buNone/>
            </a:pPr>
            <a:r>
              <a:rPr lang="el-GR" sz="2000" b="1" dirty="0" err="1"/>
              <a:t>Συνεργατικότητα</a:t>
            </a:r>
            <a:r>
              <a:rPr lang="el-GR" sz="2000" b="1" dirty="0"/>
              <a:t> και </a:t>
            </a:r>
            <a:r>
              <a:rPr lang="el-GR" sz="2000" b="1" dirty="0" err="1"/>
              <a:t>συμμετοχικότητα</a:t>
            </a:r>
            <a:endParaRPr lang="el-GR" sz="2000" b="1" dirty="0"/>
          </a:p>
          <a:p>
            <a:r>
              <a:rPr lang="el-GR" sz="2000" dirty="0"/>
              <a:t>Δημοκρατικό σχολικό περιβάλλον</a:t>
            </a:r>
          </a:p>
          <a:p>
            <a:r>
              <a:rPr lang="el-GR" sz="2000" dirty="0"/>
              <a:t>Ο δάσκαλος ως εμψυχωτής</a:t>
            </a:r>
          </a:p>
          <a:p>
            <a:endParaRPr lang="el-GR" sz="2000" dirty="0"/>
          </a:p>
          <a:p>
            <a:pPr marL="0" indent="0">
              <a:buNone/>
            </a:pPr>
            <a:r>
              <a:rPr lang="el-GR" sz="2000" b="1" dirty="0"/>
              <a:t>Εκπαίδευση για κοινωνική αλλαγή</a:t>
            </a:r>
          </a:p>
          <a:p>
            <a:r>
              <a:rPr lang="el-GR" sz="2000" dirty="0"/>
              <a:t>Αναμόρφωση της κοινωνίας</a:t>
            </a:r>
          </a:p>
          <a:p>
            <a:r>
              <a:rPr lang="el-GR" sz="2000" dirty="0"/>
              <a:t>Εκπαίδευση και εργασία</a:t>
            </a:r>
          </a:p>
          <a:p>
            <a:endParaRPr lang="el-GR" sz="2000" dirty="0"/>
          </a:p>
        </p:txBody>
      </p:sp>
    </p:spTree>
    <p:extLst>
      <p:ext uri="{BB962C8B-B14F-4D97-AF65-F5344CB8AC3E}">
        <p14:creationId xmlns:p14="http://schemas.microsoft.com/office/powerpoint/2010/main" val="214373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42EB27E-3A7D-BD14-E825-AB0738B074F7}"/>
              </a:ext>
            </a:extLst>
          </p:cNvPr>
          <p:cNvSpPr>
            <a:spLocks noGrp="1"/>
          </p:cNvSpPr>
          <p:nvPr>
            <p:ph type="title"/>
          </p:nvPr>
        </p:nvSpPr>
        <p:spPr>
          <a:xfrm>
            <a:off x="0" y="-220728"/>
            <a:ext cx="10515600" cy="1325563"/>
          </a:xfrm>
        </p:spPr>
        <p:txBody>
          <a:bodyPr>
            <a:normAutofit/>
          </a:bodyPr>
          <a:lstStyle/>
          <a:p>
            <a:r>
              <a:rPr lang="el-GR" sz="4000" b="1" dirty="0"/>
              <a:t> Το Σχολείο του Βόλου</a:t>
            </a:r>
          </a:p>
        </p:txBody>
      </p:sp>
      <p:sp>
        <p:nvSpPr>
          <p:cNvPr id="3" name="Θέση περιεχομένου 2">
            <a:extLst>
              <a:ext uri="{FF2B5EF4-FFF2-40B4-BE49-F238E27FC236}">
                <a16:creationId xmlns:a16="http://schemas.microsoft.com/office/drawing/2014/main" id="{40B35F60-BA63-22A2-7405-5E54F47DA1C1}"/>
              </a:ext>
            </a:extLst>
          </p:cNvPr>
          <p:cNvSpPr>
            <a:spLocks noGrp="1"/>
          </p:cNvSpPr>
          <p:nvPr>
            <p:ph idx="1"/>
          </p:nvPr>
        </p:nvSpPr>
        <p:spPr>
          <a:xfrm>
            <a:off x="4821382" y="1835799"/>
            <a:ext cx="6233102" cy="3727018"/>
          </a:xfrm>
        </p:spPr>
        <p:txBody>
          <a:bodyPr>
            <a:normAutofit fontScale="77500" lnSpcReduction="20000"/>
          </a:bodyPr>
          <a:lstStyle/>
          <a:p>
            <a:r>
              <a:rPr lang="el-GR" dirty="0"/>
              <a:t>Η ίδρυση και λειτουργία του Ανώτερου Δημοτικού Παρθεναγωγείου (Α.Δ.Π.) στον Βόλο αποτελεί έναν από τους πιο σημαντικούς σταθμούς στην ιστορία της νεοελληνικής εκπαίδευσης. </a:t>
            </a:r>
          </a:p>
          <a:p>
            <a:r>
              <a:rPr lang="el-GR" dirty="0"/>
              <a:t>Δημήτριος </a:t>
            </a:r>
            <a:r>
              <a:rPr lang="el-GR" dirty="0" err="1"/>
              <a:t>Σαράτσης</a:t>
            </a:r>
            <a:r>
              <a:rPr lang="el-GR" dirty="0"/>
              <a:t> εμπνευστής του εγχειρήματος, υπογραμμίζοντας τα ελλείμματα του υπάρχοντος εκπαιδευτικού συστήματος και την έλλειψη μέριμνας του κράτους για τη μέση εκπαίδευση των κοριτσιών: </a:t>
            </a:r>
            <a:r>
              <a:rPr lang="el-GR" i="1" dirty="0"/>
              <a:t>«Οι λόγοι είναι πολλοί. Πρώτα τα ελαττώματα του εκπαιδευτικού μας συστήματος γενικά… Δεύτερον, το Κράτος από τη σύστασή του δεν ασχολήθηκε καθόλου με τη μέση εκπαίδευση των θηλέων...» </a:t>
            </a:r>
          </a:p>
        </p:txBody>
      </p:sp>
      <p:pic>
        <p:nvPicPr>
          <p:cNvPr id="4" name="Εικόνα 3">
            <a:extLst>
              <a:ext uri="{FF2B5EF4-FFF2-40B4-BE49-F238E27FC236}">
                <a16:creationId xmlns:a16="http://schemas.microsoft.com/office/drawing/2014/main" id="{E4AB7651-BDF5-41C2-D28C-BD091EF75693}"/>
              </a:ext>
            </a:extLst>
          </p:cNvPr>
          <p:cNvPicPr>
            <a:picLocks noChangeAspect="1"/>
          </p:cNvPicPr>
          <p:nvPr/>
        </p:nvPicPr>
        <p:blipFill>
          <a:blip r:embed="rId2"/>
          <a:stretch>
            <a:fillRect/>
          </a:stretch>
        </p:blipFill>
        <p:spPr>
          <a:xfrm>
            <a:off x="356610" y="1233708"/>
            <a:ext cx="3679682" cy="4867055"/>
          </a:xfrm>
          <a:prstGeom prst="rect">
            <a:avLst/>
          </a:prstGeom>
          <a:effectLst>
            <a:softEdge rad="266700"/>
          </a:effectLst>
        </p:spPr>
      </p:pic>
      <p:sp>
        <p:nvSpPr>
          <p:cNvPr id="7" name="TextBox 6">
            <a:extLst>
              <a:ext uri="{FF2B5EF4-FFF2-40B4-BE49-F238E27FC236}">
                <a16:creationId xmlns:a16="http://schemas.microsoft.com/office/drawing/2014/main" id="{0DD669CC-100E-FF19-4096-1DC6645A4215}"/>
              </a:ext>
            </a:extLst>
          </p:cNvPr>
          <p:cNvSpPr txBox="1"/>
          <p:nvPr/>
        </p:nvSpPr>
        <p:spPr>
          <a:xfrm>
            <a:off x="856672" y="5130861"/>
            <a:ext cx="6146800" cy="400110"/>
          </a:xfrm>
          <a:prstGeom prst="rect">
            <a:avLst/>
          </a:prstGeom>
          <a:noFill/>
        </p:spPr>
        <p:txBody>
          <a:bodyPr wrap="square">
            <a:spAutoFit/>
          </a:bodyPr>
          <a:lstStyle/>
          <a:p>
            <a:r>
              <a:rPr lang="el-GR" sz="2000" b="1" dirty="0">
                <a:solidFill>
                  <a:schemeClr val="bg1"/>
                </a:solidFill>
                <a:effectLst>
                  <a:outerShdw blurRad="38100" dist="38100" dir="2700000" algn="tl">
                    <a:srgbClr val="000000">
                      <a:alpha val="43137"/>
                    </a:srgbClr>
                  </a:outerShdw>
                </a:effectLst>
              </a:rPr>
              <a:t>Δημήτριος </a:t>
            </a:r>
            <a:r>
              <a:rPr lang="el-GR" sz="2000" b="1" dirty="0" err="1">
                <a:solidFill>
                  <a:schemeClr val="bg1"/>
                </a:solidFill>
                <a:effectLst>
                  <a:outerShdw blurRad="38100" dist="38100" dir="2700000" algn="tl">
                    <a:srgbClr val="000000">
                      <a:alpha val="43137"/>
                    </a:srgbClr>
                  </a:outerShdw>
                </a:effectLst>
              </a:rPr>
              <a:t>Σαράτσης</a:t>
            </a:r>
            <a:r>
              <a:rPr lang="el-GR" sz="2000" b="1" dirty="0">
                <a:solidFill>
                  <a:schemeClr val="bg1"/>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653680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B7F52F29-2D4F-4711-894D-A680F2103ECC}"/>
              </a:ext>
            </a:extLst>
          </p:cNvPr>
          <p:cNvSpPr>
            <a:spLocks noGrp="1"/>
          </p:cNvSpPr>
          <p:nvPr>
            <p:ph idx="1"/>
          </p:nvPr>
        </p:nvSpPr>
        <p:spPr>
          <a:xfrm>
            <a:off x="414867" y="1732492"/>
            <a:ext cx="4470400" cy="3770842"/>
          </a:xfrm>
        </p:spPr>
        <p:txBody>
          <a:bodyPr>
            <a:normAutofit fontScale="62500" lnSpcReduction="20000"/>
          </a:bodyPr>
          <a:lstStyle/>
          <a:p>
            <a:r>
              <a:rPr lang="el-GR" dirty="0"/>
              <a:t>Μέχρι την ίδρυση του Α.Δ.Π., η εκπαίδευση των κοριτσιών περιοριζόταν στη στοιχειώδη βαθμίδα, χωρίς θεσμική πρόβλεψη για τη δευτεροβάθμια εκπαίδευσή τους, η οποία εξαρτιόταν αποκλειστικά από την πρωτοβουλία ιδιωτών.</a:t>
            </a:r>
          </a:p>
          <a:p>
            <a:endParaRPr lang="el-GR" dirty="0"/>
          </a:p>
          <a:p>
            <a:r>
              <a:rPr lang="el-GR" dirty="0"/>
              <a:t>Το 1908, ο γιατρός και δημοτικός σύμβουλος Δημήτριος </a:t>
            </a:r>
            <a:r>
              <a:rPr lang="el-GR" dirty="0" err="1"/>
              <a:t>Σαράτσης</a:t>
            </a:r>
            <a:r>
              <a:rPr lang="el-GR" dirty="0"/>
              <a:t> πρότεινε στο Δημοτικό Συμβούλιο του Δήμου </a:t>
            </a:r>
            <a:r>
              <a:rPr lang="el-GR" dirty="0" err="1"/>
              <a:t>Παγασών</a:t>
            </a:r>
            <a:r>
              <a:rPr lang="el-GR" dirty="0"/>
              <a:t> τη δημιουργία ενός σχολείου μέσης εκπαίδευσης για κορίτσια. Έχοντας μελετήσει εκπαιδευτικά συστήματα άλλων χωρών όπως της Ελβετίας, του Βελγίου και των Ηνωμένων Πολιτειών.</a:t>
            </a:r>
          </a:p>
        </p:txBody>
      </p:sp>
      <p:sp>
        <p:nvSpPr>
          <p:cNvPr id="4" name="Τίτλος 1">
            <a:extLst>
              <a:ext uri="{FF2B5EF4-FFF2-40B4-BE49-F238E27FC236}">
                <a16:creationId xmlns:a16="http://schemas.microsoft.com/office/drawing/2014/main" id="{DDCF3B20-4616-04E5-0CD6-9F7AE8C9E49A}"/>
              </a:ext>
            </a:extLst>
          </p:cNvPr>
          <p:cNvSpPr>
            <a:spLocks noGrp="1"/>
          </p:cNvSpPr>
          <p:nvPr>
            <p:ph type="title"/>
          </p:nvPr>
        </p:nvSpPr>
        <p:spPr>
          <a:xfrm>
            <a:off x="0" y="-220728"/>
            <a:ext cx="10515600" cy="1325563"/>
          </a:xfrm>
        </p:spPr>
        <p:txBody>
          <a:bodyPr>
            <a:normAutofit/>
          </a:bodyPr>
          <a:lstStyle/>
          <a:p>
            <a:r>
              <a:rPr lang="el-GR" sz="4000" b="1" dirty="0"/>
              <a:t> Το Σχολείο του Βόλου</a:t>
            </a:r>
          </a:p>
        </p:txBody>
      </p:sp>
      <p:pic>
        <p:nvPicPr>
          <p:cNvPr id="5" name="Εικόνα 4">
            <a:extLst>
              <a:ext uri="{FF2B5EF4-FFF2-40B4-BE49-F238E27FC236}">
                <a16:creationId xmlns:a16="http://schemas.microsoft.com/office/drawing/2014/main" id="{6664B78C-5568-4052-0B36-43AD7CF0DD4C}"/>
              </a:ext>
            </a:extLst>
          </p:cNvPr>
          <p:cNvPicPr>
            <a:picLocks noChangeAspect="1"/>
          </p:cNvPicPr>
          <p:nvPr/>
        </p:nvPicPr>
        <p:blipFill>
          <a:blip r:embed="rId2"/>
          <a:stretch>
            <a:fillRect/>
          </a:stretch>
        </p:blipFill>
        <p:spPr>
          <a:xfrm>
            <a:off x="5799306" y="0"/>
            <a:ext cx="3928353" cy="3928353"/>
          </a:xfrm>
          <a:prstGeom prst="rect">
            <a:avLst/>
          </a:prstGeom>
          <a:effectLst>
            <a:softEdge rad="215900"/>
          </a:effectLst>
        </p:spPr>
      </p:pic>
      <p:pic>
        <p:nvPicPr>
          <p:cNvPr id="7" name="Εικόνα 6">
            <a:extLst>
              <a:ext uri="{FF2B5EF4-FFF2-40B4-BE49-F238E27FC236}">
                <a16:creationId xmlns:a16="http://schemas.microsoft.com/office/drawing/2014/main" id="{49C23806-F385-9BA4-CE93-20318A679C7F}"/>
              </a:ext>
            </a:extLst>
          </p:cNvPr>
          <p:cNvPicPr>
            <a:picLocks noChangeAspect="1"/>
          </p:cNvPicPr>
          <p:nvPr/>
        </p:nvPicPr>
        <p:blipFill>
          <a:blip r:embed="rId3"/>
          <a:stretch>
            <a:fillRect/>
          </a:stretch>
        </p:blipFill>
        <p:spPr>
          <a:xfrm>
            <a:off x="7306735" y="2366830"/>
            <a:ext cx="4871936" cy="4871936"/>
          </a:xfrm>
          <a:prstGeom prst="rect">
            <a:avLst/>
          </a:prstGeom>
          <a:effectLst>
            <a:softEdge rad="393700"/>
          </a:effectLst>
        </p:spPr>
      </p:pic>
    </p:spTree>
    <p:extLst>
      <p:ext uri="{BB962C8B-B14F-4D97-AF65-F5344CB8AC3E}">
        <p14:creationId xmlns:p14="http://schemas.microsoft.com/office/powerpoint/2010/main" val="1100019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64C2FEF-76F7-2068-96B5-55D8A81B7039}"/>
              </a:ext>
            </a:extLst>
          </p:cNvPr>
          <p:cNvSpPr>
            <a:spLocks noGrp="1"/>
          </p:cNvSpPr>
          <p:nvPr>
            <p:ph type="title"/>
          </p:nvPr>
        </p:nvSpPr>
        <p:spPr>
          <a:xfrm>
            <a:off x="1676400" y="1104835"/>
            <a:ext cx="10515600" cy="1692275"/>
          </a:xfrm>
        </p:spPr>
        <p:txBody>
          <a:bodyPr>
            <a:normAutofit/>
          </a:bodyPr>
          <a:lstStyle/>
          <a:p>
            <a:r>
              <a:rPr lang="el-GR" sz="2000" dirty="0"/>
              <a:t>Το σχολείο, το οποίο σχεδιάστηκε από τον </a:t>
            </a:r>
            <a:r>
              <a:rPr lang="el-GR" sz="2000" dirty="0" err="1"/>
              <a:t>Σαράτση</a:t>
            </a:r>
            <a:r>
              <a:rPr lang="el-GR" sz="2000" dirty="0"/>
              <a:t> και λειτούργησε υπό τη διεύθυνση του Αλέξανδρου Δελμούζου, αποτέλεσε πρότυπο εκπαιδευτικής καινοτομίας, ενσωματώνοντας προοδευτικές παιδαγωγικές πρακτικές της εποχής.</a:t>
            </a:r>
            <a:br>
              <a:rPr lang="el-GR" sz="2000" dirty="0"/>
            </a:br>
            <a:endParaRPr lang="el-GR" sz="2000" dirty="0"/>
          </a:p>
        </p:txBody>
      </p:sp>
      <p:pic>
        <p:nvPicPr>
          <p:cNvPr id="13" name="Θέση περιεχομένου 12">
            <a:extLst>
              <a:ext uri="{FF2B5EF4-FFF2-40B4-BE49-F238E27FC236}">
                <a16:creationId xmlns:a16="http://schemas.microsoft.com/office/drawing/2014/main" id="{C65A56DE-66DD-E064-212B-6BA58C5CD0F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08523" y="2967568"/>
            <a:ext cx="2384877" cy="3437732"/>
          </a:xfrm>
        </p:spPr>
      </p:pic>
      <p:pic>
        <p:nvPicPr>
          <p:cNvPr id="11" name="Εικόνα 10">
            <a:extLst>
              <a:ext uri="{FF2B5EF4-FFF2-40B4-BE49-F238E27FC236}">
                <a16:creationId xmlns:a16="http://schemas.microsoft.com/office/drawing/2014/main" id="{638E8906-BE65-60C2-5982-EF12FAA5B6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664" y="2231496"/>
            <a:ext cx="2379927" cy="3671888"/>
          </a:xfrm>
          <a:prstGeom prst="rect">
            <a:avLst/>
          </a:prstGeom>
        </p:spPr>
      </p:pic>
      <p:pic>
        <p:nvPicPr>
          <p:cNvPr id="15" name="Εικόνα 14">
            <a:extLst>
              <a:ext uri="{FF2B5EF4-FFF2-40B4-BE49-F238E27FC236}">
                <a16:creationId xmlns:a16="http://schemas.microsoft.com/office/drawing/2014/main" id="{97B58AE3-3F79-2DE5-398D-7636290188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1480" y="2971139"/>
            <a:ext cx="3570354" cy="3095362"/>
          </a:xfrm>
          <a:prstGeom prst="rect">
            <a:avLst/>
          </a:prstGeom>
        </p:spPr>
      </p:pic>
      <p:sp>
        <p:nvSpPr>
          <p:cNvPr id="17" name="Τίτλος 1">
            <a:extLst>
              <a:ext uri="{FF2B5EF4-FFF2-40B4-BE49-F238E27FC236}">
                <a16:creationId xmlns:a16="http://schemas.microsoft.com/office/drawing/2014/main" id="{F57589B0-A039-13FE-0E7A-71DB8A38A32B}"/>
              </a:ext>
            </a:extLst>
          </p:cNvPr>
          <p:cNvSpPr txBox="1">
            <a:spLocks/>
          </p:cNvSpPr>
          <p:nvPr/>
        </p:nvSpPr>
        <p:spPr>
          <a:xfrm>
            <a:off x="0" y="-22072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a:t> Το Σχολείο του Βόλου</a:t>
            </a:r>
            <a:endParaRPr lang="el-GR" sz="4000" b="1" dirty="0"/>
          </a:p>
        </p:txBody>
      </p:sp>
    </p:spTree>
    <p:extLst>
      <p:ext uri="{BB962C8B-B14F-4D97-AF65-F5344CB8AC3E}">
        <p14:creationId xmlns:p14="http://schemas.microsoft.com/office/powerpoint/2010/main" val="607621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7CF88C30-BFFC-9030-D6D4-2BB02F923B68}"/>
              </a:ext>
            </a:extLst>
          </p:cNvPr>
          <p:cNvSpPr>
            <a:spLocks noGrp="1"/>
          </p:cNvSpPr>
          <p:nvPr>
            <p:ph idx="1"/>
          </p:nvPr>
        </p:nvSpPr>
        <p:spPr>
          <a:xfrm>
            <a:off x="196274" y="1703659"/>
            <a:ext cx="5555673" cy="5072128"/>
          </a:xfrm>
        </p:spPr>
        <p:txBody>
          <a:bodyPr>
            <a:normAutofit/>
          </a:bodyPr>
          <a:lstStyle/>
          <a:p>
            <a:r>
              <a:rPr lang="el-GR" sz="1800" dirty="0"/>
              <a:t>Το Ανώτερο Δημοτικό Παρθεναγωγείο είχε ως στόχο τη μόρφωση γυναικών με "θετικό και φωτισμένο μυαλό" και συνέβαλε στη διεύρυνση της πρόσβασης των κοριτσιών στην εκπαίδευση. </a:t>
            </a:r>
          </a:p>
        </p:txBody>
      </p:sp>
      <p:sp>
        <p:nvSpPr>
          <p:cNvPr id="8" name="Τίτλος 1">
            <a:extLst>
              <a:ext uri="{FF2B5EF4-FFF2-40B4-BE49-F238E27FC236}">
                <a16:creationId xmlns:a16="http://schemas.microsoft.com/office/drawing/2014/main" id="{1033B685-52EB-4C08-A0E8-DBC950F28170}"/>
              </a:ext>
            </a:extLst>
          </p:cNvPr>
          <p:cNvSpPr>
            <a:spLocks noGrp="1"/>
          </p:cNvSpPr>
          <p:nvPr>
            <p:ph type="title"/>
          </p:nvPr>
        </p:nvSpPr>
        <p:spPr>
          <a:xfrm>
            <a:off x="0" y="-220728"/>
            <a:ext cx="10515600" cy="1325563"/>
          </a:xfrm>
        </p:spPr>
        <p:txBody>
          <a:bodyPr>
            <a:normAutofit/>
          </a:bodyPr>
          <a:lstStyle/>
          <a:p>
            <a:r>
              <a:rPr lang="el-GR" sz="4000" b="1" dirty="0"/>
              <a:t> Το Σχολείο του Βόλου</a:t>
            </a:r>
          </a:p>
        </p:txBody>
      </p:sp>
      <p:pic>
        <p:nvPicPr>
          <p:cNvPr id="9" name="Εικόνα 8">
            <a:extLst>
              <a:ext uri="{FF2B5EF4-FFF2-40B4-BE49-F238E27FC236}">
                <a16:creationId xmlns:a16="http://schemas.microsoft.com/office/drawing/2014/main" id="{E251805B-268D-0931-6F9A-C8FBE185C597}"/>
              </a:ext>
            </a:extLst>
          </p:cNvPr>
          <p:cNvPicPr>
            <a:picLocks noChangeAspect="1"/>
          </p:cNvPicPr>
          <p:nvPr/>
        </p:nvPicPr>
        <p:blipFill>
          <a:blip r:embed="rId2"/>
          <a:stretch>
            <a:fillRect/>
          </a:stretch>
        </p:blipFill>
        <p:spPr>
          <a:xfrm>
            <a:off x="5948220" y="134516"/>
            <a:ext cx="4798435" cy="4798435"/>
          </a:xfrm>
          <a:prstGeom prst="rect">
            <a:avLst/>
          </a:prstGeom>
        </p:spPr>
      </p:pic>
      <p:pic>
        <p:nvPicPr>
          <p:cNvPr id="6" name="Εικόνα 5">
            <a:extLst>
              <a:ext uri="{FF2B5EF4-FFF2-40B4-BE49-F238E27FC236}">
                <a16:creationId xmlns:a16="http://schemas.microsoft.com/office/drawing/2014/main" id="{8BEC04AB-6D4E-AECA-58E8-94560A5A68EE}"/>
              </a:ext>
            </a:extLst>
          </p:cNvPr>
          <p:cNvPicPr>
            <a:picLocks noChangeAspect="1"/>
          </p:cNvPicPr>
          <p:nvPr/>
        </p:nvPicPr>
        <p:blipFill>
          <a:blip r:embed="rId3"/>
          <a:stretch>
            <a:fillRect/>
          </a:stretch>
        </p:blipFill>
        <p:spPr>
          <a:xfrm>
            <a:off x="2010960" y="3429000"/>
            <a:ext cx="2360410" cy="3267058"/>
          </a:xfrm>
          <a:prstGeom prst="rect">
            <a:avLst/>
          </a:prstGeom>
          <a:effectLst>
            <a:softEdge rad="190500"/>
          </a:effectLst>
        </p:spPr>
      </p:pic>
      <p:sp>
        <p:nvSpPr>
          <p:cNvPr id="11" name="TextBox 10">
            <a:extLst>
              <a:ext uri="{FF2B5EF4-FFF2-40B4-BE49-F238E27FC236}">
                <a16:creationId xmlns:a16="http://schemas.microsoft.com/office/drawing/2014/main" id="{17A21240-4E62-1ABC-3CE4-47801EC036A9}"/>
              </a:ext>
            </a:extLst>
          </p:cNvPr>
          <p:cNvSpPr txBox="1"/>
          <p:nvPr/>
        </p:nvSpPr>
        <p:spPr>
          <a:xfrm>
            <a:off x="5428673" y="5051484"/>
            <a:ext cx="6146800" cy="1200329"/>
          </a:xfrm>
          <a:prstGeom prst="rect">
            <a:avLst/>
          </a:prstGeom>
          <a:noFill/>
        </p:spPr>
        <p:txBody>
          <a:bodyPr wrap="square">
            <a:spAutoFit/>
          </a:bodyPr>
          <a:lstStyle/>
          <a:p>
            <a:r>
              <a:rPr lang="el-GR" dirty="0"/>
              <a:t>Παρείχε στις μαθήτριες όχι μόνο τις δεξιότητες για να ανταποκριθούν στον παραδοσιακό ρόλο της «σωστής συζύγου και μητέρας», αλλά και τα εφόδια για να συμμετέχουν ενεργά στην κοινωνία </a:t>
            </a:r>
          </a:p>
        </p:txBody>
      </p:sp>
    </p:spTree>
    <p:extLst>
      <p:ext uri="{BB962C8B-B14F-4D97-AF65-F5344CB8AC3E}">
        <p14:creationId xmlns:p14="http://schemas.microsoft.com/office/powerpoint/2010/main" val="2410185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6A0C5224-8C39-83FB-A980-33CD2039E14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365" y="1252690"/>
            <a:ext cx="5484014" cy="3628589"/>
          </a:xfrm>
          <a:effectLst>
            <a:softEdge rad="266700"/>
          </a:effectLst>
        </p:spPr>
      </p:pic>
      <p:pic>
        <p:nvPicPr>
          <p:cNvPr id="7" name="Εικόνα 6">
            <a:extLst>
              <a:ext uri="{FF2B5EF4-FFF2-40B4-BE49-F238E27FC236}">
                <a16:creationId xmlns:a16="http://schemas.microsoft.com/office/drawing/2014/main" id="{7F1F6354-E624-7989-E6CD-9D5296C618FF}"/>
              </a:ext>
            </a:extLst>
          </p:cNvPr>
          <p:cNvPicPr>
            <a:picLocks noChangeAspect="1"/>
          </p:cNvPicPr>
          <p:nvPr/>
        </p:nvPicPr>
        <p:blipFill>
          <a:blip r:embed="rId3">
            <a:extLst>
              <a:ext uri="{BEBA8EAE-BF5A-486C-A8C5-ECC9F3942E4B}">
                <a14:imgProps xmlns:a14="http://schemas.microsoft.com/office/drawing/2010/main">
                  <a14:imgLayer r:embed="rId4">
                    <a14:imgEffect>
                      <a14:saturation sat="55000"/>
                    </a14:imgEffect>
                    <a14:imgEffect>
                      <a14:brightnessContrast bright="15000"/>
                    </a14:imgEffect>
                  </a14:imgLayer>
                </a14:imgProps>
              </a:ext>
              <a:ext uri="{28A0092B-C50C-407E-A947-70E740481C1C}">
                <a14:useLocalDpi xmlns:a14="http://schemas.microsoft.com/office/drawing/2010/main" val="0"/>
              </a:ext>
            </a:extLst>
          </a:blip>
          <a:stretch>
            <a:fillRect/>
          </a:stretch>
        </p:blipFill>
        <p:spPr>
          <a:xfrm>
            <a:off x="4904509" y="2933700"/>
            <a:ext cx="5715000" cy="3924300"/>
          </a:xfrm>
          <a:prstGeom prst="rect">
            <a:avLst/>
          </a:prstGeom>
          <a:effectLst>
            <a:softEdge rad="317500"/>
          </a:effectLst>
        </p:spPr>
      </p:pic>
      <p:sp>
        <p:nvSpPr>
          <p:cNvPr id="8" name="Τίτλος 1">
            <a:extLst>
              <a:ext uri="{FF2B5EF4-FFF2-40B4-BE49-F238E27FC236}">
                <a16:creationId xmlns:a16="http://schemas.microsoft.com/office/drawing/2014/main" id="{64996838-F87A-9FC9-C582-D7E29F6A831E}"/>
              </a:ext>
            </a:extLst>
          </p:cNvPr>
          <p:cNvSpPr txBox="1">
            <a:spLocks/>
          </p:cNvSpPr>
          <p:nvPr/>
        </p:nvSpPr>
        <p:spPr>
          <a:xfrm>
            <a:off x="0" y="-22072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a:t> Το Σχολείο του Βόλου</a:t>
            </a:r>
            <a:endParaRPr lang="el-GR" sz="4000" b="1" dirty="0"/>
          </a:p>
        </p:txBody>
      </p:sp>
      <p:sp>
        <p:nvSpPr>
          <p:cNvPr id="3" name="TextBox 2">
            <a:extLst>
              <a:ext uri="{FF2B5EF4-FFF2-40B4-BE49-F238E27FC236}">
                <a16:creationId xmlns:a16="http://schemas.microsoft.com/office/drawing/2014/main" id="{F4FA8730-550A-9DA2-3427-14E57634AB4E}"/>
              </a:ext>
            </a:extLst>
          </p:cNvPr>
          <p:cNvSpPr txBox="1"/>
          <p:nvPr/>
        </p:nvSpPr>
        <p:spPr>
          <a:xfrm>
            <a:off x="5484014" y="902375"/>
            <a:ext cx="6146800" cy="2031325"/>
          </a:xfrm>
          <a:prstGeom prst="rect">
            <a:avLst/>
          </a:prstGeom>
          <a:noFill/>
        </p:spPr>
        <p:txBody>
          <a:bodyPr wrap="square">
            <a:spAutoFit/>
          </a:bodyPr>
          <a:lstStyle/>
          <a:p>
            <a:r>
              <a:rPr lang="el-GR" dirty="0"/>
              <a:t>Το πρόγραμμα σπουδών συνδύαζε ανθρωπιστική, εθνική και πρακτική αγωγή, με κεντρική θέση στη διδασκαλία να κατέχει το μάθημα των Θρησκευτικών. Η μέθοδος αυτή, που ισορροπούσε ανάμεσα στις παραδοσιακές αξίες και στις σύγχρονες παιδαγωγικές καινοτομίες, αποσκοπούσε στη διαμόρφωση προσωπικοτήτων με κοινωνική υπευθυνότητα και ανθρωπιστικό πνεύμα.</a:t>
            </a:r>
          </a:p>
        </p:txBody>
      </p:sp>
    </p:spTree>
    <p:extLst>
      <p:ext uri="{BB962C8B-B14F-4D97-AF65-F5344CB8AC3E}">
        <p14:creationId xmlns:p14="http://schemas.microsoft.com/office/powerpoint/2010/main" val="1987173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3E08971-6562-56B7-A5FD-97523630C323}"/>
              </a:ext>
            </a:extLst>
          </p:cNvPr>
          <p:cNvSpPr>
            <a:spLocks noGrp="1"/>
          </p:cNvSpPr>
          <p:nvPr>
            <p:ph type="title"/>
          </p:nvPr>
        </p:nvSpPr>
        <p:spPr>
          <a:xfrm>
            <a:off x="0" y="-312208"/>
            <a:ext cx="10515600" cy="1325563"/>
          </a:xfrm>
        </p:spPr>
        <p:txBody>
          <a:bodyPr/>
          <a:lstStyle/>
          <a:p>
            <a:r>
              <a:rPr lang="el-GR" b="1" dirty="0"/>
              <a:t>Βιογραφικά στοιχεία</a:t>
            </a:r>
          </a:p>
        </p:txBody>
      </p:sp>
      <p:sp>
        <p:nvSpPr>
          <p:cNvPr id="3" name="Θέση περιεχομένου 2">
            <a:extLst>
              <a:ext uri="{FF2B5EF4-FFF2-40B4-BE49-F238E27FC236}">
                <a16:creationId xmlns:a16="http://schemas.microsoft.com/office/drawing/2014/main" id="{67115A10-2E41-58DB-D4A4-7B3F067840F0}"/>
              </a:ext>
            </a:extLst>
          </p:cNvPr>
          <p:cNvSpPr>
            <a:spLocks noGrp="1"/>
          </p:cNvSpPr>
          <p:nvPr>
            <p:ph idx="1"/>
          </p:nvPr>
        </p:nvSpPr>
        <p:spPr>
          <a:xfrm>
            <a:off x="108527" y="1881043"/>
            <a:ext cx="5599545" cy="4351338"/>
          </a:xfrm>
        </p:spPr>
        <p:txBody>
          <a:bodyPr/>
          <a:lstStyle/>
          <a:p>
            <a:r>
              <a:rPr lang="el-GR" dirty="0"/>
              <a:t>Ο Αλέξανδρος Δελμούζος γεννήθηκε στις 31 Δεκεμβρίου 1880 στην Άμφισσα της Φωκίδας, σε μια αγαπημένη, παραδοσιακή και εύπορη οικογένεια και πέθανε το 1956 στην Αθήνα.</a:t>
            </a:r>
          </a:p>
        </p:txBody>
      </p:sp>
      <p:pic>
        <p:nvPicPr>
          <p:cNvPr id="4" name="Εικόνα 3">
            <a:extLst>
              <a:ext uri="{FF2B5EF4-FFF2-40B4-BE49-F238E27FC236}">
                <a16:creationId xmlns:a16="http://schemas.microsoft.com/office/drawing/2014/main" id="{132187DD-9C1C-7921-FE2D-8C2DE45B82AA}"/>
              </a:ext>
            </a:extLst>
          </p:cNvPr>
          <p:cNvPicPr>
            <a:picLocks noChangeAspect="1"/>
          </p:cNvPicPr>
          <p:nvPr/>
        </p:nvPicPr>
        <p:blipFill>
          <a:blip r:embed="rId2"/>
          <a:stretch>
            <a:fillRect/>
          </a:stretch>
        </p:blipFill>
        <p:spPr>
          <a:xfrm>
            <a:off x="5708072" y="2001115"/>
            <a:ext cx="3953164" cy="4400043"/>
          </a:xfrm>
          <a:prstGeom prst="rect">
            <a:avLst/>
          </a:prstGeom>
          <a:effectLst>
            <a:softEdge rad="419100"/>
          </a:effectLst>
        </p:spPr>
      </p:pic>
      <p:pic>
        <p:nvPicPr>
          <p:cNvPr id="5" name="Εικόνα 4">
            <a:extLst>
              <a:ext uri="{FF2B5EF4-FFF2-40B4-BE49-F238E27FC236}">
                <a16:creationId xmlns:a16="http://schemas.microsoft.com/office/drawing/2014/main" id="{E603A419-35FB-9D45-8259-09BCA8498727}"/>
              </a:ext>
            </a:extLst>
          </p:cNvPr>
          <p:cNvPicPr>
            <a:picLocks noChangeAspect="1"/>
          </p:cNvPicPr>
          <p:nvPr/>
        </p:nvPicPr>
        <p:blipFill>
          <a:blip r:embed="rId3"/>
          <a:stretch>
            <a:fillRect/>
          </a:stretch>
        </p:blipFill>
        <p:spPr>
          <a:xfrm>
            <a:off x="8531946" y="657024"/>
            <a:ext cx="3798679" cy="4062758"/>
          </a:xfrm>
          <a:prstGeom prst="rect">
            <a:avLst/>
          </a:prstGeom>
          <a:effectLst>
            <a:softEdge rad="495300"/>
          </a:effectLst>
        </p:spPr>
      </p:pic>
    </p:spTree>
    <p:extLst>
      <p:ext uri="{BB962C8B-B14F-4D97-AF65-F5344CB8AC3E}">
        <p14:creationId xmlns:p14="http://schemas.microsoft.com/office/powerpoint/2010/main" val="1679743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Εικόνα 6">
            <a:extLst>
              <a:ext uri="{FF2B5EF4-FFF2-40B4-BE49-F238E27FC236}">
                <a16:creationId xmlns:a16="http://schemas.microsoft.com/office/drawing/2014/main" id="{AE764A5F-503B-4A5A-5396-519B30D32EC2}"/>
              </a:ext>
            </a:extLst>
          </p:cNvPr>
          <p:cNvPicPr>
            <a:picLocks noChangeAspect="1"/>
          </p:cNvPicPr>
          <p:nvPr/>
        </p:nvPicPr>
        <p:blipFill>
          <a:blip r:embed="rId2"/>
          <a:srcRect t="1406" b="18276"/>
          <a:stretch/>
        </p:blipFill>
        <p:spPr>
          <a:xfrm>
            <a:off x="0" y="1"/>
            <a:ext cx="12192000" cy="6858000"/>
          </a:xfrm>
          <a:prstGeom prst="rect">
            <a:avLst/>
          </a:prstGeom>
        </p:spPr>
      </p:pic>
      <p:sp>
        <p:nvSpPr>
          <p:cNvPr id="2" name="Τίτλος 1">
            <a:extLst>
              <a:ext uri="{FF2B5EF4-FFF2-40B4-BE49-F238E27FC236}">
                <a16:creationId xmlns:a16="http://schemas.microsoft.com/office/drawing/2014/main" id="{210FF9D0-C400-7AA5-0E1C-2610686EFFF7}"/>
              </a:ext>
            </a:extLst>
          </p:cNvPr>
          <p:cNvSpPr>
            <a:spLocks noGrp="1"/>
          </p:cNvSpPr>
          <p:nvPr>
            <p:ph type="title"/>
          </p:nvPr>
        </p:nvSpPr>
        <p:spPr/>
        <p:txBody>
          <a:bodyPr>
            <a:normAutofit/>
          </a:bodyPr>
          <a:lstStyle/>
          <a:p>
            <a:br>
              <a:rPr lang="el-GR" i="1" dirty="0"/>
            </a:br>
            <a:endParaRPr lang="el-GR" dirty="0"/>
          </a:p>
        </p:txBody>
      </p:sp>
      <p:sp>
        <p:nvSpPr>
          <p:cNvPr id="3" name="Θέση περιεχομένου 2">
            <a:extLst>
              <a:ext uri="{FF2B5EF4-FFF2-40B4-BE49-F238E27FC236}">
                <a16:creationId xmlns:a16="http://schemas.microsoft.com/office/drawing/2014/main" id="{4BBCC2E8-A915-61FB-67C2-99472F183640}"/>
              </a:ext>
            </a:extLst>
          </p:cNvPr>
          <p:cNvSpPr>
            <a:spLocks noGrp="1"/>
          </p:cNvSpPr>
          <p:nvPr>
            <p:ph idx="1"/>
          </p:nvPr>
        </p:nvSpPr>
        <p:spPr>
          <a:xfrm>
            <a:off x="5306579" y="1593417"/>
            <a:ext cx="6709929" cy="3966730"/>
          </a:xfrm>
        </p:spPr>
        <p:txBody>
          <a:bodyPr>
            <a:normAutofit/>
          </a:bodyPr>
          <a:lstStyle/>
          <a:p>
            <a:pPr marL="0" indent="0">
              <a:buNone/>
            </a:pPr>
            <a:r>
              <a:rPr lang="el-GR" sz="2400" b="1" i="1" spc="300" dirty="0">
                <a:solidFill>
                  <a:schemeClr val="bg1"/>
                </a:solidFill>
              </a:rPr>
              <a:t>¨Χρόνια ολόκληρα καρφωμένοι στα θρανία ακίνητοι ακούγαμε τον δάσκαλο. Αυτός μιλούσε, μονολογούσε αδιάκοπα, αυτός σκεπτόταν, κι εμείς καθόμαστε φρόνιμα με σταυρωμένα χέρια και μαθαίναμε.¨</a:t>
            </a:r>
          </a:p>
        </p:txBody>
      </p:sp>
    </p:spTree>
    <p:extLst>
      <p:ext uri="{BB962C8B-B14F-4D97-AF65-F5344CB8AC3E}">
        <p14:creationId xmlns:p14="http://schemas.microsoft.com/office/powerpoint/2010/main" val="17188062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Εικόνα 6">
            <a:extLst>
              <a:ext uri="{FF2B5EF4-FFF2-40B4-BE49-F238E27FC236}">
                <a16:creationId xmlns:a16="http://schemas.microsoft.com/office/drawing/2014/main" id="{3DB122EF-583C-1DFE-C80A-27979D22E817}"/>
              </a:ext>
            </a:extLst>
          </p:cNvPr>
          <p:cNvPicPr>
            <a:picLocks noChangeAspect="1"/>
          </p:cNvPicPr>
          <p:nvPr/>
        </p:nvPicPr>
        <p:blipFill>
          <a:blip r:embed="rId2"/>
          <a:srcRect t="1406" b="18276"/>
          <a:stretch/>
        </p:blipFill>
        <p:spPr>
          <a:xfrm>
            <a:off x="-1" y="-120072"/>
            <a:ext cx="12405461" cy="6978072"/>
          </a:xfrm>
          <a:prstGeom prst="rect">
            <a:avLst/>
          </a:prstGeom>
        </p:spPr>
      </p:pic>
      <p:sp>
        <p:nvSpPr>
          <p:cNvPr id="2" name="Τίτλος 1">
            <a:extLst>
              <a:ext uri="{FF2B5EF4-FFF2-40B4-BE49-F238E27FC236}">
                <a16:creationId xmlns:a16="http://schemas.microsoft.com/office/drawing/2014/main" id="{10010BF4-492E-8345-EE2E-66132213962B}"/>
              </a:ext>
            </a:extLst>
          </p:cNvPr>
          <p:cNvSpPr>
            <a:spLocks noGrp="1"/>
          </p:cNvSpPr>
          <p:nvPr>
            <p:ph type="title"/>
          </p:nvPr>
        </p:nvSpPr>
        <p:spPr>
          <a:xfrm>
            <a:off x="110067" y="559858"/>
            <a:ext cx="10515600" cy="1325563"/>
          </a:xfrm>
        </p:spPr>
        <p:txBody>
          <a:bodyPr>
            <a:normAutofit/>
          </a:bodyPr>
          <a:lstStyle/>
          <a:p>
            <a:r>
              <a:rPr lang="el-GR" sz="3200" dirty="0">
                <a:solidFill>
                  <a:schemeClr val="bg1"/>
                </a:solidFill>
                <a:effectLst>
                  <a:outerShdw blurRad="38100" dist="38100" dir="2700000" algn="tl">
                    <a:srgbClr val="000000">
                      <a:alpha val="43137"/>
                    </a:srgbClr>
                  </a:outerShdw>
                </a:effectLst>
              </a:rPr>
              <a:t>Διδακτικές πρακτικές και παιδαγωγικό κλίμα: Η θεωρία στην πράξη</a:t>
            </a:r>
          </a:p>
        </p:txBody>
      </p:sp>
      <p:sp>
        <p:nvSpPr>
          <p:cNvPr id="4" name="Τίτλος 1">
            <a:extLst>
              <a:ext uri="{FF2B5EF4-FFF2-40B4-BE49-F238E27FC236}">
                <a16:creationId xmlns:a16="http://schemas.microsoft.com/office/drawing/2014/main" id="{2D2A7534-52A7-2E4A-1E0C-F382D6619C55}"/>
              </a:ext>
            </a:extLst>
          </p:cNvPr>
          <p:cNvSpPr txBox="1">
            <a:spLocks/>
          </p:cNvSpPr>
          <p:nvPr/>
        </p:nvSpPr>
        <p:spPr>
          <a:xfrm>
            <a:off x="0" y="-22072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solidFill>
                  <a:schemeClr val="bg1"/>
                </a:solidFill>
                <a:effectLst>
                  <a:outerShdw blurRad="38100" dist="38100" dir="2700000" algn="tl">
                    <a:srgbClr val="000000">
                      <a:alpha val="43137"/>
                    </a:srgbClr>
                  </a:outerShdw>
                </a:effectLst>
              </a:rPr>
              <a:t> Το Σχολείο του Βόλου</a:t>
            </a:r>
          </a:p>
        </p:txBody>
      </p:sp>
      <p:pic>
        <p:nvPicPr>
          <p:cNvPr id="5" name="Εικόνα 4">
            <a:extLst>
              <a:ext uri="{FF2B5EF4-FFF2-40B4-BE49-F238E27FC236}">
                <a16:creationId xmlns:a16="http://schemas.microsoft.com/office/drawing/2014/main" id="{B3028366-C44F-8084-5E94-6F7055BFFCFC}"/>
              </a:ext>
            </a:extLst>
          </p:cNvPr>
          <p:cNvPicPr>
            <a:picLocks noChangeAspect="1"/>
          </p:cNvPicPr>
          <p:nvPr/>
        </p:nvPicPr>
        <p:blipFill>
          <a:blip r:embed="rId3"/>
          <a:stretch>
            <a:fillRect/>
          </a:stretch>
        </p:blipFill>
        <p:spPr>
          <a:xfrm rot="21331784">
            <a:off x="6449470" y="4300805"/>
            <a:ext cx="1489775" cy="2582278"/>
          </a:xfrm>
          <a:prstGeom prst="rect">
            <a:avLst/>
          </a:prstGeom>
          <a:effectLst>
            <a:softEdge rad="254000"/>
          </a:effectLst>
        </p:spPr>
      </p:pic>
      <p:pic>
        <p:nvPicPr>
          <p:cNvPr id="6" name="Εικόνα 5">
            <a:extLst>
              <a:ext uri="{FF2B5EF4-FFF2-40B4-BE49-F238E27FC236}">
                <a16:creationId xmlns:a16="http://schemas.microsoft.com/office/drawing/2014/main" id="{EF7636B2-D42E-F2E6-3A9B-E926395D9F0E}"/>
              </a:ext>
            </a:extLst>
          </p:cNvPr>
          <p:cNvPicPr>
            <a:picLocks noChangeAspect="1"/>
          </p:cNvPicPr>
          <p:nvPr/>
        </p:nvPicPr>
        <p:blipFill>
          <a:blip r:embed="rId4">
            <a:extLst>
              <a:ext uri="{BEBA8EAE-BF5A-486C-A8C5-ECC9F3942E4B}">
                <a14:imgProps xmlns:a14="http://schemas.microsoft.com/office/drawing/2010/main">
                  <a14:imgLayer r:embed="rId5">
                    <a14:imgEffect>
                      <a14:saturation sat="37000"/>
                    </a14:imgEffect>
                  </a14:imgLayer>
                </a14:imgProps>
              </a:ext>
            </a:extLst>
          </a:blip>
          <a:stretch>
            <a:fillRect/>
          </a:stretch>
        </p:blipFill>
        <p:spPr>
          <a:xfrm rot="262204">
            <a:off x="8142859" y="1435297"/>
            <a:ext cx="2541702" cy="2859414"/>
          </a:xfrm>
          <a:prstGeom prst="rect">
            <a:avLst/>
          </a:prstGeom>
          <a:effectLst>
            <a:softEdge rad="406400"/>
          </a:effectLst>
        </p:spPr>
      </p:pic>
      <p:sp>
        <p:nvSpPr>
          <p:cNvPr id="8" name="Ορθογώνιο: Στρογγύλεμα γωνιών 7">
            <a:extLst>
              <a:ext uri="{FF2B5EF4-FFF2-40B4-BE49-F238E27FC236}">
                <a16:creationId xmlns:a16="http://schemas.microsoft.com/office/drawing/2014/main" id="{E5B8A94C-E4F3-9B9C-F26E-6F72521CE61A}"/>
              </a:ext>
            </a:extLst>
          </p:cNvPr>
          <p:cNvSpPr/>
          <p:nvPr/>
        </p:nvSpPr>
        <p:spPr>
          <a:xfrm>
            <a:off x="207409" y="1616364"/>
            <a:ext cx="6876882" cy="5338618"/>
          </a:xfrm>
          <a:prstGeom prst="roundRect">
            <a:avLst/>
          </a:prstGeom>
          <a:solidFill>
            <a:schemeClr val="bg1">
              <a:alpha val="57000"/>
            </a:schemeClr>
          </a:solidFill>
          <a:effectLst>
            <a:softEdge rad="406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Θέση περιεχομένου 2">
            <a:extLst>
              <a:ext uri="{FF2B5EF4-FFF2-40B4-BE49-F238E27FC236}">
                <a16:creationId xmlns:a16="http://schemas.microsoft.com/office/drawing/2014/main" id="{F33E523A-1A3D-9649-82B9-41CB2280FEFC}"/>
              </a:ext>
            </a:extLst>
          </p:cNvPr>
          <p:cNvSpPr>
            <a:spLocks noGrp="1"/>
          </p:cNvSpPr>
          <p:nvPr>
            <p:ph idx="1"/>
          </p:nvPr>
        </p:nvSpPr>
        <p:spPr>
          <a:xfrm>
            <a:off x="294369" y="2233796"/>
            <a:ext cx="6587067" cy="4355042"/>
          </a:xfrm>
        </p:spPr>
        <p:txBody>
          <a:bodyPr>
            <a:normAutofit/>
          </a:bodyPr>
          <a:lstStyle/>
          <a:p>
            <a:r>
              <a:rPr lang="el-GR" sz="2000" dirty="0"/>
              <a:t>Ο Αλέξανδρος Δελμούζος εισήγαγε καινοτόμες παιδαγωγικές μεθόδους στο Ανώτερο Δημοτικό Παρθεναγωγείο, εμπνευσμένες από τις αρχές του «Σχολείου Εργασίας». </a:t>
            </a:r>
          </a:p>
          <a:p>
            <a:endParaRPr lang="el-GR" sz="2000" dirty="0"/>
          </a:p>
          <a:p>
            <a:r>
              <a:rPr lang="el-GR" sz="2000" dirty="0"/>
              <a:t>Κύριο χαρακτηριστικό της διδασκαλίας του ήταν η έμφαση στην ενεργό συμμετοχή των μαθητριών, την αυτενέργεια και την ανάπτυξη της κριτικής σκέψης. </a:t>
            </a:r>
          </a:p>
          <a:p>
            <a:endParaRPr lang="el-GR" sz="2000" dirty="0"/>
          </a:p>
          <a:p>
            <a:r>
              <a:rPr lang="el-GR" sz="2000" dirty="0"/>
              <a:t>Υιοθέτησε την ιδέα του </a:t>
            </a:r>
            <a:r>
              <a:rPr lang="el-GR" sz="2000" dirty="0" err="1"/>
              <a:t>Pestalozzi</a:t>
            </a:r>
            <a:r>
              <a:rPr lang="el-GR" sz="2000" dirty="0"/>
              <a:t> ότι η μάθηση βασίζεται στις εμπειρίες που αποκτούνται μέσω των αισθήσεων και ότι οι μαθητές πρέπει να παραμένουν συνδεδεμένοι με το κοινωνικό τους περιβάλλον. </a:t>
            </a:r>
          </a:p>
          <a:p>
            <a:endParaRPr lang="el-GR" sz="2000" dirty="0"/>
          </a:p>
          <a:p>
            <a:endParaRPr lang="el-GR" sz="2000" dirty="0"/>
          </a:p>
        </p:txBody>
      </p:sp>
    </p:spTree>
    <p:extLst>
      <p:ext uri="{BB962C8B-B14F-4D97-AF65-F5344CB8AC3E}">
        <p14:creationId xmlns:p14="http://schemas.microsoft.com/office/powerpoint/2010/main" val="490671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ADDCD94-7F70-417E-2816-947A108550E9}"/>
              </a:ext>
            </a:extLst>
          </p:cNvPr>
          <p:cNvSpPr>
            <a:spLocks noGrp="1"/>
          </p:cNvSpPr>
          <p:nvPr>
            <p:ph type="title"/>
          </p:nvPr>
        </p:nvSpPr>
        <p:spPr>
          <a:xfrm>
            <a:off x="143934" y="500062"/>
            <a:ext cx="10515600" cy="1325563"/>
          </a:xfrm>
        </p:spPr>
        <p:txBody>
          <a:bodyPr>
            <a:normAutofit/>
          </a:bodyPr>
          <a:lstStyle/>
          <a:p>
            <a:r>
              <a:rPr lang="el-GR" sz="3600" dirty="0"/>
              <a:t>Η εκπαίδευση των κοριτσιών.</a:t>
            </a:r>
          </a:p>
        </p:txBody>
      </p:sp>
      <p:sp>
        <p:nvSpPr>
          <p:cNvPr id="3" name="Θέση περιεχομένου 2">
            <a:extLst>
              <a:ext uri="{FF2B5EF4-FFF2-40B4-BE49-F238E27FC236}">
                <a16:creationId xmlns:a16="http://schemas.microsoft.com/office/drawing/2014/main" id="{356816B2-7B72-912A-CE10-C449547B280D}"/>
              </a:ext>
            </a:extLst>
          </p:cNvPr>
          <p:cNvSpPr>
            <a:spLocks noGrp="1"/>
          </p:cNvSpPr>
          <p:nvPr>
            <p:ph idx="1"/>
          </p:nvPr>
        </p:nvSpPr>
        <p:spPr>
          <a:xfrm>
            <a:off x="143934" y="1825625"/>
            <a:ext cx="5723466" cy="4219575"/>
          </a:xfrm>
        </p:spPr>
        <p:txBody>
          <a:bodyPr>
            <a:normAutofit/>
          </a:bodyPr>
          <a:lstStyle/>
          <a:p>
            <a:r>
              <a:rPr lang="el-GR" sz="2000" dirty="0"/>
              <a:t>Υλοποιήθηκε μέσω δραστηριοτήτων</a:t>
            </a:r>
            <a:r>
              <a:rPr lang="en-US" sz="2000" dirty="0"/>
              <a:t>, </a:t>
            </a:r>
            <a:r>
              <a:rPr lang="el-GR" sz="2000" dirty="0"/>
              <a:t>όπως οι σχολικοί περίπατοι και η εργασία στον σχολικό κήπο.</a:t>
            </a:r>
          </a:p>
          <a:p>
            <a:endParaRPr lang="el-GR" sz="2000" dirty="0"/>
          </a:p>
          <a:p>
            <a:endParaRPr lang="el-GR" sz="2000" dirty="0"/>
          </a:p>
        </p:txBody>
      </p:sp>
      <p:sp>
        <p:nvSpPr>
          <p:cNvPr id="4" name="Τίτλος 1">
            <a:extLst>
              <a:ext uri="{FF2B5EF4-FFF2-40B4-BE49-F238E27FC236}">
                <a16:creationId xmlns:a16="http://schemas.microsoft.com/office/drawing/2014/main" id="{99D788CA-B62C-1ACF-7AEF-DCDC6D4DBA2C}"/>
              </a:ext>
            </a:extLst>
          </p:cNvPr>
          <p:cNvSpPr txBox="1">
            <a:spLocks/>
          </p:cNvSpPr>
          <p:nvPr/>
        </p:nvSpPr>
        <p:spPr>
          <a:xfrm>
            <a:off x="215901" y="-19884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t> Το Σχολείο του Βόλου</a:t>
            </a:r>
          </a:p>
        </p:txBody>
      </p:sp>
      <p:pic>
        <p:nvPicPr>
          <p:cNvPr id="7" name="Εικόνα 6">
            <a:extLst>
              <a:ext uri="{FF2B5EF4-FFF2-40B4-BE49-F238E27FC236}">
                <a16:creationId xmlns:a16="http://schemas.microsoft.com/office/drawing/2014/main" id="{AC659DE0-0CF5-D96D-A7C1-882929DBD30B}"/>
              </a:ext>
            </a:extLst>
          </p:cNvPr>
          <p:cNvPicPr>
            <a:picLocks noChangeAspect="1"/>
          </p:cNvPicPr>
          <p:nvPr/>
        </p:nvPicPr>
        <p:blipFill>
          <a:blip r:embed="rId2"/>
          <a:stretch>
            <a:fillRect/>
          </a:stretch>
        </p:blipFill>
        <p:spPr>
          <a:xfrm>
            <a:off x="628073" y="2370208"/>
            <a:ext cx="4184843" cy="4184843"/>
          </a:xfrm>
          <a:prstGeom prst="rect">
            <a:avLst/>
          </a:prstGeom>
          <a:effectLst>
            <a:outerShdw blurRad="1257300" dist="50800" dir="5400000" sx="1000" sy="1000" algn="ctr" rotWithShape="0">
              <a:srgbClr val="000000"/>
            </a:outerShdw>
            <a:softEdge rad="444500"/>
          </a:effectLst>
        </p:spPr>
      </p:pic>
      <p:sp>
        <p:nvSpPr>
          <p:cNvPr id="6" name="TextBox 5">
            <a:extLst>
              <a:ext uri="{FF2B5EF4-FFF2-40B4-BE49-F238E27FC236}">
                <a16:creationId xmlns:a16="http://schemas.microsoft.com/office/drawing/2014/main" id="{CD049F3B-5049-1000-0702-D5EFFFC9C7BC}"/>
              </a:ext>
            </a:extLst>
          </p:cNvPr>
          <p:cNvSpPr txBox="1"/>
          <p:nvPr/>
        </p:nvSpPr>
        <p:spPr>
          <a:xfrm>
            <a:off x="5696527" y="4462629"/>
            <a:ext cx="6146800" cy="1754326"/>
          </a:xfrm>
          <a:prstGeom prst="rect">
            <a:avLst/>
          </a:prstGeom>
          <a:noFill/>
        </p:spPr>
        <p:txBody>
          <a:bodyPr wrap="square">
            <a:spAutoFit/>
          </a:bodyPr>
          <a:lstStyle/>
          <a:p>
            <a:r>
              <a:rPr lang="el-GR" dirty="0"/>
              <a:t>Χρήση και διδασκαλία της δημοτικής γλώσσας.</a:t>
            </a:r>
          </a:p>
          <a:p>
            <a:endParaRPr lang="el-GR" dirty="0"/>
          </a:p>
          <a:p>
            <a:r>
              <a:rPr lang="el-GR" dirty="0"/>
              <a:t>Αρχαιά ελληνικά, μαθηματικά, ιστορία, μουσική, θρησκευτικά, γεωγραφία, κοσμογραφία, υγιεινή- νοσηλευτική, γυμναστική, καλλιτεχνικά κ.α.</a:t>
            </a:r>
          </a:p>
          <a:p>
            <a:endParaRPr lang="el-GR" dirty="0"/>
          </a:p>
        </p:txBody>
      </p:sp>
      <p:pic>
        <p:nvPicPr>
          <p:cNvPr id="9" name="Εικόνα 8">
            <a:extLst>
              <a:ext uri="{FF2B5EF4-FFF2-40B4-BE49-F238E27FC236}">
                <a16:creationId xmlns:a16="http://schemas.microsoft.com/office/drawing/2014/main" id="{5518A213-35CC-EA26-9EA7-B80BA2BC8071}"/>
              </a:ext>
            </a:extLst>
          </p:cNvPr>
          <p:cNvPicPr>
            <a:picLocks noChangeAspect="1"/>
          </p:cNvPicPr>
          <p:nvPr/>
        </p:nvPicPr>
        <p:blipFill>
          <a:blip r:embed="rId3"/>
          <a:stretch>
            <a:fillRect/>
          </a:stretch>
        </p:blipFill>
        <p:spPr>
          <a:xfrm>
            <a:off x="7188971" y="562959"/>
            <a:ext cx="3614497" cy="3614497"/>
          </a:xfrm>
          <a:prstGeom prst="rect">
            <a:avLst/>
          </a:prstGeom>
          <a:effectLst>
            <a:softEdge rad="190500"/>
          </a:effectLst>
        </p:spPr>
      </p:pic>
    </p:spTree>
    <p:extLst>
      <p:ext uri="{BB962C8B-B14F-4D97-AF65-F5344CB8AC3E}">
        <p14:creationId xmlns:p14="http://schemas.microsoft.com/office/powerpoint/2010/main" val="5333128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F23B3-4F8F-BB8B-70EA-5479C4B351FD}"/>
            </a:ext>
          </a:extLst>
        </p:cNvPr>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2D952578-FA0F-9C23-2E38-98F7B40C56E7}"/>
              </a:ext>
            </a:extLst>
          </p:cNvPr>
          <p:cNvSpPr>
            <a:spLocks noGrp="1"/>
          </p:cNvSpPr>
          <p:nvPr>
            <p:ph idx="1"/>
          </p:nvPr>
        </p:nvSpPr>
        <p:spPr>
          <a:xfrm>
            <a:off x="338667" y="1300691"/>
            <a:ext cx="7408334" cy="5371042"/>
          </a:xfrm>
        </p:spPr>
        <p:txBody>
          <a:bodyPr>
            <a:normAutofit/>
          </a:bodyPr>
          <a:lstStyle/>
          <a:p>
            <a:r>
              <a:rPr lang="el-GR" sz="2000" dirty="0"/>
              <a:t>Μια πρωτοποριακή πτυχή της διδασκαλίας του Αλέξανδρου Δελμούζου στο Ανώτερο Δημοτικό Παρθεναγωγείο ήταν η χρήση του διαλόγου ως βασικού εργαλείου στη μαθησιακή διαδικασία. </a:t>
            </a:r>
            <a:endParaRPr lang="en-US" sz="2000" dirty="0"/>
          </a:p>
          <a:p>
            <a:endParaRPr lang="el-GR" sz="2000" dirty="0"/>
          </a:p>
          <a:p>
            <a:r>
              <a:rPr lang="el-GR" sz="2000" dirty="0"/>
              <a:t>Παράλληλα, η παραδοσιακή αυστηρότητα καταργήθηκε: η «αγία ράβδος» αντικαταστάθηκε με ήπιες πειθαρχικές μεθόδους, δημιουργώντας ένα περιβάλλον εμπιστοσύνης, ελευθερίας και αμοιβαίου σεβασμού.</a:t>
            </a:r>
          </a:p>
          <a:p>
            <a:endParaRPr lang="en-US" sz="2000" dirty="0"/>
          </a:p>
          <a:p>
            <a:r>
              <a:rPr lang="el-GR" sz="2000" dirty="0"/>
              <a:t> Ο Δελμούζος χρησιμοποίησε το μάθημα των Θρησκευτικών ως εργαλείο για την καλλιέργεια ενός κόσμου χωρίς ανισότητες, διακρίσεις, ρατσισμό και ανελευθερία. Τόνιζε την ανάγκη για δικαιοσύνη, ισότητα, σεβασμό και αγάπη προς τον συνάνθρωπο. </a:t>
            </a:r>
          </a:p>
        </p:txBody>
      </p:sp>
      <p:sp>
        <p:nvSpPr>
          <p:cNvPr id="4" name="Τίτλος 1">
            <a:extLst>
              <a:ext uri="{FF2B5EF4-FFF2-40B4-BE49-F238E27FC236}">
                <a16:creationId xmlns:a16="http://schemas.microsoft.com/office/drawing/2014/main" id="{A0CB4F24-5E33-522C-10B4-16E81EEBC94C}"/>
              </a:ext>
            </a:extLst>
          </p:cNvPr>
          <p:cNvSpPr txBox="1">
            <a:spLocks/>
          </p:cNvSpPr>
          <p:nvPr/>
        </p:nvSpPr>
        <p:spPr>
          <a:xfrm>
            <a:off x="0" y="-22072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t> Το Σχολείο του Βόλου</a:t>
            </a:r>
          </a:p>
        </p:txBody>
      </p:sp>
      <p:pic>
        <p:nvPicPr>
          <p:cNvPr id="5" name="Εικόνα 4">
            <a:extLst>
              <a:ext uri="{FF2B5EF4-FFF2-40B4-BE49-F238E27FC236}">
                <a16:creationId xmlns:a16="http://schemas.microsoft.com/office/drawing/2014/main" id="{352C111C-7457-803F-D5BD-251601B84335}"/>
              </a:ext>
            </a:extLst>
          </p:cNvPr>
          <p:cNvPicPr>
            <a:picLocks noChangeAspect="1"/>
          </p:cNvPicPr>
          <p:nvPr/>
        </p:nvPicPr>
        <p:blipFill>
          <a:blip r:embed="rId2"/>
          <a:stretch>
            <a:fillRect/>
          </a:stretch>
        </p:blipFill>
        <p:spPr>
          <a:xfrm>
            <a:off x="8119533" y="252412"/>
            <a:ext cx="3733800" cy="3733800"/>
          </a:xfrm>
          <a:prstGeom prst="rect">
            <a:avLst/>
          </a:prstGeom>
          <a:effectLst>
            <a:softEdge rad="114300"/>
          </a:effectLst>
        </p:spPr>
      </p:pic>
      <p:pic>
        <p:nvPicPr>
          <p:cNvPr id="6" name="Εικόνα 5">
            <a:extLst>
              <a:ext uri="{FF2B5EF4-FFF2-40B4-BE49-F238E27FC236}">
                <a16:creationId xmlns:a16="http://schemas.microsoft.com/office/drawing/2014/main" id="{A445AA7F-CB0C-F09D-F1D8-2A0B61D408CA}"/>
              </a:ext>
            </a:extLst>
          </p:cNvPr>
          <p:cNvPicPr>
            <a:picLocks noChangeAspect="1"/>
          </p:cNvPicPr>
          <p:nvPr/>
        </p:nvPicPr>
        <p:blipFill>
          <a:blip r:embed="rId3"/>
          <a:stretch>
            <a:fillRect/>
          </a:stretch>
        </p:blipFill>
        <p:spPr>
          <a:xfrm>
            <a:off x="7497105" y="3632200"/>
            <a:ext cx="4429349" cy="2491509"/>
          </a:xfrm>
          <a:prstGeom prst="rect">
            <a:avLst/>
          </a:prstGeom>
          <a:effectLst>
            <a:softEdge rad="215900"/>
          </a:effectLst>
        </p:spPr>
      </p:pic>
      <p:sp>
        <p:nvSpPr>
          <p:cNvPr id="2" name="Απαγορευτικό σήμα 1">
            <a:extLst>
              <a:ext uri="{FF2B5EF4-FFF2-40B4-BE49-F238E27FC236}">
                <a16:creationId xmlns:a16="http://schemas.microsoft.com/office/drawing/2014/main" id="{CA0361BF-A3EB-2744-25D9-DC73148610C0}"/>
              </a:ext>
            </a:extLst>
          </p:cNvPr>
          <p:cNvSpPr/>
          <p:nvPr/>
        </p:nvSpPr>
        <p:spPr>
          <a:xfrm>
            <a:off x="7596652" y="3353659"/>
            <a:ext cx="4230254" cy="3251929"/>
          </a:xfrm>
          <a:prstGeom prst="noSmoking">
            <a:avLst>
              <a:gd name="adj" fmla="val 3970"/>
            </a:avLst>
          </a:prstGeom>
          <a:solidFill>
            <a:srgbClr val="FDC1A9"/>
          </a:solidFill>
          <a:ln>
            <a:solidFill>
              <a:schemeClr val="tx1">
                <a:lumMod val="95000"/>
                <a:lumOff val="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Tree>
    <p:extLst>
      <p:ext uri="{BB962C8B-B14F-4D97-AF65-F5344CB8AC3E}">
        <p14:creationId xmlns:p14="http://schemas.microsoft.com/office/powerpoint/2010/main" val="12001185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4762DB5-7449-62DA-13D0-00FB50AB75A5}"/>
              </a:ext>
            </a:extLst>
          </p:cNvPr>
          <p:cNvSpPr>
            <a:spLocks noGrp="1"/>
          </p:cNvSpPr>
          <p:nvPr>
            <p:ph type="title"/>
          </p:nvPr>
        </p:nvSpPr>
        <p:spPr>
          <a:xfrm>
            <a:off x="0" y="635464"/>
            <a:ext cx="11684000" cy="938742"/>
          </a:xfrm>
        </p:spPr>
        <p:txBody>
          <a:bodyPr>
            <a:noAutofit/>
          </a:bodyPr>
          <a:lstStyle/>
          <a:p>
            <a:r>
              <a:rPr lang="el-GR" sz="3200" dirty="0"/>
              <a:t>Η Δίκη του Ναυπλίου και οι αντιδράσεις: Το «</a:t>
            </a:r>
            <a:r>
              <a:rPr lang="el-GR" sz="3200" dirty="0" err="1"/>
              <a:t>Δελμούζειο</a:t>
            </a:r>
            <a:r>
              <a:rPr lang="el-GR" sz="3200" dirty="0"/>
              <a:t>» ζήτημα</a:t>
            </a:r>
          </a:p>
        </p:txBody>
      </p:sp>
      <p:sp>
        <p:nvSpPr>
          <p:cNvPr id="3" name="Θέση περιεχομένου 2">
            <a:extLst>
              <a:ext uri="{FF2B5EF4-FFF2-40B4-BE49-F238E27FC236}">
                <a16:creationId xmlns:a16="http://schemas.microsoft.com/office/drawing/2014/main" id="{77DB2D14-E459-E363-0AB8-5B25B981F412}"/>
              </a:ext>
            </a:extLst>
          </p:cNvPr>
          <p:cNvSpPr>
            <a:spLocks noGrp="1"/>
          </p:cNvSpPr>
          <p:nvPr>
            <p:ph idx="1"/>
          </p:nvPr>
        </p:nvSpPr>
        <p:spPr>
          <a:xfrm>
            <a:off x="372533" y="1656291"/>
            <a:ext cx="7780867" cy="5032375"/>
          </a:xfrm>
        </p:spPr>
        <p:txBody>
          <a:bodyPr>
            <a:normAutofit/>
          </a:bodyPr>
          <a:lstStyle/>
          <a:p>
            <a:r>
              <a:rPr lang="el-GR" sz="2000" dirty="0"/>
              <a:t>Η λειτουργία του (Α.Δ.Π.) διήρκεσε τρία χρόνια, το 1911 οι κοινωνικές και πολιτικές αντιδράσεις κορυφώθηκαν, οδηγώντας στη Δίκη του Ναυπλίου. </a:t>
            </a:r>
          </a:p>
          <a:p>
            <a:r>
              <a:rPr lang="el-GR" sz="2000" dirty="0"/>
              <a:t>Το σχολείο, με την προοδευτική του προσέγγιση και τις καινοτόμες διδακτικές πρακτικές, έγινε αντικείμενο έντονων αντιπαραθέσεων. Κατηγορήθηκε ως «αντεθνικό» και «αντιχριστιανικό», καθώς θεωρήθηκε απειλή για τις παραδοσιακές αξίες της ελληνικής κοινωνίας και της Ορθοδοξίας.</a:t>
            </a:r>
          </a:p>
          <a:p>
            <a:r>
              <a:rPr lang="el-GR" sz="2000" dirty="0"/>
              <a:t>Φυσικά δε θεωρείται τυχαίο το γεγονός ότι οι αντιδράσεις εστιάστηκαν συχνά σε γυναικείες συμπεριφορές, όπως της Πηνελόπης Χριστάκου στο Α.Δ.Π. ή της </a:t>
            </a:r>
            <a:r>
              <a:rPr lang="el-GR" sz="2000" dirty="0" err="1"/>
              <a:t>Ρόζας</a:t>
            </a:r>
            <a:r>
              <a:rPr lang="el-GR" sz="2000" dirty="0"/>
              <a:t> Ιμβριώτη στο Μαράσλειο Διδασκαλείο.</a:t>
            </a:r>
          </a:p>
          <a:p>
            <a:r>
              <a:rPr lang="el-GR" sz="2000" dirty="0"/>
              <a:t>Τέλος, η νεαρή ηλικία του Δελμούζου αποτέλεσε πρόσθετο λόγο αμφισβήτησης.</a:t>
            </a:r>
          </a:p>
        </p:txBody>
      </p:sp>
      <p:sp>
        <p:nvSpPr>
          <p:cNvPr id="4" name="Τίτλος 1">
            <a:extLst>
              <a:ext uri="{FF2B5EF4-FFF2-40B4-BE49-F238E27FC236}">
                <a16:creationId xmlns:a16="http://schemas.microsoft.com/office/drawing/2014/main" id="{D993451B-D86D-FBB2-3E53-7D0E86BDC720}"/>
              </a:ext>
            </a:extLst>
          </p:cNvPr>
          <p:cNvSpPr txBox="1">
            <a:spLocks/>
          </p:cNvSpPr>
          <p:nvPr/>
        </p:nvSpPr>
        <p:spPr>
          <a:xfrm>
            <a:off x="0" y="-22072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t> Το Σχολείο του Βόλου</a:t>
            </a:r>
          </a:p>
        </p:txBody>
      </p:sp>
      <p:pic>
        <p:nvPicPr>
          <p:cNvPr id="5" name="Εικόνα 4">
            <a:extLst>
              <a:ext uri="{FF2B5EF4-FFF2-40B4-BE49-F238E27FC236}">
                <a16:creationId xmlns:a16="http://schemas.microsoft.com/office/drawing/2014/main" id="{A9299782-AA10-CA06-BAFD-A9D9CDC90069}"/>
              </a:ext>
            </a:extLst>
          </p:cNvPr>
          <p:cNvPicPr>
            <a:picLocks noChangeAspect="1"/>
          </p:cNvPicPr>
          <p:nvPr/>
        </p:nvPicPr>
        <p:blipFill>
          <a:blip r:embed="rId2"/>
          <a:stretch>
            <a:fillRect/>
          </a:stretch>
        </p:blipFill>
        <p:spPr>
          <a:xfrm>
            <a:off x="7905916" y="1961027"/>
            <a:ext cx="3913551" cy="2530727"/>
          </a:xfrm>
          <a:prstGeom prst="rect">
            <a:avLst/>
          </a:prstGeom>
          <a:effectLst>
            <a:softEdge rad="88900"/>
          </a:effectLst>
        </p:spPr>
      </p:pic>
      <p:pic>
        <p:nvPicPr>
          <p:cNvPr id="6" name="Εικόνα 5">
            <a:extLst>
              <a:ext uri="{FF2B5EF4-FFF2-40B4-BE49-F238E27FC236}">
                <a16:creationId xmlns:a16="http://schemas.microsoft.com/office/drawing/2014/main" id="{D5C50250-3813-2728-4953-B694F60EFDCC}"/>
              </a:ext>
            </a:extLst>
          </p:cNvPr>
          <p:cNvPicPr>
            <a:picLocks noChangeAspect="1"/>
          </p:cNvPicPr>
          <p:nvPr/>
        </p:nvPicPr>
        <p:blipFill>
          <a:blip r:embed="rId3"/>
          <a:stretch>
            <a:fillRect/>
          </a:stretch>
        </p:blipFill>
        <p:spPr>
          <a:xfrm rot="20826286">
            <a:off x="8831524" y="3989895"/>
            <a:ext cx="1792580" cy="2702155"/>
          </a:xfrm>
          <a:prstGeom prst="rect">
            <a:avLst/>
          </a:prstGeom>
          <a:effectLst>
            <a:softEdge rad="190500"/>
          </a:effectLst>
        </p:spPr>
      </p:pic>
    </p:spTree>
    <p:extLst>
      <p:ext uri="{BB962C8B-B14F-4D97-AF65-F5344CB8AC3E}">
        <p14:creationId xmlns:p14="http://schemas.microsoft.com/office/powerpoint/2010/main" val="2348469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8F5CB608-AB8B-5925-DB6E-C24B94CF81EF}"/>
              </a:ext>
            </a:extLst>
          </p:cNvPr>
          <p:cNvSpPr>
            <a:spLocks noGrp="1"/>
          </p:cNvSpPr>
          <p:nvPr>
            <p:ph idx="1"/>
          </p:nvPr>
        </p:nvSpPr>
        <p:spPr>
          <a:xfrm>
            <a:off x="195264" y="1826735"/>
            <a:ext cx="6891336" cy="4734932"/>
          </a:xfrm>
        </p:spPr>
        <p:txBody>
          <a:bodyPr>
            <a:normAutofit/>
          </a:bodyPr>
          <a:lstStyle/>
          <a:p>
            <a:r>
              <a:rPr lang="el-GR" sz="1800" dirty="0"/>
              <a:t>Ο τοπικός Τύπος, οι διαρκείς συκοφαντίες, καθώς και η αντίδραση της Εκκλησίας και της τοπικής κοινωνίας οδήγησαν τον Δελμούζο σε δίκη, κατηγορούμενο για αντιεκκλησιαστική και αντεθνική δράση. Η Δίκη του Ναυπλίου, που διεξήχθη από τις 16 έως τις 28 Απριλίου 1914, αποτέλεσε σημείο αναφοράς στη σύγκρουση μεταξύ προοδευτικών και συντηρητικών δυνάμεων. </a:t>
            </a:r>
            <a:endParaRPr lang="en-US" sz="1800" dirty="0"/>
          </a:p>
          <a:p>
            <a:endParaRPr lang="el-GR" sz="1800" dirty="0"/>
          </a:p>
          <a:p>
            <a:r>
              <a:rPr lang="el-GR" sz="1800" dirty="0"/>
              <a:t>Παρά το τέλος του σχολείου, η κληρονομιά του παραμένει σημαντική. Οι παιδαγωγικές αρχές του Δελμούζου επηρέασαν τις μετέπειτα εκπαιδευτικές μεταρρυθμίσεις και έθεσαν τη βάση για την ανανέωση της εκπαίδευσης στην Ελλάδα. Η περίπτωση του Α.Δ.Π. υπενθυμίζει ότι η πρόοδος στην εκπαίδευση συχνά απαιτεί αντιπαράθεση με παραδοσιακές αντιλήψεις, ενώ η επιτυχία εξαρτάται από την προετοιμασία της κοινωνίας να δεχτεί την αλλαγή.</a:t>
            </a:r>
          </a:p>
        </p:txBody>
      </p:sp>
      <p:sp>
        <p:nvSpPr>
          <p:cNvPr id="7" name="Τίτλος 1">
            <a:extLst>
              <a:ext uri="{FF2B5EF4-FFF2-40B4-BE49-F238E27FC236}">
                <a16:creationId xmlns:a16="http://schemas.microsoft.com/office/drawing/2014/main" id="{291A117C-23FE-EAA9-4D34-A132F3BD48DE}"/>
              </a:ext>
            </a:extLst>
          </p:cNvPr>
          <p:cNvSpPr txBox="1">
            <a:spLocks/>
          </p:cNvSpPr>
          <p:nvPr/>
        </p:nvSpPr>
        <p:spPr>
          <a:xfrm>
            <a:off x="0" y="-22072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b="1" dirty="0"/>
              <a:t> Το Σχολείο του Βόλου</a:t>
            </a:r>
          </a:p>
        </p:txBody>
      </p:sp>
      <p:sp>
        <p:nvSpPr>
          <p:cNvPr id="8" name="Τίτλος 1">
            <a:extLst>
              <a:ext uri="{FF2B5EF4-FFF2-40B4-BE49-F238E27FC236}">
                <a16:creationId xmlns:a16="http://schemas.microsoft.com/office/drawing/2014/main" id="{CC265065-4E9F-F249-4B04-5F78A5FF3455}"/>
              </a:ext>
            </a:extLst>
          </p:cNvPr>
          <p:cNvSpPr>
            <a:spLocks noGrp="1"/>
          </p:cNvSpPr>
          <p:nvPr>
            <p:ph type="title"/>
          </p:nvPr>
        </p:nvSpPr>
        <p:spPr>
          <a:xfrm>
            <a:off x="0" y="635464"/>
            <a:ext cx="11684000" cy="938742"/>
          </a:xfrm>
        </p:spPr>
        <p:txBody>
          <a:bodyPr>
            <a:noAutofit/>
          </a:bodyPr>
          <a:lstStyle/>
          <a:p>
            <a:r>
              <a:rPr lang="el-GR" sz="3200" dirty="0"/>
              <a:t>Η Δίκη του Ναυπλίου και οι αντιδράσεις: Το «</a:t>
            </a:r>
            <a:r>
              <a:rPr lang="el-GR" sz="3200" dirty="0" err="1"/>
              <a:t>Δελμούζειο</a:t>
            </a:r>
            <a:r>
              <a:rPr lang="el-GR" sz="3200" dirty="0"/>
              <a:t>» ζήτημα</a:t>
            </a:r>
          </a:p>
        </p:txBody>
      </p:sp>
      <p:pic>
        <p:nvPicPr>
          <p:cNvPr id="4" name="Εικόνα 3">
            <a:extLst>
              <a:ext uri="{FF2B5EF4-FFF2-40B4-BE49-F238E27FC236}">
                <a16:creationId xmlns:a16="http://schemas.microsoft.com/office/drawing/2014/main" id="{BFF027AD-C184-9A47-0484-A82204C05931}"/>
              </a:ext>
            </a:extLst>
          </p:cNvPr>
          <p:cNvPicPr>
            <a:picLocks noChangeAspect="1"/>
          </p:cNvPicPr>
          <p:nvPr/>
        </p:nvPicPr>
        <p:blipFill>
          <a:blip r:embed="rId2"/>
          <a:stretch>
            <a:fillRect/>
          </a:stretch>
        </p:blipFill>
        <p:spPr>
          <a:xfrm>
            <a:off x="8569749" y="2044560"/>
            <a:ext cx="3383015" cy="3383015"/>
          </a:xfrm>
          <a:prstGeom prst="rect">
            <a:avLst/>
          </a:prstGeom>
          <a:effectLst>
            <a:softEdge rad="190500"/>
          </a:effectLst>
        </p:spPr>
      </p:pic>
      <p:pic>
        <p:nvPicPr>
          <p:cNvPr id="5" name="Εικόνα 4">
            <a:extLst>
              <a:ext uri="{FF2B5EF4-FFF2-40B4-BE49-F238E27FC236}">
                <a16:creationId xmlns:a16="http://schemas.microsoft.com/office/drawing/2014/main" id="{65005E32-02DC-9BB2-3383-8A065F5991D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
                    </a14:imgEffect>
                    <a14:imgEffect>
                      <a14:saturation sat="0"/>
                    </a14:imgEffect>
                  </a14:imgLayer>
                </a14:imgProps>
              </a:ext>
            </a:extLst>
          </a:blip>
          <a:stretch>
            <a:fillRect/>
          </a:stretch>
        </p:blipFill>
        <p:spPr>
          <a:xfrm>
            <a:off x="6966184" y="4293484"/>
            <a:ext cx="3295073" cy="2268183"/>
          </a:xfrm>
          <a:prstGeom prst="rect">
            <a:avLst/>
          </a:prstGeom>
          <a:effectLst>
            <a:softEdge rad="355600"/>
          </a:effectLst>
        </p:spPr>
      </p:pic>
    </p:spTree>
    <p:extLst>
      <p:ext uri="{BB962C8B-B14F-4D97-AF65-F5344CB8AC3E}">
        <p14:creationId xmlns:p14="http://schemas.microsoft.com/office/powerpoint/2010/main" val="263771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a:extLst>
              <a:ext uri="{FF2B5EF4-FFF2-40B4-BE49-F238E27FC236}">
                <a16:creationId xmlns:a16="http://schemas.microsoft.com/office/drawing/2014/main" id="{21528205-B820-925E-6EF8-B3F821F1DFE0}"/>
              </a:ext>
            </a:extLst>
          </p:cNvPr>
          <p:cNvPicPr>
            <a:picLocks noChangeAspect="1"/>
          </p:cNvPicPr>
          <p:nvPr/>
        </p:nvPicPr>
        <p:blipFill>
          <a:blip r:embed="rId2"/>
          <a:srcRect t="1406" b="18276"/>
          <a:stretch/>
        </p:blipFill>
        <p:spPr>
          <a:xfrm>
            <a:off x="-1" y="-120072"/>
            <a:ext cx="12405461" cy="6978072"/>
          </a:xfrm>
          <a:prstGeom prst="rect">
            <a:avLst/>
          </a:prstGeom>
        </p:spPr>
      </p:pic>
      <p:sp>
        <p:nvSpPr>
          <p:cNvPr id="2" name="Τίτλος 1">
            <a:extLst>
              <a:ext uri="{FF2B5EF4-FFF2-40B4-BE49-F238E27FC236}">
                <a16:creationId xmlns:a16="http://schemas.microsoft.com/office/drawing/2014/main" id="{B1C7C7F7-C61C-8085-D8EE-3199B3D2CC34}"/>
              </a:ext>
            </a:extLst>
          </p:cNvPr>
          <p:cNvSpPr>
            <a:spLocks noGrp="1"/>
          </p:cNvSpPr>
          <p:nvPr>
            <p:ph type="title"/>
          </p:nvPr>
        </p:nvSpPr>
        <p:spPr>
          <a:xfrm>
            <a:off x="5606474" y="258619"/>
            <a:ext cx="9931400" cy="1260475"/>
          </a:xfrm>
        </p:spPr>
        <p:txBody>
          <a:bodyPr/>
          <a:lstStyle/>
          <a:p>
            <a:r>
              <a:rPr lang="el-GR" b="1" dirty="0">
                <a:solidFill>
                  <a:schemeClr val="bg1"/>
                </a:solidFill>
                <a:effectLst>
                  <a:outerShdw blurRad="38100" dist="38100" dir="2700000" algn="tl">
                    <a:srgbClr val="000000">
                      <a:alpha val="43137"/>
                    </a:srgbClr>
                  </a:outerShdw>
                </a:effectLst>
              </a:rPr>
              <a:t>Επιρροή και Κληρονομιά </a:t>
            </a:r>
          </a:p>
        </p:txBody>
      </p:sp>
      <p:sp>
        <p:nvSpPr>
          <p:cNvPr id="5" name="Ορθογώνιο: Στρογγύλεμα γωνιών 4">
            <a:extLst>
              <a:ext uri="{FF2B5EF4-FFF2-40B4-BE49-F238E27FC236}">
                <a16:creationId xmlns:a16="http://schemas.microsoft.com/office/drawing/2014/main" id="{4C3503EE-9CE7-F393-4001-227BA40F4A62}"/>
              </a:ext>
            </a:extLst>
          </p:cNvPr>
          <p:cNvSpPr/>
          <p:nvPr/>
        </p:nvSpPr>
        <p:spPr>
          <a:xfrm>
            <a:off x="-743937" y="1399021"/>
            <a:ext cx="11790627" cy="5938982"/>
          </a:xfrm>
          <a:prstGeom prst="roundRect">
            <a:avLst/>
          </a:prstGeom>
          <a:solidFill>
            <a:schemeClr val="bg1">
              <a:alpha val="57000"/>
            </a:schemeClr>
          </a:solidFill>
          <a:effectLst>
            <a:softEdge rad="406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Θέση περιεχομένου 2">
            <a:extLst>
              <a:ext uri="{FF2B5EF4-FFF2-40B4-BE49-F238E27FC236}">
                <a16:creationId xmlns:a16="http://schemas.microsoft.com/office/drawing/2014/main" id="{55935FB7-F0A0-9F5D-2B6A-2FE670C189E3}"/>
              </a:ext>
            </a:extLst>
          </p:cNvPr>
          <p:cNvSpPr>
            <a:spLocks noGrp="1"/>
          </p:cNvSpPr>
          <p:nvPr>
            <p:ph idx="1"/>
          </p:nvPr>
        </p:nvSpPr>
        <p:spPr>
          <a:xfrm>
            <a:off x="274782" y="2386590"/>
            <a:ext cx="10515600" cy="4351338"/>
          </a:xfrm>
        </p:spPr>
        <p:txBody>
          <a:bodyPr>
            <a:normAutofit fontScale="55000" lnSpcReduction="20000"/>
          </a:bodyPr>
          <a:lstStyle/>
          <a:p>
            <a:pPr marL="0" indent="0">
              <a:buNone/>
            </a:pPr>
            <a:r>
              <a:rPr lang="el-GR" sz="4200" b="1" u="sng" dirty="0"/>
              <a:t>Η προσωπικότητα του Δελμούζου:</a:t>
            </a:r>
          </a:p>
          <a:p>
            <a:r>
              <a:rPr lang="el-GR" sz="3600" dirty="0"/>
              <a:t>Ο  Δελμούζος υπήρξε πρωτοπόρος και εξέχουσα προσωπικότητα του ελληνικού εκπαιδευτικού κινήματος. Η σημασία του έγκειται στο ότι επηρέασε τη μετάβαση από το παλαιό, αυστηρό εκπαιδευτικό σύστημα στη σύγχρονη ελληνική εκπαίδευση. Οι ιδέες του είχαν στόχο να κάνουν την εκπαίδευση πιο </a:t>
            </a:r>
            <a:r>
              <a:rPr lang="el-GR" sz="3600" dirty="0" err="1"/>
              <a:t>προσβάσιμη</a:t>
            </a:r>
            <a:r>
              <a:rPr lang="el-GR" sz="3600" dirty="0"/>
              <a:t> και πιο κατανοητή για όλους τους πολίτες.</a:t>
            </a:r>
          </a:p>
          <a:p>
            <a:pPr marL="0" indent="0">
              <a:buNone/>
            </a:pPr>
            <a:r>
              <a:rPr lang="el-GR" sz="4400" b="1" u="sng" dirty="0"/>
              <a:t>Δημοτική ή καθαρεύουσα;</a:t>
            </a:r>
          </a:p>
          <a:p>
            <a:r>
              <a:rPr lang="el-GR" sz="3600" dirty="0"/>
              <a:t>Ο Δελμούζος υπερασπίστηκε τη χρήση της δημοτικής γλώσσας, θεωρώντας ότι αυτή ήταν πιο κοντά στον τρόπο σκέψης και κατανόησης των μαθητών. Αντίθετα, η καθαρεύουσα χρησιμοποιούνταν μέχρι εκείνη την εποχή στα σχολεία, κάτι που καθιστούσε τη μάθηση απομακρυσμένη από την καθημερινή ζωή των μαθητών.</a:t>
            </a:r>
          </a:p>
          <a:p>
            <a:pPr marL="0" indent="0">
              <a:buNone/>
            </a:pPr>
            <a:r>
              <a:rPr lang="el-GR" sz="4400" b="1" u="sng" dirty="0"/>
              <a:t>Η επιρροή του στη μεταρρύθμιση του 1976:</a:t>
            </a:r>
          </a:p>
          <a:p>
            <a:r>
              <a:rPr lang="el-GR" sz="3600" dirty="0"/>
              <a:t>Η πρόταση του Δελμούζου για τη δημοτική καθιερώθηκε τελικά με τη μεταρρύθμιση του 1976, ένα ορόσημο για την ελληνική εκπαίδευση. Αν και χρειάστηκε να περάσουν αρκετές δεκαετίες από την αρχική του παρέμβαση, η σημασία του παραμένει αδιαμφισβήτητη.</a:t>
            </a:r>
          </a:p>
        </p:txBody>
      </p:sp>
    </p:spTree>
    <p:extLst>
      <p:ext uri="{BB962C8B-B14F-4D97-AF65-F5344CB8AC3E}">
        <p14:creationId xmlns:p14="http://schemas.microsoft.com/office/powerpoint/2010/main" val="3960787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50DEB1C7-126B-475F-E18E-81939EABEF5E}"/>
              </a:ext>
            </a:extLst>
          </p:cNvPr>
          <p:cNvSpPr>
            <a:spLocks noGrp="1"/>
          </p:cNvSpPr>
          <p:nvPr>
            <p:ph idx="1"/>
          </p:nvPr>
        </p:nvSpPr>
        <p:spPr>
          <a:xfrm>
            <a:off x="330199" y="1727199"/>
            <a:ext cx="4629728" cy="4405747"/>
          </a:xfrm>
        </p:spPr>
        <p:txBody>
          <a:bodyPr>
            <a:normAutofit fontScale="55000" lnSpcReduction="20000"/>
          </a:bodyPr>
          <a:lstStyle/>
          <a:p>
            <a:pPr marL="0" indent="0">
              <a:buNone/>
            </a:pPr>
            <a:r>
              <a:rPr lang="el-GR" sz="4400" b="1" u="sng" dirty="0"/>
              <a:t>Ισοτιμία και πρόσβαση στην εκπαίδευση:</a:t>
            </a:r>
          </a:p>
          <a:p>
            <a:r>
              <a:rPr lang="el-GR" sz="4200" dirty="0"/>
              <a:t>Οι ιδέες του Δελμούζου περί ισότητας στην εκπαίδευση και κοινωνικής δικαιοσύνης έχουν επηρεάσει τις σύγχρονες μεταρρυθμίσεις στην Ελλάδα. Ήταν από τους πρώτους που αναγνώρισαν την ανάγκη για έναν εκπαιδευτικό θεσμό που να ανταποκρίνεται στις πραγματικές ανάγκες όλων των πολιτών, ανεξαρτήτως κοινωνικής θέσης ή οικονομικής κατάστασης.</a:t>
            </a:r>
          </a:p>
          <a:p>
            <a:endParaRPr lang="el-GR" dirty="0"/>
          </a:p>
        </p:txBody>
      </p:sp>
      <p:sp>
        <p:nvSpPr>
          <p:cNvPr id="4" name="Τίτλος 1">
            <a:extLst>
              <a:ext uri="{FF2B5EF4-FFF2-40B4-BE49-F238E27FC236}">
                <a16:creationId xmlns:a16="http://schemas.microsoft.com/office/drawing/2014/main" id="{F4A9EF9E-B8DF-7B8B-39DD-7FA220F2EB4C}"/>
              </a:ext>
            </a:extLst>
          </p:cNvPr>
          <p:cNvSpPr txBox="1">
            <a:spLocks/>
          </p:cNvSpPr>
          <p:nvPr/>
        </p:nvSpPr>
        <p:spPr>
          <a:xfrm>
            <a:off x="0" y="-244475"/>
            <a:ext cx="9931400" cy="12604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a:t>Επιρροή και Κληρονομιά </a:t>
            </a:r>
            <a:endParaRPr lang="el-GR" b="1" dirty="0"/>
          </a:p>
        </p:txBody>
      </p:sp>
      <p:pic>
        <p:nvPicPr>
          <p:cNvPr id="5" name="Εικόνα 4">
            <a:extLst>
              <a:ext uri="{FF2B5EF4-FFF2-40B4-BE49-F238E27FC236}">
                <a16:creationId xmlns:a16="http://schemas.microsoft.com/office/drawing/2014/main" id="{10414780-CDEA-6C2E-BBEE-4B95A4F47618}"/>
              </a:ext>
            </a:extLst>
          </p:cNvPr>
          <p:cNvPicPr>
            <a:picLocks noChangeAspect="1"/>
          </p:cNvPicPr>
          <p:nvPr/>
        </p:nvPicPr>
        <p:blipFill>
          <a:blip r:embed="rId2"/>
          <a:stretch>
            <a:fillRect/>
          </a:stretch>
        </p:blipFill>
        <p:spPr>
          <a:xfrm>
            <a:off x="6518564" y="1524000"/>
            <a:ext cx="4472709" cy="4472709"/>
          </a:xfrm>
          <a:prstGeom prst="rect">
            <a:avLst/>
          </a:prstGeom>
          <a:effectLst>
            <a:softEdge rad="368300"/>
          </a:effectLst>
        </p:spPr>
      </p:pic>
    </p:spTree>
    <p:extLst>
      <p:ext uri="{BB962C8B-B14F-4D97-AF65-F5344CB8AC3E}">
        <p14:creationId xmlns:p14="http://schemas.microsoft.com/office/powerpoint/2010/main" val="20111086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FCF6E-40AA-0571-F6BF-B9ECD50E4123}"/>
            </a:ext>
          </a:extLst>
        </p:cNvPr>
        <p:cNvGrpSpPr/>
        <p:nvPr/>
      </p:nvGrpSpPr>
      <p:grpSpPr>
        <a:xfrm>
          <a:off x="0" y="0"/>
          <a:ext cx="0" cy="0"/>
          <a:chOff x="0" y="0"/>
          <a:chExt cx="0" cy="0"/>
        </a:xfrm>
      </p:grpSpPr>
      <p:pic>
        <p:nvPicPr>
          <p:cNvPr id="2" name="Εικόνα 1">
            <a:extLst>
              <a:ext uri="{FF2B5EF4-FFF2-40B4-BE49-F238E27FC236}">
                <a16:creationId xmlns:a16="http://schemas.microsoft.com/office/drawing/2014/main" id="{39C17F6C-51FF-4B34-2F2C-264793D733C5}"/>
              </a:ext>
            </a:extLst>
          </p:cNvPr>
          <p:cNvPicPr>
            <a:picLocks noChangeAspect="1"/>
          </p:cNvPicPr>
          <p:nvPr/>
        </p:nvPicPr>
        <p:blipFill>
          <a:blip r:embed="rId2"/>
          <a:srcRect t="1406" b="18276"/>
          <a:stretch/>
        </p:blipFill>
        <p:spPr>
          <a:xfrm>
            <a:off x="-1" y="-120072"/>
            <a:ext cx="12405461" cy="6978072"/>
          </a:xfrm>
          <a:prstGeom prst="rect">
            <a:avLst/>
          </a:prstGeom>
        </p:spPr>
      </p:pic>
      <p:sp>
        <p:nvSpPr>
          <p:cNvPr id="4" name="Τίτλος 1">
            <a:extLst>
              <a:ext uri="{FF2B5EF4-FFF2-40B4-BE49-F238E27FC236}">
                <a16:creationId xmlns:a16="http://schemas.microsoft.com/office/drawing/2014/main" id="{C81DF897-A406-7271-634D-FB9A8B7D0D46}"/>
              </a:ext>
            </a:extLst>
          </p:cNvPr>
          <p:cNvSpPr txBox="1">
            <a:spLocks/>
          </p:cNvSpPr>
          <p:nvPr/>
        </p:nvSpPr>
        <p:spPr>
          <a:xfrm>
            <a:off x="5902037" y="-120072"/>
            <a:ext cx="9931400" cy="12604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solidFill>
                  <a:schemeClr val="bg1"/>
                </a:solidFill>
                <a:effectLst>
                  <a:outerShdw blurRad="38100" dist="38100" dir="2700000" algn="tl">
                    <a:srgbClr val="000000">
                      <a:alpha val="43137"/>
                    </a:srgbClr>
                  </a:outerShdw>
                </a:effectLst>
              </a:rPr>
              <a:t>Επιρροή και Κληρονομιά </a:t>
            </a:r>
          </a:p>
        </p:txBody>
      </p:sp>
      <p:sp>
        <p:nvSpPr>
          <p:cNvPr id="5" name="Ορθογώνιο: Στρογγύλεμα γωνιών 4">
            <a:extLst>
              <a:ext uri="{FF2B5EF4-FFF2-40B4-BE49-F238E27FC236}">
                <a16:creationId xmlns:a16="http://schemas.microsoft.com/office/drawing/2014/main" id="{A83AC3F2-9C1A-E560-8EDE-33F69B6367B0}"/>
              </a:ext>
            </a:extLst>
          </p:cNvPr>
          <p:cNvSpPr/>
          <p:nvPr/>
        </p:nvSpPr>
        <p:spPr>
          <a:xfrm>
            <a:off x="-33244" y="2731507"/>
            <a:ext cx="6317198" cy="4306601"/>
          </a:xfrm>
          <a:prstGeom prst="roundRect">
            <a:avLst/>
          </a:prstGeom>
          <a:solidFill>
            <a:schemeClr val="bg1">
              <a:alpha val="57000"/>
            </a:schemeClr>
          </a:solidFill>
          <a:effectLst>
            <a:softEdge rad="406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Θέση περιεχομένου 2">
            <a:extLst>
              <a:ext uri="{FF2B5EF4-FFF2-40B4-BE49-F238E27FC236}">
                <a16:creationId xmlns:a16="http://schemas.microsoft.com/office/drawing/2014/main" id="{7DE1FF81-07F1-7B8E-B111-EF0C3F7C8E7E}"/>
              </a:ext>
            </a:extLst>
          </p:cNvPr>
          <p:cNvSpPr>
            <a:spLocks noGrp="1"/>
          </p:cNvSpPr>
          <p:nvPr>
            <p:ph idx="1"/>
          </p:nvPr>
        </p:nvSpPr>
        <p:spPr>
          <a:xfrm>
            <a:off x="496455" y="3186401"/>
            <a:ext cx="5257800" cy="3738564"/>
          </a:xfrm>
        </p:spPr>
        <p:txBody>
          <a:bodyPr>
            <a:normAutofit fontScale="55000" lnSpcReduction="20000"/>
          </a:bodyPr>
          <a:lstStyle/>
          <a:p>
            <a:endParaRPr lang="el-GR" dirty="0"/>
          </a:p>
          <a:p>
            <a:pPr marL="0" indent="0">
              <a:buNone/>
            </a:pPr>
            <a:r>
              <a:rPr lang="el-GR" sz="4400" b="1" u="sng" dirty="0"/>
              <a:t>Η σημασία της δημιουργικότητας στην εκπαίδευση:</a:t>
            </a:r>
          </a:p>
          <a:p>
            <a:r>
              <a:rPr lang="el-GR" sz="4200" dirty="0"/>
              <a:t>Ο Δελμούζος πίστευε ότι το εκπαιδευτικό σύστημα πρέπει να καλλιεργεί τη δημιουργικότητα και την κριτική σκέψη, όχι μόνο τη γνώση. Αυτή η προσέγγιση είναι ακόμη επίκαιρη στις σύγχρονες παιδαγωγικές θεωρίες, που τονίζουν την ανάγκη για ενεργό μάθηση και προσωπική ανάπτυξη των μαθητών.</a:t>
            </a:r>
          </a:p>
        </p:txBody>
      </p:sp>
      <p:pic>
        <p:nvPicPr>
          <p:cNvPr id="7" name="Εικόνα 6">
            <a:extLst>
              <a:ext uri="{FF2B5EF4-FFF2-40B4-BE49-F238E27FC236}">
                <a16:creationId xmlns:a16="http://schemas.microsoft.com/office/drawing/2014/main" id="{D9A74A76-5ACA-E271-0E1A-E361256FDECB}"/>
              </a:ext>
            </a:extLst>
          </p:cNvPr>
          <p:cNvPicPr>
            <a:picLocks noChangeAspect="1"/>
          </p:cNvPicPr>
          <p:nvPr/>
        </p:nvPicPr>
        <p:blipFill>
          <a:blip r:embed="rId3"/>
          <a:stretch>
            <a:fillRect/>
          </a:stretch>
        </p:blipFill>
        <p:spPr>
          <a:xfrm>
            <a:off x="6780410" y="2731507"/>
            <a:ext cx="3650198" cy="3650198"/>
          </a:xfrm>
          <a:prstGeom prst="rect">
            <a:avLst/>
          </a:prstGeom>
          <a:effectLst>
            <a:softEdge rad="228600"/>
          </a:effectLst>
        </p:spPr>
      </p:pic>
    </p:spTree>
    <p:extLst>
      <p:ext uri="{BB962C8B-B14F-4D97-AF65-F5344CB8AC3E}">
        <p14:creationId xmlns:p14="http://schemas.microsoft.com/office/powerpoint/2010/main" val="302645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852E3-E0C7-66F2-9911-9EC4D85AC1D2}"/>
            </a:ext>
          </a:extLst>
        </p:cNvPr>
        <p:cNvGrpSpPr/>
        <p:nvPr/>
      </p:nvGrpSpPr>
      <p:grpSpPr>
        <a:xfrm>
          <a:off x="0" y="0"/>
          <a:ext cx="0" cy="0"/>
          <a:chOff x="0" y="0"/>
          <a:chExt cx="0" cy="0"/>
        </a:xfrm>
      </p:grpSpPr>
      <p:pic>
        <p:nvPicPr>
          <p:cNvPr id="2" name="Εικόνα 1">
            <a:extLst>
              <a:ext uri="{FF2B5EF4-FFF2-40B4-BE49-F238E27FC236}">
                <a16:creationId xmlns:a16="http://schemas.microsoft.com/office/drawing/2014/main" id="{9C76518D-ADC4-8915-F75C-0D8734B2F859}"/>
              </a:ext>
            </a:extLst>
          </p:cNvPr>
          <p:cNvPicPr>
            <a:picLocks noChangeAspect="1"/>
          </p:cNvPicPr>
          <p:nvPr/>
        </p:nvPicPr>
        <p:blipFill>
          <a:blip r:embed="rId2"/>
          <a:srcRect t="1406" b="18276"/>
          <a:stretch/>
        </p:blipFill>
        <p:spPr>
          <a:xfrm>
            <a:off x="-1" y="-120072"/>
            <a:ext cx="12405461" cy="6978072"/>
          </a:xfrm>
          <a:prstGeom prst="rect">
            <a:avLst/>
          </a:prstGeom>
        </p:spPr>
      </p:pic>
      <p:sp>
        <p:nvSpPr>
          <p:cNvPr id="4" name="Τίτλος 1">
            <a:extLst>
              <a:ext uri="{FF2B5EF4-FFF2-40B4-BE49-F238E27FC236}">
                <a16:creationId xmlns:a16="http://schemas.microsoft.com/office/drawing/2014/main" id="{3A32FE9C-4EA7-489F-2E5E-D20C85697D7B}"/>
              </a:ext>
            </a:extLst>
          </p:cNvPr>
          <p:cNvSpPr txBox="1">
            <a:spLocks/>
          </p:cNvSpPr>
          <p:nvPr/>
        </p:nvSpPr>
        <p:spPr>
          <a:xfrm>
            <a:off x="5301673" y="-120072"/>
            <a:ext cx="9931400" cy="12604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solidFill>
                  <a:schemeClr val="bg1"/>
                </a:solidFill>
                <a:effectLst>
                  <a:outerShdw blurRad="38100" dist="38100" dir="2700000" algn="tl">
                    <a:srgbClr val="000000">
                      <a:alpha val="43137"/>
                    </a:srgbClr>
                  </a:outerShdw>
                </a:effectLst>
              </a:rPr>
              <a:t>Επιρροή και Κληρονομιά </a:t>
            </a:r>
          </a:p>
        </p:txBody>
      </p:sp>
      <p:sp>
        <p:nvSpPr>
          <p:cNvPr id="5" name="Ορθογώνιο: Στρογγύλεμα γωνιών 4">
            <a:extLst>
              <a:ext uri="{FF2B5EF4-FFF2-40B4-BE49-F238E27FC236}">
                <a16:creationId xmlns:a16="http://schemas.microsoft.com/office/drawing/2014/main" id="{0B7BB2E8-C1F8-C5EE-809F-CD6AE00062D1}"/>
              </a:ext>
            </a:extLst>
          </p:cNvPr>
          <p:cNvSpPr/>
          <p:nvPr/>
        </p:nvSpPr>
        <p:spPr>
          <a:xfrm>
            <a:off x="-523689" y="1366410"/>
            <a:ext cx="5825362" cy="5292293"/>
          </a:xfrm>
          <a:prstGeom prst="roundRect">
            <a:avLst/>
          </a:prstGeom>
          <a:solidFill>
            <a:schemeClr val="bg1">
              <a:alpha val="57000"/>
            </a:schemeClr>
          </a:solidFill>
          <a:effectLst>
            <a:softEdge rad="406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Θέση περιεχομένου 2">
            <a:extLst>
              <a:ext uri="{FF2B5EF4-FFF2-40B4-BE49-F238E27FC236}">
                <a16:creationId xmlns:a16="http://schemas.microsoft.com/office/drawing/2014/main" id="{28E675E5-F0DD-BF68-5F03-BDC735FE17A4}"/>
              </a:ext>
            </a:extLst>
          </p:cNvPr>
          <p:cNvSpPr>
            <a:spLocks noGrp="1"/>
          </p:cNvSpPr>
          <p:nvPr>
            <p:ph idx="1"/>
          </p:nvPr>
        </p:nvSpPr>
        <p:spPr>
          <a:xfrm>
            <a:off x="296250" y="2218171"/>
            <a:ext cx="4121727" cy="3753139"/>
          </a:xfrm>
        </p:spPr>
        <p:txBody>
          <a:bodyPr>
            <a:normAutofit fontScale="55000" lnSpcReduction="20000"/>
          </a:bodyPr>
          <a:lstStyle/>
          <a:p>
            <a:pPr marL="0" indent="0">
              <a:buNone/>
            </a:pPr>
            <a:r>
              <a:rPr lang="el-GR" sz="5100" b="1" u="sng" dirty="0"/>
              <a:t>Διαρκής κληρονομιά:</a:t>
            </a:r>
          </a:p>
          <a:p>
            <a:r>
              <a:rPr lang="el-GR" sz="4200" dirty="0"/>
              <a:t>Παρά τις αντιφάσεις και τις αντιδράσεις που προκάλεσαν οι απόψεις του, η φιλοσοφία του Δελμούζου παραμένει σημαντική για την εκπαιδευτική πραγματικότητα της σύγχρονης Ελλάδας και συνεχίζει να καθοδηγεί τη συζήτηση για τις εκπαιδευτικές μεταρρυθμίσεις.</a:t>
            </a:r>
          </a:p>
        </p:txBody>
      </p:sp>
      <p:pic>
        <p:nvPicPr>
          <p:cNvPr id="11" name="Εικόνα 10">
            <a:extLst>
              <a:ext uri="{FF2B5EF4-FFF2-40B4-BE49-F238E27FC236}">
                <a16:creationId xmlns:a16="http://schemas.microsoft.com/office/drawing/2014/main" id="{A18EA268-E485-9DD7-686B-EA996EDA0FEC}"/>
              </a:ext>
            </a:extLst>
          </p:cNvPr>
          <p:cNvPicPr>
            <a:picLocks noChangeAspect="1"/>
          </p:cNvPicPr>
          <p:nvPr/>
        </p:nvPicPr>
        <p:blipFill>
          <a:blip r:embed="rId3"/>
          <a:stretch>
            <a:fillRect/>
          </a:stretch>
        </p:blipFill>
        <p:spPr>
          <a:xfrm>
            <a:off x="5495190" y="4012556"/>
            <a:ext cx="1840804" cy="2487194"/>
          </a:xfrm>
          <a:prstGeom prst="rect">
            <a:avLst/>
          </a:prstGeom>
          <a:effectLst>
            <a:softEdge rad="127000"/>
          </a:effectLst>
        </p:spPr>
      </p:pic>
      <p:pic>
        <p:nvPicPr>
          <p:cNvPr id="7" name="Εικόνα 6">
            <a:extLst>
              <a:ext uri="{FF2B5EF4-FFF2-40B4-BE49-F238E27FC236}">
                <a16:creationId xmlns:a16="http://schemas.microsoft.com/office/drawing/2014/main" id="{53CC740D-5E18-EE59-D86E-7516B2265DB2}"/>
              </a:ext>
            </a:extLst>
          </p:cNvPr>
          <p:cNvPicPr>
            <a:picLocks noChangeAspect="1"/>
          </p:cNvPicPr>
          <p:nvPr/>
        </p:nvPicPr>
        <p:blipFill>
          <a:blip r:embed="rId4"/>
          <a:stretch>
            <a:fillRect/>
          </a:stretch>
        </p:blipFill>
        <p:spPr>
          <a:xfrm rot="244181">
            <a:off x="6827921" y="3569066"/>
            <a:ext cx="1954002" cy="2783398"/>
          </a:xfrm>
          <a:prstGeom prst="rect">
            <a:avLst/>
          </a:prstGeom>
          <a:effectLst>
            <a:softEdge rad="266700"/>
          </a:effectLst>
        </p:spPr>
      </p:pic>
      <p:pic>
        <p:nvPicPr>
          <p:cNvPr id="12" name="Εικόνα 11">
            <a:extLst>
              <a:ext uri="{FF2B5EF4-FFF2-40B4-BE49-F238E27FC236}">
                <a16:creationId xmlns:a16="http://schemas.microsoft.com/office/drawing/2014/main" id="{33964DED-ED3E-0309-8A48-5C119DA811B3}"/>
              </a:ext>
            </a:extLst>
          </p:cNvPr>
          <p:cNvPicPr>
            <a:picLocks noChangeAspect="1"/>
          </p:cNvPicPr>
          <p:nvPr/>
        </p:nvPicPr>
        <p:blipFill>
          <a:blip r:embed="rId5"/>
          <a:stretch>
            <a:fillRect/>
          </a:stretch>
        </p:blipFill>
        <p:spPr>
          <a:xfrm>
            <a:off x="10072686" y="2012465"/>
            <a:ext cx="1605107" cy="2221121"/>
          </a:xfrm>
          <a:prstGeom prst="rect">
            <a:avLst/>
          </a:prstGeom>
          <a:effectLst>
            <a:softEdge rad="152400"/>
          </a:effectLst>
        </p:spPr>
      </p:pic>
      <p:pic>
        <p:nvPicPr>
          <p:cNvPr id="8" name="Εικόνα 7">
            <a:extLst>
              <a:ext uri="{FF2B5EF4-FFF2-40B4-BE49-F238E27FC236}">
                <a16:creationId xmlns:a16="http://schemas.microsoft.com/office/drawing/2014/main" id="{F1CF074D-B4E1-24B7-D3D2-B999CB99ED0E}"/>
              </a:ext>
            </a:extLst>
          </p:cNvPr>
          <p:cNvPicPr>
            <a:picLocks noChangeAspect="1"/>
          </p:cNvPicPr>
          <p:nvPr/>
        </p:nvPicPr>
        <p:blipFill>
          <a:blip r:embed="rId6"/>
          <a:stretch>
            <a:fillRect/>
          </a:stretch>
        </p:blipFill>
        <p:spPr>
          <a:xfrm>
            <a:off x="8765937" y="2382035"/>
            <a:ext cx="1641034" cy="2519823"/>
          </a:xfrm>
          <a:prstGeom prst="rect">
            <a:avLst/>
          </a:prstGeom>
          <a:effectLst>
            <a:softEdge rad="177800"/>
          </a:effectLst>
        </p:spPr>
      </p:pic>
      <p:pic>
        <p:nvPicPr>
          <p:cNvPr id="10" name="Εικόνα 9">
            <a:extLst>
              <a:ext uri="{FF2B5EF4-FFF2-40B4-BE49-F238E27FC236}">
                <a16:creationId xmlns:a16="http://schemas.microsoft.com/office/drawing/2014/main" id="{DFD22370-CF72-823B-3B95-9FBC359F8784}"/>
              </a:ext>
            </a:extLst>
          </p:cNvPr>
          <p:cNvPicPr>
            <a:picLocks noChangeAspect="1"/>
          </p:cNvPicPr>
          <p:nvPr/>
        </p:nvPicPr>
        <p:blipFill>
          <a:blip r:embed="rId7"/>
          <a:stretch>
            <a:fillRect/>
          </a:stretch>
        </p:blipFill>
        <p:spPr>
          <a:xfrm>
            <a:off x="8314814" y="4171509"/>
            <a:ext cx="1641035" cy="2487194"/>
          </a:xfrm>
          <a:prstGeom prst="rect">
            <a:avLst/>
          </a:prstGeom>
          <a:effectLst>
            <a:softEdge rad="114300"/>
          </a:effectLst>
        </p:spPr>
      </p:pic>
      <p:pic>
        <p:nvPicPr>
          <p:cNvPr id="6" name="Εικόνα 5">
            <a:extLst>
              <a:ext uri="{FF2B5EF4-FFF2-40B4-BE49-F238E27FC236}">
                <a16:creationId xmlns:a16="http://schemas.microsoft.com/office/drawing/2014/main" id="{3ED00810-7E26-DEEA-FC2F-BB9CE74D84F0}"/>
              </a:ext>
            </a:extLst>
          </p:cNvPr>
          <p:cNvPicPr>
            <a:picLocks noChangeAspect="1"/>
          </p:cNvPicPr>
          <p:nvPr/>
        </p:nvPicPr>
        <p:blipFill>
          <a:blip r:embed="rId8"/>
          <a:stretch>
            <a:fillRect/>
          </a:stretch>
        </p:blipFill>
        <p:spPr>
          <a:xfrm rot="21331931">
            <a:off x="9825150" y="3464188"/>
            <a:ext cx="1653454" cy="2490094"/>
          </a:xfrm>
          <a:prstGeom prst="rect">
            <a:avLst/>
          </a:prstGeom>
          <a:effectLst>
            <a:softEdge rad="177800"/>
          </a:effectLst>
        </p:spPr>
      </p:pic>
    </p:spTree>
    <p:extLst>
      <p:ext uri="{BB962C8B-B14F-4D97-AF65-F5344CB8AC3E}">
        <p14:creationId xmlns:p14="http://schemas.microsoft.com/office/powerpoint/2010/main" val="1234598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E3A2AC3-4A88-BF92-8D45-2BF5E5C4E48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0A5B12F3-1A59-DD8F-87E9-0652A23D476B}"/>
              </a:ext>
            </a:extLst>
          </p:cNvPr>
          <p:cNvSpPr>
            <a:spLocks noGrp="1"/>
          </p:cNvSpPr>
          <p:nvPr>
            <p:ph type="title"/>
          </p:nvPr>
        </p:nvSpPr>
        <p:spPr>
          <a:xfrm>
            <a:off x="0" y="-312208"/>
            <a:ext cx="10515600" cy="1325563"/>
          </a:xfrm>
        </p:spPr>
        <p:txBody>
          <a:bodyPr/>
          <a:lstStyle/>
          <a:p>
            <a:r>
              <a:rPr lang="el-GR" b="1" dirty="0"/>
              <a:t>Βιογραφικά στοιχεία</a:t>
            </a:r>
          </a:p>
        </p:txBody>
      </p:sp>
      <p:sp>
        <p:nvSpPr>
          <p:cNvPr id="3" name="Θέση περιεχομένου 2">
            <a:extLst>
              <a:ext uri="{FF2B5EF4-FFF2-40B4-BE49-F238E27FC236}">
                <a16:creationId xmlns:a16="http://schemas.microsoft.com/office/drawing/2014/main" id="{90138B6C-4285-D92E-48E5-DC5549BE5D3B}"/>
              </a:ext>
            </a:extLst>
          </p:cNvPr>
          <p:cNvSpPr>
            <a:spLocks noGrp="1"/>
          </p:cNvSpPr>
          <p:nvPr>
            <p:ph idx="1"/>
          </p:nvPr>
        </p:nvSpPr>
        <p:spPr>
          <a:xfrm>
            <a:off x="162502" y="2107318"/>
            <a:ext cx="5322454" cy="4351338"/>
          </a:xfrm>
        </p:spPr>
        <p:txBody>
          <a:bodyPr>
            <a:normAutofit/>
          </a:bodyPr>
          <a:lstStyle/>
          <a:p>
            <a:r>
              <a:rPr lang="el-GR" dirty="0"/>
              <a:t>Σπούδασε στη Φιλοσοφική Σχολή της Αθήνας και μετά τη στρατιωτική του θητεία, πήγε για μεταπτυχιακές σπουδές στη Γερμανία από το 1903 μέχρι το 1907.</a:t>
            </a:r>
          </a:p>
        </p:txBody>
      </p:sp>
      <p:pic>
        <p:nvPicPr>
          <p:cNvPr id="4" name="Εικόνα 3">
            <a:extLst>
              <a:ext uri="{FF2B5EF4-FFF2-40B4-BE49-F238E27FC236}">
                <a16:creationId xmlns:a16="http://schemas.microsoft.com/office/drawing/2014/main" id="{26823661-AE5A-0B5F-7EA2-16958A3E4914}"/>
              </a:ext>
            </a:extLst>
          </p:cNvPr>
          <p:cNvPicPr>
            <a:picLocks noChangeAspect="1"/>
          </p:cNvPicPr>
          <p:nvPr/>
        </p:nvPicPr>
        <p:blipFill>
          <a:blip r:embed="rId2"/>
          <a:stretch>
            <a:fillRect/>
          </a:stretch>
        </p:blipFill>
        <p:spPr>
          <a:xfrm>
            <a:off x="6544542" y="0"/>
            <a:ext cx="5647458" cy="3953220"/>
          </a:xfrm>
          <a:prstGeom prst="rect">
            <a:avLst/>
          </a:prstGeom>
          <a:effectLst>
            <a:softEdge rad="304800"/>
          </a:effectLst>
        </p:spPr>
      </p:pic>
      <p:pic>
        <p:nvPicPr>
          <p:cNvPr id="5" name="Εικόνα 4">
            <a:extLst>
              <a:ext uri="{FF2B5EF4-FFF2-40B4-BE49-F238E27FC236}">
                <a16:creationId xmlns:a16="http://schemas.microsoft.com/office/drawing/2014/main" id="{9997946D-41AF-395D-4AB3-E105BF171760}"/>
              </a:ext>
            </a:extLst>
          </p:cNvPr>
          <p:cNvPicPr>
            <a:picLocks noChangeAspect="1"/>
          </p:cNvPicPr>
          <p:nvPr/>
        </p:nvPicPr>
        <p:blipFill>
          <a:blip r:embed="rId3"/>
          <a:stretch>
            <a:fillRect/>
          </a:stretch>
        </p:blipFill>
        <p:spPr>
          <a:xfrm>
            <a:off x="4743920" y="3014131"/>
            <a:ext cx="4624351" cy="3028950"/>
          </a:xfrm>
          <a:prstGeom prst="rect">
            <a:avLst/>
          </a:prstGeom>
          <a:effectLst>
            <a:softEdge rad="533400"/>
          </a:effectLst>
        </p:spPr>
      </p:pic>
      <p:pic>
        <p:nvPicPr>
          <p:cNvPr id="6" name="Εικόνα 5">
            <a:extLst>
              <a:ext uri="{FF2B5EF4-FFF2-40B4-BE49-F238E27FC236}">
                <a16:creationId xmlns:a16="http://schemas.microsoft.com/office/drawing/2014/main" id="{A944EC5E-C822-79EE-C0EB-6F84587BBB64}"/>
              </a:ext>
            </a:extLst>
          </p:cNvPr>
          <p:cNvPicPr>
            <a:picLocks noChangeAspect="1"/>
          </p:cNvPicPr>
          <p:nvPr/>
        </p:nvPicPr>
        <p:blipFill>
          <a:blip r:embed="rId4"/>
          <a:stretch>
            <a:fillRect/>
          </a:stretch>
        </p:blipFill>
        <p:spPr>
          <a:xfrm>
            <a:off x="8827707" y="3879273"/>
            <a:ext cx="3375786" cy="2503055"/>
          </a:xfrm>
          <a:prstGeom prst="rect">
            <a:avLst/>
          </a:prstGeom>
          <a:effectLst>
            <a:softEdge rad="381000"/>
          </a:effectLst>
        </p:spPr>
      </p:pic>
      <p:sp>
        <p:nvSpPr>
          <p:cNvPr id="8" name="TextBox 7">
            <a:extLst>
              <a:ext uri="{FF2B5EF4-FFF2-40B4-BE49-F238E27FC236}">
                <a16:creationId xmlns:a16="http://schemas.microsoft.com/office/drawing/2014/main" id="{8DFE1FB0-724D-BA4F-F46A-0C5051A52070}"/>
              </a:ext>
            </a:extLst>
          </p:cNvPr>
          <p:cNvSpPr txBox="1"/>
          <p:nvPr/>
        </p:nvSpPr>
        <p:spPr>
          <a:xfrm>
            <a:off x="7250059" y="6273990"/>
            <a:ext cx="6225308" cy="369332"/>
          </a:xfrm>
          <a:prstGeom prst="rect">
            <a:avLst/>
          </a:prstGeom>
          <a:noFill/>
        </p:spPr>
        <p:txBody>
          <a:bodyPr wrap="square">
            <a:spAutoFit/>
          </a:bodyPr>
          <a:lstStyle/>
          <a:p>
            <a:r>
              <a:rPr lang="el-GR" b="1" dirty="0"/>
              <a:t>Λειψία - </a:t>
            </a:r>
            <a:r>
              <a:rPr lang="el-GR" b="1" dirty="0" err="1"/>
              <a:t>Ιένα</a:t>
            </a:r>
            <a:r>
              <a:rPr lang="el-GR" b="1" dirty="0"/>
              <a:t>, 1905-1907</a:t>
            </a:r>
          </a:p>
        </p:txBody>
      </p:sp>
    </p:spTree>
    <p:extLst>
      <p:ext uri="{BB962C8B-B14F-4D97-AF65-F5344CB8AC3E}">
        <p14:creationId xmlns:p14="http://schemas.microsoft.com/office/powerpoint/2010/main" val="1068311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CF4535C2-BF2F-D850-DD5C-EEF66D3B1560}"/>
              </a:ext>
            </a:extLst>
          </p:cNvPr>
          <p:cNvSpPr>
            <a:spLocks noGrp="1"/>
          </p:cNvSpPr>
          <p:nvPr>
            <p:ph idx="1"/>
          </p:nvPr>
        </p:nvSpPr>
        <p:spPr>
          <a:xfrm>
            <a:off x="376382" y="1653309"/>
            <a:ext cx="5904345" cy="3701618"/>
          </a:xfrm>
        </p:spPr>
        <p:txBody>
          <a:bodyPr>
            <a:normAutofit fontScale="70000" lnSpcReduction="20000"/>
          </a:bodyPr>
          <a:lstStyle/>
          <a:p>
            <a:r>
              <a:rPr lang="el-GR" dirty="0"/>
              <a:t> Υποστήριξε τη δημοτική γλώσσα στην εκπαίδευση για να εξασφαλίσει ίσες ευκαιρίες για όλους.</a:t>
            </a:r>
          </a:p>
          <a:p>
            <a:endParaRPr lang="el-GR" dirty="0"/>
          </a:p>
          <a:p>
            <a:r>
              <a:rPr lang="el-GR" dirty="0"/>
              <a:t> Αντίθετος στη χρήση της καθαρεύουσας, που ήταν κυρίαρχη στην εκπαίδευση, ασκεί δριμεία κριτική στην καθαρεύουσα, την οποία χαρακτηρίζει ως «αυθαίρετο γλωσσικό κατασκεύασμα του γραφείου» και πρότεινε τη δημοτική για καλύτερη κατανόηση και συμμετοχή των μαθητών.</a:t>
            </a:r>
          </a:p>
          <a:p>
            <a:endParaRPr lang="el-GR" dirty="0"/>
          </a:p>
          <a:p>
            <a:r>
              <a:rPr lang="el-GR" dirty="0"/>
              <a:t> Στήριξε τις κοινωνικές ανισότητες που </a:t>
            </a:r>
            <a:r>
              <a:rPr lang="el-GR" dirty="0" err="1"/>
              <a:t>προέκυπταν</a:t>
            </a:r>
            <a:r>
              <a:rPr lang="el-GR" dirty="0"/>
              <a:t> από την εκπαιδευτική γλώσσα και προσπάθησε να τις καταπολεμήσει με τη δημοτική.</a:t>
            </a:r>
          </a:p>
        </p:txBody>
      </p:sp>
      <p:sp>
        <p:nvSpPr>
          <p:cNvPr id="6" name="Τίτλος 1">
            <a:extLst>
              <a:ext uri="{FF2B5EF4-FFF2-40B4-BE49-F238E27FC236}">
                <a16:creationId xmlns:a16="http://schemas.microsoft.com/office/drawing/2014/main" id="{3D3104F6-A7E8-7367-961C-CDBDFA3D261F}"/>
              </a:ext>
            </a:extLst>
          </p:cNvPr>
          <p:cNvSpPr txBox="1">
            <a:spLocks/>
          </p:cNvSpPr>
          <p:nvPr/>
        </p:nvSpPr>
        <p:spPr>
          <a:xfrm>
            <a:off x="0" y="-244475"/>
            <a:ext cx="9931400" cy="12604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a:t>Επιρροή και Κληρονομιά </a:t>
            </a:r>
            <a:endParaRPr lang="el-GR" b="1" dirty="0"/>
          </a:p>
        </p:txBody>
      </p:sp>
      <p:pic>
        <p:nvPicPr>
          <p:cNvPr id="2" name="Εικόνα 1">
            <a:extLst>
              <a:ext uri="{FF2B5EF4-FFF2-40B4-BE49-F238E27FC236}">
                <a16:creationId xmlns:a16="http://schemas.microsoft.com/office/drawing/2014/main" id="{0BDCDF7B-25EA-844D-3D27-C1D190F8B73B}"/>
              </a:ext>
            </a:extLst>
          </p:cNvPr>
          <p:cNvPicPr>
            <a:picLocks noChangeAspect="1"/>
          </p:cNvPicPr>
          <p:nvPr/>
        </p:nvPicPr>
        <p:blipFill>
          <a:blip r:embed="rId2"/>
          <a:stretch>
            <a:fillRect/>
          </a:stretch>
        </p:blipFill>
        <p:spPr>
          <a:xfrm rot="21036995">
            <a:off x="6916891" y="1221961"/>
            <a:ext cx="4747491" cy="2018191"/>
          </a:xfrm>
          <a:prstGeom prst="rect">
            <a:avLst/>
          </a:prstGeom>
          <a:effectLst>
            <a:softEdge rad="38100"/>
          </a:effectLst>
        </p:spPr>
      </p:pic>
      <p:sp>
        <p:nvSpPr>
          <p:cNvPr id="4" name="TextBox 3">
            <a:extLst>
              <a:ext uri="{FF2B5EF4-FFF2-40B4-BE49-F238E27FC236}">
                <a16:creationId xmlns:a16="http://schemas.microsoft.com/office/drawing/2014/main" id="{6D068F9A-0BA1-527E-0D8B-63ADC2867943}"/>
              </a:ext>
            </a:extLst>
          </p:cNvPr>
          <p:cNvSpPr txBox="1"/>
          <p:nvPr/>
        </p:nvSpPr>
        <p:spPr>
          <a:xfrm rot="20965176">
            <a:off x="9206292" y="3022786"/>
            <a:ext cx="1450214" cy="461665"/>
          </a:xfrm>
          <a:prstGeom prst="rect">
            <a:avLst/>
          </a:prstGeom>
          <a:noFill/>
        </p:spPr>
        <p:txBody>
          <a:bodyPr wrap="square" rtlCol="0">
            <a:spAutoFit/>
          </a:bodyPr>
          <a:lstStyle/>
          <a:p>
            <a:r>
              <a:rPr lang="el-GR" sz="2400" b="1" dirty="0">
                <a:effectLst>
                  <a:outerShdw blurRad="38100" dist="38100" dir="2700000" algn="tl">
                    <a:srgbClr val="000000">
                      <a:alpha val="43137"/>
                    </a:srgbClr>
                  </a:outerShdw>
                </a:effectLst>
              </a:rPr>
              <a:t>1976</a:t>
            </a:r>
          </a:p>
        </p:txBody>
      </p:sp>
      <p:pic>
        <p:nvPicPr>
          <p:cNvPr id="5" name="Εικόνα 4">
            <a:extLst>
              <a:ext uri="{FF2B5EF4-FFF2-40B4-BE49-F238E27FC236}">
                <a16:creationId xmlns:a16="http://schemas.microsoft.com/office/drawing/2014/main" id="{999CEAAE-C8F3-B8DA-7055-B50341395888}"/>
              </a:ext>
            </a:extLst>
          </p:cNvPr>
          <p:cNvPicPr>
            <a:picLocks noChangeAspect="1"/>
          </p:cNvPicPr>
          <p:nvPr/>
        </p:nvPicPr>
        <p:blipFill>
          <a:blip r:embed="rId3"/>
          <a:stretch>
            <a:fillRect/>
          </a:stretch>
        </p:blipFill>
        <p:spPr>
          <a:xfrm>
            <a:off x="8072363" y="4308556"/>
            <a:ext cx="2775961" cy="2092742"/>
          </a:xfrm>
          <a:prstGeom prst="rect">
            <a:avLst/>
          </a:prstGeom>
          <a:effectLst>
            <a:softEdge rad="88900"/>
          </a:effectLst>
        </p:spPr>
      </p:pic>
    </p:spTree>
    <p:extLst>
      <p:ext uri="{BB962C8B-B14F-4D97-AF65-F5344CB8AC3E}">
        <p14:creationId xmlns:p14="http://schemas.microsoft.com/office/powerpoint/2010/main" val="2981188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a:extLst>
              <a:ext uri="{FF2B5EF4-FFF2-40B4-BE49-F238E27FC236}">
                <a16:creationId xmlns:a16="http://schemas.microsoft.com/office/drawing/2014/main" id="{F1EA0737-0849-7558-A5AD-468EC32DF47C}"/>
              </a:ext>
            </a:extLst>
          </p:cNvPr>
          <p:cNvPicPr>
            <a:picLocks noChangeAspect="1"/>
          </p:cNvPicPr>
          <p:nvPr/>
        </p:nvPicPr>
        <p:blipFill>
          <a:blip r:embed="rId2"/>
          <a:stretch>
            <a:fillRect/>
          </a:stretch>
        </p:blipFill>
        <p:spPr>
          <a:xfrm>
            <a:off x="0" y="1"/>
            <a:ext cx="12192000" cy="6857999"/>
          </a:xfrm>
          <a:prstGeom prst="rect">
            <a:avLst/>
          </a:prstGeom>
        </p:spPr>
      </p:pic>
      <p:sp>
        <p:nvSpPr>
          <p:cNvPr id="2" name="Τίτλος 1">
            <a:extLst>
              <a:ext uri="{FF2B5EF4-FFF2-40B4-BE49-F238E27FC236}">
                <a16:creationId xmlns:a16="http://schemas.microsoft.com/office/drawing/2014/main" id="{F3709DC8-A464-918F-F583-E2A4271B45B3}"/>
              </a:ext>
            </a:extLst>
          </p:cNvPr>
          <p:cNvSpPr>
            <a:spLocks noGrp="1"/>
          </p:cNvSpPr>
          <p:nvPr>
            <p:ph type="title"/>
          </p:nvPr>
        </p:nvSpPr>
        <p:spPr>
          <a:xfrm>
            <a:off x="6169890" y="476250"/>
            <a:ext cx="9372600" cy="1260476"/>
          </a:xfrm>
        </p:spPr>
        <p:txBody>
          <a:bodyPr>
            <a:normAutofit/>
          </a:bodyPr>
          <a:lstStyle/>
          <a:p>
            <a:r>
              <a:rPr lang="el-GR" sz="3200" dirty="0">
                <a:solidFill>
                  <a:schemeClr val="bg1"/>
                </a:solidFill>
              </a:rPr>
              <a:t>Βασικά αιτήματα για την Παιδεία</a:t>
            </a:r>
            <a:r>
              <a:rPr lang="en-US" sz="3200" dirty="0">
                <a:solidFill>
                  <a:schemeClr val="bg1"/>
                </a:solidFill>
              </a:rPr>
              <a:t>:</a:t>
            </a:r>
            <a:r>
              <a:rPr lang="el-GR" sz="3200" dirty="0">
                <a:solidFill>
                  <a:schemeClr val="bg1"/>
                </a:solidFill>
              </a:rPr>
              <a:t> </a:t>
            </a:r>
          </a:p>
        </p:txBody>
      </p:sp>
      <p:sp>
        <p:nvSpPr>
          <p:cNvPr id="5" name="Τίτλος 1">
            <a:extLst>
              <a:ext uri="{FF2B5EF4-FFF2-40B4-BE49-F238E27FC236}">
                <a16:creationId xmlns:a16="http://schemas.microsoft.com/office/drawing/2014/main" id="{B4F6D79D-56E7-E708-FED9-C681AC80611E}"/>
              </a:ext>
            </a:extLst>
          </p:cNvPr>
          <p:cNvSpPr txBox="1">
            <a:spLocks/>
          </p:cNvSpPr>
          <p:nvPr/>
        </p:nvSpPr>
        <p:spPr>
          <a:xfrm>
            <a:off x="6382327" y="-153987"/>
            <a:ext cx="9931400" cy="12604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solidFill>
                  <a:schemeClr val="bg1"/>
                </a:solidFill>
              </a:rPr>
              <a:t>Επιρροή και Κληρονομιά </a:t>
            </a:r>
          </a:p>
        </p:txBody>
      </p:sp>
      <p:sp>
        <p:nvSpPr>
          <p:cNvPr id="6" name="Ορθογώνιο: Στρογγύλεμα γωνιών 5">
            <a:extLst>
              <a:ext uri="{FF2B5EF4-FFF2-40B4-BE49-F238E27FC236}">
                <a16:creationId xmlns:a16="http://schemas.microsoft.com/office/drawing/2014/main" id="{5D0A619C-CA62-F12E-79C8-A4F5AD777EE0}"/>
              </a:ext>
            </a:extLst>
          </p:cNvPr>
          <p:cNvSpPr/>
          <p:nvPr/>
        </p:nvSpPr>
        <p:spPr>
          <a:xfrm>
            <a:off x="5800911" y="1260476"/>
            <a:ext cx="6391089" cy="5457968"/>
          </a:xfrm>
          <a:prstGeom prst="roundRect">
            <a:avLst/>
          </a:prstGeom>
          <a:solidFill>
            <a:schemeClr val="bg1">
              <a:alpha val="57000"/>
            </a:schemeClr>
          </a:solidFill>
          <a:effectLst>
            <a:softEdge rad="406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Θέση περιεχομένου 3">
            <a:extLst>
              <a:ext uri="{FF2B5EF4-FFF2-40B4-BE49-F238E27FC236}">
                <a16:creationId xmlns:a16="http://schemas.microsoft.com/office/drawing/2014/main" id="{98676894-34E1-B36B-D96D-0E8D9B807924}"/>
              </a:ext>
            </a:extLst>
          </p:cNvPr>
          <p:cNvSpPr>
            <a:spLocks noGrp="1"/>
          </p:cNvSpPr>
          <p:nvPr>
            <p:ph sz="half" idx="2"/>
          </p:nvPr>
        </p:nvSpPr>
        <p:spPr>
          <a:xfrm>
            <a:off x="6480464" y="1736725"/>
            <a:ext cx="5181600" cy="4351338"/>
          </a:xfrm>
        </p:spPr>
        <p:txBody>
          <a:bodyPr>
            <a:normAutofit fontScale="92500" lnSpcReduction="10000"/>
          </a:bodyPr>
          <a:lstStyle/>
          <a:p>
            <a:r>
              <a:rPr lang="el-GR" dirty="0"/>
              <a:t>Δημοκρατική στην οργάνωση και στη διοίκησή της</a:t>
            </a:r>
          </a:p>
          <a:p>
            <a:r>
              <a:rPr lang="el-GR" dirty="0"/>
              <a:t>Ενιαία, της οποίας το πνεύμα πρέπει να συνεχίζει στα σχολεία όλων των βαθμών και των τύπων</a:t>
            </a:r>
          </a:p>
          <a:p>
            <a:r>
              <a:rPr lang="el-GR" dirty="0"/>
              <a:t>Να στηρίζεται στη μελέτη του τόπου, της ζωής και του πολιτισμού μας</a:t>
            </a:r>
          </a:p>
          <a:p>
            <a:r>
              <a:rPr lang="el-GR" dirty="0"/>
              <a:t>Να βασίζεται σε ένα ικανό και συνεχώς καταρτιζόμενο διδακτικό προσωπικό.</a:t>
            </a:r>
          </a:p>
        </p:txBody>
      </p:sp>
    </p:spTree>
    <p:extLst>
      <p:ext uri="{BB962C8B-B14F-4D97-AF65-F5344CB8AC3E}">
        <p14:creationId xmlns:p14="http://schemas.microsoft.com/office/powerpoint/2010/main" val="22709121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48AB773-F7A2-678F-B003-0747A176B22F}"/>
              </a:ext>
            </a:extLst>
          </p:cNvPr>
          <p:cNvSpPr>
            <a:spLocks noGrp="1"/>
          </p:cNvSpPr>
          <p:nvPr>
            <p:ph type="title"/>
          </p:nvPr>
        </p:nvSpPr>
        <p:spPr>
          <a:xfrm>
            <a:off x="3356547" y="5612253"/>
            <a:ext cx="10515600" cy="1325563"/>
          </a:xfrm>
        </p:spPr>
        <p:txBody>
          <a:bodyPr/>
          <a:lstStyle/>
          <a:p>
            <a:r>
              <a:rPr lang="el-GR" b="1" dirty="0">
                <a:solidFill>
                  <a:schemeClr val="bg1"/>
                </a:solidFill>
              </a:rPr>
              <a:t>«Γεννημένος Δάσκαλος»</a:t>
            </a:r>
          </a:p>
        </p:txBody>
      </p:sp>
      <p:pic>
        <p:nvPicPr>
          <p:cNvPr id="7" name="Θέση περιεχομένου 6">
            <a:extLst>
              <a:ext uri="{FF2B5EF4-FFF2-40B4-BE49-F238E27FC236}">
                <a16:creationId xmlns:a16="http://schemas.microsoft.com/office/drawing/2014/main" id="{5088610E-0E24-1B66-0B69-9B2351A38FAD}"/>
              </a:ext>
            </a:extLst>
          </p:cNvPr>
          <p:cNvPicPr>
            <a:picLocks noGrp="1" noChangeAspect="1"/>
          </p:cNvPicPr>
          <p:nvPr>
            <p:ph idx="1"/>
          </p:nvPr>
        </p:nvPicPr>
        <p:blipFill>
          <a:blip r:embed="rId2"/>
          <a:stretch>
            <a:fillRect/>
          </a:stretch>
        </p:blipFill>
        <p:spPr>
          <a:xfrm>
            <a:off x="2767164" y="1025233"/>
            <a:ext cx="6340473" cy="4932221"/>
          </a:xfrm>
          <a:prstGeom prst="rect">
            <a:avLst/>
          </a:prstGeom>
          <a:effectLst>
            <a:softEdge rad="304800"/>
          </a:effectLst>
        </p:spPr>
      </p:pic>
      <p:sp>
        <p:nvSpPr>
          <p:cNvPr id="3" name="Ελεύθερη σχεδίαση: Σχήμα 2">
            <a:extLst>
              <a:ext uri="{FF2B5EF4-FFF2-40B4-BE49-F238E27FC236}">
                <a16:creationId xmlns:a16="http://schemas.microsoft.com/office/drawing/2014/main" id="{B689AE29-2B4A-C829-6754-181A39F7F2C5}"/>
              </a:ext>
            </a:extLst>
          </p:cNvPr>
          <p:cNvSpPr/>
          <p:nvPr/>
        </p:nvSpPr>
        <p:spPr>
          <a:xfrm>
            <a:off x="1191919" y="-184726"/>
            <a:ext cx="4678236" cy="5874327"/>
          </a:xfrm>
          <a:custGeom>
            <a:avLst/>
            <a:gdLst>
              <a:gd name="connsiteX0" fmla="*/ 4678236 w 4678236"/>
              <a:gd name="connsiteY0" fmla="*/ 1219200 h 5874327"/>
              <a:gd name="connsiteX1" fmla="*/ 4678236 w 4678236"/>
              <a:gd name="connsiteY1" fmla="*/ 1219200 h 5874327"/>
              <a:gd name="connsiteX2" fmla="*/ 4511982 w 4678236"/>
              <a:gd name="connsiteY2" fmla="*/ 1256145 h 5874327"/>
              <a:gd name="connsiteX3" fmla="*/ 4428855 w 4678236"/>
              <a:gd name="connsiteY3" fmla="*/ 1330036 h 5874327"/>
              <a:gd name="connsiteX4" fmla="*/ 4253364 w 4678236"/>
              <a:gd name="connsiteY4" fmla="*/ 1560945 h 5874327"/>
              <a:gd name="connsiteX5" fmla="*/ 4142527 w 4678236"/>
              <a:gd name="connsiteY5" fmla="*/ 1754909 h 5874327"/>
              <a:gd name="connsiteX6" fmla="*/ 4068636 w 4678236"/>
              <a:gd name="connsiteY6" fmla="*/ 1884218 h 5874327"/>
              <a:gd name="connsiteX7" fmla="*/ 4003982 w 4678236"/>
              <a:gd name="connsiteY7" fmla="*/ 1995055 h 5874327"/>
              <a:gd name="connsiteX8" fmla="*/ 3948564 w 4678236"/>
              <a:gd name="connsiteY8" fmla="*/ 2096655 h 5874327"/>
              <a:gd name="connsiteX9" fmla="*/ 3846964 w 4678236"/>
              <a:gd name="connsiteY9" fmla="*/ 2336800 h 5874327"/>
              <a:gd name="connsiteX10" fmla="*/ 3800782 w 4678236"/>
              <a:gd name="connsiteY10" fmla="*/ 2447636 h 5874327"/>
              <a:gd name="connsiteX11" fmla="*/ 3671473 w 4678236"/>
              <a:gd name="connsiteY11" fmla="*/ 2733964 h 5874327"/>
              <a:gd name="connsiteX12" fmla="*/ 3616055 w 4678236"/>
              <a:gd name="connsiteY12" fmla="*/ 2844800 h 5874327"/>
              <a:gd name="connsiteX13" fmla="*/ 3551400 w 4678236"/>
              <a:gd name="connsiteY13" fmla="*/ 3001818 h 5874327"/>
              <a:gd name="connsiteX14" fmla="*/ 3523691 w 4678236"/>
              <a:gd name="connsiteY14" fmla="*/ 3038764 h 5874327"/>
              <a:gd name="connsiteX15" fmla="*/ 3505218 w 4678236"/>
              <a:gd name="connsiteY15" fmla="*/ 3084945 h 5874327"/>
              <a:gd name="connsiteX16" fmla="*/ 3477509 w 4678236"/>
              <a:gd name="connsiteY16" fmla="*/ 3140364 h 5874327"/>
              <a:gd name="connsiteX17" fmla="*/ 3440564 w 4678236"/>
              <a:gd name="connsiteY17" fmla="*/ 3241964 h 5874327"/>
              <a:gd name="connsiteX18" fmla="*/ 3459036 w 4678236"/>
              <a:gd name="connsiteY18" fmla="*/ 3417455 h 5874327"/>
              <a:gd name="connsiteX19" fmla="*/ 3477509 w 4678236"/>
              <a:gd name="connsiteY19" fmla="*/ 3463636 h 5874327"/>
              <a:gd name="connsiteX20" fmla="*/ 3486745 w 4678236"/>
              <a:gd name="connsiteY20" fmla="*/ 3500582 h 5874327"/>
              <a:gd name="connsiteX21" fmla="*/ 3505218 w 4678236"/>
              <a:gd name="connsiteY21" fmla="*/ 3537527 h 5874327"/>
              <a:gd name="connsiteX22" fmla="*/ 3514455 w 4678236"/>
              <a:gd name="connsiteY22" fmla="*/ 3565236 h 5874327"/>
              <a:gd name="connsiteX23" fmla="*/ 3532927 w 4678236"/>
              <a:gd name="connsiteY23" fmla="*/ 3602182 h 5874327"/>
              <a:gd name="connsiteX24" fmla="*/ 3569873 w 4678236"/>
              <a:gd name="connsiteY24" fmla="*/ 3694545 h 5874327"/>
              <a:gd name="connsiteX25" fmla="*/ 3597582 w 4678236"/>
              <a:gd name="connsiteY25" fmla="*/ 3749964 h 5874327"/>
              <a:gd name="connsiteX26" fmla="*/ 3616055 w 4678236"/>
              <a:gd name="connsiteY26" fmla="*/ 3814618 h 5874327"/>
              <a:gd name="connsiteX27" fmla="*/ 3634527 w 4678236"/>
              <a:gd name="connsiteY27" fmla="*/ 3870036 h 5874327"/>
              <a:gd name="connsiteX28" fmla="*/ 3671473 w 4678236"/>
              <a:gd name="connsiteY28" fmla="*/ 4017818 h 5874327"/>
              <a:gd name="connsiteX29" fmla="*/ 3699182 w 4678236"/>
              <a:gd name="connsiteY29" fmla="*/ 4230255 h 5874327"/>
              <a:gd name="connsiteX30" fmla="*/ 3708418 w 4678236"/>
              <a:gd name="connsiteY30" fmla="*/ 4276436 h 5874327"/>
              <a:gd name="connsiteX31" fmla="*/ 3726891 w 4678236"/>
              <a:gd name="connsiteY31" fmla="*/ 4433455 h 5874327"/>
              <a:gd name="connsiteX32" fmla="*/ 3726891 w 4678236"/>
              <a:gd name="connsiteY32" fmla="*/ 5320145 h 5874327"/>
              <a:gd name="connsiteX33" fmla="*/ 3662236 w 4678236"/>
              <a:gd name="connsiteY33" fmla="*/ 5486400 h 5874327"/>
              <a:gd name="connsiteX34" fmla="*/ 3514455 w 4678236"/>
              <a:gd name="connsiteY34" fmla="*/ 5698836 h 5874327"/>
              <a:gd name="connsiteX35" fmla="*/ 3431327 w 4678236"/>
              <a:gd name="connsiteY35" fmla="*/ 5763491 h 5874327"/>
              <a:gd name="connsiteX36" fmla="*/ 3366673 w 4678236"/>
              <a:gd name="connsiteY36" fmla="*/ 5809673 h 5874327"/>
              <a:gd name="connsiteX37" fmla="*/ 3209655 w 4678236"/>
              <a:gd name="connsiteY37" fmla="*/ 5855855 h 5874327"/>
              <a:gd name="connsiteX38" fmla="*/ 2821727 w 4678236"/>
              <a:gd name="connsiteY38" fmla="*/ 5874327 h 5874327"/>
              <a:gd name="connsiteX39" fmla="*/ 2202891 w 4678236"/>
              <a:gd name="connsiteY39" fmla="*/ 5865091 h 5874327"/>
              <a:gd name="connsiteX40" fmla="*/ 2101291 w 4678236"/>
              <a:gd name="connsiteY40" fmla="*/ 5837382 h 5874327"/>
              <a:gd name="connsiteX41" fmla="*/ 1824200 w 4678236"/>
              <a:gd name="connsiteY41" fmla="*/ 5754255 h 5874327"/>
              <a:gd name="connsiteX42" fmla="*/ 1408564 w 4678236"/>
              <a:gd name="connsiteY42" fmla="*/ 5504873 h 5874327"/>
              <a:gd name="connsiteX43" fmla="*/ 1076055 w 4678236"/>
              <a:gd name="connsiteY43" fmla="*/ 5200073 h 5874327"/>
              <a:gd name="connsiteX44" fmla="*/ 919036 w 4678236"/>
              <a:gd name="connsiteY44" fmla="*/ 5052291 h 5874327"/>
              <a:gd name="connsiteX45" fmla="*/ 771255 w 4678236"/>
              <a:gd name="connsiteY45" fmla="*/ 4858327 h 5874327"/>
              <a:gd name="connsiteX46" fmla="*/ 669655 w 4678236"/>
              <a:gd name="connsiteY46" fmla="*/ 4710545 h 5874327"/>
              <a:gd name="connsiteX47" fmla="*/ 374091 w 4678236"/>
              <a:gd name="connsiteY47" fmla="*/ 3980873 h 5874327"/>
              <a:gd name="connsiteX48" fmla="*/ 170891 w 4678236"/>
              <a:gd name="connsiteY48" fmla="*/ 3241964 h 5874327"/>
              <a:gd name="connsiteX49" fmla="*/ 32345 w 4678236"/>
              <a:gd name="connsiteY49" fmla="*/ 2586182 h 5874327"/>
              <a:gd name="connsiteX50" fmla="*/ 4636 w 4678236"/>
              <a:gd name="connsiteY50" fmla="*/ 1985818 h 5874327"/>
              <a:gd name="connsiteX51" fmla="*/ 13873 w 4678236"/>
              <a:gd name="connsiteY51" fmla="*/ 1348509 h 5874327"/>
              <a:gd name="connsiteX52" fmla="*/ 115473 w 4678236"/>
              <a:gd name="connsiteY52" fmla="*/ 1025236 h 5874327"/>
              <a:gd name="connsiteX53" fmla="*/ 392564 w 4678236"/>
              <a:gd name="connsiteY53" fmla="*/ 535709 h 5874327"/>
              <a:gd name="connsiteX54" fmla="*/ 826673 w 4678236"/>
              <a:gd name="connsiteY54" fmla="*/ 73891 h 5874327"/>
              <a:gd name="connsiteX55" fmla="*/ 900564 w 4678236"/>
              <a:gd name="connsiteY55" fmla="*/ 27709 h 5874327"/>
              <a:gd name="connsiteX56" fmla="*/ 974455 w 4678236"/>
              <a:gd name="connsiteY56" fmla="*/ 0 h 5874327"/>
              <a:gd name="connsiteX57" fmla="*/ 1205364 w 4678236"/>
              <a:gd name="connsiteY57" fmla="*/ 9236 h 5874327"/>
              <a:gd name="connsiteX58" fmla="*/ 2027400 w 4678236"/>
              <a:gd name="connsiteY58" fmla="*/ 18473 h 5874327"/>
              <a:gd name="connsiteX59" fmla="*/ 2322964 w 4678236"/>
              <a:gd name="connsiteY59" fmla="*/ 36945 h 5874327"/>
              <a:gd name="connsiteX60" fmla="*/ 2720127 w 4678236"/>
              <a:gd name="connsiteY60" fmla="*/ 138545 h 5874327"/>
              <a:gd name="connsiteX61" fmla="*/ 3209655 w 4678236"/>
              <a:gd name="connsiteY61" fmla="*/ 360218 h 5874327"/>
              <a:gd name="connsiteX62" fmla="*/ 3486745 w 4678236"/>
              <a:gd name="connsiteY62" fmla="*/ 535709 h 5874327"/>
              <a:gd name="connsiteX63" fmla="*/ 3551400 w 4678236"/>
              <a:gd name="connsiteY63" fmla="*/ 581891 h 5874327"/>
              <a:gd name="connsiteX64" fmla="*/ 3606818 w 4678236"/>
              <a:gd name="connsiteY64" fmla="*/ 618836 h 5874327"/>
              <a:gd name="connsiteX65" fmla="*/ 3773073 w 4678236"/>
              <a:gd name="connsiteY65" fmla="*/ 655782 h 5874327"/>
              <a:gd name="connsiteX66" fmla="*/ 4003982 w 4678236"/>
              <a:gd name="connsiteY66" fmla="*/ 711200 h 5874327"/>
              <a:gd name="connsiteX67" fmla="*/ 4114818 w 4678236"/>
              <a:gd name="connsiteY67" fmla="*/ 766618 h 5874327"/>
              <a:gd name="connsiteX68" fmla="*/ 4225655 w 4678236"/>
              <a:gd name="connsiteY68" fmla="*/ 812800 h 5874327"/>
              <a:gd name="connsiteX69" fmla="*/ 4345727 w 4678236"/>
              <a:gd name="connsiteY69" fmla="*/ 877455 h 5874327"/>
              <a:gd name="connsiteX70" fmla="*/ 4428855 w 4678236"/>
              <a:gd name="connsiteY70" fmla="*/ 914400 h 5874327"/>
              <a:gd name="connsiteX71" fmla="*/ 4521218 w 4678236"/>
              <a:gd name="connsiteY71" fmla="*/ 969818 h 5874327"/>
              <a:gd name="connsiteX72" fmla="*/ 4558164 w 4678236"/>
              <a:gd name="connsiteY72" fmla="*/ 988291 h 5874327"/>
              <a:gd name="connsiteX73" fmla="*/ 4595109 w 4678236"/>
              <a:gd name="connsiteY73" fmla="*/ 1071418 h 5874327"/>
              <a:gd name="connsiteX74" fmla="*/ 4632055 w 4678236"/>
              <a:gd name="connsiteY74" fmla="*/ 1173018 h 5874327"/>
              <a:gd name="connsiteX75" fmla="*/ 4650527 w 4678236"/>
              <a:gd name="connsiteY75" fmla="*/ 1209964 h 5874327"/>
              <a:gd name="connsiteX76" fmla="*/ 4558164 w 4678236"/>
              <a:gd name="connsiteY76" fmla="*/ 1330036 h 5874327"/>
              <a:gd name="connsiteX77" fmla="*/ 4548927 w 4678236"/>
              <a:gd name="connsiteY77" fmla="*/ 1302327 h 5874327"/>
              <a:gd name="connsiteX78" fmla="*/ 4558164 w 4678236"/>
              <a:gd name="connsiteY78" fmla="*/ 1265382 h 5874327"/>
              <a:gd name="connsiteX79" fmla="*/ 4567400 w 4678236"/>
              <a:gd name="connsiteY79" fmla="*/ 1173018 h 5874327"/>
              <a:gd name="connsiteX80" fmla="*/ 4678236 w 4678236"/>
              <a:gd name="connsiteY80" fmla="*/ 1219200 h 587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678236" h="5874327">
                <a:moveTo>
                  <a:pt x="4678236" y="1219200"/>
                </a:moveTo>
                <a:lnTo>
                  <a:pt x="4678236" y="1219200"/>
                </a:lnTo>
                <a:cubicBezTo>
                  <a:pt x="4622818" y="1231515"/>
                  <a:pt x="4563859" y="1233089"/>
                  <a:pt x="4511982" y="1256145"/>
                </a:cubicBezTo>
                <a:cubicBezTo>
                  <a:pt x="4478104" y="1271202"/>
                  <a:pt x="4454389" y="1303158"/>
                  <a:pt x="4428855" y="1330036"/>
                </a:cubicBezTo>
                <a:cubicBezTo>
                  <a:pt x="4371119" y="1390811"/>
                  <a:pt x="4297270" y="1489859"/>
                  <a:pt x="4253364" y="1560945"/>
                </a:cubicBezTo>
                <a:cubicBezTo>
                  <a:pt x="4214232" y="1624301"/>
                  <a:pt x="4179473" y="1690254"/>
                  <a:pt x="4142527" y="1754909"/>
                </a:cubicBezTo>
                <a:lnTo>
                  <a:pt x="4068636" y="1884218"/>
                </a:lnTo>
                <a:cubicBezTo>
                  <a:pt x="4047262" y="1921267"/>
                  <a:pt x="4025028" y="1957819"/>
                  <a:pt x="4003982" y="1995055"/>
                </a:cubicBezTo>
                <a:cubicBezTo>
                  <a:pt x="3985000" y="2028639"/>
                  <a:pt x="3963595" y="2061127"/>
                  <a:pt x="3948564" y="2096655"/>
                </a:cubicBezTo>
                <a:lnTo>
                  <a:pt x="3846964" y="2336800"/>
                </a:lnTo>
                <a:cubicBezTo>
                  <a:pt x="3831432" y="2373688"/>
                  <a:pt x="3817255" y="2411159"/>
                  <a:pt x="3800782" y="2447636"/>
                </a:cubicBezTo>
                <a:cubicBezTo>
                  <a:pt x="3757679" y="2543079"/>
                  <a:pt x="3718307" y="2640296"/>
                  <a:pt x="3671473" y="2733964"/>
                </a:cubicBezTo>
                <a:cubicBezTo>
                  <a:pt x="3653000" y="2770909"/>
                  <a:pt x="3632952" y="2807108"/>
                  <a:pt x="3616055" y="2844800"/>
                </a:cubicBezTo>
                <a:cubicBezTo>
                  <a:pt x="3592901" y="2896451"/>
                  <a:pt x="3585361" y="2956535"/>
                  <a:pt x="3551400" y="3001818"/>
                </a:cubicBezTo>
                <a:cubicBezTo>
                  <a:pt x="3542164" y="3014133"/>
                  <a:pt x="3531167" y="3025307"/>
                  <a:pt x="3523691" y="3038764"/>
                </a:cubicBezTo>
                <a:cubicBezTo>
                  <a:pt x="3515639" y="3053257"/>
                  <a:pt x="3512079" y="3069852"/>
                  <a:pt x="3505218" y="3084945"/>
                </a:cubicBezTo>
                <a:cubicBezTo>
                  <a:pt x="3496672" y="3103747"/>
                  <a:pt x="3484923" y="3121087"/>
                  <a:pt x="3477509" y="3140364"/>
                </a:cubicBezTo>
                <a:cubicBezTo>
                  <a:pt x="3421866" y="3285034"/>
                  <a:pt x="3489569" y="3143949"/>
                  <a:pt x="3440564" y="3241964"/>
                </a:cubicBezTo>
                <a:cubicBezTo>
                  <a:pt x="3442750" y="3270385"/>
                  <a:pt x="3447160" y="3373910"/>
                  <a:pt x="3459036" y="3417455"/>
                </a:cubicBezTo>
                <a:cubicBezTo>
                  <a:pt x="3463398" y="3433450"/>
                  <a:pt x="3472266" y="3447907"/>
                  <a:pt x="3477509" y="3463636"/>
                </a:cubicBezTo>
                <a:cubicBezTo>
                  <a:pt x="3481523" y="3475679"/>
                  <a:pt x="3482288" y="3488696"/>
                  <a:pt x="3486745" y="3500582"/>
                </a:cubicBezTo>
                <a:cubicBezTo>
                  <a:pt x="3491579" y="3513474"/>
                  <a:pt x="3499794" y="3524872"/>
                  <a:pt x="3505218" y="3537527"/>
                </a:cubicBezTo>
                <a:cubicBezTo>
                  <a:pt x="3509053" y="3546476"/>
                  <a:pt x="3510620" y="3556287"/>
                  <a:pt x="3514455" y="3565236"/>
                </a:cubicBezTo>
                <a:cubicBezTo>
                  <a:pt x="3519879" y="3577892"/>
                  <a:pt x="3527503" y="3589526"/>
                  <a:pt x="3532927" y="3602182"/>
                </a:cubicBezTo>
                <a:cubicBezTo>
                  <a:pt x="3545989" y="3632660"/>
                  <a:pt x="3555044" y="3664886"/>
                  <a:pt x="3569873" y="3694545"/>
                </a:cubicBezTo>
                <a:cubicBezTo>
                  <a:pt x="3579109" y="3713018"/>
                  <a:pt x="3590168" y="3730687"/>
                  <a:pt x="3597582" y="3749964"/>
                </a:cubicBezTo>
                <a:cubicBezTo>
                  <a:pt x="3605628" y="3770884"/>
                  <a:pt x="3609463" y="3793195"/>
                  <a:pt x="3616055" y="3814618"/>
                </a:cubicBezTo>
                <a:cubicBezTo>
                  <a:pt x="3621781" y="3833229"/>
                  <a:pt x="3629404" y="3851250"/>
                  <a:pt x="3634527" y="3870036"/>
                </a:cubicBezTo>
                <a:cubicBezTo>
                  <a:pt x="3647887" y="3919024"/>
                  <a:pt x="3671473" y="4017818"/>
                  <a:pt x="3671473" y="4017818"/>
                </a:cubicBezTo>
                <a:cubicBezTo>
                  <a:pt x="3674118" y="4038981"/>
                  <a:pt x="3691049" y="4181455"/>
                  <a:pt x="3699182" y="4230255"/>
                </a:cubicBezTo>
                <a:cubicBezTo>
                  <a:pt x="3701763" y="4245740"/>
                  <a:pt x="3705837" y="4260951"/>
                  <a:pt x="3708418" y="4276436"/>
                </a:cubicBezTo>
                <a:cubicBezTo>
                  <a:pt x="3718629" y="4337703"/>
                  <a:pt x="3720324" y="4367778"/>
                  <a:pt x="3726891" y="4433455"/>
                </a:cubicBezTo>
                <a:cubicBezTo>
                  <a:pt x="3739291" y="4805482"/>
                  <a:pt x="3745456" y="4856019"/>
                  <a:pt x="3726891" y="5320145"/>
                </a:cubicBezTo>
                <a:cubicBezTo>
                  <a:pt x="3723669" y="5400703"/>
                  <a:pt x="3697494" y="5415884"/>
                  <a:pt x="3662236" y="5486400"/>
                </a:cubicBezTo>
                <a:cubicBezTo>
                  <a:pt x="3612151" y="5586570"/>
                  <a:pt x="3626459" y="5611722"/>
                  <a:pt x="3514455" y="5698836"/>
                </a:cubicBezTo>
                <a:cubicBezTo>
                  <a:pt x="3486746" y="5720388"/>
                  <a:pt x="3459410" y="5742429"/>
                  <a:pt x="3431327" y="5763491"/>
                </a:cubicBezTo>
                <a:cubicBezTo>
                  <a:pt x="3410139" y="5779382"/>
                  <a:pt x="3391471" y="5800374"/>
                  <a:pt x="3366673" y="5809673"/>
                </a:cubicBezTo>
                <a:cubicBezTo>
                  <a:pt x="3306628" y="5832190"/>
                  <a:pt x="3274842" y="5848033"/>
                  <a:pt x="3209655" y="5855855"/>
                </a:cubicBezTo>
                <a:cubicBezTo>
                  <a:pt x="3142520" y="5863911"/>
                  <a:pt x="2850535" y="5873219"/>
                  <a:pt x="2821727" y="5874327"/>
                </a:cubicBezTo>
                <a:cubicBezTo>
                  <a:pt x="2615448" y="5871248"/>
                  <a:pt x="2408922" y="5875657"/>
                  <a:pt x="2202891" y="5865091"/>
                </a:cubicBezTo>
                <a:cubicBezTo>
                  <a:pt x="2167833" y="5863293"/>
                  <a:pt x="2134981" y="5847243"/>
                  <a:pt x="2101291" y="5837382"/>
                </a:cubicBezTo>
                <a:cubicBezTo>
                  <a:pt x="2008743" y="5810295"/>
                  <a:pt x="1909890" y="5798482"/>
                  <a:pt x="1824200" y="5754255"/>
                </a:cubicBezTo>
                <a:cubicBezTo>
                  <a:pt x="1597692" y="5637347"/>
                  <a:pt x="1566937" y="5644242"/>
                  <a:pt x="1408564" y="5504873"/>
                </a:cubicBezTo>
                <a:cubicBezTo>
                  <a:pt x="1295689" y="5405543"/>
                  <a:pt x="1186458" y="5302144"/>
                  <a:pt x="1076055" y="5200073"/>
                </a:cubicBezTo>
                <a:cubicBezTo>
                  <a:pt x="1023279" y="5151280"/>
                  <a:pt x="962595" y="5109463"/>
                  <a:pt x="919036" y="5052291"/>
                </a:cubicBezTo>
                <a:cubicBezTo>
                  <a:pt x="869776" y="4987636"/>
                  <a:pt x="819168" y="4923986"/>
                  <a:pt x="771255" y="4858327"/>
                </a:cubicBezTo>
                <a:cubicBezTo>
                  <a:pt x="736017" y="4810038"/>
                  <a:pt x="694305" y="4765005"/>
                  <a:pt x="669655" y="4710545"/>
                </a:cubicBezTo>
                <a:cubicBezTo>
                  <a:pt x="561444" y="4471474"/>
                  <a:pt x="447059" y="4232944"/>
                  <a:pt x="374091" y="3980873"/>
                </a:cubicBezTo>
                <a:cubicBezTo>
                  <a:pt x="306792" y="3748385"/>
                  <a:pt x="224913" y="3476753"/>
                  <a:pt x="170891" y="3241964"/>
                </a:cubicBezTo>
                <a:cubicBezTo>
                  <a:pt x="120794" y="3024234"/>
                  <a:pt x="32345" y="2586182"/>
                  <a:pt x="32345" y="2586182"/>
                </a:cubicBezTo>
                <a:cubicBezTo>
                  <a:pt x="20732" y="2394560"/>
                  <a:pt x="4636" y="2178239"/>
                  <a:pt x="4636" y="1985818"/>
                </a:cubicBezTo>
                <a:cubicBezTo>
                  <a:pt x="4636" y="1773359"/>
                  <a:pt x="-10480" y="1559567"/>
                  <a:pt x="13873" y="1348509"/>
                </a:cubicBezTo>
                <a:cubicBezTo>
                  <a:pt x="26820" y="1236299"/>
                  <a:pt x="73810" y="1130226"/>
                  <a:pt x="115473" y="1025236"/>
                </a:cubicBezTo>
                <a:cubicBezTo>
                  <a:pt x="163806" y="903437"/>
                  <a:pt x="308353" y="640575"/>
                  <a:pt x="392564" y="535709"/>
                </a:cubicBezTo>
                <a:cubicBezTo>
                  <a:pt x="418897" y="502917"/>
                  <a:pt x="691522" y="179008"/>
                  <a:pt x="826673" y="73891"/>
                </a:cubicBezTo>
                <a:cubicBezTo>
                  <a:pt x="849600" y="56059"/>
                  <a:pt x="874585" y="40698"/>
                  <a:pt x="900564" y="27709"/>
                </a:cubicBezTo>
                <a:cubicBezTo>
                  <a:pt x="924092" y="15945"/>
                  <a:pt x="949825" y="9236"/>
                  <a:pt x="974455" y="0"/>
                </a:cubicBezTo>
                <a:cubicBezTo>
                  <a:pt x="1051425" y="3079"/>
                  <a:pt x="1128345" y="7885"/>
                  <a:pt x="1205364" y="9236"/>
                </a:cubicBezTo>
                <a:lnTo>
                  <a:pt x="2027400" y="18473"/>
                </a:lnTo>
                <a:cubicBezTo>
                  <a:pt x="2126083" y="20920"/>
                  <a:pt x="2322964" y="36945"/>
                  <a:pt x="2322964" y="36945"/>
                </a:cubicBezTo>
                <a:cubicBezTo>
                  <a:pt x="2412155" y="57931"/>
                  <a:pt x="2657048" y="113793"/>
                  <a:pt x="2720127" y="138545"/>
                </a:cubicBezTo>
                <a:cubicBezTo>
                  <a:pt x="2886875" y="203978"/>
                  <a:pt x="3054130" y="271346"/>
                  <a:pt x="3209655" y="360218"/>
                </a:cubicBezTo>
                <a:cubicBezTo>
                  <a:pt x="3380586" y="457893"/>
                  <a:pt x="3310435" y="413058"/>
                  <a:pt x="3486745" y="535709"/>
                </a:cubicBezTo>
                <a:cubicBezTo>
                  <a:pt x="3508487" y="550834"/>
                  <a:pt x="3529624" y="566816"/>
                  <a:pt x="3551400" y="581891"/>
                </a:cubicBezTo>
                <a:cubicBezTo>
                  <a:pt x="3569654" y="594528"/>
                  <a:pt x="3585280" y="613451"/>
                  <a:pt x="3606818" y="618836"/>
                </a:cubicBezTo>
                <a:cubicBezTo>
                  <a:pt x="3680826" y="637338"/>
                  <a:pt x="3693339" y="641711"/>
                  <a:pt x="3773073" y="655782"/>
                </a:cubicBezTo>
                <a:cubicBezTo>
                  <a:pt x="3858624" y="670879"/>
                  <a:pt x="3911973" y="665196"/>
                  <a:pt x="4003982" y="711200"/>
                </a:cubicBezTo>
                <a:cubicBezTo>
                  <a:pt x="4040927" y="729673"/>
                  <a:pt x="4077268" y="749408"/>
                  <a:pt x="4114818" y="766618"/>
                </a:cubicBezTo>
                <a:cubicBezTo>
                  <a:pt x="4151203" y="783294"/>
                  <a:pt x="4189572" y="795480"/>
                  <a:pt x="4225655" y="812800"/>
                </a:cubicBezTo>
                <a:cubicBezTo>
                  <a:pt x="4266636" y="832471"/>
                  <a:pt x="4305068" y="857126"/>
                  <a:pt x="4345727" y="877455"/>
                </a:cubicBezTo>
                <a:cubicBezTo>
                  <a:pt x="4372848" y="891016"/>
                  <a:pt x="4402022" y="900277"/>
                  <a:pt x="4428855" y="914400"/>
                </a:cubicBezTo>
                <a:cubicBezTo>
                  <a:pt x="4460627" y="931122"/>
                  <a:pt x="4490044" y="952004"/>
                  <a:pt x="4521218" y="969818"/>
                </a:cubicBezTo>
                <a:cubicBezTo>
                  <a:pt x="4533173" y="976649"/>
                  <a:pt x="4545849" y="982133"/>
                  <a:pt x="4558164" y="988291"/>
                </a:cubicBezTo>
                <a:cubicBezTo>
                  <a:pt x="4575789" y="1058793"/>
                  <a:pt x="4555163" y="991524"/>
                  <a:pt x="4595109" y="1071418"/>
                </a:cubicBezTo>
                <a:cubicBezTo>
                  <a:pt x="4666584" y="1214369"/>
                  <a:pt x="4596144" y="1077254"/>
                  <a:pt x="4632055" y="1173018"/>
                </a:cubicBezTo>
                <a:cubicBezTo>
                  <a:pt x="4636890" y="1185910"/>
                  <a:pt x="4644370" y="1197649"/>
                  <a:pt x="4650527" y="1209964"/>
                </a:cubicBezTo>
                <a:cubicBezTo>
                  <a:pt x="4632392" y="1273437"/>
                  <a:pt x="4637905" y="1303456"/>
                  <a:pt x="4558164" y="1330036"/>
                </a:cubicBezTo>
                <a:cubicBezTo>
                  <a:pt x="4548928" y="1333115"/>
                  <a:pt x="4552006" y="1311563"/>
                  <a:pt x="4548927" y="1302327"/>
                </a:cubicBezTo>
                <a:cubicBezTo>
                  <a:pt x="4552006" y="1290012"/>
                  <a:pt x="4556369" y="1277948"/>
                  <a:pt x="4558164" y="1265382"/>
                </a:cubicBezTo>
                <a:cubicBezTo>
                  <a:pt x="4562540" y="1234751"/>
                  <a:pt x="4539404" y="1186193"/>
                  <a:pt x="4567400" y="1173018"/>
                </a:cubicBezTo>
                <a:cubicBezTo>
                  <a:pt x="4721292" y="1100598"/>
                  <a:pt x="4659763" y="1211503"/>
                  <a:pt x="4678236" y="1219200"/>
                </a:cubicBezTo>
                <a:close/>
              </a:path>
            </a:pathLst>
          </a:custGeom>
          <a:solidFill>
            <a:schemeClr val="tx1"/>
          </a:solidFill>
          <a:ln>
            <a:noFill/>
          </a:ln>
          <a:effectLst>
            <a:softEdge rad="8509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 name="Ελεύθερη σχεδίαση: Σχήμα 4">
            <a:extLst>
              <a:ext uri="{FF2B5EF4-FFF2-40B4-BE49-F238E27FC236}">
                <a16:creationId xmlns:a16="http://schemas.microsoft.com/office/drawing/2014/main" id="{9062BE75-8E17-EACF-B16F-83219952B808}"/>
              </a:ext>
            </a:extLst>
          </p:cNvPr>
          <p:cNvSpPr/>
          <p:nvPr/>
        </p:nvSpPr>
        <p:spPr>
          <a:xfrm>
            <a:off x="5303824" y="-82300"/>
            <a:ext cx="6186068" cy="5432943"/>
          </a:xfrm>
          <a:custGeom>
            <a:avLst/>
            <a:gdLst>
              <a:gd name="connsiteX0" fmla="*/ 147782 w 4251494"/>
              <a:gd name="connsiteY0" fmla="*/ 914400 h 4137891"/>
              <a:gd name="connsiteX1" fmla="*/ 147782 w 4251494"/>
              <a:gd name="connsiteY1" fmla="*/ 914400 h 4137891"/>
              <a:gd name="connsiteX2" fmla="*/ 397164 w 4251494"/>
              <a:gd name="connsiteY2" fmla="*/ 1173018 h 4137891"/>
              <a:gd name="connsiteX3" fmla="*/ 508000 w 4251494"/>
              <a:gd name="connsiteY3" fmla="*/ 1320800 h 4137891"/>
              <a:gd name="connsiteX4" fmla="*/ 600364 w 4251494"/>
              <a:gd name="connsiteY4" fmla="*/ 1459345 h 4137891"/>
              <a:gd name="connsiteX5" fmla="*/ 692727 w 4251494"/>
              <a:gd name="connsiteY5" fmla="*/ 1588654 h 4137891"/>
              <a:gd name="connsiteX6" fmla="*/ 711200 w 4251494"/>
              <a:gd name="connsiteY6" fmla="*/ 1644072 h 4137891"/>
              <a:gd name="connsiteX7" fmla="*/ 803564 w 4251494"/>
              <a:gd name="connsiteY7" fmla="*/ 1819563 h 4137891"/>
              <a:gd name="connsiteX8" fmla="*/ 868218 w 4251494"/>
              <a:gd name="connsiteY8" fmla="*/ 1911927 h 4137891"/>
              <a:gd name="connsiteX9" fmla="*/ 997527 w 4251494"/>
              <a:gd name="connsiteY9" fmla="*/ 2133600 h 4137891"/>
              <a:gd name="connsiteX10" fmla="*/ 1126836 w 4251494"/>
              <a:gd name="connsiteY10" fmla="*/ 2336800 h 4137891"/>
              <a:gd name="connsiteX11" fmla="*/ 1173018 w 4251494"/>
              <a:gd name="connsiteY11" fmla="*/ 2447636 h 4137891"/>
              <a:gd name="connsiteX12" fmla="*/ 1209964 w 4251494"/>
              <a:gd name="connsiteY12" fmla="*/ 2521527 h 4137891"/>
              <a:gd name="connsiteX13" fmla="*/ 1228436 w 4251494"/>
              <a:gd name="connsiteY13" fmla="*/ 2595418 h 4137891"/>
              <a:gd name="connsiteX14" fmla="*/ 1246909 w 4251494"/>
              <a:gd name="connsiteY14" fmla="*/ 2706254 h 4137891"/>
              <a:gd name="connsiteX15" fmla="*/ 1256145 w 4251494"/>
              <a:gd name="connsiteY15" fmla="*/ 2733963 h 4137891"/>
              <a:gd name="connsiteX16" fmla="*/ 1274618 w 4251494"/>
              <a:gd name="connsiteY16" fmla="*/ 2826327 h 4137891"/>
              <a:gd name="connsiteX17" fmla="*/ 1283854 w 4251494"/>
              <a:gd name="connsiteY17" fmla="*/ 2890981 h 4137891"/>
              <a:gd name="connsiteX18" fmla="*/ 1293091 w 4251494"/>
              <a:gd name="connsiteY18" fmla="*/ 2964872 h 4137891"/>
              <a:gd name="connsiteX19" fmla="*/ 1311564 w 4251494"/>
              <a:gd name="connsiteY19" fmla="*/ 3029527 h 4137891"/>
              <a:gd name="connsiteX20" fmla="*/ 1320800 w 4251494"/>
              <a:gd name="connsiteY20" fmla="*/ 3084945 h 4137891"/>
              <a:gd name="connsiteX21" fmla="*/ 1357745 w 4251494"/>
              <a:gd name="connsiteY21" fmla="*/ 3186545 h 4137891"/>
              <a:gd name="connsiteX22" fmla="*/ 1394691 w 4251494"/>
              <a:gd name="connsiteY22" fmla="*/ 3241963 h 4137891"/>
              <a:gd name="connsiteX23" fmla="*/ 1477818 w 4251494"/>
              <a:gd name="connsiteY23" fmla="*/ 3380509 h 4137891"/>
              <a:gd name="connsiteX24" fmla="*/ 1533236 w 4251494"/>
              <a:gd name="connsiteY24" fmla="*/ 3445163 h 4137891"/>
              <a:gd name="connsiteX25" fmla="*/ 1644073 w 4251494"/>
              <a:gd name="connsiteY25" fmla="*/ 3592945 h 4137891"/>
              <a:gd name="connsiteX26" fmla="*/ 1717964 w 4251494"/>
              <a:gd name="connsiteY26" fmla="*/ 3657600 h 4137891"/>
              <a:gd name="connsiteX27" fmla="*/ 1764145 w 4251494"/>
              <a:gd name="connsiteY27" fmla="*/ 3722254 h 4137891"/>
              <a:gd name="connsiteX28" fmla="*/ 1967345 w 4251494"/>
              <a:gd name="connsiteY28" fmla="*/ 3897745 h 4137891"/>
              <a:gd name="connsiteX29" fmla="*/ 2032000 w 4251494"/>
              <a:gd name="connsiteY29" fmla="*/ 3943927 h 4137891"/>
              <a:gd name="connsiteX30" fmla="*/ 2281382 w 4251494"/>
              <a:gd name="connsiteY30" fmla="*/ 4064000 h 4137891"/>
              <a:gd name="connsiteX31" fmla="*/ 2392218 w 4251494"/>
              <a:gd name="connsiteY31" fmla="*/ 4110181 h 4137891"/>
              <a:gd name="connsiteX32" fmla="*/ 2613891 w 4251494"/>
              <a:gd name="connsiteY32" fmla="*/ 4137891 h 4137891"/>
              <a:gd name="connsiteX33" fmla="*/ 2964873 w 4251494"/>
              <a:gd name="connsiteY33" fmla="*/ 4119418 h 4137891"/>
              <a:gd name="connsiteX34" fmla="*/ 3094182 w 4251494"/>
              <a:gd name="connsiteY34" fmla="*/ 4045527 h 4137891"/>
              <a:gd name="connsiteX35" fmla="*/ 3269673 w 4251494"/>
              <a:gd name="connsiteY35" fmla="*/ 3768436 h 4137891"/>
              <a:gd name="connsiteX36" fmla="*/ 3325091 w 4251494"/>
              <a:gd name="connsiteY36" fmla="*/ 3639127 h 4137891"/>
              <a:gd name="connsiteX37" fmla="*/ 3445164 w 4251494"/>
              <a:gd name="connsiteY37" fmla="*/ 2890981 h 4137891"/>
              <a:gd name="connsiteX38" fmla="*/ 3482109 w 4251494"/>
              <a:gd name="connsiteY38" fmla="*/ 2456872 h 4137891"/>
              <a:gd name="connsiteX39" fmla="*/ 3491345 w 4251494"/>
              <a:gd name="connsiteY39" fmla="*/ 2309091 h 4137891"/>
              <a:gd name="connsiteX40" fmla="*/ 4202545 w 4251494"/>
              <a:gd name="connsiteY40" fmla="*/ 895927 h 4137891"/>
              <a:gd name="connsiteX41" fmla="*/ 4239491 w 4251494"/>
              <a:gd name="connsiteY41" fmla="*/ 461818 h 4137891"/>
              <a:gd name="connsiteX42" fmla="*/ 4091709 w 4251494"/>
              <a:gd name="connsiteY42" fmla="*/ 249381 h 4137891"/>
              <a:gd name="connsiteX43" fmla="*/ 3860800 w 4251494"/>
              <a:gd name="connsiteY43" fmla="*/ 92363 h 4137891"/>
              <a:gd name="connsiteX44" fmla="*/ 3509818 w 4251494"/>
              <a:gd name="connsiteY44" fmla="*/ 36945 h 4137891"/>
              <a:gd name="connsiteX45" fmla="*/ 3149600 w 4251494"/>
              <a:gd name="connsiteY45" fmla="*/ 9236 h 4137891"/>
              <a:gd name="connsiteX46" fmla="*/ 2835564 w 4251494"/>
              <a:gd name="connsiteY46" fmla="*/ 0 h 4137891"/>
              <a:gd name="connsiteX47" fmla="*/ 2170545 w 4251494"/>
              <a:gd name="connsiteY47" fmla="*/ 64654 h 4137891"/>
              <a:gd name="connsiteX48" fmla="*/ 1754909 w 4251494"/>
              <a:gd name="connsiteY48" fmla="*/ 203200 h 4137891"/>
              <a:gd name="connsiteX49" fmla="*/ 1477818 w 4251494"/>
              <a:gd name="connsiteY49" fmla="*/ 314036 h 4137891"/>
              <a:gd name="connsiteX50" fmla="*/ 1145309 w 4251494"/>
              <a:gd name="connsiteY50" fmla="*/ 424872 h 4137891"/>
              <a:gd name="connsiteX51" fmla="*/ 840509 w 4251494"/>
              <a:gd name="connsiteY51" fmla="*/ 526472 h 4137891"/>
              <a:gd name="connsiteX52" fmla="*/ 711200 w 4251494"/>
              <a:gd name="connsiteY52" fmla="*/ 600363 h 4137891"/>
              <a:gd name="connsiteX53" fmla="*/ 646545 w 4251494"/>
              <a:gd name="connsiteY53" fmla="*/ 628072 h 4137891"/>
              <a:gd name="connsiteX54" fmla="*/ 554182 w 4251494"/>
              <a:gd name="connsiteY54" fmla="*/ 692727 h 4137891"/>
              <a:gd name="connsiteX55" fmla="*/ 406400 w 4251494"/>
              <a:gd name="connsiteY55" fmla="*/ 775854 h 4137891"/>
              <a:gd name="connsiteX56" fmla="*/ 286327 w 4251494"/>
              <a:gd name="connsiteY56" fmla="*/ 858981 h 4137891"/>
              <a:gd name="connsiteX57" fmla="*/ 193964 w 4251494"/>
              <a:gd name="connsiteY57" fmla="*/ 932872 h 4137891"/>
              <a:gd name="connsiteX58" fmla="*/ 175491 w 4251494"/>
              <a:gd name="connsiteY58" fmla="*/ 969818 h 4137891"/>
              <a:gd name="connsiteX59" fmla="*/ 157018 w 4251494"/>
              <a:gd name="connsiteY59" fmla="*/ 997527 h 4137891"/>
              <a:gd name="connsiteX60" fmla="*/ 193964 w 4251494"/>
              <a:gd name="connsiteY60" fmla="*/ 988291 h 4137891"/>
              <a:gd name="connsiteX61" fmla="*/ 258618 w 4251494"/>
              <a:gd name="connsiteY61" fmla="*/ 960581 h 4137891"/>
              <a:gd name="connsiteX62" fmla="*/ 295564 w 4251494"/>
              <a:gd name="connsiteY62" fmla="*/ 942109 h 4137891"/>
              <a:gd name="connsiteX63" fmla="*/ 212436 w 4251494"/>
              <a:gd name="connsiteY63" fmla="*/ 960581 h 4137891"/>
              <a:gd name="connsiteX64" fmla="*/ 175491 w 4251494"/>
              <a:gd name="connsiteY64" fmla="*/ 979054 h 4137891"/>
              <a:gd name="connsiteX65" fmla="*/ 147782 w 4251494"/>
              <a:gd name="connsiteY65" fmla="*/ 988291 h 4137891"/>
              <a:gd name="connsiteX66" fmla="*/ 230909 w 4251494"/>
              <a:gd name="connsiteY66" fmla="*/ 1052945 h 4137891"/>
              <a:gd name="connsiteX67" fmla="*/ 332509 w 4251494"/>
              <a:gd name="connsiteY67" fmla="*/ 1108363 h 4137891"/>
              <a:gd name="connsiteX68" fmla="*/ 369454 w 4251494"/>
              <a:gd name="connsiteY68" fmla="*/ 1089891 h 4137891"/>
              <a:gd name="connsiteX69" fmla="*/ 350982 w 4251494"/>
              <a:gd name="connsiteY69" fmla="*/ 988291 h 4137891"/>
              <a:gd name="connsiteX70" fmla="*/ 258618 w 4251494"/>
              <a:gd name="connsiteY70" fmla="*/ 895927 h 4137891"/>
              <a:gd name="connsiteX71" fmla="*/ 203200 w 4251494"/>
              <a:gd name="connsiteY71" fmla="*/ 858981 h 4137891"/>
              <a:gd name="connsiteX72" fmla="*/ 147782 w 4251494"/>
              <a:gd name="connsiteY72" fmla="*/ 849745 h 4137891"/>
              <a:gd name="connsiteX73" fmla="*/ 101600 w 4251494"/>
              <a:gd name="connsiteY73" fmla="*/ 877454 h 4137891"/>
              <a:gd name="connsiteX74" fmla="*/ 55418 w 4251494"/>
              <a:gd name="connsiteY74" fmla="*/ 960581 h 4137891"/>
              <a:gd name="connsiteX75" fmla="*/ 129309 w 4251494"/>
              <a:gd name="connsiteY75" fmla="*/ 969818 h 4137891"/>
              <a:gd name="connsiteX76" fmla="*/ 249382 w 4251494"/>
              <a:gd name="connsiteY76" fmla="*/ 951345 h 4137891"/>
              <a:gd name="connsiteX77" fmla="*/ 267854 w 4251494"/>
              <a:gd name="connsiteY77" fmla="*/ 914400 h 4137891"/>
              <a:gd name="connsiteX78" fmla="*/ 286327 w 4251494"/>
              <a:gd name="connsiteY78" fmla="*/ 868218 h 4137891"/>
              <a:gd name="connsiteX79" fmla="*/ 314036 w 4251494"/>
              <a:gd name="connsiteY79" fmla="*/ 840509 h 4137891"/>
              <a:gd name="connsiteX80" fmla="*/ 360218 w 4251494"/>
              <a:gd name="connsiteY80" fmla="*/ 785091 h 4137891"/>
              <a:gd name="connsiteX81" fmla="*/ 785091 w 4251494"/>
              <a:gd name="connsiteY81" fmla="*/ 1681018 h 4137891"/>
              <a:gd name="connsiteX82" fmla="*/ 646545 w 4251494"/>
              <a:gd name="connsiteY82" fmla="*/ 2087418 h 4137891"/>
              <a:gd name="connsiteX83" fmla="*/ 720436 w 4251494"/>
              <a:gd name="connsiteY83" fmla="*/ 2041236 h 4137891"/>
              <a:gd name="connsiteX84" fmla="*/ 360218 w 4251494"/>
              <a:gd name="connsiteY84" fmla="*/ 785091 h 4137891"/>
              <a:gd name="connsiteX85" fmla="*/ 83127 w 4251494"/>
              <a:gd name="connsiteY85" fmla="*/ 868218 h 4137891"/>
              <a:gd name="connsiteX86" fmla="*/ 0 w 4251494"/>
              <a:gd name="connsiteY86" fmla="*/ 1034472 h 4137891"/>
              <a:gd name="connsiteX87" fmla="*/ 332509 w 4251494"/>
              <a:gd name="connsiteY87" fmla="*/ 1274618 h 4137891"/>
              <a:gd name="connsiteX88" fmla="*/ 424873 w 4251494"/>
              <a:gd name="connsiteY88" fmla="*/ 1320800 h 4137891"/>
              <a:gd name="connsiteX89" fmla="*/ 803564 w 4251494"/>
              <a:gd name="connsiteY89" fmla="*/ 1487054 h 4137891"/>
              <a:gd name="connsiteX90" fmla="*/ 766618 w 4251494"/>
              <a:gd name="connsiteY90" fmla="*/ 1237672 h 4137891"/>
              <a:gd name="connsiteX91" fmla="*/ 581891 w 4251494"/>
              <a:gd name="connsiteY91" fmla="*/ 951345 h 4137891"/>
              <a:gd name="connsiteX92" fmla="*/ 508000 w 4251494"/>
              <a:gd name="connsiteY92" fmla="*/ 886691 h 4137891"/>
              <a:gd name="connsiteX93" fmla="*/ 240145 w 4251494"/>
              <a:gd name="connsiteY93" fmla="*/ 812800 h 4137891"/>
              <a:gd name="connsiteX94" fmla="*/ 166254 w 4251494"/>
              <a:gd name="connsiteY94" fmla="*/ 1006763 h 4137891"/>
              <a:gd name="connsiteX95" fmla="*/ 258618 w 4251494"/>
              <a:gd name="connsiteY95" fmla="*/ 1191491 h 4137891"/>
              <a:gd name="connsiteX96" fmla="*/ 600364 w 4251494"/>
              <a:gd name="connsiteY96" fmla="*/ 1246909 h 4137891"/>
              <a:gd name="connsiteX97" fmla="*/ 147782 w 4251494"/>
              <a:gd name="connsiteY97" fmla="*/ 914400 h 413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251494" h="4137891">
                <a:moveTo>
                  <a:pt x="147782" y="914400"/>
                </a:moveTo>
                <a:lnTo>
                  <a:pt x="147782" y="914400"/>
                </a:lnTo>
                <a:cubicBezTo>
                  <a:pt x="230909" y="1000606"/>
                  <a:pt x="315009" y="1085885"/>
                  <a:pt x="397164" y="1173018"/>
                </a:cubicBezTo>
                <a:cubicBezTo>
                  <a:pt x="442496" y="1221097"/>
                  <a:pt x="474098" y="1263166"/>
                  <a:pt x="508000" y="1320800"/>
                </a:cubicBezTo>
                <a:cubicBezTo>
                  <a:pt x="622847" y="1516042"/>
                  <a:pt x="459809" y="1274867"/>
                  <a:pt x="600364" y="1459345"/>
                </a:cubicBezTo>
                <a:cubicBezTo>
                  <a:pt x="632466" y="1501478"/>
                  <a:pt x="692727" y="1588654"/>
                  <a:pt x="692727" y="1588654"/>
                </a:cubicBezTo>
                <a:cubicBezTo>
                  <a:pt x="698885" y="1607127"/>
                  <a:pt x="703395" y="1626233"/>
                  <a:pt x="711200" y="1644072"/>
                </a:cubicBezTo>
                <a:cubicBezTo>
                  <a:pt x="725937" y="1677757"/>
                  <a:pt x="782676" y="1786490"/>
                  <a:pt x="803564" y="1819563"/>
                </a:cubicBezTo>
                <a:cubicBezTo>
                  <a:pt x="823632" y="1851338"/>
                  <a:pt x="848469" y="1879953"/>
                  <a:pt x="868218" y="1911927"/>
                </a:cubicBezTo>
                <a:cubicBezTo>
                  <a:pt x="913171" y="1984708"/>
                  <a:pt x="950076" y="2062423"/>
                  <a:pt x="997527" y="2133600"/>
                </a:cubicBezTo>
                <a:cubicBezTo>
                  <a:pt x="1026813" y="2177529"/>
                  <a:pt x="1100746" y="2284620"/>
                  <a:pt x="1126836" y="2336800"/>
                </a:cubicBezTo>
                <a:cubicBezTo>
                  <a:pt x="1144735" y="2372599"/>
                  <a:pt x="1156593" y="2411137"/>
                  <a:pt x="1173018" y="2447636"/>
                </a:cubicBezTo>
                <a:cubicBezTo>
                  <a:pt x="1184319" y="2472748"/>
                  <a:pt x="1197649" y="2496897"/>
                  <a:pt x="1209964" y="2521527"/>
                </a:cubicBezTo>
                <a:cubicBezTo>
                  <a:pt x="1216121" y="2546157"/>
                  <a:pt x="1223457" y="2570523"/>
                  <a:pt x="1228436" y="2595418"/>
                </a:cubicBezTo>
                <a:cubicBezTo>
                  <a:pt x="1244073" y="2673604"/>
                  <a:pt x="1230390" y="2640174"/>
                  <a:pt x="1246909" y="2706254"/>
                </a:cubicBezTo>
                <a:cubicBezTo>
                  <a:pt x="1249270" y="2715699"/>
                  <a:pt x="1253470" y="2724602"/>
                  <a:pt x="1256145" y="2733963"/>
                </a:cubicBezTo>
                <a:cubicBezTo>
                  <a:pt x="1266350" y="2769679"/>
                  <a:pt x="1268569" y="2787004"/>
                  <a:pt x="1274618" y="2826327"/>
                </a:cubicBezTo>
                <a:cubicBezTo>
                  <a:pt x="1277928" y="2847844"/>
                  <a:pt x="1280977" y="2869402"/>
                  <a:pt x="1283854" y="2890981"/>
                </a:cubicBezTo>
                <a:cubicBezTo>
                  <a:pt x="1287135" y="2915585"/>
                  <a:pt x="1288223" y="2940532"/>
                  <a:pt x="1293091" y="2964872"/>
                </a:cubicBezTo>
                <a:cubicBezTo>
                  <a:pt x="1297487" y="2986851"/>
                  <a:pt x="1306524" y="3007687"/>
                  <a:pt x="1311564" y="3029527"/>
                </a:cubicBezTo>
                <a:cubicBezTo>
                  <a:pt x="1315775" y="3047775"/>
                  <a:pt x="1316258" y="3066777"/>
                  <a:pt x="1320800" y="3084945"/>
                </a:cubicBezTo>
                <a:cubicBezTo>
                  <a:pt x="1324280" y="3098864"/>
                  <a:pt x="1349272" y="3171011"/>
                  <a:pt x="1357745" y="3186545"/>
                </a:cubicBezTo>
                <a:cubicBezTo>
                  <a:pt x="1368376" y="3206036"/>
                  <a:pt x="1383676" y="3222687"/>
                  <a:pt x="1394691" y="3241963"/>
                </a:cubicBezTo>
                <a:cubicBezTo>
                  <a:pt x="1451797" y="3341897"/>
                  <a:pt x="1407632" y="3291181"/>
                  <a:pt x="1477818" y="3380509"/>
                </a:cubicBezTo>
                <a:cubicBezTo>
                  <a:pt x="1495355" y="3402829"/>
                  <a:pt x="1516205" y="3422455"/>
                  <a:pt x="1533236" y="3445163"/>
                </a:cubicBezTo>
                <a:cubicBezTo>
                  <a:pt x="1594765" y="3527202"/>
                  <a:pt x="1575192" y="3524065"/>
                  <a:pt x="1644073" y="3592945"/>
                </a:cubicBezTo>
                <a:cubicBezTo>
                  <a:pt x="1667215" y="3616087"/>
                  <a:pt x="1695694" y="3633617"/>
                  <a:pt x="1717964" y="3657600"/>
                </a:cubicBezTo>
                <a:cubicBezTo>
                  <a:pt x="1735985" y="3677008"/>
                  <a:pt x="1745068" y="3703883"/>
                  <a:pt x="1764145" y="3722254"/>
                </a:cubicBezTo>
                <a:cubicBezTo>
                  <a:pt x="1828611" y="3784333"/>
                  <a:pt x="1894518" y="3845726"/>
                  <a:pt x="1967345" y="3897745"/>
                </a:cubicBezTo>
                <a:cubicBezTo>
                  <a:pt x="1988897" y="3913139"/>
                  <a:pt x="2008593" y="3931535"/>
                  <a:pt x="2032000" y="3943927"/>
                </a:cubicBezTo>
                <a:cubicBezTo>
                  <a:pt x="2113539" y="3987095"/>
                  <a:pt x="2196218" y="4028515"/>
                  <a:pt x="2281382" y="4064000"/>
                </a:cubicBezTo>
                <a:cubicBezTo>
                  <a:pt x="2318327" y="4079394"/>
                  <a:pt x="2354078" y="4098046"/>
                  <a:pt x="2392218" y="4110181"/>
                </a:cubicBezTo>
                <a:cubicBezTo>
                  <a:pt x="2462424" y="4132519"/>
                  <a:pt x="2542079" y="4132761"/>
                  <a:pt x="2613891" y="4137891"/>
                </a:cubicBezTo>
                <a:cubicBezTo>
                  <a:pt x="2730885" y="4131733"/>
                  <a:pt x="2849825" y="4141543"/>
                  <a:pt x="2964873" y="4119418"/>
                </a:cubicBezTo>
                <a:cubicBezTo>
                  <a:pt x="3013624" y="4110043"/>
                  <a:pt x="3056044" y="4077308"/>
                  <a:pt x="3094182" y="4045527"/>
                </a:cubicBezTo>
                <a:cubicBezTo>
                  <a:pt x="3180641" y="3973478"/>
                  <a:pt x="3223747" y="3866410"/>
                  <a:pt x="3269673" y="3768436"/>
                </a:cubicBezTo>
                <a:cubicBezTo>
                  <a:pt x="3289577" y="3725975"/>
                  <a:pt x="3311300" y="3683948"/>
                  <a:pt x="3325091" y="3639127"/>
                </a:cubicBezTo>
                <a:cubicBezTo>
                  <a:pt x="3395741" y="3409514"/>
                  <a:pt x="3426266" y="3113040"/>
                  <a:pt x="3445164" y="2890981"/>
                </a:cubicBezTo>
                <a:cubicBezTo>
                  <a:pt x="3457479" y="2746278"/>
                  <a:pt x="3473050" y="2601815"/>
                  <a:pt x="3482109" y="2456872"/>
                </a:cubicBezTo>
                <a:cubicBezTo>
                  <a:pt x="3485188" y="2407612"/>
                  <a:pt x="3469272" y="2353237"/>
                  <a:pt x="3491345" y="2309091"/>
                </a:cubicBezTo>
                <a:cubicBezTo>
                  <a:pt x="4328091" y="635597"/>
                  <a:pt x="3799723" y="1977183"/>
                  <a:pt x="4202545" y="895927"/>
                </a:cubicBezTo>
                <a:cubicBezTo>
                  <a:pt x="4230933" y="736954"/>
                  <a:pt x="4272120" y="619528"/>
                  <a:pt x="4239491" y="461818"/>
                </a:cubicBezTo>
                <a:cubicBezTo>
                  <a:pt x="4225463" y="394013"/>
                  <a:pt x="4130855" y="286896"/>
                  <a:pt x="4091709" y="249381"/>
                </a:cubicBezTo>
                <a:cubicBezTo>
                  <a:pt x="4049762" y="209182"/>
                  <a:pt x="3920361" y="116188"/>
                  <a:pt x="3860800" y="92363"/>
                </a:cubicBezTo>
                <a:cubicBezTo>
                  <a:pt x="3785623" y="62292"/>
                  <a:pt x="3554222" y="41108"/>
                  <a:pt x="3509818" y="36945"/>
                </a:cubicBezTo>
                <a:cubicBezTo>
                  <a:pt x="3389916" y="25704"/>
                  <a:pt x="3269847" y="15825"/>
                  <a:pt x="3149600" y="9236"/>
                </a:cubicBezTo>
                <a:cubicBezTo>
                  <a:pt x="3045033" y="3506"/>
                  <a:pt x="2940243" y="3079"/>
                  <a:pt x="2835564" y="0"/>
                </a:cubicBezTo>
                <a:cubicBezTo>
                  <a:pt x="2406193" y="16837"/>
                  <a:pt x="2471656" y="-16132"/>
                  <a:pt x="2170545" y="64654"/>
                </a:cubicBezTo>
                <a:cubicBezTo>
                  <a:pt x="2024943" y="103718"/>
                  <a:pt x="1896810" y="149020"/>
                  <a:pt x="1754909" y="203200"/>
                </a:cubicBezTo>
                <a:cubicBezTo>
                  <a:pt x="1661974" y="238684"/>
                  <a:pt x="1571307" y="280040"/>
                  <a:pt x="1477818" y="314036"/>
                </a:cubicBezTo>
                <a:cubicBezTo>
                  <a:pt x="1368020" y="353962"/>
                  <a:pt x="1255582" y="386277"/>
                  <a:pt x="1145309" y="424872"/>
                </a:cubicBezTo>
                <a:cubicBezTo>
                  <a:pt x="848486" y="528760"/>
                  <a:pt x="1018143" y="486999"/>
                  <a:pt x="840509" y="526472"/>
                </a:cubicBezTo>
                <a:cubicBezTo>
                  <a:pt x="797406" y="551102"/>
                  <a:pt x="756830" y="580807"/>
                  <a:pt x="711200" y="600363"/>
                </a:cubicBezTo>
                <a:cubicBezTo>
                  <a:pt x="689648" y="609599"/>
                  <a:pt x="666755" y="616184"/>
                  <a:pt x="646545" y="628072"/>
                </a:cubicBezTo>
                <a:cubicBezTo>
                  <a:pt x="614152" y="647127"/>
                  <a:pt x="586188" y="673031"/>
                  <a:pt x="554182" y="692727"/>
                </a:cubicBezTo>
                <a:cubicBezTo>
                  <a:pt x="506047" y="722349"/>
                  <a:pt x="454421" y="746048"/>
                  <a:pt x="406400" y="775854"/>
                </a:cubicBezTo>
                <a:cubicBezTo>
                  <a:pt x="365040" y="801526"/>
                  <a:pt x="325474" y="830046"/>
                  <a:pt x="286327" y="858981"/>
                </a:cubicBezTo>
                <a:cubicBezTo>
                  <a:pt x="254620" y="882416"/>
                  <a:pt x="193964" y="932872"/>
                  <a:pt x="193964" y="932872"/>
                </a:cubicBezTo>
                <a:cubicBezTo>
                  <a:pt x="187806" y="945187"/>
                  <a:pt x="182322" y="957863"/>
                  <a:pt x="175491" y="969818"/>
                </a:cubicBezTo>
                <a:cubicBezTo>
                  <a:pt x="169983" y="979456"/>
                  <a:pt x="149169" y="989678"/>
                  <a:pt x="157018" y="997527"/>
                </a:cubicBezTo>
                <a:cubicBezTo>
                  <a:pt x="165994" y="1006503"/>
                  <a:pt x="181649" y="991370"/>
                  <a:pt x="193964" y="988291"/>
                </a:cubicBezTo>
                <a:cubicBezTo>
                  <a:pt x="250113" y="950857"/>
                  <a:pt x="190459" y="986140"/>
                  <a:pt x="258618" y="960581"/>
                </a:cubicBezTo>
                <a:cubicBezTo>
                  <a:pt x="271510" y="955746"/>
                  <a:pt x="309333" y="942109"/>
                  <a:pt x="295564" y="942109"/>
                </a:cubicBezTo>
                <a:cubicBezTo>
                  <a:pt x="267179" y="942109"/>
                  <a:pt x="240145" y="954424"/>
                  <a:pt x="212436" y="960581"/>
                </a:cubicBezTo>
                <a:cubicBezTo>
                  <a:pt x="200121" y="966739"/>
                  <a:pt x="188146" y="973630"/>
                  <a:pt x="175491" y="979054"/>
                </a:cubicBezTo>
                <a:cubicBezTo>
                  <a:pt x="166542" y="982889"/>
                  <a:pt x="141940" y="980502"/>
                  <a:pt x="147782" y="988291"/>
                </a:cubicBezTo>
                <a:cubicBezTo>
                  <a:pt x="168844" y="1016374"/>
                  <a:pt x="201982" y="1033058"/>
                  <a:pt x="230909" y="1052945"/>
                </a:cubicBezTo>
                <a:cubicBezTo>
                  <a:pt x="260099" y="1073013"/>
                  <a:pt x="299665" y="1091942"/>
                  <a:pt x="332509" y="1108363"/>
                </a:cubicBezTo>
                <a:cubicBezTo>
                  <a:pt x="344824" y="1102206"/>
                  <a:pt x="361451" y="1101095"/>
                  <a:pt x="369454" y="1089891"/>
                </a:cubicBezTo>
                <a:cubicBezTo>
                  <a:pt x="395031" y="1054083"/>
                  <a:pt x="369544" y="1017459"/>
                  <a:pt x="350982" y="988291"/>
                </a:cubicBezTo>
                <a:cubicBezTo>
                  <a:pt x="325219" y="947807"/>
                  <a:pt x="297218" y="924877"/>
                  <a:pt x="258618" y="895927"/>
                </a:cubicBezTo>
                <a:cubicBezTo>
                  <a:pt x="240857" y="882606"/>
                  <a:pt x="223694" y="867520"/>
                  <a:pt x="203200" y="858981"/>
                </a:cubicBezTo>
                <a:cubicBezTo>
                  <a:pt x="185913" y="851778"/>
                  <a:pt x="166255" y="852824"/>
                  <a:pt x="147782" y="849745"/>
                </a:cubicBezTo>
                <a:cubicBezTo>
                  <a:pt x="132388" y="858981"/>
                  <a:pt x="114294" y="864760"/>
                  <a:pt x="101600" y="877454"/>
                </a:cubicBezTo>
                <a:cubicBezTo>
                  <a:pt x="90004" y="889050"/>
                  <a:pt x="64129" y="943160"/>
                  <a:pt x="55418" y="960581"/>
                </a:cubicBezTo>
                <a:cubicBezTo>
                  <a:pt x="80048" y="963660"/>
                  <a:pt x="104487" y="969818"/>
                  <a:pt x="129309" y="969818"/>
                </a:cubicBezTo>
                <a:cubicBezTo>
                  <a:pt x="200742" y="969818"/>
                  <a:pt x="201953" y="967154"/>
                  <a:pt x="249382" y="951345"/>
                </a:cubicBezTo>
                <a:cubicBezTo>
                  <a:pt x="255539" y="939030"/>
                  <a:pt x="262262" y="926982"/>
                  <a:pt x="267854" y="914400"/>
                </a:cubicBezTo>
                <a:cubicBezTo>
                  <a:pt x="274588" y="899249"/>
                  <a:pt x="277540" y="882278"/>
                  <a:pt x="286327" y="868218"/>
                </a:cubicBezTo>
                <a:cubicBezTo>
                  <a:pt x="293250" y="857141"/>
                  <a:pt x="306444" y="851138"/>
                  <a:pt x="314036" y="840509"/>
                </a:cubicBezTo>
                <a:cubicBezTo>
                  <a:pt x="356648" y="780851"/>
                  <a:pt x="305593" y="821506"/>
                  <a:pt x="360218" y="785091"/>
                </a:cubicBezTo>
                <a:lnTo>
                  <a:pt x="785091" y="1681018"/>
                </a:lnTo>
                <a:lnTo>
                  <a:pt x="646545" y="2087418"/>
                </a:lnTo>
                <a:lnTo>
                  <a:pt x="720436" y="2041236"/>
                </a:lnTo>
                <a:lnTo>
                  <a:pt x="360218" y="785091"/>
                </a:lnTo>
                <a:lnTo>
                  <a:pt x="83127" y="868218"/>
                </a:lnTo>
                <a:lnTo>
                  <a:pt x="0" y="1034472"/>
                </a:lnTo>
                <a:lnTo>
                  <a:pt x="332509" y="1274618"/>
                </a:lnTo>
                <a:lnTo>
                  <a:pt x="424873" y="1320800"/>
                </a:lnTo>
                <a:lnTo>
                  <a:pt x="803564" y="1487054"/>
                </a:lnTo>
                <a:cubicBezTo>
                  <a:pt x="845420" y="1333580"/>
                  <a:pt x="845343" y="1417614"/>
                  <a:pt x="766618" y="1237672"/>
                </a:cubicBezTo>
                <a:lnTo>
                  <a:pt x="581891" y="951345"/>
                </a:lnTo>
                <a:lnTo>
                  <a:pt x="508000" y="886691"/>
                </a:lnTo>
                <a:lnTo>
                  <a:pt x="240145" y="812800"/>
                </a:lnTo>
                <a:cubicBezTo>
                  <a:pt x="155562" y="960821"/>
                  <a:pt x="166254" y="892465"/>
                  <a:pt x="166254" y="1006763"/>
                </a:cubicBezTo>
                <a:lnTo>
                  <a:pt x="258618" y="1191491"/>
                </a:lnTo>
                <a:lnTo>
                  <a:pt x="600364" y="1246909"/>
                </a:lnTo>
                <a:lnTo>
                  <a:pt x="147782" y="914400"/>
                </a:lnTo>
                <a:close/>
              </a:path>
            </a:pathLst>
          </a:custGeom>
          <a:solidFill>
            <a:schemeClr val="tx1"/>
          </a:solidFill>
          <a:ln>
            <a:noFill/>
          </a:ln>
          <a:effectLst>
            <a:softEdge rad="5207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TextBox 3">
            <a:extLst>
              <a:ext uri="{FF2B5EF4-FFF2-40B4-BE49-F238E27FC236}">
                <a16:creationId xmlns:a16="http://schemas.microsoft.com/office/drawing/2014/main" id="{FBBBACCB-9EC5-42B3-554A-E67F138E9BCC}"/>
              </a:ext>
            </a:extLst>
          </p:cNvPr>
          <p:cNvSpPr txBox="1"/>
          <p:nvPr/>
        </p:nvSpPr>
        <p:spPr>
          <a:xfrm>
            <a:off x="4294909" y="502013"/>
            <a:ext cx="6871854" cy="523220"/>
          </a:xfrm>
          <a:prstGeom prst="rect">
            <a:avLst/>
          </a:prstGeom>
          <a:noFill/>
        </p:spPr>
        <p:txBody>
          <a:bodyPr wrap="square">
            <a:spAutoFit/>
          </a:bodyPr>
          <a:lstStyle/>
          <a:p>
            <a:r>
              <a:rPr lang="el-GR" sz="2800" b="1" dirty="0">
                <a:solidFill>
                  <a:schemeClr val="bg1"/>
                </a:solidFill>
              </a:rPr>
              <a:t>Δελμούζος Αλέξανδρος</a:t>
            </a:r>
          </a:p>
        </p:txBody>
      </p:sp>
    </p:spTree>
    <p:extLst>
      <p:ext uri="{BB962C8B-B14F-4D97-AF65-F5344CB8AC3E}">
        <p14:creationId xmlns:p14="http://schemas.microsoft.com/office/powerpoint/2010/main" val="2843359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1E962F-3C45-613E-F67B-DD1B4DDA087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0AD18F1B-5528-57C3-A674-7BBE531D7B62}"/>
              </a:ext>
            </a:extLst>
          </p:cNvPr>
          <p:cNvSpPr>
            <a:spLocks noGrp="1"/>
          </p:cNvSpPr>
          <p:nvPr>
            <p:ph type="title"/>
          </p:nvPr>
        </p:nvSpPr>
        <p:spPr>
          <a:xfrm>
            <a:off x="0" y="-312208"/>
            <a:ext cx="10515600" cy="1325563"/>
          </a:xfrm>
        </p:spPr>
        <p:txBody>
          <a:bodyPr/>
          <a:lstStyle/>
          <a:p>
            <a:r>
              <a:rPr lang="el-GR" b="1" dirty="0"/>
              <a:t>Βιογραφικά στοιχεία</a:t>
            </a:r>
          </a:p>
        </p:txBody>
      </p:sp>
      <p:sp>
        <p:nvSpPr>
          <p:cNvPr id="3" name="Θέση περιεχομένου 2">
            <a:extLst>
              <a:ext uri="{FF2B5EF4-FFF2-40B4-BE49-F238E27FC236}">
                <a16:creationId xmlns:a16="http://schemas.microsoft.com/office/drawing/2014/main" id="{E5E2E9C3-69BF-00CD-471C-04744DD70C06}"/>
              </a:ext>
            </a:extLst>
          </p:cNvPr>
          <p:cNvSpPr>
            <a:spLocks noGrp="1"/>
          </p:cNvSpPr>
          <p:nvPr>
            <p:ph idx="1"/>
          </p:nvPr>
        </p:nvSpPr>
        <p:spPr>
          <a:xfrm>
            <a:off x="247073" y="1483880"/>
            <a:ext cx="4306455" cy="4351338"/>
          </a:xfrm>
        </p:spPr>
        <p:txBody>
          <a:bodyPr>
            <a:normAutofit/>
          </a:bodyPr>
          <a:lstStyle/>
          <a:p>
            <a:r>
              <a:rPr lang="el-GR" dirty="0"/>
              <a:t>Το 1907, θα επιστρέψει στην Ελλάδα και ο Δήμος </a:t>
            </a:r>
            <a:r>
              <a:rPr lang="el-GR" dirty="0" err="1"/>
              <a:t>Παγασών</a:t>
            </a:r>
            <a:r>
              <a:rPr lang="el-GR" dirty="0"/>
              <a:t>, θα τον διορίσει διευθυντή το 1908 στο νεοσύστατο Παρθεναγωγείο του. </a:t>
            </a:r>
          </a:p>
        </p:txBody>
      </p:sp>
      <p:pic>
        <p:nvPicPr>
          <p:cNvPr id="9" name="Εικόνα 8">
            <a:extLst>
              <a:ext uri="{FF2B5EF4-FFF2-40B4-BE49-F238E27FC236}">
                <a16:creationId xmlns:a16="http://schemas.microsoft.com/office/drawing/2014/main" id="{0E34794C-18E6-F2C8-E6D4-89BCF01CB248}"/>
              </a:ext>
            </a:extLst>
          </p:cNvPr>
          <p:cNvPicPr>
            <a:picLocks noChangeAspect="1"/>
          </p:cNvPicPr>
          <p:nvPr/>
        </p:nvPicPr>
        <p:blipFill>
          <a:blip r:embed="rId2"/>
          <a:stretch>
            <a:fillRect/>
          </a:stretch>
        </p:blipFill>
        <p:spPr>
          <a:xfrm>
            <a:off x="7638474" y="984131"/>
            <a:ext cx="4494068" cy="3012814"/>
          </a:xfrm>
          <a:prstGeom prst="rect">
            <a:avLst/>
          </a:prstGeom>
          <a:effectLst>
            <a:softEdge rad="469900"/>
          </a:effectLst>
        </p:spPr>
      </p:pic>
      <p:pic>
        <p:nvPicPr>
          <p:cNvPr id="10" name="Εικόνα 9">
            <a:extLst>
              <a:ext uri="{FF2B5EF4-FFF2-40B4-BE49-F238E27FC236}">
                <a16:creationId xmlns:a16="http://schemas.microsoft.com/office/drawing/2014/main" id="{2A9BFDFF-B7A1-2ADF-F693-D72DC8103176}"/>
              </a:ext>
            </a:extLst>
          </p:cNvPr>
          <p:cNvPicPr>
            <a:picLocks noChangeAspect="1"/>
          </p:cNvPicPr>
          <p:nvPr/>
        </p:nvPicPr>
        <p:blipFill>
          <a:blip r:embed="rId3"/>
          <a:stretch>
            <a:fillRect/>
          </a:stretch>
        </p:blipFill>
        <p:spPr>
          <a:xfrm>
            <a:off x="4357942" y="2492799"/>
            <a:ext cx="5208824" cy="3340158"/>
          </a:xfrm>
          <a:prstGeom prst="rect">
            <a:avLst/>
          </a:prstGeom>
          <a:effectLst>
            <a:softEdge rad="685800"/>
          </a:effectLst>
        </p:spPr>
      </p:pic>
      <p:pic>
        <p:nvPicPr>
          <p:cNvPr id="11" name="Εικόνα 10">
            <a:extLst>
              <a:ext uri="{FF2B5EF4-FFF2-40B4-BE49-F238E27FC236}">
                <a16:creationId xmlns:a16="http://schemas.microsoft.com/office/drawing/2014/main" id="{0EA7E197-0C1D-E9E0-6ED8-97930F9BBB97}"/>
              </a:ext>
            </a:extLst>
          </p:cNvPr>
          <p:cNvPicPr>
            <a:picLocks noChangeAspect="1"/>
          </p:cNvPicPr>
          <p:nvPr/>
        </p:nvPicPr>
        <p:blipFill>
          <a:blip r:embed="rId4"/>
          <a:stretch>
            <a:fillRect/>
          </a:stretch>
        </p:blipFill>
        <p:spPr>
          <a:xfrm>
            <a:off x="7349848" y="3888767"/>
            <a:ext cx="4227560" cy="2590542"/>
          </a:xfrm>
          <a:prstGeom prst="rect">
            <a:avLst/>
          </a:prstGeom>
          <a:effectLst>
            <a:softEdge rad="469900"/>
          </a:effectLst>
        </p:spPr>
      </p:pic>
    </p:spTree>
    <p:extLst>
      <p:ext uri="{BB962C8B-B14F-4D97-AF65-F5344CB8AC3E}">
        <p14:creationId xmlns:p14="http://schemas.microsoft.com/office/powerpoint/2010/main" val="766775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78593D43-19BD-FA5E-0BE4-9451CB2AB175}"/>
              </a:ext>
            </a:extLst>
          </p:cNvPr>
          <p:cNvSpPr>
            <a:spLocks noGrp="1"/>
          </p:cNvSpPr>
          <p:nvPr>
            <p:ph idx="1"/>
          </p:nvPr>
        </p:nvSpPr>
        <p:spPr>
          <a:xfrm>
            <a:off x="1133764" y="2638426"/>
            <a:ext cx="3567545" cy="2829502"/>
          </a:xfrm>
        </p:spPr>
        <p:txBody>
          <a:bodyPr>
            <a:normAutofit fontScale="77500" lnSpcReduction="20000"/>
          </a:bodyPr>
          <a:lstStyle/>
          <a:p>
            <a:r>
              <a:rPr lang="el-GR" dirty="0"/>
              <a:t>Το Μάρτιο του 1910, συγκροτήθηκε στην Αθήνα ο « Εκπαιδευτικός Όμιλος» όπου ο Δελμούζος ήταν ένας από τους 38 ιδρυτές του. Εκεί συνεργάστηκε με τους Γληνό και Τριανταφυλλίδη για την καθιέρωση της δημοτικής.</a:t>
            </a:r>
          </a:p>
        </p:txBody>
      </p:sp>
      <p:sp>
        <p:nvSpPr>
          <p:cNvPr id="6" name="Τίτλος 1">
            <a:extLst>
              <a:ext uri="{FF2B5EF4-FFF2-40B4-BE49-F238E27FC236}">
                <a16:creationId xmlns:a16="http://schemas.microsoft.com/office/drawing/2014/main" id="{87AFB313-D131-7372-E05A-3E33496F3A43}"/>
              </a:ext>
            </a:extLst>
          </p:cNvPr>
          <p:cNvSpPr txBox="1">
            <a:spLocks/>
          </p:cNvSpPr>
          <p:nvPr/>
        </p:nvSpPr>
        <p:spPr>
          <a:xfrm>
            <a:off x="0" y="-3122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t>Βιογραφικά στοιχεία</a:t>
            </a:r>
          </a:p>
        </p:txBody>
      </p:sp>
      <p:pic>
        <p:nvPicPr>
          <p:cNvPr id="2" name="Εικόνα 1">
            <a:extLst>
              <a:ext uri="{FF2B5EF4-FFF2-40B4-BE49-F238E27FC236}">
                <a16:creationId xmlns:a16="http://schemas.microsoft.com/office/drawing/2014/main" id="{93BBD456-34E4-61AE-478D-31E796FDF71A}"/>
              </a:ext>
            </a:extLst>
          </p:cNvPr>
          <p:cNvPicPr>
            <a:picLocks noChangeAspect="1"/>
          </p:cNvPicPr>
          <p:nvPr/>
        </p:nvPicPr>
        <p:blipFill>
          <a:blip r:embed="rId2"/>
          <a:stretch>
            <a:fillRect/>
          </a:stretch>
        </p:blipFill>
        <p:spPr>
          <a:xfrm>
            <a:off x="6626628" y="2232278"/>
            <a:ext cx="4551680" cy="3556000"/>
          </a:xfrm>
          <a:prstGeom prst="rect">
            <a:avLst/>
          </a:prstGeom>
          <a:effectLst>
            <a:softEdge rad="152400"/>
          </a:effectLst>
        </p:spPr>
      </p:pic>
      <p:sp>
        <p:nvSpPr>
          <p:cNvPr id="7" name="Ελεύθερη σχεδίαση: Σχήμα 6">
            <a:extLst>
              <a:ext uri="{FF2B5EF4-FFF2-40B4-BE49-F238E27FC236}">
                <a16:creationId xmlns:a16="http://schemas.microsoft.com/office/drawing/2014/main" id="{227D4FA9-0565-8A7B-7940-93F51F0D8F53}"/>
              </a:ext>
            </a:extLst>
          </p:cNvPr>
          <p:cNvSpPr/>
          <p:nvPr/>
        </p:nvSpPr>
        <p:spPr>
          <a:xfrm>
            <a:off x="5377874" y="433455"/>
            <a:ext cx="6501476" cy="4409942"/>
          </a:xfrm>
          <a:custGeom>
            <a:avLst/>
            <a:gdLst>
              <a:gd name="connsiteX0" fmla="*/ 1282863 w 6501476"/>
              <a:gd name="connsiteY0" fmla="*/ 4409942 h 4409942"/>
              <a:gd name="connsiteX1" fmla="*/ 1282863 w 6501476"/>
              <a:gd name="connsiteY1" fmla="*/ 4409942 h 4409942"/>
              <a:gd name="connsiteX2" fmla="*/ 1402935 w 6501476"/>
              <a:gd name="connsiteY2" fmla="*/ 4289869 h 4409942"/>
              <a:gd name="connsiteX3" fmla="*/ 1439881 w 6501476"/>
              <a:gd name="connsiteY3" fmla="*/ 4252924 h 4409942"/>
              <a:gd name="connsiteX4" fmla="*/ 1504535 w 6501476"/>
              <a:gd name="connsiteY4" fmla="*/ 4169796 h 4409942"/>
              <a:gd name="connsiteX5" fmla="*/ 1532245 w 6501476"/>
              <a:gd name="connsiteY5" fmla="*/ 4095905 h 4409942"/>
              <a:gd name="connsiteX6" fmla="*/ 1578426 w 6501476"/>
              <a:gd name="connsiteY6" fmla="*/ 4031251 h 4409942"/>
              <a:gd name="connsiteX7" fmla="*/ 1596899 w 6501476"/>
              <a:gd name="connsiteY7" fmla="*/ 3994305 h 4409942"/>
              <a:gd name="connsiteX8" fmla="*/ 1606135 w 6501476"/>
              <a:gd name="connsiteY8" fmla="*/ 3957360 h 4409942"/>
              <a:gd name="connsiteX9" fmla="*/ 1633845 w 6501476"/>
              <a:gd name="connsiteY9" fmla="*/ 3920414 h 4409942"/>
              <a:gd name="connsiteX10" fmla="*/ 1707735 w 6501476"/>
              <a:gd name="connsiteY10" fmla="*/ 3864996 h 4409942"/>
              <a:gd name="connsiteX11" fmla="*/ 1753917 w 6501476"/>
              <a:gd name="connsiteY11" fmla="*/ 3828051 h 4409942"/>
              <a:gd name="connsiteX12" fmla="*/ 1781626 w 6501476"/>
              <a:gd name="connsiteY12" fmla="*/ 3791105 h 4409942"/>
              <a:gd name="connsiteX13" fmla="*/ 1818572 w 6501476"/>
              <a:gd name="connsiteY13" fmla="*/ 3754160 h 4409942"/>
              <a:gd name="connsiteX14" fmla="*/ 1846281 w 6501476"/>
              <a:gd name="connsiteY14" fmla="*/ 3735687 h 4409942"/>
              <a:gd name="connsiteX15" fmla="*/ 1873990 w 6501476"/>
              <a:gd name="connsiteY15" fmla="*/ 3707978 h 4409942"/>
              <a:gd name="connsiteX16" fmla="*/ 1947881 w 6501476"/>
              <a:gd name="connsiteY16" fmla="*/ 3643324 h 4409942"/>
              <a:gd name="connsiteX17" fmla="*/ 1984826 w 6501476"/>
              <a:gd name="connsiteY17" fmla="*/ 3504778 h 4409942"/>
              <a:gd name="connsiteX18" fmla="*/ 2012535 w 6501476"/>
              <a:gd name="connsiteY18" fmla="*/ 3412414 h 4409942"/>
              <a:gd name="connsiteX19" fmla="*/ 2031008 w 6501476"/>
              <a:gd name="connsiteY19" fmla="*/ 3375469 h 4409942"/>
              <a:gd name="connsiteX20" fmla="*/ 2040245 w 6501476"/>
              <a:gd name="connsiteY20" fmla="*/ 3329287 h 4409942"/>
              <a:gd name="connsiteX21" fmla="*/ 2077190 w 6501476"/>
              <a:gd name="connsiteY21" fmla="*/ 3264633 h 4409942"/>
              <a:gd name="connsiteX22" fmla="*/ 2123372 w 6501476"/>
              <a:gd name="connsiteY22" fmla="*/ 3218451 h 4409942"/>
              <a:gd name="connsiteX23" fmla="*/ 2178790 w 6501476"/>
              <a:gd name="connsiteY23" fmla="*/ 3144560 h 4409942"/>
              <a:gd name="connsiteX24" fmla="*/ 2224972 w 6501476"/>
              <a:gd name="connsiteY24" fmla="*/ 3126087 h 4409942"/>
              <a:gd name="connsiteX25" fmla="*/ 2252681 w 6501476"/>
              <a:gd name="connsiteY25" fmla="*/ 3107614 h 4409942"/>
              <a:gd name="connsiteX26" fmla="*/ 2280390 w 6501476"/>
              <a:gd name="connsiteY26" fmla="*/ 3098378 h 4409942"/>
              <a:gd name="connsiteX27" fmla="*/ 2354281 w 6501476"/>
              <a:gd name="connsiteY27" fmla="*/ 3079905 h 4409942"/>
              <a:gd name="connsiteX28" fmla="*/ 2400463 w 6501476"/>
              <a:gd name="connsiteY28" fmla="*/ 3061433 h 4409942"/>
              <a:gd name="connsiteX29" fmla="*/ 2455881 w 6501476"/>
              <a:gd name="connsiteY29" fmla="*/ 3052196 h 4409942"/>
              <a:gd name="connsiteX30" fmla="*/ 2520535 w 6501476"/>
              <a:gd name="connsiteY30" fmla="*/ 3033724 h 4409942"/>
              <a:gd name="connsiteX31" fmla="*/ 2594426 w 6501476"/>
              <a:gd name="connsiteY31" fmla="*/ 3015251 h 4409942"/>
              <a:gd name="connsiteX32" fmla="*/ 2640608 w 6501476"/>
              <a:gd name="connsiteY32" fmla="*/ 2969069 h 4409942"/>
              <a:gd name="connsiteX33" fmla="*/ 2705263 w 6501476"/>
              <a:gd name="connsiteY33" fmla="*/ 2895178 h 4409942"/>
              <a:gd name="connsiteX34" fmla="*/ 2732972 w 6501476"/>
              <a:gd name="connsiteY34" fmla="*/ 2876705 h 4409942"/>
              <a:gd name="connsiteX35" fmla="*/ 2779154 w 6501476"/>
              <a:gd name="connsiteY35" fmla="*/ 2839760 h 4409942"/>
              <a:gd name="connsiteX36" fmla="*/ 2806863 w 6501476"/>
              <a:gd name="connsiteY36" fmla="*/ 2812051 h 4409942"/>
              <a:gd name="connsiteX37" fmla="*/ 2834572 w 6501476"/>
              <a:gd name="connsiteY37" fmla="*/ 2802814 h 4409942"/>
              <a:gd name="connsiteX38" fmla="*/ 2908463 w 6501476"/>
              <a:gd name="connsiteY38" fmla="*/ 2747396 h 4409942"/>
              <a:gd name="connsiteX39" fmla="*/ 2963881 w 6501476"/>
              <a:gd name="connsiteY39" fmla="*/ 2645796 h 4409942"/>
              <a:gd name="connsiteX40" fmla="*/ 2982354 w 6501476"/>
              <a:gd name="connsiteY40" fmla="*/ 2608851 h 4409942"/>
              <a:gd name="connsiteX41" fmla="*/ 3019299 w 6501476"/>
              <a:gd name="connsiteY41" fmla="*/ 2581142 h 4409942"/>
              <a:gd name="connsiteX42" fmla="*/ 3028535 w 6501476"/>
              <a:gd name="connsiteY42" fmla="*/ 2553433 h 4409942"/>
              <a:gd name="connsiteX43" fmla="*/ 3074717 w 6501476"/>
              <a:gd name="connsiteY43" fmla="*/ 2525724 h 4409942"/>
              <a:gd name="connsiteX44" fmla="*/ 3102426 w 6501476"/>
              <a:gd name="connsiteY44" fmla="*/ 2498014 h 4409942"/>
              <a:gd name="connsiteX45" fmla="*/ 3120899 w 6501476"/>
              <a:gd name="connsiteY45" fmla="*/ 2045433 h 4409942"/>
              <a:gd name="connsiteX46" fmla="*/ 3139372 w 6501476"/>
              <a:gd name="connsiteY46" fmla="*/ 1971542 h 4409942"/>
              <a:gd name="connsiteX47" fmla="*/ 3157845 w 6501476"/>
              <a:gd name="connsiteY47" fmla="*/ 1906887 h 4409942"/>
              <a:gd name="connsiteX48" fmla="*/ 3176317 w 6501476"/>
              <a:gd name="connsiteY48" fmla="*/ 1879178 h 4409942"/>
              <a:gd name="connsiteX49" fmla="*/ 3185554 w 6501476"/>
              <a:gd name="connsiteY49" fmla="*/ 1832996 h 4409942"/>
              <a:gd name="connsiteX50" fmla="*/ 3268681 w 6501476"/>
              <a:gd name="connsiteY50" fmla="*/ 1759105 h 4409942"/>
              <a:gd name="connsiteX51" fmla="*/ 3351808 w 6501476"/>
              <a:gd name="connsiteY51" fmla="*/ 1731396 h 4409942"/>
              <a:gd name="connsiteX52" fmla="*/ 3610426 w 6501476"/>
              <a:gd name="connsiteY52" fmla="*/ 1740633 h 4409942"/>
              <a:gd name="connsiteX53" fmla="*/ 3702790 w 6501476"/>
              <a:gd name="connsiteY53" fmla="*/ 1768342 h 4409942"/>
              <a:gd name="connsiteX54" fmla="*/ 3748972 w 6501476"/>
              <a:gd name="connsiteY54" fmla="*/ 1777578 h 4409942"/>
              <a:gd name="connsiteX55" fmla="*/ 3795154 w 6501476"/>
              <a:gd name="connsiteY55" fmla="*/ 1796051 h 4409942"/>
              <a:gd name="connsiteX56" fmla="*/ 3832099 w 6501476"/>
              <a:gd name="connsiteY56" fmla="*/ 1805287 h 4409942"/>
              <a:gd name="connsiteX57" fmla="*/ 3933699 w 6501476"/>
              <a:gd name="connsiteY57" fmla="*/ 1851469 h 4409942"/>
              <a:gd name="connsiteX58" fmla="*/ 3979881 w 6501476"/>
              <a:gd name="connsiteY58" fmla="*/ 1897651 h 4409942"/>
              <a:gd name="connsiteX59" fmla="*/ 4016826 w 6501476"/>
              <a:gd name="connsiteY59" fmla="*/ 1962305 h 4409942"/>
              <a:gd name="connsiteX60" fmla="*/ 4035299 w 6501476"/>
              <a:gd name="connsiteY60" fmla="*/ 1990014 h 4409942"/>
              <a:gd name="connsiteX61" fmla="*/ 4044535 w 6501476"/>
              <a:gd name="connsiteY61" fmla="*/ 2128560 h 4409942"/>
              <a:gd name="connsiteX62" fmla="*/ 4063008 w 6501476"/>
              <a:gd name="connsiteY62" fmla="*/ 2156269 h 4409942"/>
              <a:gd name="connsiteX63" fmla="*/ 4127663 w 6501476"/>
              <a:gd name="connsiteY63" fmla="*/ 2211687 h 4409942"/>
              <a:gd name="connsiteX64" fmla="*/ 4183081 w 6501476"/>
              <a:gd name="connsiteY64" fmla="*/ 2220924 h 4409942"/>
              <a:gd name="connsiteX65" fmla="*/ 4210790 w 6501476"/>
              <a:gd name="connsiteY65" fmla="*/ 2230160 h 4409942"/>
              <a:gd name="connsiteX66" fmla="*/ 4256972 w 6501476"/>
              <a:gd name="connsiteY66" fmla="*/ 2239396 h 4409942"/>
              <a:gd name="connsiteX67" fmla="*/ 4293917 w 6501476"/>
              <a:gd name="connsiteY67" fmla="*/ 2248633 h 4409942"/>
              <a:gd name="connsiteX68" fmla="*/ 4349335 w 6501476"/>
              <a:gd name="connsiteY68" fmla="*/ 2257869 h 4409942"/>
              <a:gd name="connsiteX69" fmla="*/ 4386281 w 6501476"/>
              <a:gd name="connsiteY69" fmla="*/ 2267105 h 4409942"/>
              <a:gd name="connsiteX70" fmla="*/ 4441699 w 6501476"/>
              <a:gd name="connsiteY70" fmla="*/ 2276342 h 4409942"/>
              <a:gd name="connsiteX71" fmla="*/ 4506354 w 6501476"/>
              <a:gd name="connsiteY71" fmla="*/ 2313287 h 4409942"/>
              <a:gd name="connsiteX72" fmla="*/ 4543299 w 6501476"/>
              <a:gd name="connsiteY72" fmla="*/ 2340996 h 4409942"/>
              <a:gd name="connsiteX73" fmla="*/ 4589481 w 6501476"/>
              <a:gd name="connsiteY73" fmla="*/ 2368705 h 4409942"/>
              <a:gd name="connsiteX74" fmla="*/ 4644899 w 6501476"/>
              <a:gd name="connsiteY74" fmla="*/ 2405651 h 4409942"/>
              <a:gd name="connsiteX75" fmla="*/ 4700317 w 6501476"/>
              <a:gd name="connsiteY75" fmla="*/ 2461069 h 4409942"/>
              <a:gd name="connsiteX76" fmla="*/ 4746499 w 6501476"/>
              <a:gd name="connsiteY76" fmla="*/ 2525724 h 4409942"/>
              <a:gd name="connsiteX77" fmla="*/ 4764972 w 6501476"/>
              <a:gd name="connsiteY77" fmla="*/ 2553433 h 4409942"/>
              <a:gd name="connsiteX78" fmla="*/ 4811154 w 6501476"/>
              <a:gd name="connsiteY78" fmla="*/ 2590378 h 4409942"/>
              <a:gd name="connsiteX79" fmla="*/ 4820390 w 6501476"/>
              <a:gd name="connsiteY79" fmla="*/ 2618087 h 4409942"/>
              <a:gd name="connsiteX80" fmla="*/ 4875808 w 6501476"/>
              <a:gd name="connsiteY80" fmla="*/ 2655033 h 4409942"/>
              <a:gd name="connsiteX81" fmla="*/ 4977408 w 6501476"/>
              <a:gd name="connsiteY81" fmla="*/ 2747396 h 4409942"/>
              <a:gd name="connsiteX82" fmla="*/ 5023590 w 6501476"/>
              <a:gd name="connsiteY82" fmla="*/ 2765869 h 4409942"/>
              <a:gd name="connsiteX83" fmla="*/ 5079008 w 6501476"/>
              <a:gd name="connsiteY83" fmla="*/ 2802814 h 4409942"/>
              <a:gd name="connsiteX84" fmla="*/ 5115954 w 6501476"/>
              <a:gd name="connsiteY84" fmla="*/ 2821287 h 4409942"/>
              <a:gd name="connsiteX85" fmla="*/ 5152899 w 6501476"/>
              <a:gd name="connsiteY85" fmla="*/ 2830524 h 4409942"/>
              <a:gd name="connsiteX86" fmla="*/ 5236026 w 6501476"/>
              <a:gd name="connsiteY86" fmla="*/ 2876705 h 4409942"/>
              <a:gd name="connsiteX87" fmla="*/ 5291445 w 6501476"/>
              <a:gd name="connsiteY87" fmla="*/ 2932124 h 4409942"/>
              <a:gd name="connsiteX88" fmla="*/ 5356099 w 6501476"/>
              <a:gd name="connsiteY88" fmla="*/ 2987542 h 4409942"/>
              <a:gd name="connsiteX89" fmla="*/ 5402281 w 6501476"/>
              <a:gd name="connsiteY89" fmla="*/ 3024487 h 4409942"/>
              <a:gd name="connsiteX90" fmla="*/ 5457699 w 6501476"/>
              <a:gd name="connsiteY90" fmla="*/ 3098378 h 4409942"/>
              <a:gd name="connsiteX91" fmla="*/ 5476172 w 6501476"/>
              <a:gd name="connsiteY91" fmla="*/ 3135324 h 4409942"/>
              <a:gd name="connsiteX92" fmla="*/ 5503881 w 6501476"/>
              <a:gd name="connsiteY92" fmla="*/ 3172269 h 4409942"/>
              <a:gd name="connsiteX93" fmla="*/ 5522354 w 6501476"/>
              <a:gd name="connsiteY93" fmla="*/ 3199978 h 4409942"/>
              <a:gd name="connsiteX94" fmla="*/ 5577772 w 6501476"/>
              <a:gd name="connsiteY94" fmla="*/ 3273869 h 4409942"/>
              <a:gd name="connsiteX95" fmla="*/ 5587008 w 6501476"/>
              <a:gd name="connsiteY95" fmla="*/ 3320051 h 4409942"/>
              <a:gd name="connsiteX96" fmla="*/ 5633190 w 6501476"/>
              <a:gd name="connsiteY96" fmla="*/ 3421651 h 4409942"/>
              <a:gd name="connsiteX97" fmla="*/ 5679372 w 6501476"/>
              <a:gd name="connsiteY97" fmla="*/ 3486305 h 4409942"/>
              <a:gd name="connsiteX98" fmla="*/ 5716317 w 6501476"/>
              <a:gd name="connsiteY98" fmla="*/ 3560196 h 4409942"/>
              <a:gd name="connsiteX99" fmla="*/ 5734790 w 6501476"/>
              <a:gd name="connsiteY99" fmla="*/ 3597142 h 4409942"/>
              <a:gd name="connsiteX100" fmla="*/ 5762499 w 6501476"/>
              <a:gd name="connsiteY100" fmla="*/ 3624851 h 4409942"/>
              <a:gd name="connsiteX101" fmla="*/ 5808681 w 6501476"/>
              <a:gd name="connsiteY101" fmla="*/ 3717214 h 4409942"/>
              <a:gd name="connsiteX102" fmla="*/ 5845626 w 6501476"/>
              <a:gd name="connsiteY102" fmla="*/ 3754160 h 4409942"/>
              <a:gd name="connsiteX103" fmla="*/ 5864099 w 6501476"/>
              <a:gd name="connsiteY103" fmla="*/ 3791105 h 4409942"/>
              <a:gd name="connsiteX104" fmla="*/ 5901045 w 6501476"/>
              <a:gd name="connsiteY104" fmla="*/ 3809578 h 4409942"/>
              <a:gd name="connsiteX105" fmla="*/ 5965699 w 6501476"/>
              <a:gd name="connsiteY105" fmla="*/ 3864996 h 4409942"/>
              <a:gd name="connsiteX106" fmla="*/ 6011881 w 6501476"/>
              <a:gd name="connsiteY106" fmla="*/ 3883469 h 4409942"/>
              <a:gd name="connsiteX107" fmla="*/ 6058063 w 6501476"/>
              <a:gd name="connsiteY107" fmla="*/ 3911178 h 4409942"/>
              <a:gd name="connsiteX108" fmla="*/ 6122717 w 6501476"/>
              <a:gd name="connsiteY108" fmla="*/ 3920414 h 4409942"/>
              <a:gd name="connsiteX109" fmla="*/ 6178135 w 6501476"/>
              <a:gd name="connsiteY109" fmla="*/ 3929651 h 4409942"/>
              <a:gd name="connsiteX110" fmla="*/ 6252026 w 6501476"/>
              <a:gd name="connsiteY110" fmla="*/ 3920414 h 4409942"/>
              <a:gd name="connsiteX111" fmla="*/ 6464463 w 6501476"/>
              <a:gd name="connsiteY111" fmla="*/ 3587905 h 4409942"/>
              <a:gd name="connsiteX112" fmla="*/ 6492172 w 6501476"/>
              <a:gd name="connsiteY112" fmla="*/ 3347760 h 4409942"/>
              <a:gd name="connsiteX113" fmla="*/ 6492172 w 6501476"/>
              <a:gd name="connsiteY113" fmla="*/ 2932124 h 4409942"/>
              <a:gd name="connsiteX114" fmla="*/ 6473699 w 6501476"/>
              <a:gd name="connsiteY114" fmla="*/ 2802814 h 4409942"/>
              <a:gd name="connsiteX115" fmla="*/ 6427517 w 6501476"/>
              <a:gd name="connsiteY115" fmla="*/ 2636560 h 4409942"/>
              <a:gd name="connsiteX116" fmla="*/ 6399808 w 6501476"/>
              <a:gd name="connsiteY116" fmla="*/ 2285578 h 4409942"/>
              <a:gd name="connsiteX117" fmla="*/ 6427517 w 6501476"/>
              <a:gd name="connsiteY117" fmla="*/ 1943833 h 4409942"/>
              <a:gd name="connsiteX118" fmla="*/ 6409045 w 6501476"/>
              <a:gd name="connsiteY118" fmla="*/ 1712924 h 4409942"/>
              <a:gd name="connsiteX119" fmla="*/ 6233554 w 6501476"/>
              <a:gd name="connsiteY119" fmla="*/ 1306524 h 4409942"/>
              <a:gd name="connsiteX120" fmla="*/ 5873335 w 6501476"/>
              <a:gd name="connsiteY120" fmla="*/ 807760 h 4409942"/>
              <a:gd name="connsiteX121" fmla="*/ 5771735 w 6501476"/>
              <a:gd name="connsiteY121" fmla="*/ 715396 h 4409942"/>
              <a:gd name="connsiteX122" fmla="*/ 5550063 w 6501476"/>
              <a:gd name="connsiteY122" fmla="*/ 567614 h 4409942"/>
              <a:gd name="connsiteX123" fmla="*/ 5254499 w 6501476"/>
              <a:gd name="connsiteY123" fmla="*/ 401360 h 4409942"/>
              <a:gd name="connsiteX124" fmla="*/ 4820390 w 6501476"/>
              <a:gd name="connsiteY124" fmla="*/ 216633 h 4409942"/>
              <a:gd name="connsiteX125" fmla="*/ 4728026 w 6501476"/>
              <a:gd name="connsiteY125" fmla="*/ 179687 h 4409942"/>
              <a:gd name="connsiteX126" fmla="*/ 4607954 w 6501476"/>
              <a:gd name="connsiteY126" fmla="*/ 142742 h 4409942"/>
              <a:gd name="connsiteX127" fmla="*/ 4201554 w 6501476"/>
              <a:gd name="connsiteY127" fmla="*/ 59614 h 4409942"/>
              <a:gd name="connsiteX128" fmla="*/ 3841335 w 6501476"/>
              <a:gd name="connsiteY128" fmla="*/ 31905 h 4409942"/>
              <a:gd name="connsiteX129" fmla="*/ 3305626 w 6501476"/>
              <a:gd name="connsiteY129" fmla="*/ 22669 h 4409942"/>
              <a:gd name="connsiteX130" fmla="*/ 2363517 w 6501476"/>
              <a:gd name="connsiteY130" fmla="*/ 13433 h 4409942"/>
              <a:gd name="connsiteX131" fmla="*/ 1402935 w 6501476"/>
              <a:gd name="connsiteY131" fmla="*/ 31905 h 4409942"/>
              <a:gd name="connsiteX132" fmla="*/ 978063 w 6501476"/>
              <a:gd name="connsiteY132" fmla="*/ 179687 h 4409942"/>
              <a:gd name="connsiteX133" fmla="*/ 664026 w 6501476"/>
              <a:gd name="connsiteY133" fmla="*/ 327469 h 4409942"/>
              <a:gd name="connsiteX134" fmla="*/ 543954 w 6501476"/>
              <a:gd name="connsiteY134" fmla="*/ 382887 h 4409942"/>
              <a:gd name="connsiteX135" fmla="*/ 331517 w 6501476"/>
              <a:gd name="connsiteY135" fmla="*/ 521433 h 4409942"/>
              <a:gd name="connsiteX136" fmla="*/ 165263 w 6501476"/>
              <a:gd name="connsiteY136" fmla="*/ 696924 h 4409942"/>
              <a:gd name="connsiteX137" fmla="*/ 26717 w 6501476"/>
              <a:gd name="connsiteY137" fmla="*/ 974014 h 4409942"/>
              <a:gd name="connsiteX138" fmla="*/ 17481 w 6501476"/>
              <a:gd name="connsiteY138" fmla="*/ 1574378 h 4409942"/>
              <a:gd name="connsiteX139" fmla="*/ 45190 w 6501476"/>
              <a:gd name="connsiteY139" fmla="*/ 1934596 h 4409942"/>
              <a:gd name="connsiteX140" fmla="*/ 63663 w 6501476"/>
              <a:gd name="connsiteY140" fmla="*/ 2091614 h 4409942"/>
              <a:gd name="connsiteX141" fmla="*/ 91372 w 6501476"/>
              <a:gd name="connsiteY141" fmla="*/ 2239396 h 4409942"/>
              <a:gd name="connsiteX142" fmla="*/ 202208 w 6501476"/>
              <a:gd name="connsiteY142" fmla="*/ 2581142 h 4409942"/>
              <a:gd name="connsiteX143" fmla="*/ 423881 w 6501476"/>
              <a:gd name="connsiteY143" fmla="*/ 3006014 h 4409942"/>
              <a:gd name="connsiteX144" fmla="*/ 497772 w 6501476"/>
              <a:gd name="connsiteY144" fmla="*/ 3144560 h 4409942"/>
              <a:gd name="connsiteX145" fmla="*/ 636317 w 6501476"/>
              <a:gd name="connsiteY145" fmla="*/ 3403178 h 4409942"/>
              <a:gd name="connsiteX146" fmla="*/ 682499 w 6501476"/>
              <a:gd name="connsiteY146" fmla="*/ 3514014 h 4409942"/>
              <a:gd name="connsiteX147" fmla="*/ 830281 w 6501476"/>
              <a:gd name="connsiteY147" fmla="*/ 3800342 h 4409942"/>
              <a:gd name="connsiteX148" fmla="*/ 913408 w 6501476"/>
              <a:gd name="connsiteY148" fmla="*/ 3966596 h 4409942"/>
              <a:gd name="connsiteX149" fmla="*/ 978063 w 6501476"/>
              <a:gd name="connsiteY149" fmla="*/ 4095905 h 4409942"/>
              <a:gd name="connsiteX150" fmla="*/ 1024245 w 6501476"/>
              <a:gd name="connsiteY150" fmla="*/ 4188269 h 4409942"/>
              <a:gd name="connsiteX151" fmla="*/ 1079663 w 6501476"/>
              <a:gd name="connsiteY151" fmla="*/ 4243687 h 4409942"/>
              <a:gd name="connsiteX152" fmla="*/ 1116608 w 6501476"/>
              <a:gd name="connsiteY152" fmla="*/ 4280633 h 4409942"/>
              <a:gd name="connsiteX153" fmla="*/ 1144317 w 6501476"/>
              <a:gd name="connsiteY153" fmla="*/ 4299105 h 4409942"/>
              <a:gd name="connsiteX154" fmla="*/ 1162790 w 6501476"/>
              <a:gd name="connsiteY154" fmla="*/ 4326814 h 4409942"/>
              <a:gd name="connsiteX155" fmla="*/ 1282863 w 6501476"/>
              <a:gd name="connsiteY155" fmla="*/ 4409942 h 440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6501476" h="4409942">
                <a:moveTo>
                  <a:pt x="1282863" y="4409942"/>
                </a:moveTo>
                <a:lnTo>
                  <a:pt x="1282863" y="4409942"/>
                </a:lnTo>
                <a:lnTo>
                  <a:pt x="1402935" y="4289869"/>
                </a:lnTo>
                <a:lnTo>
                  <a:pt x="1439881" y="4252924"/>
                </a:lnTo>
                <a:cubicBezTo>
                  <a:pt x="1494615" y="4143456"/>
                  <a:pt x="1406679" y="4309592"/>
                  <a:pt x="1504535" y="4169796"/>
                </a:cubicBezTo>
                <a:cubicBezTo>
                  <a:pt x="1518631" y="4149658"/>
                  <a:pt x="1522458" y="4118741"/>
                  <a:pt x="1532245" y="4095905"/>
                </a:cubicBezTo>
                <a:cubicBezTo>
                  <a:pt x="1564793" y="4019961"/>
                  <a:pt x="1533169" y="4094610"/>
                  <a:pt x="1578426" y="4031251"/>
                </a:cubicBezTo>
                <a:cubicBezTo>
                  <a:pt x="1586429" y="4020047"/>
                  <a:pt x="1590741" y="4006620"/>
                  <a:pt x="1596899" y="3994305"/>
                </a:cubicBezTo>
                <a:cubicBezTo>
                  <a:pt x="1599978" y="3981990"/>
                  <a:pt x="1600458" y="3968714"/>
                  <a:pt x="1606135" y="3957360"/>
                </a:cubicBezTo>
                <a:cubicBezTo>
                  <a:pt x="1613020" y="3943591"/>
                  <a:pt x="1622960" y="3931299"/>
                  <a:pt x="1633845" y="3920414"/>
                </a:cubicBezTo>
                <a:cubicBezTo>
                  <a:pt x="1655784" y="3898475"/>
                  <a:pt x="1682155" y="3882050"/>
                  <a:pt x="1707735" y="3864996"/>
                </a:cubicBezTo>
                <a:cubicBezTo>
                  <a:pt x="1764312" y="3780132"/>
                  <a:pt x="1686994" y="3883820"/>
                  <a:pt x="1753917" y="3828051"/>
                </a:cubicBezTo>
                <a:cubicBezTo>
                  <a:pt x="1765743" y="3818196"/>
                  <a:pt x="1771489" y="3802690"/>
                  <a:pt x="1781626" y="3791105"/>
                </a:cubicBezTo>
                <a:cubicBezTo>
                  <a:pt x="1793095" y="3777998"/>
                  <a:pt x="1805349" y="3765494"/>
                  <a:pt x="1818572" y="3754160"/>
                </a:cubicBezTo>
                <a:cubicBezTo>
                  <a:pt x="1827000" y="3746936"/>
                  <a:pt x="1837753" y="3742794"/>
                  <a:pt x="1846281" y="3735687"/>
                </a:cubicBezTo>
                <a:cubicBezTo>
                  <a:pt x="1856316" y="3727325"/>
                  <a:pt x="1864072" y="3716479"/>
                  <a:pt x="1873990" y="3707978"/>
                </a:cubicBezTo>
                <a:cubicBezTo>
                  <a:pt x="1963034" y="3631654"/>
                  <a:pt x="1856869" y="3734333"/>
                  <a:pt x="1947881" y="3643324"/>
                </a:cubicBezTo>
                <a:cubicBezTo>
                  <a:pt x="1986192" y="3490083"/>
                  <a:pt x="1946665" y="3644701"/>
                  <a:pt x="1984826" y="3504778"/>
                </a:cubicBezTo>
                <a:cubicBezTo>
                  <a:pt x="1996487" y="3462022"/>
                  <a:pt x="1993576" y="3459812"/>
                  <a:pt x="2012535" y="3412414"/>
                </a:cubicBezTo>
                <a:cubicBezTo>
                  <a:pt x="2017648" y="3399630"/>
                  <a:pt x="2024850" y="3387784"/>
                  <a:pt x="2031008" y="3375469"/>
                </a:cubicBezTo>
                <a:cubicBezTo>
                  <a:pt x="2034087" y="3360075"/>
                  <a:pt x="2035281" y="3344180"/>
                  <a:pt x="2040245" y="3329287"/>
                </a:cubicBezTo>
                <a:cubicBezTo>
                  <a:pt x="2044835" y="3315517"/>
                  <a:pt x="2066274" y="3277108"/>
                  <a:pt x="2077190" y="3264633"/>
                </a:cubicBezTo>
                <a:cubicBezTo>
                  <a:pt x="2091526" y="3248249"/>
                  <a:pt x="2109310" y="3235070"/>
                  <a:pt x="2123372" y="3218451"/>
                </a:cubicBezTo>
                <a:cubicBezTo>
                  <a:pt x="2143259" y="3194948"/>
                  <a:pt x="2150204" y="3155994"/>
                  <a:pt x="2178790" y="3144560"/>
                </a:cubicBezTo>
                <a:cubicBezTo>
                  <a:pt x="2194184" y="3138402"/>
                  <a:pt x="2210143" y="3133502"/>
                  <a:pt x="2224972" y="3126087"/>
                </a:cubicBezTo>
                <a:cubicBezTo>
                  <a:pt x="2234901" y="3121123"/>
                  <a:pt x="2242752" y="3112578"/>
                  <a:pt x="2252681" y="3107614"/>
                </a:cubicBezTo>
                <a:cubicBezTo>
                  <a:pt x="2261389" y="3103260"/>
                  <a:pt x="2270997" y="3100940"/>
                  <a:pt x="2280390" y="3098378"/>
                </a:cubicBezTo>
                <a:cubicBezTo>
                  <a:pt x="2304884" y="3091698"/>
                  <a:pt x="2330708" y="3089334"/>
                  <a:pt x="2354281" y="3079905"/>
                </a:cubicBezTo>
                <a:cubicBezTo>
                  <a:pt x="2369675" y="3073748"/>
                  <a:pt x="2384467" y="3065795"/>
                  <a:pt x="2400463" y="3061433"/>
                </a:cubicBezTo>
                <a:cubicBezTo>
                  <a:pt x="2418531" y="3056505"/>
                  <a:pt x="2437517" y="3055869"/>
                  <a:pt x="2455881" y="3052196"/>
                </a:cubicBezTo>
                <a:cubicBezTo>
                  <a:pt x="2542258" y="3034920"/>
                  <a:pt x="2450114" y="3051329"/>
                  <a:pt x="2520535" y="3033724"/>
                </a:cubicBezTo>
                <a:lnTo>
                  <a:pt x="2594426" y="3015251"/>
                </a:lnTo>
                <a:cubicBezTo>
                  <a:pt x="2609820" y="2999857"/>
                  <a:pt x="2626044" y="2985251"/>
                  <a:pt x="2640608" y="2969069"/>
                </a:cubicBezTo>
                <a:cubicBezTo>
                  <a:pt x="2670551" y="2935799"/>
                  <a:pt x="2673661" y="2921513"/>
                  <a:pt x="2705263" y="2895178"/>
                </a:cubicBezTo>
                <a:cubicBezTo>
                  <a:pt x="2713791" y="2888071"/>
                  <a:pt x="2723736" y="2882863"/>
                  <a:pt x="2732972" y="2876705"/>
                </a:cubicBezTo>
                <a:cubicBezTo>
                  <a:pt x="2774287" y="2814734"/>
                  <a:pt x="2725617" y="2875451"/>
                  <a:pt x="2779154" y="2839760"/>
                </a:cubicBezTo>
                <a:cubicBezTo>
                  <a:pt x="2790022" y="2832514"/>
                  <a:pt x="2795995" y="2819297"/>
                  <a:pt x="2806863" y="2812051"/>
                </a:cubicBezTo>
                <a:cubicBezTo>
                  <a:pt x="2814964" y="2806650"/>
                  <a:pt x="2825864" y="2807168"/>
                  <a:pt x="2834572" y="2802814"/>
                </a:cubicBezTo>
                <a:cubicBezTo>
                  <a:pt x="2880479" y="2779860"/>
                  <a:pt x="2876409" y="2779450"/>
                  <a:pt x="2908463" y="2747396"/>
                </a:cubicBezTo>
                <a:cubicBezTo>
                  <a:pt x="2942070" y="2663374"/>
                  <a:pt x="2908512" y="2738076"/>
                  <a:pt x="2963881" y="2645796"/>
                </a:cubicBezTo>
                <a:cubicBezTo>
                  <a:pt x="2970965" y="2633990"/>
                  <a:pt x="2973393" y="2619305"/>
                  <a:pt x="2982354" y="2608851"/>
                </a:cubicBezTo>
                <a:cubicBezTo>
                  <a:pt x="2992372" y="2597163"/>
                  <a:pt x="3006984" y="2590378"/>
                  <a:pt x="3019299" y="2581142"/>
                </a:cubicBezTo>
                <a:cubicBezTo>
                  <a:pt x="3022378" y="2571906"/>
                  <a:pt x="3021651" y="2560317"/>
                  <a:pt x="3028535" y="2553433"/>
                </a:cubicBezTo>
                <a:cubicBezTo>
                  <a:pt x="3041229" y="2540739"/>
                  <a:pt x="3060355" y="2536495"/>
                  <a:pt x="3074717" y="2525724"/>
                </a:cubicBezTo>
                <a:cubicBezTo>
                  <a:pt x="3085167" y="2517887"/>
                  <a:pt x="3093190" y="2507251"/>
                  <a:pt x="3102426" y="2498014"/>
                </a:cubicBezTo>
                <a:cubicBezTo>
                  <a:pt x="3146106" y="2323307"/>
                  <a:pt x="3102316" y="2510015"/>
                  <a:pt x="3120899" y="2045433"/>
                </a:cubicBezTo>
                <a:cubicBezTo>
                  <a:pt x="3122209" y="2012672"/>
                  <a:pt x="3131270" y="1999900"/>
                  <a:pt x="3139372" y="1971542"/>
                </a:cubicBezTo>
                <a:cubicBezTo>
                  <a:pt x="3143320" y="1957722"/>
                  <a:pt x="3150460" y="1921658"/>
                  <a:pt x="3157845" y="1906887"/>
                </a:cubicBezTo>
                <a:cubicBezTo>
                  <a:pt x="3162809" y="1896958"/>
                  <a:pt x="3170160" y="1888414"/>
                  <a:pt x="3176317" y="1879178"/>
                </a:cubicBezTo>
                <a:cubicBezTo>
                  <a:pt x="3179396" y="1863784"/>
                  <a:pt x="3178533" y="1847038"/>
                  <a:pt x="3185554" y="1832996"/>
                </a:cubicBezTo>
                <a:cubicBezTo>
                  <a:pt x="3203172" y="1797761"/>
                  <a:pt x="3233407" y="1774222"/>
                  <a:pt x="3268681" y="1759105"/>
                </a:cubicBezTo>
                <a:cubicBezTo>
                  <a:pt x="3295527" y="1747599"/>
                  <a:pt x="3351808" y="1731396"/>
                  <a:pt x="3351808" y="1731396"/>
                </a:cubicBezTo>
                <a:cubicBezTo>
                  <a:pt x="3438014" y="1734475"/>
                  <a:pt x="3524323" y="1735415"/>
                  <a:pt x="3610426" y="1740633"/>
                </a:cubicBezTo>
                <a:cubicBezTo>
                  <a:pt x="3660544" y="1743670"/>
                  <a:pt x="3655046" y="1754019"/>
                  <a:pt x="3702790" y="1768342"/>
                </a:cubicBezTo>
                <a:cubicBezTo>
                  <a:pt x="3717827" y="1772853"/>
                  <a:pt x="3733578" y="1774499"/>
                  <a:pt x="3748972" y="1777578"/>
                </a:cubicBezTo>
                <a:cubicBezTo>
                  <a:pt x="3764366" y="1783736"/>
                  <a:pt x="3779425" y="1790808"/>
                  <a:pt x="3795154" y="1796051"/>
                </a:cubicBezTo>
                <a:cubicBezTo>
                  <a:pt x="3807197" y="1800065"/>
                  <a:pt x="3819940" y="1801639"/>
                  <a:pt x="3832099" y="1805287"/>
                </a:cubicBezTo>
                <a:cubicBezTo>
                  <a:pt x="3872436" y="1817388"/>
                  <a:pt x="3900426" y="1824850"/>
                  <a:pt x="3933699" y="1851469"/>
                </a:cubicBezTo>
                <a:cubicBezTo>
                  <a:pt x="3950699" y="1865069"/>
                  <a:pt x="3965545" y="1881267"/>
                  <a:pt x="3979881" y="1897651"/>
                </a:cubicBezTo>
                <a:cubicBezTo>
                  <a:pt x="3998415" y="1918833"/>
                  <a:pt x="4002787" y="1937736"/>
                  <a:pt x="4016826" y="1962305"/>
                </a:cubicBezTo>
                <a:cubicBezTo>
                  <a:pt x="4022333" y="1971943"/>
                  <a:pt x="4029141" y="1980778"/>
                  <a:pt x="4035299" y="1990014"/>
                </a:cubicBezTo>
                <a:cubicBezTo>
                  <a:pt x="4038378" y="2036196"/>
                  <a:pt x="4036926" y="2082905"/>
                  <a:pt x="4044535" y="2128560"/>
                </a:cubicBezTo>
                <a:cubicBezTo>
                  <a:pt x="4046360" y="2139510"/>
                  <a:pt x="4055901" y="2147741"/>
                  <a:pt x="4063008" y="2156269"/>
                </a:cubicBezTo>
                <a:cubicBezTo>
                  <a:pt x="4074360" y="2169891"/>
                  <a:pt x="4112373" y="2205571"/>
                  <a:pt x="4127663" y="2211687"/>
                </a:cubicBezTo>
                <a:cubicBezTo>
                  <a:pt x="4145051" y="2218642"/>
                  <a:pt x="4164799" y="2216861"/>
                  <a:pt x="4183081" y="2220924"/>
                </a:cubicBezTo>
                <a:cubicBezTo>
                  <a:pt x="4192585" y="2223036"/>
                  <a:pt x="4201345" y="2227799"/>
                  <a:pt x="4210790" y="2230160"/>
                </a:cubicBezTo>
                <a:cubicBezTo>
                  <a:pt x="4226020" y="2233967"/>
                  <a:pt x="4241647" y="2235990"/>
                  <a:pt x="4256972" y="2239396"/>
                </a:cubicBezTo>
                <a:cubicBezTo>
                  <a:pt x="4269364" y="2242150"/>
                  <a:pt x="4281469" y="2246143"/>
                  <a:pt x="4293917" y="2248633"/>
                </a:cubicBezTo>
                <a:cubicBezTo>
                  <a:pt x="4312281" y="2252306"/>
                  <a:pt x="4330971" y="2254196"/>
                  <a:pt x="4349335" y="2257869"/>
                </a:cubicBezTo>
                <a:cubicBezTo>
                  <a:pt x="4361783" y="2260358"/>
                  <a:pt x="4373833" y="2264615"/>
                  <a:pt x="4386281" y="2267105"/>
                </a:cubicBezTo>
                <a:cubicBezTo>
                  <a:pt x="4404645" y="2270778"/>
                  <a:pt x="4423226" y="2273263"/>
                  <a:pt x="4441699" y="2276342"/>
                </a:cubicBezTo>
                <a:cubicBezTo>
                  <a:pt x="4575648" y="2376802"/>
                  <a:pt x="4407617" y="2256866"/>
                  <a:pt x="4506354" y="2313287"/>
                </a:cubicBezTo>
                <a:cubicBezTo>
                  <a:pt x="4519720" y="2320924"/>
                  <a:pt x="4530491" y="2332457"/>
                  <a:pt x="4543299" y="2340996"/>
                </a:cubicBezTo>
                <a:cubicBezTo>
                  <a:pt x="4558236" y="2350954"/>
                  <a:pt x="4574335" y="2359067"/>
                  <a:pt x="4589481" y="2368705"/>
                </a:cubicBezTo>
                <a:cubicBezTo>
                  <a:pt x="4608212" y="2380625"/>
                  <a:pt x="4629200" y="2389952"/>
                  <a:pt x="4644899" y="2405651"/>
                </a:cubicBezTo>
                <a:cubicBezTo>
                  <a:pt x="4663372" y="2424124"/>
                  <a:pt x="4685826" y="2439332"/>
                  <a:pt x="4700317" y="2461069"/>
                </a:cubicBezTo>
                <a:cubicBezTo>
                  <a:pt x="4743852" y="2526371"/>
                  <a:pt x="4689216" y="2445528"/>
                  <a:pt x="4746499" y="2525724"/>
                </a:cubicBezTo>
                <a:cubicBezTo>
                  <a:pt x="4752951" y="2534757"/>
                  <a:pt x="4757123" y="2545584"/>
                  <a:pt x="4764972" y="2553433"/>
                </a:cubicBezTo>
                <a:cubicBezTo>
                  <a:pt x="4778912" y="2567373"/>
                  <a:pt x="4795760" y="2578063"/>
                  <a:pt x="4811154" y="2590378"/>
                </a:cubicBezTo>
                <a:cubicBezTo>
                  <a:pt x="4814233" y="2599614"/>
                  <a:pt x="4814990" y="2609986"/>
                  <a:pt x="4820390" y="2618087"/>
                </a:cubicBezTo>
                <a:cubicBezTo>
                  <a:pt x="4840157" y="2647738"/>
                  <a:pt x="4846758" y="2645349"/>
                  <a:pt x="4875808" y="2655033"/>
                </a:cubicBezTo>
                <a:cubicBezTo>
                  <a:pt x="4898257" y="2677482"/>
                  <a:pt x="4939611" y="2728498"/>
                  <a:pt x="4977408" y="2747396"/>
                </a:cubicBezTo>
                <a:cubicBezTo>
                  <a:pt x="4992238" y="2754811"/>
                  <a:pt x="5009035" y="2757930"/>
                  <a:pt x="5023590" y="2765869"/>
                </a:cubicBezTo>
                <a:cubicBezTo>
                  <a:pt x="5043080" y="2776500"/>
                  <a:pt x="5059151" y="2792885"/>
                  <a:pt x="5079008" y="2802814"/>
                </a:cubicBezTo>
                <a:cubicBezTo>
                  <a:pt x="5091323" y="2808972"/>
                  <a:pt x="5103062" y="2816452"/>
                  <a:pt x="5115954" y="2821287"/>
                </a:cubicBezTo>
                <a:cubicBezTo>
                  <a:pt x="5127840" y="2825744"/>
                  <a:pt x="5141013" y="2826067"/>
                  <a:pt x="5152899" y="2830524"/>
                </a:cubicBezTo>
                <a:cubicBezTo>
                  <a:pt x="5169061" y="2836585"/>
                  <a:pt x="5226073" y="2868561"/>
                  <a:pt x="5236026" y="2876705"/>
                </a:cubicBezTo>
                <a:cubicBezTo>
                  <a:pt x="5256245" y="2893248"/>
                  <a:pt x="5270545" y="2916449"/>
                  <a:pt x="5291445" y="2932124"/>
                </a:cubicBezTo>
                <a:cubicBezTo>
                  <a:pt x="5384332" y="3001790"/>
                  <a:pt x="5278904" y="2919997"/>
                  <a:pt x="5356099" y="2987542"/>
                </a:cubicBezTo>
                <a:cubicBezTo>
                  <a:pt x="5370935" y="3000524"/>
                  <a:pt x="5386887" y="3012172"/>
                  <a:pt x="5402281" y="3024487"/>
                </a:cubicBezTo>
                <a:cubicBezTo>
                  <a:pt x="5446996" y="3113917"/>
                  <a:pt x="5387677" y="3005014"/>
                  <a:pt x="5457699" y="3098378"/>
                </a:cubicBezTo>
                <a:cubicBezTo>
                  <a:pt x="5465960" y="3109393"/>
                  <a:pt x="5468874" y="3123648"/>
                  <a:pt x="5476172" y="3135324"/>
                </a:cubicBezTo>
                <a:cubicBezTo>
                  <a:pt x="5484331" y="3148378"/>
                  <a:pt x="5494933" y="3159743"/>
                  <a:pt x="5503881" y="3172269"/>
                </a:cubicBezTo>
                <a:cubicBezTo>
                  <a:pt x="5510333" y="3181302"/>
                  <a:pt x="5515825" y="3191000"/>
                  <a:pt x="5522354" y="3199978"/>
                </a:cubicBezTo>
                <a:cubicBezTo>
                  <a:pt x="5540463" y="3224877"/>
                  <a:pt x="5577772" y="3273869"/>
                  <a:pt x="5577772" y="3273869"/>
                </a:cubicBezTo>
                <a:cubicBezTo>
                  <a:pt x="5580851" y="3289263"/>
                  <a:pt x="5583200" y="3304821"/>
                  <a:pt x="5587008" y="3320051"/>
                </a:cubicBezTo>
                <a:cubicBezTo>
                  <a:pt x="5594572" y="3350307"/>
                  <a:pt x="5621254" y="3405737"/>
                  <a:pt x="5633190" y="3421651"/>
                </a:cubicBezTo>
                <a:cubicBezTo>
                  <a:pt x="5667559" y="3467477"/>
                  <a:pt x="5652360" y="3445788"/>
                  <a:pt x="5679372" y="3486305"/>
                </a:cubicBezTo>
                <a:cubicBezTo>
                  <a:pt x="5695578" y="3551132"/>
                  <a:pt x="5677067" y="3497395"/>
                  <a:pt x="5716317" y="3560196"/>
                </a:cubicBezTo>
                <a:cubicBezTo>
                  <a:pt x="5723615" y="3571872"/>
                  <a:pt x="5726787" y="3585938"/>
                  <a:pt x="5734790" y="3597142"/>
                </a:cubicBezTo>
                <a:cubicBezTo>
                  <a:pt x="5742382" y="3607771"/>
                  <a:pt x="5755653" y="3613727"/>
                  <a:pt x="5762499" y="3624851"/>
                </a:cubicBezTo>
                <a:cubicBezTo>
                  <a:pt x="5780539" y="3654166"/>
                  <a:pt x="5784341" y="3692874"/>
                  <a:pt x="5808681" y="3717214"/>
                </a:cubicBezTo>
                <a:cubicBezTo>
                  <a:pt x="5820996" y="3729529"/>
                  <a:pt x="5835176" y="3740227"/>
                  <a:pt x="5845626" y="3754160"/>
                </a:cubicBezTo>
                <a:cubicBezTo>
                  <a:pt x="5853887" y="3765175"/>
                  <a:pt x="5854363" y="3781369"/>
                  <a:pt x="5864099" y="3791105"/>
                </a:cubicBezTo>
                <a:cubicBezTo>
                  <a:pt x="5873835" y="3800841"/>
                  <a:pt x="5889841" y="3801575"/>
                  <a:pt x="5901045" y="3809578"/>
                </a:cubicBezTo>
                <a:cubicBezTo>
                  <a:pt x="5959844" y="3851577"/>
                  <a:pt x="5894492" y="3825436"/>
                  <a:pt x="5965699" y="3864996"/>
                </a:cubicBezTo>
                <a:cubicBezTo>
                  <a:pt x="5980192" y="3873048"/>
                  <a:pt x="5997052" y="3876054"/>
                  <a:pt x="6011881" y="3883469"/>
                </a:cubicBezTo>
                <a:cubicBezTo>
                  <a:pt x="6027938" y="3891498"/>
                  <a:pt x="6041032" y="3905501"/>
                  <a:pt x="6058063" y="3911178"/>
                </a:cubicBezTo>
                <a:cubicBezTo>
                  <a:pt x="6078716" y="3918062"/>
                  <a:pt x="6101200" y="3917104"/>
                  <a:pt x="6122717" y="3920414"/>
                </a:cubicBezTo>
                <a:cubicBezTo>
                  <a:pt x="6141227" y="3923262"/>
                  <a:pt x="6159662" y="3926572"/>
                  <a:pt x="6178135" y="3929651"/>
                </a:cubicBezTo>
                <a:cubicBezTo>
                  <a:pt x="6202765" y="3926572"/>
                  <a:pt x="6231373" y="3934183"/>
                  <a:pt x="6252026" y="3920414"/>
                </a:cubicBezTo>
                <a:cubicBezTo>
                  <a:pt x="6391052" y="3827730"/>
                  <a:pt x="6398158" y="3740405"/>
                  <a:pt x="6464463" y="3587905"/>
                </a:cubicBezTo>
                <a:cubicBezTo>
                  <a:pt x="6473699" y="3507857"/>
                  <a:pt x="6485192" y="3428037"/>
                  <a:pt x="6492172" y="3347760"/>
                </a:cubicBezTo>
                <a:cubicBezTo>
                  <a:pt x="6505207" y="3197857"/>
                  <a:pt x="6503932" y="3085000"/>
                  <a:pt x="6492172" y="2932124"/>
                </a:cubicBezTo>
                <a:cubicBezTo>
                  <a:pt x="6488833" y="2888711"/>
                  <a:pt x="6483004" y="2845349"/>
                  <a:pt x="6473699" y="2802814"/>
                </a:cubicBezTo>
                <a:cubicBezTo>
                  <a:pt x="6461408" y="2746626"/>
                  <a:pt x="6427517" y="2636560"/>
                  <a:pt x="6427517" y="2636560"/>
                </a:cubicBezTo>
                <a:cubicBezTo>
                  <a:pt x="6403522" y="2396605"/>
                  <a:pt x="6412478" y="2513620"/>
                  <a:pt x="6399808" y="2285578"/>
                </a:cubicBezTo>
                <a:cubicBezTo>
                  <a:pt x="6403609" y="2245671"/>
                  <a:pt x="6428936" y="2002020"/>
                  <a:pt x="6427517" y="1943833"/>
                </a:cubicBezTo>
                <a:cubicBezTo>
                  <a:pt x="6425634" y="1866640"/>
                  <a:pt x="6422858" y="1788894"/>
                  <a:pt x="6409045" y="1712924"/>
                </a:cubicBezTo>
                <a:cubicBezTo>
                  <a:pt x="6384593" y="1578440"/>
                  <a:pt x="6301187" y="1416873"/>
                  <a:pt x="6233554" y="1306524"/>
                </a:cubicBezTo>
                <a:cubicBezTo>
                  <a:pt x="6111719" y="1107740"/>
                  <a:pt x="6045432" y="964212"/>
                  <a:pt x="5873335" y="807760"/>
                </a:cubicBezTo>
                <a:cubicBezTo>
                  <a:pt x="5839468" y="776972"/>
                  <a:pt x="5808476" y="742690"/>
                  <a:pt x="5771735" y="715396"/>
                </a:cubicBezTo>
                <a:cubicBezTo>
                  <a:pt x="5700447" y="662439"/>
                  <a:pt x="5625695" y="614156"/>
                  <a:pt x="5550063" y="567614"/>
                </a:cubicBezTo>
                <a:cubicBezTo>
                  <a:pt x="5425911" y="491214"/>
                  <a:pt x="5398124" y="470411"/>
                  <a:pt x="5254499" y="401360"/>
                </a:cubicBezTo>
                <a:cubicBezTo>
                  <a:pt x="4897408" y="229681"/>
                  <a:pt x="5059158" y="306171"/>
                  <a:pt x="4820390" y="216633"/>
                </a:cubicBezTo>
                <a:cubicBezTo>
                  <a:pt x="4789342" y="204990"/>
                  <a:pt x="4759345" y="190581"/>
                  <a:pt x="4728026" y="179687"/>
                </a:cubicBezTo>
                <a:cubicBezTo>
                  <a:pt x="4688474" y="165930"/>
                  <a:pt x="4648451" y="153399"/>
                  <a:pt x="4607954" y="142742"/>
                </a:cubicBezTo>
                <a:cubicBezTo>
                  <a:pt x="4438059" y="98033"/>
                  <a:pt x="4366498" y="81317"/>
                  <a:pt x="4201554" y="59614"/>
                </a:cubicBezTo>
                <a:cubicBezTo>
                  <a:pt x="4077001" y="43225"/>
                  <a:pt x="3967151" y="35131"/>
                  <a:pt x="3841335" y="31905"/>
                </a:cubicBezTo>
                <a:lnTo>
                  <a:pt x="3305626" y="22669"/>
                </a:lnTo>
                <a:lnTo>
                  <a:pt x="2363517" y="13433"/>
                </a:lnTo>
                <a:cubicBezTo>
                  <a:pt x="2001263" y="-1662"/>
                  <a:pt x="1863535" y="-13252"/>
                  <a:pt x="1402935" y="31905"/>
                </a:cubicBezTo>
                <a:cubicBezTo>
                  <a:pt x="1348446" y="37247"/>
                  <a:pt x="1017693" y="164019"/>
                  <a:pt x="978063" y="179687"/>
                </a:cubicBezTo>
                <a:cubicBezTo>
                  <a:pt x="734142" y="276121"/>
                  <a:pt x="875227" y="221869"/>
                  <a:pt x="664026" y="327469"/>
                </a:cubicBezTo>
                <a:cubicBezTo>
                  <a:pt x="624598" y="347183"/>
                  <a:pt x="583087" y="362596"/>
                  <a:pt x="543954" y="382887"/>
                </a:cubicBezTo>
                <a:cubicBezTo>
                  <a:pt x="475264" y="418504"/>
                  <a:pt x="389416" y="465679"/>
                  <a:pt x="331517" y="521433"/>
                </a:cubicBezTo>
                <a:cubicBezTo>
                  <a:pt x="273474" y="577326"/>
                  <a:pt x="207970" y="628593"/>
                  <a:pt x="165263" y="696924"/>
                </a:cubicBezTo>
                <a:cubicBezTo>
                  <a:pt x="48641" y="883517"/>
                  <a:pt x="92437" y="789999"/>
                  <a:pt x="26717" y="974014"/>
                </a:cubicBezTo>
                <a:cubicBezTo>
                  <a:pt x="-17661" y="1240294"/>
                  <a:pt x="3514" y="1071550"/>
                  <a:pt x="17481" y="1574378"/>
                </a:cubicBezTo>
                <a:cubicBezTo>
                  <a:pt x="21388" y="1715038"/>
                  <a:pt x="29954" y="1793662"/>
                  <a:pt x="45190" y="1934596"/>
                </a:cubicBezTo>
                <a:cubicBezTo>
                  <a:pt x="50854" y="1986991"/>
                  <a:pt x="55768" y="2039508"/>
                  <a:pt x="63663" y="2091614"/>
                </a:cubicBezTo>
                <a:cubicBezTo>
                  <a:pt x="71171" y="2141168"/>
                  <a:pt x="80662" y="2190435"/>
                  <a:pt x="91372" y="2239396"/>
                </a:cubicBezTo>
                <a:cubicBezTo>
                  <a:pt x="118235" y="2362200"/>
                  <a:pt x="146842" y="2465220"/>
                  <a:pt x="202208" y="2581142"/>
                </a:cubicBezTo>
                <a:cubicBezTo>
                  <a:pt x="271053" y="2725286"/>
                  <a:pt x="349673" y="2864556"/>
                  <a:pt x="423881" y="3006014"/>
                </a:cubicBezTo>
                <a:cubicBezTo>
                  <a:pt x="448195" y="3052363"/>
                  <a:pt x="472606" y="3098668"/>
                  <a:pt x="497772" y="3144560"/>
                </a:cubicBezTo>
                <a:cubicBezTo>
                  <a:pt x="558320" y="3254971"/>
                  <a:pt x="586924" y="3295413"/>
                  <a:pt x="636317" y="3403178"/>
                </a:cubicBezTo>
                <a:cubicBezTo>
                  <a:pt x="652993" y="3439563"/>
                  <a:pt x="664935" y="3478050"/>
                  <a:pt x="682499" y="3514014"/>
                </a:cubicBezTo>
                <a:cubicBezTo>
                  <a:pt x="729632" y="3610525"/>
                  <a:pt x="781468" y="3704669"/>
                  <a:pt x="830281" y="3800342"/>
                </a:cubicBezTo>
                <a:cubicBezTo>
                  <a:pt x="858440" y="3855533"/>
                  <a:pt x="885699" y="3911178"/>
                  <a:pt x="913408" y="3966596"/>
                </a:cubicBezTo>
                <a:lnTo>
                  <a:pt x="978063" y="4095905"/>
                </a:lnTo>
                <a:cubicBezTo>
                  <a:pt x="993457" y="4126693"/>
                  <a:pt x="999905" y="4163929"/>
                  <a:pt x="1024245" y="4188269"/>
                </a:cubicBezTo>
                <a:lnTo>
                  <a:pt x="1079663" y="4243687"/>
                </a:lnTo>
                <a:cubicBezTo>
                  <a:pt x="1091978" y="4256002"/>
                  <a:pt x="1102117" y="4270972"/>
                  <a:pt x="1116608" y="4280633"/>
                </a:cubicBezTo>
                <a:lnTo>
                  <a:pt x="1144317" y="4299105"/>
                </a:lnTo>
                <a:cubicBezTo>
                  <a:pt x="1150475" y="4308341"/>
                  <a:pt x="1153554" y="4320656"/>
                  <a:pt x="1162790" y="4326814"/>
                </a:cubicBezTo>
                <a:cubicBezTo>
                  <a:pt x="1238259" y="4377127"/>
                  <a:pt x="1227482" y="4372996"/>
                  <a:pt x="1282863" y="4409942"/>
                </a:cubicBezTo>
                <a:close/>
              </a:path>
            </a:pathLst>
          </a:custGeom>
          <a:solidFill>
            <a:schemeClr val="bg1"/>
          </a:solidFill>
          <a:ln>
            <a:noFill/>
          </a:ln>
          <a:effectLst>
            <a:softEdge rad="508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949792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EA5C9-51B6-3670-9375-623C7D12335F}"/>
            </a:ext>
          </a:extLst>
        </p:cNvPr>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306C75A3-0162-CF79-D237-8B0CBFEB756D}"/>
              </a:ext>
            </a:extLst>
          </p:cNvPr>
          <p:cNvSpPr>
            <a:spLocks noGrp="1"/>
          </p:cNvSpPr>
          <p:nvPr>
            <p:ph idx="1"/>
          </p:nvPr>
        </p:nvSpPr>
        <p:spPr>
          <a:xfrm>
            <a:off x="551872" y="2065770"/>
            <a:ext cx="6550891" cy="4351338"/>
          </a:xfrm>
        </p:spPr>
        <p:txBody>
          <a:bodyPr/>
          <a:lstStyle/>
          <a:p>
            <a:r>
              <a:rPr lang="el-GR" dirty="0"/>
              <a:t>Δυστυχώς θα </a:t>
            </a:r>
            <a:r>
              <a:rPr lang="el-GR" dirty="0" err="1"/>
              <a:t>συκοφαντηθεί</a:t>
            </a:r>
            <a:r>
              <a:rPr lang="el-GR" dirty="0"/>
              <a:t> και θα οδηγηθεί στο δικαστήριο, ενώ το σχολείο θα κλείσει το 1911. Η «δίκη των </a:t>
            </a:r>
            <a:r>
              <a:rPr lang="el-GR" dirty="0" err="1"/>
              <a:t>αθεϊκών</a:t>
            </a:r>
            <a:r>
              <a:rPr lang="el-GR" dirty="0"/>
              <a:t>», όπως έμεινε γνωστή, που διεξήχθη τελικά το 1914, αθώωσε πανηγυρικά όλους τους κατηγορούμενους, μεταξύ τους και τον Δελμούζο, από τις κατηγορίες αντεθνικής και αντιθρησκευτικής δράσης.</a:t>
            </a:r>
          </a:p>
        </p:txBody>
      </p:sp>
      <p:sp>
        <p:nvSpPr>
          <p:cNvPr id="6" name="Τίτλος 1">
            <a:extLst>
              <a:ext uri="{FF2B5EF4-FFF2-40B4-BE49-F238E27FC236}">
                <a16:creationId xmlns:a16="http://schemas.microsoft.com/office/drawing/2014/main" id="{12ED43DC-9DE5-E193-BC4A-998AAF622B9E}"/>
              </a:ext>
            </a:extLst>
          </p:cNvPr>
          <p:cNvSpPr txBox="1">
            <a:spLocks/>
          </p:cNvSpPr>
          <p:nvPr/>
        </p:nvSpPr>
        <p:spPr>
          <a:xfrm>
            <a:off x="0" y="-3122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t>Βιογραφικά στοιχεία</a:t>
            </a:r>
          </a:p>
        </p:txBody>
      </p:sp>
      <p:pic>
        <p:nvPicPr>
          <p:cNvPr id="2" name="Εικόνα 1">
            <a:extLst>
              <a:ext uri="{FF2B5EF4-FFF2-40B4-BE49-F238E27FC236}">
                <a16:creationId xmlns:a16="http://schemas.microsoft.com/office/drawing/2014/main" id="{7F25B522-FFEA-3DED-DAFF-59F1D537DDA7}"/>
              </a:ext>
            </a:extLst>
          </p:cNvPr>
          <p:cNvPicPr>
            <a:picLocks noChangeAspect="1"/>
          </p:cNvPicPr>
          <p:nvPr/>
        </p:nvPicPr>
        <p:blipFill>
          <a:blip r:embed="rId2"/>
          <a:stretch>
            <a:fillRect/>
          </a:stretch>
        </p:blipFill>
        <p:spPr>
          <a:xfrm>
            <a:off x="7102763" y="2065770"/>
            <a:ext cx="4839281" cy="3133075"/>
          </a:xfrm>
          <a:prstGeom prst="rect">
            <a:avLst/>
          </a:prstGeom>
          <a:effectLst>
            <a:softEdge rad="88900"/>
          </a:effectLst>
        </p:spPr>
      </p:pic>
    </p:spTree>
    <p:extLst>
      <p:ext uri="{BB962C8B-B14F-4D97-AF65-F5344CB8AC3E}">
        <p14:creationId xmlns:p14="http://schemas.microsoft.com/office/powerpoint/2010/main" val="2597281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6259A-D5E9-187B-ECFC-61DE87CFB474}"/>
            </a:ext>
          </a:extLst>
        </p:cNvPr>
        <p:cNvGrpSpPr/>
        <p:nvPr/>
      </p:nvGrpSpPr>
      <p:grpSpPr>
        <a:xfrm>
          <a:off x="0" y="0"/>
          <a:ext cx="0" cy="0"/>
          <a:chOff x="0" y="0"/>
          <a:chExt cx="0" cy="0"/>
        </a:xfrm>
      </p:grpSpPr>
      <p:pic>
        <p:nvPicPr>
          <p:cNvPr id="4" name="Εικόνα 3">
            <a:extLst>
              <a:ext uri="{FF2B5EF4-FFF2-40B4-BE49-F238E27FC236}">
                <a16:creationId xmlns:a16="http://schemas.microsoft.com/office/drawing/2014/main" id="{43FC02E0-B634-D8F6-8E5E-5EE5B4CB0ACC}"/>
              </a:ext>
            </a:extLst>
          </p:cNvPr>
          <p:cNvPicPr>
            <a:picLocks noChangeAspect="1"/>
          </p:cNvPicPr>
          <p:nvPr/>
        </p:nvPicPr>
        <p:blipFill>
          <a:blip r:embed="rId2"/>
          <a:srcRect t="1406" b="18276"/>
          <a:stretch/>
        </p:blipFill>
        <p:spPr>
          <a:xfrm>
            <a:off x="-1" y="-120072"/>
            <a:ext cx="12405461" cy="6978072"/>
          </a:xfrm>
          <a:prstGeom prst="rect">
            <a:avLst/>
          </a:prstGeom>
        </p:spPr>
      </p:pic>
      <p:sp>
        <p:nvSpPr>
          <p:cNvPr id="2" name="Τίτλος 1">
            <a:extLst>
              <a:ext uri="{FF2B5EF4-FFF2-40B4-BE49-F238E27FC236}">
                <a16:creationId xmlns:a16="http://schemas.microsoft.com/office/drawing/2014/main" id="{E1B20BEF-93CF-B040-F78C-2349E70CF06D}"/>
              </a:ext>
            </a:extLst>
          </p:cNvPr>
          <p:cNvSpPr>
            <a:spLocks noGrp="1"/>
          </p:cNvSpPr>
          <p:nvPr>
            <p:ph type="title"/>
          </p:nvPr>
        </p:nvSpPr>
        <p:spPr>
          <a:xfrm>
            <a:off x="5962843" y="-156248"/>
            <a:ext cx="10515600" cy="1325563"/>
          </a:xfrm>
        </p:spPr>
        <p:txBody>
          <a:bodyPr/>
          <a:lstStyle/>
          <a:p>
            <a:r>
              <a:rPr lang="el-GR" b="1" dirty="0">
                <a:solidFill>
                  <a:schemeClr val="bg1"/>
                </a:solidFill>
              </a:rPr>
              <a:t>Βιογραφικά στοιχεία</a:t>
            </a:r>
          </a:p>
        </p:txBody>
      </p:sp>
      <p:pic>
        <p:nvPicPr>
          <p:cNvPr id="8" name="Εικόνα 7">
            <a:extLst>
              <a:ext uri="{FF2B5EF4-FFF2-40B4-BE49-F238E27FC236}">
                <a16:creationId xmlns:a16="http://schemas.microsoft.com/office/drawing/2014/main" id="{373DAA66-456E-7B0D-B8C5-D3E6C7AEB0FC}"/>
              </a:ext>
            </a:extLst>
          </p:cNvPr>
          <p:cNvPicPr>
            <a:picLocks noChangeAspect="1"/>
          </p:cNvPicPr>
          <p:nvPr/>
        </p:nvPicPr>
        <p:blipFill>
          <a:blip r:embed="rId3"/>
          <a:stretch>
            <a:fillRect/>
          </a:stretch>
        </p:blipFill>
        <p:spPr>
          <a:xfrm rot="20959233">
            <a:off x="1759919" y="4018926"/>
            <a:ext cx="3549880" cy="2532082"/>
          </a:xfrm>
          <a:prstGeom prst="rect">
            <a:avLst/>
          </a:prstGeom>
          <a:effectLst>
            <a:softEdge rad="266700"/>
          </a:effectLst>
        </p:spPr>
      </p:pic>
      <p:pic>
        <p:nvPicPr>
          <p:cNvPr id="5" name="Εικόνα 4">
            <a:extLst>
              <a:ext uri="{FF2B5EF4-FFF2-40B4-BE49-F238E27FC236}">
                <a16:creationId xmlns:a16="http://schemas.microsoft.com/office/drawing/2014/main" id="{159B50AA-7C02-8056-4F9E-6555E04FDE91}"/>
              </a:ext>
            </a:extLst>
          </p:cNvPr>
          <p:cNvPicPr>
            <a:picLocks noChangeAspect="1"/>
          </p:cNvPicPr>
          <p:nvPr/>
        </p:nvPicPr>
        <p:blipFill>
          <a:blip r:embed="rId4"/>
          <a:stretch>
            <a:fillRect/>
          </a:stretch>
        </p:blipFill>
        <p:spPr>
          <a:xfrm>
            <a:off x="4814660" y="1337347"/>
            <a:ext cx="6987874" cy="4351338"/>
          </a:xfrm>
          <a:prstGeom prst="rect">
            <a:avLst/>
          </a:prstGeom>
          <a:effectLst>
            <a:softEdge rad="203200"/>
          </a:effectLst>
        </p:spPr>
      </p:pic>
      <p:sp>
        <p:nvSpPr>
          <p:cNvPr id="3" name="Θέση περιεχομένου 2">
            <a:extLst>
              <a:ext uri="{FF2B5EF4-FFF2-40B4-BE49-F238E27FC236}">
                <a16:creationId xmlns:a16="http://schemas.microsoft.com/office/drawing/2014/main" id="{7026CBC7-925D-ECF8-A3EE-F2B14789B4DB}"/>
              </a:ext>
            </a:extLst>
          </p:cNvPr>
          <p:cNvSpPr>
            <a:spLocks noGrp="1"/>
          </p:cNvSpPr>
          <p:nvPr>
            <p:ph idx="1"/>
          </p:nvPr>
        </p:nvSpPr>
        <p:spPr>
          <a:xfrm>
            <a:off x="5123513" y="1869314"/>
            <a:ext cx="6344407" cy="3239127"/>
          </a:xfrm>
        </p:spPr>
        <p:txBody>
          <a:bodyPr>
            <a:normAutofit fontScale="92500"/>
          </a:bodyPr>
          <a:lstStyle/>
          <a:p>
            <a:r>
              <a:rPr lang="el-GR" dirty="0"/>
              <a:t>Το 1916  Ορίζεται μέλος της «Εκπαιδευτικής Επιτροπής»  και το 1917 Τοποθετείται στη θέση του Ανώτερου Επόπτη Δημοτικής Εκπαίδευσης</a:t>
            </a:r>
          </a:p>
          <a:p>
            <a:r>
              <a:rPr lang="el-GR" dirty="0"/>
              <a:t>Το 1918 – 1919 Συμμετέχει στη συντακτική επιτροπή δύο νέων αναγνωστικών βιβλίων: «Ψηλά Βουνά» (1918) και «Αλφαβητάρι με τον Ήλιο» (1919).</a:t>
            </a:r>
          </a:p>
          <a:p>
            <a:endParaRPr lang="el-GR" dirty="0"/>
          </a:p>
        </p:txBody>
      </p:sp>
    </p:spTree>
    <p:extLst>
      <p:ext uri="{BB962C8B-B14F-4D97-AF65-F5344CB8AC3E}">
        <p14:creationId xmlns:p14="http://schemas.microsoft.com/office/powerpoint/2010/main" val="330439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979D31B5-5DF4-47AD-A7EB-CFBF203D92AB}"/>
              </a:ext>
            </a:extLst>
          </p:cNvPr>
          <p:cNvSpPr>
            <a:spLocks noGrp="1"/>
          </p:cNvSpPr>
          <p:nvPr>
            <p:ph idx="1"/>
          </p:nvPr>
        </p:nvSpPr>
        <p:spPr>
          <a:xfrm>
            <a:off x="150860" y="1480142"/>
            <a:ext cx="7099685" cy="4351338"/>
          </a:xfrm>
        </p:spPr>
        <p:txBody>
          <a:bodyPr/>
          <a:lstStyle/>
          <a:p>
            <a:r>
              <a:rPr lang="el-GR" dirty="0"/>
              <a:t>1920 Παραιτείται από τη θέση του Ανώτερου Επόπτη Δημοτικής Εκπαίδευσης</a:t>
            </a:r>
          </a:p>
          <a:p>
            <a:r>
              <a:rPr lang="el-GR" dirty="0"/>
              <a:t>  Διορίζεται διευθυντής του </a:t>
            </a:r>
            <a:r>
              <a:rPr lang="el-GR" dirty="0" err="1"/>
              <a:t>Μαράσλειου</a:t>
            </a:r>
            <a:r>
              <a:rPr lang="el-GR" dirty="0"/>
              <a:t> Διδασκαλείου Αθηνών  (Μ.Δ.)</a:t>
            </a:r>
          </a:p>
          <a:p>
            <a:r>
              <a:rPr lang="el-GR" dirty="0"/>
              <a:t>1925 – 1926 «</a:t>
            </a:r>
            <a:r>
              <a:rPr lang="el-GR" dirty="0" err="1"/>
              <a:t>Μαρασλειακά</a:t>
            </a:r>
            <a:r>
              <a:rPr lang="el-GR" dirty="0"/>
              <a:t>» – Απόλυση Δελμούζου και δικαστική δικαίωσή του (έκθεση αρεοπαγίτη Γ. </a:t>
            </a:r>
            <a:r>
              <a:rPr lang="el-GR" dirty="0" err="1"/>
              <a:t>Αντωνακάκη</a:t>
            </a:r>
            <a:r>
              <a:rPr lang="el-GR" dirty="0"/>
              <a:t>)</a:t>
            </a:r>
          </a:p>
          <a:p>
            <a:endParaRPr lang="el-GR" dirty="0"/>
          </a:p>
        </p:txBody>
      </p:sp>
      <p:pic>
        <p:nvPicPr>
          <p:cNvPr id="4" name="Εικόνα 3">
            <a:extLst>
              <a:ext uri="{FF2B5EF4-FFF2-40B4-BE49-F238E27FC236}">
                <a16:creationId xmlns:a16="http://schemas.microsoft.com/office/drawing/2014/main" id="{B43F52A9-C87A-C2DC-DB4B-1B2690C4FE16}"/>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9172"/>
                    </a14:imgEffect>
                    <a14:imgEffect>
                      <a14:saturation sat="0"/>
                    </a14:imgEffect>
                    <a14:imgEffect>
                      <a14:brightnessContrast bright="10000" contrast="-7000"/>
                    </a14:imgEffect>
                  </a14:imgLayer>
                </a14:imgProps>
              </a:ext>
            </a:extLst>
          </a:blip>
          <a:stretch>
            <a:fillRect/>
          </a:stretch>
        </p:blipFill>
        <p:spPr>
          <a:xfrm>
            <a:off x="6463193" y="3332538"/>
            <a:ext cx="5507134" cy="3446183"/>
          </a:xfrm>
          <a:prstGeom prst="rect">
            <a:avLst/>
          </a:prstGeom>
          <a:effectLst>
            <a:softEdge rad="381000"/>
          </a:effectLst>
        </p:spPr>
      </p:pic>
      <p:sp>
        <p:nvSpPr>
          <p:cNvPr id="8" name="Τίτλος 1">
            <a:extLst>
              <a:ext uri="{FF2B5EF4-FFF2-40B4-BE49-F238E27FC236}">
                <a16:creationId xmlns:a16="http://schemas.microsoft.com/office/drawing/2014/main" id="{18E2D049-2C1E-135E-E370-7CA734770E0C}"/>
              </a:ext>
            </a:extLst>
          </p:cNvPr>
          <p:cNvSpPr txBox="1">
            <a:spLocks/>
          </p:cNvSpPr>
          <p:nvPr/>
        </p:nvSpPr>
        <p:spPr>
          <a:xfrm>
            <a:off x="0" y="-3122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t>Βιογραφικά στοιχεία</a:t>
            </a:r>
          </a:p>
        </p:txBody>
      </p:sp>
    </p:spTree>
    <p:extLst>
      <p:ext uri="{BB962C8B-B14F-4D97-AF65-F5344CB8AC3E}">
        <p14:creationId xmlns:p14="http://schemas.microsoft.com/office/powerpoint/2010/main" val="55032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4BB692F5-C48E-8574-0748-51F49670E3F4}"/>
              </a:ext>
            </a:extLst>
          </p:cNvPr>
          <p:cNvSpPr>
            <a:spLocks noGrp="1"/>
          </p:cNvSpPr>
          <p:nvPr>
            <p:ph idx="1"/>
          </p:nvPr>
        </p:nvSpPr>
        <p:spPr>
          <a:xfrm>
            <a:off x="790575" y="1839912"/>
            <a:ext cx="5046807" cy="3655724"/>
          </a:xfrm>
        </p:spPr>
        <p:txBody>
          <a:bodyPr>
            <a:normAutofit fontScale="77500" lnSpcReduction="20000"/>
          </a:bodyPr>
          <a:lstStyle/>
          <a:p>
            <a:r>
              <a:rPr lang="el-GR" dirty="0"/>
              <a:t>1927  Διάσπαση του «Εκπαιδευτικού Ομίλου»</a:t>
            </a:r>
          </a:p>
          <a:p>
            <a:r>
              <a:rPr lang="el-GR" dirty="0"/>
              <a:t>1928  Εκλέγεται ομόφωνα πρώτος τακτικός καθηγητής Παιδαγωγικής στη Φιλοσοφική Σχολή του Πανεπιστημίου Θεσσαλονίκης</a:t>
            </a:r>
          </a:p>
          <a:p>
            <a:r>
              <a:rPr lang="el-GR" dirty="0"/>
              <a:t>1934 Ιδρύει το Πειραματικό Σχολείο του Πανεπιστημίου Θεσσαλονίκης (Π.Σ.Π.Θ.)</a:t>
            </a:r>
          </a:p>
          <a:p>
            <a:r>
              <a:rPr lang="el-GR" dirty="0"/>
              <a:t>1937 Παραιτείται από τη Φιλοσοφική Σχολή λόγω διαφωνίας με τους πολιτικώς κρατούντες και έκτοτε ιδιωτεύει</a:t>
            </a:r>
          </a:p>
          <a:p>
            <a:pPr marL="0" indent="0">
              <a:buNone/>
            </a:pPr>
            <a:endParaRPr lang="el-GR" dirty="0"/>
          </a:p>
        </p:txBody>
      </p:sp>
      <p:sp>
        <p:nvSpPr>
          <p:cNvPr id="6" name="Τίτλος 1">
            <a:extLst>
              <a:ext uri="{FF2B5EF4-FFF2-40B4-BE49-F238E27FC236}">
                <a16:creationId xmlns:a16="http://schemas.microsoft.com/office/drawing/2014/main" id="{09A1C3B9-967C-8792-7ACC-05358BDD8F30}"/>
              </a:ext>
            </a:extLst>
          </p:cNvPr>
          <p:cNvSpPr txBox="1">
            <a:spLocks/>
          </p:cNvSpPr>
          <p:nvPr/>
        </p:nvSpPr>
        <p:spPr>
          <a:xfrm>
            <a:off x="0" y="-3122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dirty="0"/>
              <a:t>Βιογραφικά στοιχεία</a:t>
            </a:r>
          </a:p>
        </p:txBody>
      </p:sp>
      <p:pic>
        <p:nvPicPr>
          <p:cNvPr id="2" name="Εικόνα 1">
            <a:extLst>
              <a:ext uri="{FF2B5EF4-FFF2-40B4-BE49-F238E27FC236}">
                <a16:creationId xmlns:a16="http://schemas.microsoft.com/office/drawing/2014/main" id="{CD9D8B74-648D-1534-0000-19AD7293A6BA}"/>
              </a:ext>
            </a:extLst>
          </p:cNvPr>
          <p:cNvPicPr>
            <a:picLocks noChangeAspect="1"/>
          </p:cNvPicPr>
          <p:nvPr/>
        </p:nvPicPr>
        <p:blipFill>
          <a:blip r:embed="rId2"/>
          <a:stretch>
            <a:fillRect/>
          </a:stretch>
        </p:blipFill>
        <p:spPr>
          <a:xfrm>
            <a:off x="6548583" y="1374005"/>
            <a:ext cx="3176588" cy="2247900"/>
          </a:xfrm>
          <a:prstGeom prst="rect">
            <a:avLst/>
          </a:prstGeom>
          <a:effectLst>
            <a:softEdge rad="241300"/>
          </a:effectLst>
        </p:spPr>
      </p:pic>
      <p:pic>
        <p:nvPicPr>
          <p:cNvPr id="4" name="Εικόνα 3">
            <a:extLst>
              <a:ext uri="{FF2B5EF4-FFF2-40B4-BE49-F238E27FC236}">
                <a16:creationId xmlns:a16="http://schemas.microsoft.com/office/drawing/2014/main" id="{48001D30-716B-AC81-4F4F-EE9564600CD6}"/>
              </a:ext>
            </a:extLst>
          </p:cNvPr>
          <p:cNvPicPr>
            <a:picLocks noChangeAspect="1"/>
          </p:cNvPicPr>
          <p:nvPr/>
        </p:nvPicPr>
        <p:blipFill>
          <a:blip r:embed="rId3"/>
          <a:stretch>
            <a:fillRect/>
          </a:stretch>
        </p:blipFill>
        <p:spPr>
          <a:xfrm>
            <a:off x="8136877" y="2497955"/>
            <a:ext cx="4180128" cy="2875348"/>
          </a:xfrm>
          <a:prstGeom prst="rect">
            <a:avLst/>
          </a:prstGeom>
          <a:effectLst>
            <a:softEdge rad="431800"/>
          </a:effectLst>
        </p:spPr>
      </p:pic>
    </p:spTree>
    <p:extLst>
      <p:ext uri="{BB962C8B-B14F-4D97-AF65-F5344CB8AC3E}">
        <p14:creationId xmlns:p14="http://schemas.microsoft.com/office/powerpoint/2010/main" val="3895512005"/>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Συλλογη</Template>
  <TotalTime>782</TotalTime>
  <Words>1866</Words>
  <Application>Microsoft Office PowerPoint</Application>
  <PresentationFormat>Ευρεία οθόνη</PresentationFormat>
  <Paragraphs>154</Paragraphs>
  <Slides>32</Slides>
  <Notes>0</Notes>
  <HiddenSlides>0</HiddenSlides>
  <MMClips>0</MMClips>
  <ScaleCrop>false</ScaleCrop>
  <HeadingPairs>
    <vt:vector size="6" baseType="variant">
      <vt:variant>
        <vt:lpstr>Γραμματοσειρές που χρησιμοποιούνται</vt:lpstr>
      </vt:variant>
      <vt:variant>
        <vt:i4>3</vt:i4>
      </vt:variant>
      <vt:variant>
        <vt:lpstr>Θέμα</vt:lpstr>
      </vt:variant>
      <vt:variant>
        <vt:i4>1</vt:i4>
      </vt:variant>
      <vt:variant>
        <vt:lpstr>Τίτλοι διαφανειών</vt:lpstr>
      </vt:variant>
      <vt:variant>
        <vt:i4>32</vt:i4>
      </vt:variant>
    </vt:vector>
  </HeadingPairs>
  <TitlesOfParts>
    <vt:vector size="36" baseType="lpstr">
      <vt:lpstr>Arial</vt:lpstr>
      <vt:lpstr>Calibri</vt:lpstr>
      <vt:lpstr>Calibri Light</vt:lpstr>
      <vt:lpstr>Θέμα του Office</vt:lpstr>
      <vt:lpstr> Δελμούζος Αλέξανδρος (1880 - 1956)</vt:lpstr>
      <vt:lpstr>Βιογραφικά στοιχεία</vt:lpstr>
      <vt:lpstr>Βιογραφικά στοιχεία</vt:lpstr>
      <vt:lpstr>Βιογραφικά στοιχεία</vt:lpstr>
      <vt:lpstr>Παρουσίαση του PowerPoint</vt:lpstr>
      <vt:lpstr>Παρουσίαση του PowerPoint</vt:lpstr>
      <vt:lpstr>Βιογραφικά στοιχεία</vt:lpstr>
      <vt:lpstr>Παρουσίαση του PowerPoint</vt:lpstr>
      <vt:lpstr>Παρουσίαση του PowerPoint</vt:lpstr>
      <vt:lpstr>Βιογραφικά στοιχεία</vt:lpstr>
      <vt:lpstr>Παιδαγωγική και Εκπαιδευτική Θεωρία Αρχές της Παιδαγωγικής του Αλέξανδρου Δελμούζου </vt:lpstr>
      <vt:lpstr> Εκπαιδευτικές καινοτομίες </vt:lpstr>
      <vt:lpstr>Αντίληψη περί δημοκρατικής εκπαίδευσης  H εκπαίδευση ως εργαλείο κοινωνικής αλλαγής. </vt:lpstr>
      <vt:lpstr>Αντίληψη περί δημοκρατικής εκπαίδευσης  H εκπαίδευση ως εργαλείο κοινωνικής αλλαγής. </vt:lpstr>
      <vt:lpstr> Το Σχολείο του Βόλου</vt:lpstr>
      <vt:lpstr> Το Σχολείο του Βόλου</vt:lpstr>
      <vt:lpstr>Το σχολείο, το οποίο σχεδιάστηκε από τον Σαράτση και λειτούργησε υπό τη διεύθυνση του Αλέξανδρου Δελμούζου, αποτέλεσε πρότυπο εκπαιδευτικής καινοτομίας, ενσωματώνοντας προοδευτικές παιδαγωγικές πρακτικές της εποχής. </vt:lpstr>
      <vt:lpstr> Το Σχολείο του Βόλου</vt:lpstr>
      <vt:lpstr>Παρουσίαση του PowerPoint</vt:lpstr>
      <vt:lpstr> </vt:lpstr>
      <vt:lpstr>Διδακτικές πρακτικές και παιδαγωγικό κλίμα: Η θεωρία στην πράξη</vt:lpstr>
      <vt:lpstr>Η εκπαίδευση των κοριτσιών.</vt:lpstr>
      <vt:lpstr>Παρουσίαση του PowerPoint</vt:lpstr>
      <vt:lpstr>Η Δίκη του Ναυπλίου και οι αντιδράσεις: Το «Δελμούζειο» ζήτημα</vt:lpstr>
      <vt:lpstr>Η Δίκη του Ναυπλίου και οι αντιδράσεις: Το «Δελμούζειο» ζήτημα</vt:lpstr>
      <vt:lpstr>Επιρροή και Κληρονομιά </vt:lpstr>
      <vt:lpstr>Παρουσίαση του PowerPoint</vt:lpstr>
      <vt:lpstr>Παρουσίαση του PowerPoint</vt:lpstr>
      <vt:lpstr>Παρουσίαση του PowerPoint</vt:lpstr>
      <vt:lpstr>Παρουσίαση του PowerPoint</vt:lpstr>
      <vt:lpstr>Βασικά αιτήματα για την Παιδεία: </vt:lpstr>
      <vt:lpstr>«Γεννημένος Δάσκαλος»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Vasilis Patsialas</dc:creator>
  <cp:lastModifiedBy>Vasilis Patsialas</cp:lastModifiedBy>
  <cp:revision>13</cp:revision>
  <dcterms:created xsi:type="dcterms:W3CDTF">2024-12-08T09:48:33Z</dcterms:created>
  <dcterms:modified xsi:type="dcterms:W3CDTF">2024-12-23T18:29:56Z</dcterms:modified>
</cp:coreProperties>
</file>