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32"/>
  </p:handoutMasterIdLst>
  <p:sldIdLst>
    <p:sldId id="256" r:id="rId2"/>
    <p:sldId id="259" r:id="rId3"/>
    <p:sldId id="260" r:id="rId4"/>
    <p:sldId id="263" r:id="rId5"/>
    <p:sldId id="264" r:id="rId6"/>
    <p:sldId id="265" r:id="rId7"/>
    <p:sldId id="266" r:id="rId8"/>
    <p:sldId id="267"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E98DEAB-0B76-478F-BB3B-A4E40E47F511}" type="datetimeFigureOut">
              <a:rPr lang="el-GR" smtClean="0"/>
              <a:pPr/>
              <a:t>12/5/2022</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A5ED7C-0843-459C-BDCE-9165FE611277}"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BA40746-4A3C-452B-93E4-89FBBB83C855}"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BA40746-4A3C-452B-93E4-89FBBB83C855}"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EBA40746-4A3C-452B-93E4-89FBBB83C855}"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EBA40746-4A3C-452B-93E4-89FBBB83C855}"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BA40746-4A3C-452B-93E4-89FBBB83C855}"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D5A3A9CD-4C96-4595-ADE2-ABD849BB7CDC}" type="datetimeFigureOut">
              <a:rPr lang="el-GR" smtClean="0"/>
              <a:pPr/>
              <a:t>12/5/2022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BA40746-4A3C-452B-93E4-89FBBB83C855}"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EBA40746-4A3C-452B-93E4-89FBBB83C855}"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EBA40746-4A3C-452B-93E4-89FBBB83C85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EBA40746-4A3C-452B-93E4-89FBBB83C85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BA40746-4A3C-452B-93E4-89FBBB83C855}"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D5A3A9CD-4C96-4595-ADE2-ABD849BB7CDC}" type="datetimeFigureOut">
              <a:rPr lang="el-GR" smtClean="0"/>
              <a:pPr/>
              <a:t>12/5/2022</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EBA40746-4A3C-452B-93E4-89FBBB83C855}"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D5A3A9CD-4C96-4595-ADE2-ABD849BB7CDC}" type="datetimeFigureOut">
              <a:rPr lang="el-GR" smtClean="0"/>
              <a:pPr/>
              <a:t>12/5/2022</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5A3A9CD-4C96-4595-ADE2-ABD849BB7CDC}" type="datetimeFigureOut">
              <a:rPr lang="el-GR" smtClean="0"/>
              <a:pPr/>
              <a:t>12/5/2022</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BA40746-4A3C-452B-93E4-89FBBB83C855}"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Υπότιτλος"/>
          <p:cNvSpPr>
            <a:spLocks noGrp="1"/>
          </p:cNvSpPr>
          <p:nvPr>
            <p:ph type="subTitle" idx="1"/>
          </p:nvPr>
        </p:nvSpPr>
        <p:spPr>
          <a:xfrm>
            <a:off x="1371600" y="4000504"/>
            <a:ext cx="6400800" cy="1428760"/>
          </a:xfrm>
        </p:spPr>
        <p:txBody>
          <a:bodyPr>
            <a:normAutofit/>
          </a:bodyPr>
          <a:lstStyle/>
          <a:p>
            <a:r>
              <a:rPr lang="el-GR" sz="2000" dirty="0" smtClean="0"/>
              <a:t>ΙΩΣΗΦ ΦΡΑΓΚΟΥΛΗΣ</a:t>
            </a:r>
          </a:p>
          <a:p>
            <a:r>
              <a:rPr lang="el-GR" sz="2000" smtClean="0"/>
              <a:t>ΚΑΘΗΓΗΤΗΣ </a:t>
            </a:r>
            <a:endParaRPr lang="en-US" sz="2000" dirty="0" smtClean="0"/>
          </a:p>
          <a:p>
            <a:r>
              <a:rPr lang="el-GR" sz="2000" dirty="0" smtClean="0"/>
              <a:t>Α.Σ.ΠΑΙ.Τ.Ε.</a:t>
            </a:r>
          </a:p>
        </p:txBody>
      </p:sp>
      <p:sp>
        <p:nvSpPr>
          <p:cNvPr id="4" name="3 - Τίτλος"/>
          <p:cNvSpPr>
            <a:spLocks noGrp="1"/>
          </p:cNvSpPr>
          <p:nvPr>
            <p:ph type="ctrTitle"/>
          </p:nvPr>
        </p:nvSpPr>
        <p:spPr>
          <a:xfrm>
            <a:off x="685800" y="357166"/>
            <a:ext cx="7772400" cy="1785950"/>
          </a:xfrm>
        </p:spPr>
        <p:txBody>
          <a:bodyPr>
            <a:noAutofit/>
          </a:bodyPr>
          <a:lstStyle/>
          <a:p>
            <a:r>
              <a:rPr lang="el-GR" sz="2800" b="1" dirty="0" smtClean="0"/>
              <a:t>Η ΑΞΙΟΠΟΙΗΣΗ ΕΡΓΩΝ ΤΕΧΝΗΣ </a:t>
            </a:r>
            <a:r>
              <a:rPr lang="en-US" sz="2800" b="1" dirty="0" smtClean="0"/>
              <a:t/>
            </a:r>
            <a:br>
              <a:rPr lang="en-US" sz="2800" b="1" dirty="0" smtClean="0"/>
            </a:br>
            <a:r>
              <a:rPr lang="el-GR" sz="2800" b="1" dirty="0" smtClean="0"/>
              <a:t>ΣΤΗ  ΣΥΜΒΟΥΛΕΥΤΙΚΗ</a:t>
            </a:r>
            <a:r>
              <a:rPr lang="en-US" sz="2800" b="1" dirty="0" smtClean="0"/>
              <a:t/>
            </a:r>
            <a:br>
              <a:rPr lang="en-US" sz="2800" b="1" dirty="0" smtClean="0"/>
            </a:br>
            <a:r>
              <a:rPr lang="el-GR" sz="2400" b="1" dirty="0" smtClean="0"/>
              <a:t/>
            </a:r>
            <a:br>
              <a:rPr lang="el-GR" sz="2400" b="1" dirty="0" smtClean="0"/>
            </a:br>
            <a:endParaRPr lang="el-G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571472" y="357166"/>
          <a:ext cx="7500990" cy="5500726"/>
        </p:xfrm>
        <a:graphic>
          <a:graphicData uri="http://schemas.openxmlformats.org/drawingml/2006/table">
            <a:tbl>
              <a:tblPr/>
              <a:tblGrid>
                <a:gridCol w="1571636">
                  <a:extLst>
                    <a:ext uri="{9D8B030D-6E8A-4147-A177-3AD203B41FA5}">
                      <a16:colId xmlns:a16="http://schemas.microsoft.com/office/drawing/2014/main" val="20000"/>
                    </a:ext>
                  </a:extLst>
                </a:gridCol>
                <a:gridCol w="1643643">
                  <a:extLst>
                    <a:ext uri="{9D8B030D-6E8A-4147-A177-3AD203B41FA5}">
                      <a16:colId xmlns:a16="http://schemas.microsoft.com/office/drawing/2014/main" val="20001"/>
                    </a:ext>
                  </a:extLst>
                </a:gridCol>
                <a:gridCol w="2362764">
                  <a:extLst>
                    <a:ext uri="{9D8B030D-6E8A-4147-A177-3AD203B41FA5}">
                      <a16:colId xmlns:a16="http://schemas.microsoft.com/office/drawing/2014/main" val="20002"/>
                    </a:ext>
                  </a:extLst>
                </a:gridCol>
                <a:gridCol w="1922947">
                  <a:extLst>
                    <a:ext uri="{9D8B030D-6E8A-4147-A177-3AD203B41FA5}">
                      <a16:colId xmlns:a16="http://schemas.microsoft.com/office/drawing/2014/main" val="20003"/>
                    </a:ext>
                  </a:extLst>
                </a:gridCol>
              </a:tblGrid>
              <a:tr h="3045420">
                <a:tc>
                  <a:txBody>
                    <a:bodyPr/>
                    <a:lstStyle/>
                    <a:p>
                      <a:pPr>
                        <a:lnSpc>
                          <a:spcPct val="115000"/>
                        </a:lnSpc>
                        <a:spcAft>
                          <a:spcPts val="1200"/>
                        </a:spcAft>
                      </a:pP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r>
                        <a:rPr lang="el-GR" sz="1800" dirty="0">
                          <a:solidFill>
                            <a:srgbClr val="000000"/>
                          </a:solidFill>
                          <a:latin typeface="Times New Roman"/>
                          <a:ea typeface="Times New Roman"/>
                        </a:rPr>
                        <a:t>2. Έκφραση πρώτων παρατηρήσεων </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dirty="0">
                          <a:solidFill>
                            <a:srgbClr val="000000"/>
                          </a:solidFill>
                          <a:latin typeface="Times New Roman"/>
                          <a:ea typeface="Times New Roman"/>
                        </a:rPr>
                        <a:t>Τι δείχνει το συγκεκριμένο έργο τέχνης;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χωριστούν σε ομάδες και να γράψουν σε λεζάντες αυτό που παρατήρησαν από την  αρχική τους επαφή με το έργο τέχνης.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2455306">
                <a:tc>
                  <a:txBody>
                    <a:bodyPr/>
                    <a:lstStyle/>
                    <a:p>
                      <a:pPr>
                        <a:lnSpc>
                          <a:spcPct val="115000"/>
                        </a:lnSpc>
                        <a:spcAft>
                          <a:spcPts val="1200"/>
                        </a:spcAft>
                      </a:pPr>
                      <a:r>
                        <a:rPr lang="el-GR" sz="1800">
                          <a:solidFill>
                            <a:srgbClr val="000000"/>
                          </a:solidFill>
                          <a:latin typeface="Times New Roman"/>
                          <a:ea typeface="Times New Roman"/>
                        </a:rPr>
                        <a:t>3. Έκφραση πρώτων ερωτημάτων</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dirty="0">
                          <a:solidFill>
                            <a:srgbClr val="000000"/>
                          </a:solidFill>
                          <a:latin typeface="Times New Roman"/>
                          <a:ea typeface="Times New Roman"/>
                        </a:rPr>
                        <a:t>Πού κάθονται οι </a:t>
                      </a:r>
                      <a:r>
                        <a:rPr lang="el-GR" sz="1800" dirty="0" smtClean="0">
                          <a:solidFill>
                            <a:srgbClr val="000000"/>
                          </a:solidFill>
                          <a:latin typeface="Times New Roman"/>
                          <a:ea typeface="Times New Roman"/>
                        </a:rPr>
                        <a:t>μαθητές;</a:t>
                      </a: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nSpc>
                          <a:spcPct val="115000"/>
                        </a:lnSpc>
                        <a:spcAft>
                          <a:spcPts val="1200"/>
                        </a:spcAft>
                      </a:pPr>
                      <a:r>
                        <a:rPr lang="el-GR" sz="1800" dirty="0">
                          <a:solidFill>
                            <a:srgbClr val="000000"/>
                          </a:solidFill>
                          <a:latin typeface="Times New Roman"/>
                          <a:ea typeface="Times New Roman"/>
                        </a:rPr>
                        <a:t>Πώς κάθονται;</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a:solidFill>
                            <a:srgbClr val="000000"/>
                          </a:solidFill>
                          <a:latin typeface="Times New Roman"/>
                          <a:ea typeface="Times New Roman"/>
                        </a:rPr>
                        <a:t>Ζητά από τους εκπαιδευόμενους  να εκφράσουν τις πρώτες απόψεις τους στις  ερωτήσεις, χωρίς να εξαχθούν κάποια συμπεράσματα.</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Καταιγισμός ιδεών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285852" y="500042"/>
          <a:ext cx="7000923" cy="5715040"/>
        </p:xfrm>
        <a:graphic>
          <a:graphicData uri="http://schemas.openxmlformats.org/drawingml/2006/table">
            <a:tbl>
              <a:tblPr/>
              <a:tblGrid>
                <a:gridCol w="1371236">
                  <a:extLst>
                    <a:ext uri="{9D8B030D-6E8A-4147-A177-3AD203B41FA5}">
                      <a16:colId xmlns:a16="http://schemas.microsoft.com/office/drawing/2014/main" val="20000"/>
                    </a:ext>
                  </a:extLst>
                </a:gridCol>
                <a:gridCol w="1634056">
                  <a:extLst>
                    <a:ext uri="{9D8B030D-6E8A-4147-A177-3AD203B41FA5}">
                      <a16:colId xmlns:a16="http://schemas.microsoft.com/office/drawing/2014/main" val="20001"/>
                    </a:ext>
                  </a:extLst>
                </a:gridCol>
                <a:gridCol w="2208453">
                  <a:extLst>
                    <a:ext uri="{9D8B030D-6E8A-4147-A177-3AD203B41FA5}">
                      <a16:colId xmlns:a16="http://schemas.microsoft.com/office/drawing/2014/main" val="20002"/>
                    </a:ext>
                  </a:extLst>
                </a:gridCol>
                <a:gridCol w="1787178">
                  <a:extLst>
                    <a:ext uri="{9D8B030D-6E8A-4147-A177-3AD203B41FA5}">
                      <a16:colId xmlns:a16="http://schemas.microsoft.com/office/drawing/2014/main" val="20003"/>
                    </a:ext>
                  </a:extLst>
                </a:gridCol>
              </a:tblGrid>
              <a:tr h="3584886">
                <a:tc>
                  <a:txBody>
                    <a:bodyPr/>
                    <a:lstStyle/>
                    <a:p>
                      <a:pPr>
                        <a:lnSpc>
                          <a:spcPct val="115000"/>
                        </a:lnSpc>
                        <a:spcAft>
                          <a:spcPts val="1200"/>
                        </a:spcAft>
                      </a:pPr>
                      <a:r>
                        <a:rPr lang="el-GR" sz="1800" dirty="0">
                          <a:solidFill>
                            <a:srgbClr val="000000"/>
                          </a:solidFill>
                          <a:latin typeface="Times New Roman"/>
                          <a:ea typeface="Times New Roman"/>
                        </a:rPr>
                        <a:t>4. Χρήση οπτικής νοημοσύνης </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dirty="0">
                          <a:solidFill>
                            <a:srgbClr val="000000"/>
                          </a:solidFill>
                          <a:latin typeface="Times New Roman"/>
                          <a:ea typeface="Times New Roman"/>
                        </a:rPr>
                        <a:t>Πώς είναι τα ρούχα των </a:t>
                      </a:r>
                      <a:r>
                        <a:rPr lang="el-GR" sz="1800" dirty="0" smtClean="0">
                          <a:solidFill>
                            <a:srgbClr val="000000"/>
                          </a:solidFill>
                          <a:latin typeface="Times New Roman"/>
                          <a:ea typeface="Times New Roman"/>
                        </a:rPr>
                        <a:t>μαθητών;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Καλεί τους εκπαιδευόμενους  να χρησιμοποιήσουν  τις προγενέστερες γνώσεις που ενδεχομένως έχουν για το έργο με στόχο να τονωθεί η παρατηρητικότητά τους.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2130154">
                <a:tc>
                  <a:txBody>
                    <a:bodyPr/>
                    <a:lstStyle/>
                    <a:p>
                      <a:pPr>
                        <a:lnSpc>
                          <a:spcPct val="115000"/>
                        </a:lnSpc>
                        <a:spcAft>
                          <a:spcPts val="1200"/>
                        </a:spcAft>
                      </a:pPr>
                      <a:r>
                        <a:rPr lang="el-GR" sz="1800">
                          <a:solidFill>
                            <a:srgbClr val="000000"/>
                          </a:solidFill>
                          <a:latin typeface="Times New Roman"/>
                          <a:ea typeface="Times New Roman"/>
                        </a:rPr>
                        <a:t>5. Εντοπισμός κεντρικών ερωτημάτων</a:t>
                      </a:r>
                      <a:br>
                        <a:rPr lang="el-GR" sz="1800">
                          <a:solidFill>
                            <a:srgbClr val="000000"/>
                          </a:solidFill>
                          <a:latin typeface="Times New Roman"/>
                          <a:ea typeface="Times New Roman"/>
                        </a:rPr>
                      </a:b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a:solidFill>
                            <a:srgbClr val="000000"/>
                          </a:solidFill>
                          <a:latin typeface="Times New Roman"/>
                          <a:ea typeface="Times New Roman"/>
                        </a:rPr>
                        <a:t>Ποια συναισθήματα σας προκαλεί η θέαση του συγκεκριμένου έργου;</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a:solidFill>
                            <a:srgbClr val="000000"/>
                          </a:solidFill>
                          <a:latin typeface="Times New Roman"/>
                          <a:ea typeface="Times New Roman"/>
                        </a:rPr>
                        <a:t>Καλεί κάθε εκπαιδευόμενο να εκφράσει τα συναισθήματά του.</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Συζήτηση</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652586" y="428604"/>
          <a:ext cx="5848371" cy="5932424"/>
        </p:xfrm>
        <a:graphic>
          <a:graphicData uri="http://schemas.openxmlformats.org/drawingml/2006/table">
            <a:tbl>
              <a:tblPr/>
              <a:tblGrid>
                <a:gridCol w="1349980">
                  <a:extLst>
                    <a:ext uri="{9D8B030D-6E8A-4147-A177-3AD203B41FA5}">
                      <a16:colId xmlns:a16="http://schemas.microsoft.com/office/drawing/2014/main" val="20000"/>
                    </a:ext>
                  </a:extLst>
                </a:gridCol>
                <a:gridCol w="1160555">
                  <a:extLst>
                    <a:ext uri="{9D8B030D-6E8A-4147-A177-3AD203B41FA5}">
                      <a16:colId xmlns:a16="http://schemas.microsoft.com/office/drawing/2014/main" val="20001"/>
                    </a:ext>
                  </a:extLst>
                </a:gridCol>
                <a:gridCol w="1844878">
                  <a:extLst>
                    <a:ext uri="{9D8B030D-6E8A-4147-A177-3AD203B41FA5}">
                      <a16:colId xmlns:a16="http://schemas.microsoft.com/office/drawing/2014/main" val="20002"/>
                    </a:ext>
                  </a:extLst>
                </a:gridCol>
                <a:gridCol w="1492958">
                  <a:extLst>
                    <a:ext uri="{9D8B030D-6E8A-4147-A177-3AD203B41FA5}">
                      <a16:colId xmlns:a16="http://schemas.microsoft.com/office/drawing/2014/main" val="20003"/>
                    </a:ext>
                  </a:extLst>
                </a:gridCol>
              </a:tblGrid>
              <a:tr h="2234691">
                <a:tc>
                  <a:txBody>
                    <a:bodyPr/>
                    <a:lstStyle/>
                    <a:p>
                      <a:pPr>
                        <a:lnSpc>
                          <a:spcPct val="115000"/>
                        </a:lnSpc>
                        <a:spcAft>
                          <a:spcPts val="1200"/>
                        </a:spcAft>
                      </a:pPr>
                      <a:r>
                        <a:rPr lang="el-GR" sz="1800" dirty="0">
                          <a:solidFill>
                            <a:srgbClr val="000000"/>
                          </a:solidFill>
                          <a:latin typeface="Times New Roman"/>
                          <a:ea typeface="Times New Roman"/>
                        </a:rPr>
                        <a:t>6.Απομάκρυνση από το έργο τέχνης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endParaRPr lang="el-GR" sz="1800" dirty="0">
                        <a:solidFill>
                          <a:srgbClr val="000000"/>
                        </a:solidFill>
                        <a:latin typeface="Times New Roman"/>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στρέψουν το βλέμμα τους από το έργο, κάνοντας ένα σύντομο διάλειμμα.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endParaRPr lang="el-GR" sz="1800" dirty="0">
                        <a:solidFill>
                          <a:srgbClr val="000000"/>
                        </a:solidFill>
                        <a:latin typeface="Times New Roman"/>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3480349">
                <a:tc>
                  <a:txBody>
                    <a:bodyPr/>
                    <a:lstStyle/>
                    <a:p>
                      <a:pPr>
                        <a:lnSpc>
                          <a:spcPct val="115000"/>
                        </a:lnSpc>
                        <a:spcAft>
                          <a:spcPts val="1200"/>
                        </a:spcAft>
                      </a:pPr>
                      <a:r>
                        <a:rPr lang="el-GR" sz="1800">
                          <a:solidFill>
                            <a:srgbClr val="000000"/>
                          </a:solidFill>
                          <a:latin typeface="Times New Roman"/>
                          <a:ea typeface="Times New Roman"/>
                        </a:rPr>
                        <a:t>7. Επιστροφή στην παρατήρηση</a:t>
                      </a:r>
                      <a:br>
                        <a:rPr lang="el-GR" sz="1800">
                          <a:solidFill>
                            <a:srgbClr val="000000"/>
                          </a:solidFill>
                          <a:latin typeface="Times New Roman"/>
                          <a:ea typeface="Times New Roman"/>
                        </a:rPr>
                      </a:b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dirty="0">
                          <a:solidFill>
                            <a:srgbClr val="000000"/>
                          </a:solidFill>
                          <a:latin typeface="Times New Roman"/>
                          <a:ea typeface="Times New Roman"/>
                        </a:rPr>
                        <a:t>Ποια στάση έχουν τα σώματα των </a:t>
                      </a:r>
                      <a:r>
                        <a:rPr lang="el-GR" sz="1800" dirty="0" smtClean="0">
                          <a:solidFill>
                            <a:srgbClr val="000000"/>
                          </a:solidFill>
                          <a:latin typeface="Times New Roman"/>
                          <a:ea typeface="Times New Roman"/>
                        </a:rPr>
                        <a:t>μαθητών; </a:t>
                      </a:r>
                      <a:endParaRPr lang="el-GR" sz="1800" dirty="0">
                        <a:solidFill>
                          <a:srgbClr val="000000"/>
                        </a:solidFill>
                        <a:latin typeface="Arial"/>
                        <a:ea typeface="Times New Roman"/>
                      </a:endParaRPr>
                    </a:p>
                    <a:p>
                      <a:pPr>
                        <a:lnSpc>
                          <a:spcPct val="115000"/>
                        </a:lnSpc>
                        <a:spcAft>
                          <a:spcPts val="1200"/>
                        </a:spcAft>
                      </a:pPr>
                      <a:r>
                        <a:rPr lang="el-GR" sz="1800" dirty="0">
                          <a:solidFill>
                            <a:srgbClr val="000000"/>
                          </a:solidFill>
                          <a:latin typeface="Times New Roman"/>
                          <a:ea typeface="Times New Roman"/>
                        </a:rPr>
                        <a:t>Ποια η θέση τους στον πίνακα;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a:solidFill>
                            <a:srgbClr val="000000"/>
                          </a:solidFill>
                          <a:latin typeface="Times New Roman"/>
                          <a:ea typeface="Times New Roman"/>
                        </a:rPr>
                        <a:t>Οι εκπαιδευόμενοι καλούνται να κυκλώσουν ενδιαφέροντα χαρακτηριστικά του έργου και να διατυπώσουν και άλλες απορίες- ερωτήσεις  σε σχέση με αυτό.</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Συζήτηση</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714349" y="571481"/>
          <a:ext cx="7786740" cy="5830370"/>
        </p:xfrm>
        <a:graphic>
          <a:graphicData uri="http://schemas.openxmlformats.org/drawingml/2006/table">
            <a:tbl>
              <a:tblPr/>
              <a:tblGrid>
                <a:gridCol w="1500197">
                  <a:extLst>
                    <a:ext uri="{9D8B030D-6E8A-4147-A177-3AD203B41FA5}">
                      <a16:colId xmlns:a16="http://schemas.microsoft.com/office/drawing/2014/main" val="20000"/>
                    </a:ext>
                  </a:extLst>
                </a:gridCol>
                <a:gridCol w="1928826">
                  <a:extLst>
                    <a:ext uri="{9D8B030D-6E8A-4147-A177-3AD203B41FA5}">
                      <a16:colId xmlns:a16="http://schemas.microsoft.com/office/drawing/2014/main" val="20001"/>
                    </a:ext>
                  </a:extLst>
                </a:gridCol>
                <a:gridCol w="2148414">
                  <a:extLst>
                    <a:ext uri="{9D8B030D-6E8A-4147-A177-3AD203B41FA5}">
                      <a16:colId xmlns:a16="http://schemas.microsoft.com/office/drawing/2014/main" val="20002"/>
                    </a:ext>
                  </a:extLst>
                </a:gridCol>
                <a:gridCol w="2209303">
                  <a:extLst>
                    <a:ext uri="{9D8B030D-6E8A-4147-A177-3AD203B41FA5}">
                      <a16:colId xmlns:a16="http://schemas.microsoft.com/office/drawing/2014/main" val="20003"/>
                    </a:ext>
                  </a:extLst>
                </a:gridCol>
              </a:tblGrid>
              <a:tr h="2016509">
                <a:tc>
                  <a:txBody>
                    <a:bodyPr/>
                    <a:lstStyle/>
                    <a:p>
                      <a:pPr algn="ctr">
                        <a:lnSpc>
                          <a:spcPct val="115000"/>
                        </a:lnSpc>
                        <a:spcAft>
                          <a:spcPts val="1200"/>
                        </a:spcAft>
                      </a:pPr>
                      <a:r>
                        <a:rPr lang="el-GR" sz="1800" b="1" dirty="0">
                          <a:solidFill>
                            <a:srgbClr val="000000"/>
                          </a:solidFill>
                          <a:latin typeface="Times New Roman"/>
                          <a:ea typeface="Times New Roman"/>
                        </a:rPr>
                        <a:t>ΒΑΣΙΚΕΣ ΔΡΑΣΕΙΣ </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ΕΡΩΤΗΣΕΙΣ- ΠΑΡΑΤΗΡΗΣΕΙΣ ΕΣΤΙΑΣΜΕΝΕΣ ΣΤΟ ΕΡΓΟ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ΕΝΕΡΓΕΙΕΣ ΤΟΥ </a:t>
                      </a:r>
                      <a:r>
                        <a:rPr lang="el-GR" sz="1800" b="1" dirty="0" smtClean="0">
                          <a:solidFill>
                            <a:srgbClr val="000000"/>
                          </a:solidFill>
                          <a:latin typeface="Times New Roman"/>
                          <a:ea typeface="Times New Roman"/>
                        </a:rPr>
                        <a:t>ΕΚΠΑΙΔΕΥΤΙΚΟΥ</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ΕΚΠΑΙΔΕΥΤΙΚΕΣ ΤΕΧΝΙΚΕΣ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1344979">
                <a:tc>
                  <a:txBody>
                    <a:bodyPr/>
                    <a:lstStyle/>
                    <a:p>
                      <a:pPr>
                        <a:lnSpc>
                          <a:spcPct val="115000"/>
                        </a:lnSpc>
                        <a:spcAft>
                          <a:spcPts val="1200"/>
                        </a:spcAft>
                      </a:pPr>
                      <a:r>
                        <a:rPr lang="el-GR" sz="1800">
                          <a:solidFill>
                            <a:srgbClr val="000000"/>
                          </a:solidFill>
                          <a:latin typeface="Times New Roman"/>
                          <a:ea typeface="Times New Roman"/>
                        </a:rPr>
                        <a:t>1. Διέγερση προσοχής </a:t>
                      </a:r>
                      <a:br>
                        <a:rPr lang="el-GR" sz="1800">
                          <a:solidFill>
                            <a:srgbClr val="000000"/>
                          </a:solidFill>
                          <a:latin typeface="Times New Roman"/>
                          <a:ea typeface="Times New Roman"/>
                        </a:rPr>
                      </a:b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Γιατί οι </a:t>
                      </a:r>
                      <a:r>
                        <a:rPr lang="el-GR" sz="1800" dirty="0" smtClean="0">
                          <a:solidFill>
                            <a:srgbClr val="000000"/>
                          </a:solidFill>
                          <a:latin typeface="Times New Roman"/>
                          <a:ea typeface="Times New Roman"/>
                        </a:rPr>
                        <a:t>μαθητές </a:t>
                      </a:r>
                      <a:r>
                        <a:rPr lang="el-GR" sz="1800" dirty="0">
                          <a:solidFill>
                            <a:srgbClr val="000000"/>
                          </a:solidFill>
                          <a:latin typeface="Times New Roman"/>
                          <a:ea typeface="Times New Roman"/>
                        </a:rPr>
                        <a:t>κάθονται έτσι;</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Ρωτά τους εκπαιδευόμενους  να πουν τι συμβαίνει στην εικόνα.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Ατομική εργασία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r h="2424989">
                <a:tc>
                  <a:txBody>
                    <a:bodyPr/>
                    <a:lstStyle/>
                    <a:p>
                      <a:pPr>
                        <a:lnSpc>
                          <a:spcPct val="115000"/>
                        </a:lnSpc>
                        <a:spcAft>
                          <a:spcPts val="1200"/>
                        </a:spcAft>
                      </a:pPr>
                      <a:r>
                        <a:rPr lang="el-GR" sz="1800">
                          <a:solidFill>
                            <a:srgbClr val="000000"/>
                          </a:solidFill>
                          <a:latin typeface="Times New Roman"/>
                          <a:ea typeface="Times New Roman"/>
                        </a:rPr>
                        <a:t>2. Αναζήτηση εκπλήξεων</a:t>
                      </a:r>
                      <a:br>
                        <a:rPr lang="el-GR" sz="1800">
                          <a:solidFill>
                            <a:srgbClr val="000000"/>
                          </a:solidFill>
                          <a:latin typeface="Times New Roman"/>
                          <a:ea typeface="Times New Roman"/>
                        </a:rPr>
                      </a:b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Τι  φαίνεται στο βάθος του  πίνακα;</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Γιατί </a:t>
                      </a:r>
                      <a:r>
                        <a:rPr lang="el-GR" sz="1800" dirty="0" smtClean="0">
                          <a:solidFill>
                            <a:srgbClr val="000000"/>
                          </a:solidFill>
                          <a:latin typeface="Times New Roman"/>
                          <a:ea typeface="Times New Roman"/>
                        </a:rPr>
                        <a:t>η</a:t>
                      </a:r>
                      <a:r>
                        <a:rPr lang="el-GR" sz="1800" baseline="0" dirty="0" smtClean="0">
                          <a:solidFill>
                            <a:srgbClr val="000000"/>
                          </a:solidFill>
                          <a:latin typeface="Times New Roman"/>
                          <a:ea typeface="Times New Roman"/>
                        </a:rPr>
                        <a:t> δασκάλα</a:t>
                      </a:r>
                      <a:r>
                        <a:rPr lang="el-GR" sz="1800" dirty="0" smtClean="0">
                          <a:solidFill>
                            <a:srgbClr val="000000"/>
                          </a:solidFill>
                          <a:latin typeface="Times New Roman"/>
                          <a:ea typeface="Times New Roman"/>
                        </a:rPr>
                        <a:t> </a:t>
                      </a:r>
                      <a:r>
                        <a:rPr lang="el-GR" sz="1800" dirty="0">
                          <a:solidFill>
                            <a:srgbClr val="000000"/>
                          </a:solidFill>
                          <a:latin typeface="Times New Roman"/>
                          <a:ea typeface="Times New Roman"/>
                        </a:rPr>
                        <a:t>δεσπόζει στο έργο;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Καλεί τους εκπαιδευόμενους   να εντοπίσουν παράξενα αντικείμενα- σχέσεις σε </a:t>
                      </a:r>
                      <a:r>
                        <a:rPr lang="el-GR" sz="1800" dirty="0" err="1">
                          <a:solidFill>
                            <a:srgbClr val="000000"/>
                          </a:solidFill>
                          <a:latin typeface="Times New Roman"/>
                          <a:ea typeface="Times New Roman"/>
                        </a:rPr>
                        <a:t>μάκρο</a:t>
                      </a:r>
                      <a:r>
                        <a:rPr lang="el-GR" sz="1800" dirty="0">
                          <a:solidFill>
                            <a:srgbClr val="000000"/>
                          </a:solidFill>
                          <a:latin typeface="Times New Roman"/>
                          <a:ea typeface="Times New Roman"/>
                        </a:rPr>
                        <a:t> και </a:t>
                      </a:r>
                      <a:r>
                        <a:rPr lang="el-GR" sz="1800" dirty="0" err="1">
                          <a:solidFill>
                            <a:srgbClr val="000000"/>
                          </a:solidFill>
                          <a:latin typeface="Times New Roman"/>
                          <a:ea typeface="Times New Roman"/>
                        </a:rPr>
                        <a:t>μικρο</a:t>
                      </a:r>
                      <a:r>
                        <a:rPr lang="el-GR" sz="1800" dirty="0">
                          <a:solidFill>
                            <a:srgbClr val="000000"/>
                          </a:solidFill>
                          <a:latin typeface="Times New Roman"/>
                          <a:ea typeface="Times New Roman"/>
                        </a:rPr>
                        <a:t> επίπεδο.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Καταιγισμός ιδεών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2"/>
                  </a:ext>
                </a:extLst>
              </a:tr>
            </a:tbl>
          </a:graphicData>
        </a:graphic>
      </p:graphicFrame>
      <p:sp>
        <p:nvSpPr>
          <p:cNvPr id="35841" name="Rectangle 1"/>
          <p:cNvSpPr>
            <a:spLocks noChangeArrowheads="1"/>
          </p:cNvSpPr>
          <p:nvPr/>
        </p:nvSpPr>
        <p:spPr bwMode="auto">
          <a:xfrm>
            <a:off x="879034" y="43934"/>
            <a:ext cx="7385932"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ΔΕΥΤΕΡΗ ΦΑΣΗ: ΑΝΟΙΚΤΗ ΚΑΙ ΠΕΡΙΠΕΤΕΙΩΔΗΣ ΠΑΡΑΤΗΡΗΣΗ</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285852" y="1000108"/>
          <a:ext cx="6786609" cy="4712340"/>
        </p:xfrm>
        <a:graphic>
          <a:graphicData uri="http://schemas.openxmlformats.org/drawingml/2006/table">
            <a:tbl>
              <a:tblPr/>
              <a:tblGrid>
                <a:gridCol w="1193643">
                  <a:extLst>
                    <a:ext uri="{9D8B030D-6E8A-4147-A177-3AD203B41FA5}">
                      <a16:colId xmlns:a16="http://schemas.microsoft.com/office/drawing/2014/main" val="20000"/>
                    </a:ext>
                  </a:extLst>
                </a:gridCol>
                <a:gridCol w="1797179">
                  <a:extLst>
                    <a:ext uri="{9D8B030D-6E8A-4147-A177-3AD203B41FA5}">
                      <a16:colId xmlns:a16="http://schemas.microsoft.com/office/drawing/2014/main" val="20001"/>
                    </a:ext>
                  </a:extLst>
                </a:gridCol>
                <a:gridCol w="2106035">
                  <a:extLst>
                    <a:ext uri="{9D8B030D-6E8A-4147-A177-3AD203B41FA5}">
                      <a16:colId xmlns:a16="http://schemas.microsoft.com/office/drawing/2014/main" val="20002"/>
                    </a:ext>
                  </a:extLst>
                </a:gridCol>
                <a:gridCol w="1689752">
                  <a:extLst>
                    <a:ext uri="{9D8B030D-6E8A-4147-A177-3AD203B41FA5}">
                      <a16:colId xmlns:a16="http://schemas.microsoft.com/office/drawing/2014/main" val="20003"/>
                    </a:ext>
                  </a:extLst>
                </a:gridCol>
              </a:tblGrid>
              <a:tr h="2269453">
                <a:tc>
                  <a:txBody>
                    <a:bodyPr/>
                    <a:lstStyle/>
                    <a:p>
                      <a:pPr>
                        <a:lnSpc>
                          <a:spcPct val="115000"/>
                        </a:lnSpc>
                        <a:spcAft>
                          <a:spcPts val="1200"/>
                        </a:spcAft>
                      </a:pPr>
                      <a:r>
                        <a:rPr lang="el-GR" sz="1800" dirty="0">
                          <a:solidFill>
                            <a:srgbClr val="000000"/>
                          </a:solidFill>
                          <a:latin typeface="Times New Roman"/>
                          <a:ea typeface="Times New Roman"/>
                        </a:rPr>
                        <a:t>3. Αναζήτηση ψυχικής διάθεσης</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Ποια είναι η ψυχική σας διάθεση από την θέαση του συγκεκριμένου έργου;</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Ρωτά τους εκπαιδευόμενους  να πουν ποια ψυχική διάθεση τους προκαλεί η θέαση του έργου.</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Ερωτήσεις- απαντήσεις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2442887">
                <a:tc>
                  <a:txBody>
                    <a:bodyPr/>
                    <a:lstStyle/>
                    <a:p>
                      <a:pPr>
                        <a:lnSpc>
                          <a:spcPct val="115000"/>
                        </a:lnSpc>
                        <a:spcAft>
                          <a:spcPts val="1200"/>
                        </a:spcAft>
                        <a:tabLst>
                          <a:tab pos="607695" algn="ctr"/>
                        </a:tabLst>
                      </a:pPr>
                      <a:r>
                        <a:rPr lang="el-GR" sz="1800">
                          <a:solidFill>
                            <a:srgbClr val="000000"/>
                          </a:solidFill>
                          <a:latin typeface="Times New Roman"/>
                          <a:ea typeface="Times New Roman"/>
                        </a:rPr>
                        <a:t>4. Αναζήτηση συμβόλων και νοημάτων</a:t>
                      </a:r>
                      <a:br>
                        <a:rPr lang="el-GR" sz="1800">
                          <a:solidFill>
                            <a:srgbClr val="000000"/>
                          </a:solidFill>
                          <a:latin typeface="Times New Roman"/>
                          <a:ea typeface="Times New Roman"/>
                        </a:rPr>
                      </a:b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Το ντύσιμο των </a:t>
                      </a:r>
                      <a:r>
                        <a:rPr lang="el-GR" sz="1800" baseline="0" dirty="0" smtClean="0">
                          <a:solidFill>
                            <a:srgbClr val="000000"/>
                          </a:solidFill>
                          <a:latin typeface="Times New Roman"/>
                          <a:ea typeface="Times New Roman"/>
                        </a:rPr>
                        <a:t> μαθητών </a:t>
                      </a:r>
                      <a:r>
                        <a:rPr lang="el-GR" sz="1800" dirty="0" smtClean="0">
                          <a:solidFill>
                            <a:srgbClr val="000000"/>
                          </a:solidFill>
                          <a:latin typeface="Times New Roman"/>
                          <a:ea typeface="Times New Roman"/>
                        </a:rPr>
                        <a:t> </a:t>
                      </a:r>
                      <a:r>
                        <a:rPr lang="el-GR" sz="1800" dirty="0">
                          <a:solidFill>
                            <a:srgbClr val="000000"/>
                          </a:solidFill>
                          <a:latin typeface="Times New Roman"/>
                          <a:ea typeface="Times New Roman"/>
                        </a:rPr>
                        <a:t>τι δηλώνει;</a:t>
                      </a: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Το ντύσιμο </a:t>
                      </a:r>
                      <a:r>
                        <a:rPr lang="el-GR" sz="1800" baseline="0" dirty="0" smtClean="0">
                          <a:solidFill>
                            <a:srgbClr val="000000"/>
                          </a:solidFill>
                          <a:latin typeface="Times New Roman"/>
                          <a:ea typeface="Times New Roman"/>
                        </a:rPr>
                        <a:t> της δασκάλας </a:t>
                      </a:r>
                      <a:r>
                        <a:rPr lang="el-GR" sz="1800" dirty="0" smtClean="0">
                          <a:solidFill>
                            <a:srgbClr val="000000"/>
                          </a:solidFill>
                          <a:latin typeface="Times New Roman"/>
                          <a:ea typeface="Times New Roman"/>
                        </a:rPr>
                        <a:t>τι </a:t>
                      </a:r>
                      <a:r>
                        <a:rPr lang="el-GR" sz="1800" dirty="0">
                          <a:solidFill>
                            <a:srgbClr val="000000"/>
                          </a:solidFill>
                          <a:latin typeface="Times New Roman"/>
                          <a:ea typeface="Times New Roman"/>
                        </a:rPr>
                        <a:t>φανερώνει;</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just">
                        <a:lnSpc>
                          <a:spcPct val="115000"/>
                        </a:lnSpc>
                        <a:spcAft>
                          <a:spcPts val="1200"/>
                        </a:spcAft>
                      </a:pPr>
                      <a:r>
                        <a:rPr lang="el-GR" sz="1800">
                          <a:solidFill>
                            <a:srgbClr val="000000"/>
                          </a:solidFill>
                          <a:latin typeface="Times New Roman"/>
                          <a:ea typeface="Times New Roman"/>
                        </a:rPr>
                        <a:t>Ζητά από τους εκπαιδευόμενους  να ανακαλύψουν το μήνυμα που υπάρχει πίσω από τους συμβολισμούς.</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214414" y="357166"/>
          <a:ext cx="6643733" cy="4532884"/>
        </p:xfrm>
        <a:graphic>
          <a:graphicData uri="http://schemas.openxmlformats.org/drawingml/2006/table">
            <a:tbl>
              <a:tblPr/>
              <a:tblGrid>
                <a:gridCol w="1214446">
                  <a:extLst>
                    <a:ext uri="{9D8B030D-6E8A-4147-A177-3AD203B41FA5}">
                      <a16:colId xmlns:a16="http://schemas.microsoft.com/office/drawing/2014/main" val="20000"/>
                    </a:ext>
                  </a:extLst>
                </a:gridCol>
                <a:gridCol w="1713412">
                  <a:extLst>
                    <a:ext uri="{9D8B030D-6E8A-4147-A177-3AD203B41FA5}">
                      <a16:colId xmlns:a16="http://schemas.microsoft.com/office/drawing/2014/main" val="20001"/>
                    </a:ext>
                  </a:extLst>
                </a:gridCol>
                <a:gridCol w="2061697">
                  <a:extLst>
                    <a:ext uri="{9D8B030D-6E8A-4147-A177-3AD203B41FA5}">
                      <a16:colId xmlns:a16="http://schemas.microsoft.com/office/drawing/2014/main" val="20002"/>
                    </a:ext>
                  </a:extLst>
                </a:gridCol>
                <a:gridCol w="1654178">
                  <a:extLst>
                    <a:ext uri="{9D8B030D-6E8A-4147-A177-3AD203B41FA5}">
                      <a16:colId xmlns:a16="http://schemas.microsoft.com/office/drawing/2014/main" val="20003"/>
                    </a:ext>
                  </a:extLst>
                </a:gridCol>
              </a:tblGrid>
              <a:tr h="3931962">
                <a:tc>
                  <a:txBody>
                    <a:bodyPr/>
                    <a:lstStyle/>
                    <a:p>
                      <a:pPr>
                        <a:lnSpc>
                          <a:spcPct val="115000"/>
                        </a:lnSpc>
                        <a:spcAft>
                          <a:spcPts val="1200"/>
                        </a:spcAft>
                      </a:pPr>
                      <a:r>
                        <a:rPr lang="el-GR" sz="1800" dirty="0">
                          <a:solidFill>
                            <a:srgbClr val="000000"/>
                          </a:solidFill>
                          <a:latin typeface="Times New Roman"/>
                          <a:ea typeface="Times New Roman"/>
                        </a:rPr>
                        <a:t>5. Αναζήτηση κίνησης</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Η στάση του σώματος </a:t>
                      </a:r>
                      <a:r>
                        <a:rPr lang="el-GR" sz="1800" dirty="0" smtClean="0">
                          <a:solidFill>
                            <a:srgbClr val="000000"/>
                          </a:solidFill>
                          <a:latin typeface="Times New Roman"/>
                          <a:ea typeface="Times New Roman"/>
                        </a:rPr>
                        <a:t>της</a:t>
                      </a:r>
                      <a:r>
                        <a:rPr lang="el-GR" sz="1800" baseline="0" dirty="0" smtClean="0">
                          <a:solidFill>
                            <a:srgbClr val="000000"/>
                          </a:solidFill>
                          <a:latin typeface="Times New Roman"/>
                          <a:ea typeface="Times New Roman"/>
                        </a:rPr>
                        <a:t>  δασκάλας </a:t>
                      </a:r>
                      <a:r>
                        <a:rPr lang="el-GR" sz="1800" dirty="0" smtClean="0">
                          <a:solidFill>
                            <a:srgbClr val="000000"/>
                          </a:solidFill>
                          <a:latin typeface="Times New Roman"/>
                          <a:ea typeface="Times New Roman"/>
                        </a:rPr>
                        <a:t>δηλώνει </a:t>
                      </a:r>
                      <a:r>
                        <a:rPr lang="el-GR" sz="1800" dirty="0">
                          <a:solidFill>
                            <a:srgbClr val="000000"/>
                          </a:solidFill>
                          <a:latin typeface="Times New Roman"/>
                          <a:ea typeface="Times New Roman"/>
                        </a:rPr>
                        <a:t>υπεροχή;</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Η στάση του σώματος των </a:t>
                      </a:r>
                      <a:r>
                        <a:rPr lang="el-GR" sz="1800" baseline="0" dirty="0" smtClean="0">
                          <a:solidFill>
                            <a:srgbClr val="000000"/>
                          </a:solidFill>
                          <a:latin typeface="Times New Roman"/>
                          <a:ea typeface="Times New Roman"/>
                        </a:rPr>
                        <a:t> μαθητών τι </a:t>
                      </a:r>
                      <a:r>
                        <a:rPr lang="el-GR" sz="1800" dirty="0" smtClean="0">
                          <a:solidFill>
                            <a:srgbClr val="000000"/>
                          </a:solidFill>
                          <a:latin typeface="Times New Roman"/>
                          <a:ea typeface="Times New Roman"/>
                        </a:rPr>
                        <a:t>δηλώνει;</a:t>
                      </a:r>
                      <a:endParaRPr lang="el-GR" sz="1800" dirty="0">
                        <a:solidFill>
                          <a:srgbClr val="000000"/>
                        </a:solidFill>
                        <a:latin typeface="Arial"/>
                        <a:ea typeface="Times New Roman"/>
                      </a:endParaRPr>
                    </a:p>
                    <a:p>
                      <a:pPr algn="ctr">
                        <a:lnSpc>
                          <a:spcPct val="115000"/>
                        </a:lnSpc>
                        <a:spcAft>
                          <a:spcPts val="1200"/>
                        </a:spcAft>
                      </a:pPr>
                      <a:r>
                        <a:rPr lang="el-GR" sz="1800" dirty="0" smtClean="0">
                          <a:solidFill>
                            <a:srgbClr val="000000"/>
                          </a:solidFill>
                          <a:latin typeface="Times New Roman"/>
                          <a:ea typeface="Times New Roman"/>
                        </a:rPr>
                        <a:t>Το</a:t>
                      </a:r>
                      <a:r>
                        <a:rPr lang="el-GR" sz="1800" baseline="0" dirty="0" smtClean="0">
                          <a:solidFill>
                            <a:srgbClr val="000000"/>
                          </a:solidFill>
                          <a:latin typeface="Times New Roman"/>
                          <a:ea typeface="Times New Roman"/>
                        </a:rPr>
                        <a:t> καφετί χρώμα της αίθουσας</a:t>
                      </a:r>
                      <a:r>
                        <a:rPr lang="el-GR" sz="1800" dirty="0" smtClean="0">
                          <a:solidFill>
                            <a:srgbClr val="000000"/>
                          </a:solidFill>
                          <a:latin typeface="Times New Roman"/>
                          <a:ea typeface="Times New Roman"/>
                        </a:rPr>
                        <a:t>, </a:t>
                      </a:r>
                      <a:r>
                        <a:rPr lang="el-GR" sz="1800" dirty="0">
                          <a:solidFill>
                            <a:srgbClr val="000000"/>
                          </a:solidFill>
                          <a:latin typeface="Times New Roman"/>
                          <a:ea typeface="Times New Roman"/>
                        </a:rPr>
                        <a:t>τι δηλώνει;</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αναγνωρίσουν την κίνηση της εικόνας.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Εργαζόμενοι οι εκπαιδευόμενοι  ομαδικά εντοπίζουν σε αντίγραφα του έργου την κίνηση που υπάρχει στο έργο και τη σημειώνουν.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524000" y="1000108"/>
          <a:ext cx="6643733" cy="3047636"/>
        </p:xfrm>
        <a:graphic>
          <a:graphicData uri="http://schemas.openxmlformats.org/drawingml/2006/table">
            <a:tbl>
              <a:tblPr/>
              <a:tblGrid>
                <a:gridCol w="1214446">
                  <a:extLst>
                    <a:ext uri="{9D8B030D-6E8A-4147-A177-3AD203B41FA5}">
                      <a16:colId xmlns:a16="http://schemas.microsoft.com/office/drawing/2014/main" val="20000"/>
                    </a:ext>
                  </a:extLst>
                </a:gridCol>
                <a:gridCol w="1690678">
                  <a:extLst>
                    <a:ext uri="{9D8B030D-6E8A-4147-A177-3AD203B41FA5}">
                      <a16:colId xmlns:a16="http://schemas.microsoft.com/office/drawing/2014/main" val="20001"/>
                    </a:ext>
                  </a:extLst>
                </a:gridCol>
                <a:gridCol w="2084431">
                  <a:extLst>
                    <a:ext uri="{9D8B030D-6E8A-4147-A177-3AD203B41FA5}">
                      <a16:colId xmlns:a16="http://schemas.microsoft.com/office/drawing/2014/main" val="20002"/>
                    </a:ext>
                  </a:extLst>
                </a:gridCol>
                <a:gridCol w="1654178">
                  <a:extLst>
                    <a:ext uri="{9D8B030D-6E8A-4147-A177-3AD203B41FA5}">
                      <a16:colId xmlns:a16="http://schemas.microsoft.com/office/drawing/2014/main" val="20003"/>
                    </a:ext>
                  </a:extLst>
                </a:gridCol>
              </a:tblGrid>
              <a:tr h="3047636">
                <a:tc>
                  <a:txBody>
                    <a:bodyPr/>
                    <a:lstStyle/>
                    <a:p>
                      <a:pPr>
                        <a:lnSpc>
                          <a:spcPct val="115000"/>
                        </a:lnSpc>
                        <a:spcAft>
                          <a:spcPts val="1200"/>
                        </a:spcAft>
                      </a:pPr>
                      <a:r>
                        <a:rPr lang="el-GR" sz="1800" dirty="0">
                          <a:solidFill>
                            <a:srgbClr val="000000"/>
                          </a:solidFill>
                          <a:latin typeface="Times New Roman"/>
                          <a:ea typeface="Times New Roman"/>
                        </a:rPr>
                        <a:t>6. Αναζήτηση τεχνικών εικαστικών στοιχείων</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Υπάρχει ισορροπία στην εικόνα, καθώς και στον τρόπο που κατανέμεται το φως στα πρόσωπα των πρωταγωνιστών;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αναγνωρίσουν συνδυασμούς χρωμάτων, σχέσεις όγκων, χρήση γραμμής πινελιάς.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285852" y="1357298"/>
          <a:ext cx="6858048" cy="4532884"/>
        </p:xfrm>
        <a:graphic>
          <a:graphicData uri="http://schemas.openxmlformats.org/drawingml/2006/table">
            <a:tbl>
              <a:tblPr/>
              <a:tblGrid>
                <a:gridCol w="1428760">
                  <a:extLst>
                    <a:ext uri="{9D8B030D-6E8A-4147-A177-3AD203B41FA5}">
                      <a16:colId xmlns:a16="http://schemas.microsoft.com/office/drawing/2014/main" val="20000"/>
                    </a:ext>
                  </a:extLst>
                </a:gridCol>
                <a:gridCol w="1593545">
                  <a:extLst>
                    <a:ext uri="{9D8B030D-6E8A-4147-A177-3AD203B41FA5}">
                      <a16:colId xmlns:a16="http://schemas.microsoft.com/office/drawing/2014/main" val="20001"/>
                    </a:ext>
                  </a:extLst>
                </a:gridCol>
                <a:gridCol w="2128204">
                  <a:extLst>
                    <a:ext uri="{9D8B030D-6E8A-4147-A177-3AD203B41FA5}">
                      <a16:colId xmlns:a16="http://schemas.microsoft.com/office/drawing/2014/main" val="20002"/>
                    </a:ext>
                  </a:extLst>
                </a:gridCol>
                <a:gridCol w="1707539">
                  <a:extLst>
                    <a:ext uri="{9D8B030D-6E8A-4147-A177-3AD203B41FA5}">
                      <a16:colId xmlns:a16="http://schemas.microsoft.com/office/drawing/2014/main" val="20003"/>
                    </a:ext>
                  </a:extLst>
                </a:gridCol>
              </a:tblGrid>
              <a:tr h="3357586">
                <a:tc>
                  <a:txBody>
                    <a:bodyPr/>
                    <a:lstStyle/>
                    <a:p>
                      <a:pPr>
                        <a:lnSpc>
                          <a:spcPct val="115000"/>
                        </a:lnSpc>
                        <a:spcAft>
                          <a:spcPts val="1200"/>
                        </a:spcAft>
                      </a:pPr>
                      <a:r>
                        <a:rPr lang="el-GR" sz="1800" dirty="0">
                          <a:solidFill>
                            <a:srgbClr val="000000"/>
                          </a:solidFill>
                          <a:latin typeface="Times New Roman"/>
                          <a:ea typeface="Times New Roman"/>
                        </a:rPr>
                        <a:t>7. Αλλαγή κλίμακας παρατήρησης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Τι παρατηρείτε στα πρόσωπα των </a:t>
                      </a:r>
                      <a:r>
                        <a:rPr lang="el-GR" sz="1800" dirty="0" smtClean="0">
                          <a:solidFill>
                            <a:srgbClr val="000000"/>
                          </a:solidFill>
                          <a:latin typeface="Times New Roman"/>
                          <a:ea typeface="Times New Roman"/>
                        </a:rPr>
                        <a:t>μαθητών;</a:t>
                      </a: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Τι παρατηρείτε στο πρόσωπο του </a:t>
                      </a:r>
                      <a:r>
                        <a:rPr lang="el-GR" sz="1800" dirty="0" smtClean="0">
                          <a:solidFill>
                            <a:srgbClr val="000000"/>
                          </a:solidFill>
                          <a:latin typeface="Times New Roman"/>
                          <a:ea typeface="Times New Roman"/>
                        </a:rPr>
                        <a:t>Το</a:t>
                      </a:r>
                      <a:r>
                        <a:rPr lang="el-GR" sz="1800" baseline="0" dirty="0" smtClean="0">
                          <a:solidFill>
                            <a:srgbClr val="000000"/>
                          </a:solidFill>
                          <a:latin typeface="Times New Roman"/>
                          <a:ea typeface="Times New Roman"/>
                        </a:rPr>
                        <a:t> της δασκάλας</a:t>
                      </a:r>
                      <a:r>
                        <a:rPr lang="el-GR" sz="1800" dirty="0" smtClean="0">
                          <a:solidFill>
                            <a:srgbClr val="000000"/>
                          </a:solidFill>
                          <a:latin typeface="Times New Roman"/>
                          <a:ea typeface="Times New Roman"/>
                        </a:rPr>
                        <a:t>;</a:t>
                      </a: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Τι παρατηρείτε στα πόδια των </a:t>
                      </a:r>
                      <a:r>
                        <a:rPr lang="el-GR" sz="1800" dirty="0" smtClean="0">
                          <a:solidFill>
                            <a:srgbClr val="000000"/>
                          </a:solidFill>
                          <a:latin typeface="Times New Roman"/>
                          <a:ea typeface="Times New Roman"/>
                        </a:rPr>
                        <a:t>μαθητών;</a:t>
                      </a:r>
                      <a:r>
                        <a:rPr lang="el-GR" sz="1800" dirty="0">
                          <a:solidFill>
                            <a:srgbClr val="000000"/>
                          </a:solidFill>
                          <a:latin typeface="Times New Roman"/>
                          <a:ea typeface="Times New Roman"/>
                        </a:rPr>
                        <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κυκλώσουν στο έργο τέχνης μια ειδική περιοχή και να τη μελετήσουν.</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Τους ζητά να εντοπίσουν το κεντρικό θέμα σε σχέση με το περιφερειακό.</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Εργαζόμενοι οι εκπαιδευόμενοι  ομαδικά εντοπίζουν σε αντίγραφα του έργου το κεντρικό θέμα σε σχέση με το περιφερειακό (ουσιώδες από επουσιώδες).</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000101" y="571480"/>
          <a:ext cx="6929484" cy="5643602"/>
        </p:xfrm>
        <a:graphic>
          <a:graphicData uri="http://schemas.openxmlformats.org/drawingml/2006/table">
            <a:tbl>
              <a:tblPr/>
              <a:tblGrid>
                <a:gridCol w="1428759">
                  <a:extLst>
                    <a:ext uri="{9D8B030D-6E8A-4147-A177-3AD203B41FA5}">
                      <a16:colId xmlns:a16="http://schemas.microsoft.com/office/drawing/2014/main" val="20000"/>
                    </a:ext>
                  </a:extLst>
                </a:gridCol>
                <a:gridCol w="1625027">
                  <a:extLst>
                    <a:ext uri="{9D8B030D-6E8A-4147-A177-3AD203B41FA5}">
                      <a16:colId xmlns:a16="http://schemas.microsoft.com/office/drawing/2014/main" val="20001"/>
                    </a:ext>
                  </a:extLst>
                </a:gridCol>
                <a:gridCol w="2150372">
                  <a:extLst>
                    <a:ext uri="{9D8B030D-6E8A-4147-A177-3AD203B41FA5}">
                      <a16:colId xmlns:a16="http://schemas.microsoft.com/office/drawing/2014/main" val="20002"/>
                    </a:ext>
                  </a:extLst>
                </a:gridCol>
                <a:gridCol w="1725326">
                  <a:extLst>
                    <a:ext uri="{9D8B030D-6E8A-4147-A177-3AD203B41FA5}">
                      <a16:colId xmlns:a16="http://schemas.microsoft.com/office/drawing/2014/main" val="20003"/>
                    </a:ext>
                  </a:extLst>
                </a:gridCol>
              </a:tblGrid>
              <a:tr h="2083136">
                <a:tc>
                  <a:txBody>
                    <a:bodyPr/>
                    <a:lstStyle/>
                    <a:p>
                      <a:pPr>
                        <a:lnSpc>
                          <a:spcPct val="115000"/>
                        </a:lnSpc>
                        <a:spcAft>
                          <a:spcPts val="1200"/>
                        </a:spcAft>
                      </a:pPr>
                      <a:r>
                        <a:rPr lang="el-GR" sz="1800" dirty="0">
                          <a:solidFill>
                            <a:srgbClr val="000000"/>
                          </a:solidFill>
                          <a:latin typeface="Times New Roman"/>
                          <a:ea typeface="Times New Roman"/>
                        </a:rPr>
                        <a:t>8. Αναζήτηση υπερβολών</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Μπορεί μια εικόνα να είναι τόσο σταθερή;</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εντοπίσουν κάποιο σημείο υπερβολής στο έργο.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Καταιγισμός Ιδεών</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3560466">
                <a:tc>
                  <a:txBody>
                    <a:bodyPr/>
                    <a:lstStyle/>
                    <a:p>
                      <a:pPr>
                        <a:lnSpc>
                          <a:spcPct val="115000"/>
                        </a:lnSpc>
                        <a:spcAft>
                          <a:spcPts val="1200"/>
                        </a:spcAft>
                      </a:pPr>
                      <a:r>
                        <a:rPr lang="el-GR" sz="1800">
                          <a:solidFill>
                            <a:srgbClr val="000000"/>
                          </a:solidFill>
                          <a:latin typeface="Times New Roman"/>
                          <a:ea typeface="Times New Roman"/>
                        </a:rPr>
                        <a:t>9.Χωροχρονι</a:t>
                      </a:r>
                      <a:r>
                        <a:rPr lang="en-US" sz="1800">
                          <a:solidFill>
                            <a:srgbClr val="000000"/>
                          </a:solidFill>
                          <a:latin typeface="Times New Roman"/>
                          <a:ea typeface="Times New Roman"/>
                        </a:rPr>
                        <a:t>-</a:t>
                      </a:r>
                      <a:r>
                        <a:rPr lang="el-GR" sz="1800">
                          <a:solidFill>
                            <a:srgbClr val="000000"/>
                          </a:solidFill>
                          <a:latin typeface="Times New Roman"/>
                          <a:ea typeface="Times New Roman"/>
                        </a:rPr>
                        <a:t>κή τοποθέτηση</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Ποια στοιχεία παρατηρείτε σε σχέση με τον τόπο και το χρόνο που απεικονίζει το συγκεκριμένο έργο; </a:t>
                      </a:r>
                      <a:r>
                        <a:rPr lang="el-GR" sz="1800" dirty="0" smtClean="0">
                          <a:solidFill>
                            <a:srgbClr val="000000"/>
                          </a:solidFill>
                          <a:latin typeface="Times New Roman"/>
                          <a:ea typeface="Times New Roman"/>
                        </a:rPr>
                        <a:t>(1871)</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Ο εκπαιδευτής παρουσιάζει τα πρώτα στοιχεία του έργου.</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Αναφέρεται στο </a:t>
                      </a:r>
                      <a:r>
                        <a:rPr lang="el-GR" sz="1800" dirty="0" err="1">
                          <a:solidFill>
                            <a:srgbClr val="000000"/>
                          </a:solidFill>
                          <a:latin typeface="Times New Roman"/>
                          <a:ea typeface="Times New Roman"/>
                        </a:rPr>
                        <a:t>ιστορικο</a:t>
                      </a:r>
                      <a:r>
                        <a:rPr lang="el-GR" sz="1800" dirty="0">
                          <a:solidFill>
                            <a:srgbClr val="000000"/>
                          </a:solidFill>
                          <a:latin typeface="Times New Roman"/>
                          <a:ea typeface="Times New Roman"/>
                        </a:rPr>
                        <a:t>- κοινωνικό συγκείμενο της εποχής.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Εμπλουτισμένη εισήγηση</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928662" y="857233"/>
          <a:ext cx="7643867" cy="5143535"/>
        </p:xfrm>
        <a:graphic>
          <a:graphicData uri="http://schemas.openxmlformats.org/drawingml/2006/table">
            <a:tbl>
              <a:tblPr/>
              <a:tblGrid>
                <a:gridCol w="1690051">
                  <a:extLst>
                    <a:ext uri="{9D8B030D-6E8A-4147-A177-3AD203B41FA5}">
                      <a16:colId xmlns:a16="http://schemas.microsoft.com/office/drawing/2014/main" val="20000"/>
                    </a:ext>
                  </a:extLst>
                </a:gridCol>
                <a:gridCol w="1888287">
                  <a:extLst>
                    <a:ext uri="{9D8B030D-6E8A-4147-A177-3AD203B41FA5}">
                      <a16:colId xmlns:a16="http://schemas.microsoft.com/office/drawing/2014/main" val="20001"/>
                    </a:ext>
                  </a:extLst>
                </a:gridCol>
                <a:gridCol w="2136702">
                  <a:extLst>
                    <a:ext uri="{9D8B030D-6E8A-4147-A177-3AD203B41FA5}">
                      <a16:colId xmlns:a16="http://schemas.microsoft.com/office/drawing/2014/main" val="20002"/>
                    </a:ext>
                  </a:extLst>
                </a:gridCol>
                <a:gridCol w="1928827">
                  <a:extLst>
                    <a:ext uri="{9D8B030D-6E8A-4147-A177-3AD203B41FA5}">
                      <a16:colId xmlns:a16="http://schemas.microsoft.com/office/drawing/2014/main" val="20003"/>
                    </a:ext>
                  </a:extLst>
                </a:gridCol>
              </a:tblGrid>
              <a:tr h="1891982">
                <a:tc>
                  <a:txBody>
                    <a:bodyPr/>
                    <a:lstStyle/>
                    <a:p>
                      <a:pPr algn="ctr">
                        <a:lnSpc>
                          <a:spcPct val="115000"/>
                        </a:lnSpc>
                        <a:spcAft>
                          <a:spcPts val="1200"/>
                        </a:spcAft>
                      </a:pPr>
                      <a:r>
                        <a:rPr lang="el-GR" sz="1600" b="1" dirty="0">
                          <a:solidFill>
                            <a:srgbClr val="000000"/>
                          </a:solidFill>
                          <a:latin typeface="Times New Roman"/>
                          <a:ea typeface="Times New Roman"/>
                        </a:rPr>
                        <a:t>ΒΑΣΙΚΕΣ ΔΡΑΣΕΙΣ </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ΕΡΩΤΗΣΕΙΣ- ΠΑΡΑΤΗΡΗΣΕΙΣ ΕΣΤΙΑΣΜΕΝΕΣ ΣΤΟ ΕΡΓΟ</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ΕΝΕΡΓΕΙΕΣ ΤΟΥ </a:t>
                      </a:r>
                      <a:r>
                        <a:rPr lang="el-GR" sz="1600" b="1" dirty="0" smtClean="0">
                          <a:solidFill>
                            <a:srgbClr val="000000"/>
                          </a:solidFill>
                          <a:latin typeface="Times New Roman"/>
                          <a:ea typeface="Times New Roman"/>
                        </a:rPr>
                        <a:t>ΕΚΠΑΙΔΕΥΤΙΚΟΥ</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ΕΚΠΑΙΔΕΥΤΙΚΕΣ ΤΕΧΝΙΚΕΣ</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3251553">
                <a:tc>
                  <a:txBody>
                    <a:bodyPr/>
                    <a:lstStyle/>
                    <a:p>
                      <a:pPr algn="just">
                        <a:lnSpc>
                          <a:spcPct val="115000"/>
                        </a:lnSpc>
                        <a:spcAft>
                          <a:spcPts val="1200"/>
                        </a:spcAft>
                      </a:pPr>
                      <a:r>
                        <a:rPr lang="el-GR" sz="1600">
                          <a:solidFill>
                            <a:srgbClr val="000000"/>
                          </a:solidFill>
                          <a:latin typeface="Times New Roman"/>
                          <a:ea typeface="Times New Roman"/>
                        </a:rPr>
                        <a:t>1</a:t>
                      </a:r>
                      <a:r>
                        <a:rPr lang="el-GR" sz="1600" b="1">
                          <a:solidFill>
                            <a:srgbClr val="000000"/>
                          </a:solidFill>
                          <a:latin typeface="Times New Roman"/>
                          <a:ea typeface="Times New Roman"/>
                        </a:rPr>
                        <a:t>.</a:t>
                      </a:r>
                      <a:r>
                        <a:rPr lang="el-GR" sz="1600">
                          <a:solidFill>
                            <a:srgbClr val="000000"/>
                          </a:solidFill>
                          <a:latin typeface="Times New Roman"/>
                          <a:ea typeface="Times New Roman"/>
                        </a:rPr>
                        <a:t>Επάνοδος στις εκπλήξεις και προσπάθεια ερμηνείας τους</a:t>
                      </a:r>
                      <a:br>
                        <a:rPr lang="el-GR" sz="1600">
                          <a:solidFill>
                            <a:srgbClr val="000000"/>
                          </a:solidFill>
                          <a:latin typeface="Times New Roman"/>
                          <a:ea typeface="Times New Roman"/>
                        </a:rPr>
                      </a:br>
                      <a:endParaRPr lang="el-GR" sz="16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Ποιο μήνυμα θέλει να μας μεταφέρει ο δημιουργός του έργου βάζοντας  τους </a:t>
                      </a:r>
                      <a:r>
                        <a:rPr lang="el-GR" sz="1600" dirty="0" smtClean="0">
                          <a:solidFill>
                            <a:srgbClr val="000000"/>
                          </a:solidFill>
                          <a:latin typeface="Times New Roman"/>
                          <a:ea typeface="Times New Roman"/>
                        </a:rPr>
                        <a:t>πρωταγωνιστές</a:t>
                      </a:r>
                      <a:r>
                        <a:rPr lang="el-GR" sz="1600" baseline="0" dirty="0" smtClean="0">
                          <a:solidFill>
                            <a:srgbClr val="000000"/>
                          </a:solidFill>
                          <a:latin typeface="Times New Roman"/>
                          <a:ea typeface="Times New Roman"/>
                        </a:rPr>
                        <a:t> του έργου (δασκάλα- μαθητές)</a:t>
                      </a:r>
                      <a:r>
                        <a:rPr lang="el-GR" sz="1600" dirty="0" smtClean="0">
                          <a:solidFill>
                            <a:srgbClr val="000000"/>
                          </a:solidFill>
                          <a:latin typeface="Times New Roman"/>
                          <a:ea typeface="Times New Roman"/>
                        </a:rPr>
                        <a:t> </a:t>
                      </a:r>
                      <a:r>
                        <a:rPr lang="el-GR" sz="1600" dirty="0">
                          <a:solidFill>
                            <a:srgbClr val="000000"/>
                          </a:solidFill>
                          <a:latin typeface="Times New Roman"/>
                          <a:ea typeface="Times New Roman"/>
                        </a:rPr>
                        <a:t>να καθίσουν </a:t>
                      </a:r>
                      <a:r>
                        <a:rPr lang="el-GR" sz="1600" dirty="0" err="1">
                          <a:solidFill>
                            <a:srgbClr val="000000"/>
                          </a:solidFill>
                          <a:latin typeface="Times New Roman"/>
                          <a:ea typeface="Times New Roman"/>
                        </a:rPr>
                        <a:t>κατ΄</a:t>
                      </a:r>
                      <a:r>
                        <a:rPr lang="el-GR" sz="1600" dirty="0">
                          <a:solidFill>
                            <a:srgbClr val="000000"/>
                          </a:solidFill>
                          <a:latin typeface="Times New Roman"/>
                          <a:ea typeface="Times New Roman"/>
                        </a:rPr>
                        <a:t> αυτόν τον τρόπο;</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εστιάσουν την προσοχή τους σε αυτό που τους προκάλεσε αίσθηση και στη συνέχεια να απαντήσουν στο ερώτημα, γιατί ο καλλιτέχνης δημιούργησε αυτή την έκπληξη;</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Εργασία σε ομάδες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Συζήτηση</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
        <p:nvSpPr>
          <p:cNvPr id="41985" name="Rectangle 1"/>
          <p:cNvSpPr>
            <a:spLocks noChangeArrowheads="1"/>
          </p:cNvSpPr>
          <p:nvPr/>
        </p:nvSpPr>
        <p:spPr bwMode="auto">
          <a:xfrm>
            <a:off x="2145759" y="158760"/>
            <a:ext cx="485248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a:t>
            </a:r>
            <a:r>
              <a:rPr kumimoji="0" lang="el-GR"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ΡΙΤΗ ΦΑΣΗ:  ΑΝΑΛΥΤΙΚΗ ΠΑΡΑΤΗΡΗΣΗ</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0"/>
            <a:ext cx="8534400" cy="1214422"/>
          </a:xfrm>
        </p:spPr>
        <p:txBody>
          <a:bodyPr>
            <a:normAutofit fontScale="90000"/>
          </a:bodyPr>
          <a:lstStyle/>
          <a:p>
            <a:pPr lvl="0"/>
            <a:r>
              <a:rPr lang="el-GR" dirty="0" smtClean="0"/>
              <a:t>Η αξιοποίηση της τέχνης στη</a:t>
            </a:r>
            <a:r>
              <a:rPr lang="en-US" dirty="0" smtClean="0"/>
              <a:t> </a:t>
            </a:r>
            <a:r>
              <a:rPr lang="el-GR" dirty="0" smtClean="0"/>
              <a:t>Συμβουλευτική 1/2</a:t>
            </a:r>
            <a:r>
              <a:rPr lang="el-GR" b="1" dirty="0" smtClean="0"/>
              <a:t/>
            </a:r>
            <a:br>
              <a:rPr lang="el-GR" b="1" dirty="0" smtClean="0"/>
            </a:br>
            <a:endParaRPr lang="el-GR" dirty="0"/>
          </a:p>
        </p:txBody>
      </p:sp>
      <p:sp>
        <p:nvSpPr>
          <p:cNvPr id="3" name="2 - Θέση περιεχομένου"/>
          <p:cNvSpPr>
            <a:spLocks noGrp="1"/>
          </p:cNvSpPr>
          <p:nvPr>
            <p:ph sz="quarter" idx="1"/>
          </p:nvPr>
        </p:nvSpPr>
        <p:spPr/>
        <p:txBody>
          <a:bodyPr>
            <a:normAutofit fontScale="92500" lnSpcReduction="10000"/>
          </a:bodyPr>
          <a:lstStyle/>
          <a:p>
            <a:pPr algn="just"/>
            <a:r>
              <a:rPr lang="el-GR" dirty="0" smtClean="0"/>
              <a:t>Τα τελευταία χρόνια αναπτύσσεται τόσο στο πεδίο της τυπικής εκπαίδευσης όσο και της μη τυπικής μια μορφή εκπαίδευσης η οποία στηρίζεται στην αξιοποίηση της τέχνης για εκπαιδευτικούς σκοπούς.</a:t>
            </a:r>
          </a:p>
          <a:p>
            <a:pPr algn="just"/>
            <a:endParaRPr lang="el-GR" dirty="0" smtClean="0"/>
          </a:p>
          <a:p>
            <a:pPr algn="just"/>
            <a:r>
              <a:rPr lang="el-GR" dirty="0" smtClean="0"/>
              <a:t> Τα έργα τέχνης αποτελούν έναν πολύτιμο θησαυρό ο οποίος μπορεί να αξιοποιηθεί κατάλληλα στην εκπαιδευτική πράξη, υπηρετώντας ένα ευρύ φάσμα στόχων, όπως η ανάπτυξη του κριτικού στοχασμού, της δημιουργικότητας, της αυτογνωσίας, της κατανόησης της διαφορετικότητας και της γνωστικής ανάπτυξης (Μέγα,2011:62). </a:t>
            </a:r>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928662" y="428604"/>
          <a:ext cx="7358113" cy="5928678"/>
        </p:xfrm>
        <a:graphic>
          <a:graphicData uri="http://schemas.openxmlformats.org/drawingml/2006/table">
            <a:tbl>
              <a:tblPr/>
              <a:tblGrid>
                <a:gridCol w="1643074">
                  <a:extLst>
                    <a:ext uri="{9D8B030D-6E8A-4147-A177-3AD203B41FA5}">
                      <a16:colId xmlns:a16="http://schemas.microsoft.com/office/drawing/2014/main" val="20000"/>
                    </a:ext>
                  </a:extLst>
                </a:gridCol>
                <a:gridCol w="1752977">
                  <a:extLst>
                    <a:ext uri="{9D8B030D-6E8A-4147-A177-3AD203B41FA5}">
                      <a16:colId xmlns:a16="http://schemas.microsoft.com/office/drawing/2014/main" val="20001"/>
                    </a:ext>
                  </a:extLst>
                </a:gridCol>
                <a:gridCol w="1922445">
                  <a:extLst>
                    <a:ext uri="{9D8B030D-6E8A-4147-A177-3AD203B41FA5}">
                      <a16:colId xmlns:a16="http://schemas.microsoft.com/office/drawing/2014/main" val="20002"/>
                    </a:ext>
                  </a:extLst>
                </a:gridCol>
                <a:gridCol w="2039617">
                  <a:extLst>
                    <a:ext uri="{9D8B030D-6E8A-4147-A177-3AD203B41FA5}">
                      <a16:colId xmlns:a16="http://schemas.microsoft.com/office/drawing/2014/main" val="20003"/>
                    </a:ext>
                  </a:extLst>
                </a:gridCol>
              </a:tblGrid>
              <a:tr h="2156270">
                <a:tc>
                  <a:txBody>
                    <a:bodyPr/>
                    <a:lstStyle/>
                    <a:p>
                      <a:pPr>
                        <a:lnSpc>
                          <a:spcPct val="115000"/>
                        </a:lnSpc>
                        <a:spcAft>
                          <a:spcPts val="1200"/>
                        </a:spcAft>
                      </a:pPr>
                      <a:r>
                        <a:rPr lang="el-GR" sz="1600" dirty="0">
                          <a:solidFill>
                            <a:srgbClr val="000000"/>
                          </a:solidFill>
                          <a:latin typeface="Times New Roman"/>
                          <a:ea typeface="Times New Roman"/>
                        </a:rPr>
                        <a:t>2</a:t>
                      </a:r>
                      <a:r>
                        <a:rPr lang="el-GR" sz="1600" b="1" dirty="0">
                          <a:solidFill>
                            <a:srgbClr val="000000"/>
                          </a:solidFill>
                          <a:latin typeface="Times New Roman"/>
                          <a:ea typeface="Times New Roman"/>
                        </a:rPr>
                        <a:t>.</a:t>
                      </a:r>
                      <a:r>
                        <a:rPr lang="el-GR" sz="1600" dirty="0">
                          <a:solidFill>
                            <a:srgbClr val="000000"/>
                          </a:solidFill>
                          <a:latin typeface="Times New Roman"/>
                          <a:ea typeface="Times New Roman"/>
                        </a:rPr>
                        <a:t>Επάνοδος στο αρχικό κεντρικό ερώτημα, σε αυτό που μας ενδιαφέρει</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Ποιο είναι το συναίσθημα που αποπνέει το έργο;</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εκφράσουν το συναίσθημα που τους αποπνέει η θέαση του συγκεκριμένου έργου.</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Εργασία σε ομάδες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Συζήτηση</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3701646">
                <a:tc>
                  <a:txBody>
                    <a:bodyPr/>
                    <a:lstStyle/>
                    <a:p>
                      <a:pPr>
                        <a:lnSpc>
                          <a:spcPct val="115000"/>
                        </a:lnSpc>
                        <a:spcAft>
                          <a:spcPts val="1200"/>
                        </a:spcAft>
                      </a:pPr>
                      <a:r>
                        <a:rPr lang="el-GR" sz="1600">
                          <a:solidFill>
                            <a:srgbClr val="000000"/>
                          </a:solidFill>
                          <a:latin typeface="Times New Roman"/>
                          <a:ea typeface="Times New Roman"/>
                        </a:rPr>
                        <a:t>3. Εντοπισμός και προσπάθεια απάντησης αρχικών προβληματισμών</a:t>
                      </a:r>
                      <a:br>
                        <a:rPr lang="el-GR" sz="1600">
                          <a:solidFill>
                            <a:srgbClr val="000000"/>
                          </a:solidFill>
                          <a:latin typeface="Times New Roman"/>
                          <a:ea typeface="Times New Roman"/>
                        </a:rPr>
                      </a:br>
                      <a:endParaRPr lang="el-GR" sz="16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Γιατί ο πίνακας είναι άδειος </a:t>
                      </a:r>
                      <a:r>
                        <a:rPr lang="el-GR" sz="1600" baseline="0" dirty="0" smtClean="0">
                          <a:solidFill>
                            <a:srgbClr val="000000"/>
                          </a:solidFill>
                          <a:latin typeface="Times New Roman"/>
                          <a:ea typeface="Times New Roman"/>
                        </a:rPr>
                        <a:t>μπροστά</a:t>
                      </a:r>
                      <a:r>
                        <a:rPr lang="el-GR" sz="1600" dirty="0" smtClean="0">
                          <a:solidFill>
                            <a:srgbClr val="000000"/>
                          </a:solidFill>
                          <a:latin typeface="Times New Roman"/>
                          <a:ea typeface="Times New Roman"/>
                        </a:rPr>
                        <a:t> </a:t>
                      </a:r>
                      <a:r>
                        <a:rPr lang="el-GR" sz="1600" dirty="0">
                          <a:solidFill>
                            <a:srgbClr val="000000"/>
                          </a:solidFill>
                          <a:latin typeface="Times New Roman"/>
                          <a:ea typeface="Times New Roman"/>
                        </a:rPr>
                        <a:t>και όλη η σκηνή έχει </a:t>
                      </a:r>
                      <a:r>
                        <a:rPr lang="el-GR" sz="1600" dirty="0" smtClean="0">
                          <a:solidFill>
                            <a:srgbClr val="000000"/>
                          </a:solidFill>
                          <a:latin typeface="Times New Roman"/>
                          <a:ea typeface="Times New Roman"/>
                        </a:rPr>
                        <a:t>μεταφερθεί</a:t>
                      </a:r>
                      <a:r>
                        <a:rPr lang="el-GR" sz="1600" baseline="0" dirty="0" smtClean="0">
                          <a:solidFill>
                            <a:srgbClr val="000000"/>
                          </a:solidFill>
                          <a:latin typeface="Times New Roman"/>
                          <a:ea typeface="Times New Roman"/>
                        </a:rPr>
                        <a:t> πίσω</a:t>
                      </a:r>
                      <a:r>
                        <a:rPr lang="el-GR" sz="1600" dirty="0" smtClean="0">
                          <a:solidFill>
                            <a:srgbClr val="000000"/>
                          </a:solidFill>
                          <a:latin typeface="Times New Roman"/>
                          <a:ea typeface="Times New Roman"/>
                        </a:rPr>
                        <a:t>;</a:t>
                      </a:r>
                      <a:r>
                        <a:rPr lang="el-GR" sz="1600" dirty="0">
                          <a:solidFill>
                            <a:srgbClr val="000000"/>
                          </a:solidFill>
                          <a:latin typeface="Times New Roman"/>
                          <a:ea typeface="Times New Roman"/>
                        </a:rPr>
                        <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Τι εποχή είναι;</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Από πού το </a:t>
                      </a:r>
                      <a:r>
                        <a:rPr lang="el-GR" sz="1600" dirty="0" smtClean="0">
                          <a:solidFill>
                            <a:srgbClr val="000000"/>
                          </a:solidFill>
                          <a:latin typeface="Times New Roman"/>
                          <a:ea typeface="Times New Roman"/>
                        </a:rPr>
                        <a:t>καταλαβαίνουμε;</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απαντήσουν στα ερωτήματα που μέχρι τώρα δεν έχουν απαντηθεί, αξιοποιώντας στοιχεία και πληροφορίες που έχουν κρατήσει από τις προηγούμενες φάσεις μελέτης του έργου.</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Εργασία σε ομάδες</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357289" y="1000108"/>
          <a:ext cx="6643736" cy="4786345"/>
        </p:xfrm>
        <a:graphic>
          <a:graphicData uri="http://schemas.openxmlformats.org/drawingml/2006/table">
            <a:tbl>
              <a:tblPr/>
              <a:tblGrid>
                <a:gridCol w="1468923">
                  <a:extLst>
                    <a:ext uri="{9D8B030D-6E8A-4147-A177-3AD203B41FA5}">
                      <a16:colId xmlns:a16="http://schemas.microsoft.com/office/drawing/2014/main" val="20000"/>
                    </a:ext>
                  </a:extLst>
                </a:gridCol>
                <a:gridCol w="1641221">
                  <a:extLst>
                    <a:ext uri="{9D8B030D-6E8A-4147-A177-3AD203B41FA5}">
                      <a16:colId xmlns:a16="http://schemas.microsoft.com/office/drawing/2014/main" val="20001"/>
                    </a:ext>
                  </a:extLst>
                </a:gridCol>
                <a:gridCol w="1960997">
                  <a:extLst>
                    <a:ext uri="{9D8B030D-6E8A-4147-A177-3AD203B41FA5}">
                      <a16:colId xmlns:a16="http://schemas.microsoft.com/office/drawing/2014/main" val="20002"/>
                    </a:ext>
                  </a:extLst>
                </a:gridCol>
                <a:gridCol w="1572595">
                  <a:extLst>
                    <a:ext uri="{9D8B030D-6E8A-4147-A177-3AD203B41FA5}">
                      <a16:colId xmlns:a16="http://schemas.microsoft.com/office/drawing/2014/main" val="20003"/>
                    </a:ext>
                  </a:extLst>
                </a:gridCol>
              </a:tblGrid>
              <a:tr h="4786345">
                <a:tc>
                  <a:txBody>
                    <a:bodyPr/>
                    <a:lstStyle/>
                    <a:p>
                      <a:pPr>
                        <a:lnSpc>
                          <a:spcPct val="115000"/>
                        </a:lnSpc>
                        <a:spcAft>
                          <a:spcPts val="1200"/>
                        </a:spcAft>
                      </a:pPr>
                      <a:r>
                        <a:rPr lang="el-GR" sz="1800" dirty="0">
                          <a:solidFill>
                            <a:srgbClr val="000000"/>
                          </a:solidFill>
                          <a:latin typeface="Times New Roman"/>
                          <a:ea typeface="Times New Roman"/>
                        </a:rPr>
                        <a:t>4.Διανοητικές αλλαγές </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Αν απουσίαζαν  </a:t>
                      </a:r>
                      <a:r>
                        <a:rPr lang="el-GR" sz="1800" dirty="0" smtClean="0">
                          <a:solidFill>
                            <a:srgbClr val="000000"/>
                          </a:solidFill>
                          <a:latin typeface="Times New Roman"/>
                          <a:ea typeface="Times New Roman"/>
                        </a:rPr>
                        <a:t>η</a:t>
                      </a:r>
                      <a:r>
                        <a:rPr lang="el-GR" sz="1800" baseline="0" dirty="0" smtClean="0">
                          <a:solidFill>
                            <a:srgbClr val="000000"/>
                          </a:solidFill>
                          <a:latin typeface="Times New Roman"/>
                          <a:ea typeface="Times New Roman"/>
                        </a:rPr>
                        <a:t> δασκάλα </a:t>
                      </a:r>
                      <a:r>
                        <a:rPr lang="el-GR" sz="1800" dirty="0" smtClean="0">
                          <a:solidFill>
                            <a:srgbClr val="000000"/>
                          </a:solidFill>
                          <a:latin typeface="Times New Roman"/>
                          <a:ea typeface="Times New Roman"/>
                        </a:rPr>
                        <a:t>και </a:t>
                      </a:r>
                      <a:r>
                        <a:rPr lang="el-GR" sz="1800" baseline="0" dirty="0" smtClean="0">
                          <a:solidFill>
                            <a:srgbClr val="000000"/>
                          </a:solidFill>
                          <a:latin typeface="Times New Roman"/>
                          <a:ea typeface="Times New Roman"/>
                        </a:rPr>
                        <a:t> τα θρανία </a:t>
                      </a:r>
                      <a:r>
                        <a:rPr lang="el-GR" sz="1800" dirty="0" smtClean="0">
                          <a:solidFill>
                            <a:srgbClr val="000000"/>
                          </a:solidFill>
                          <a:latin typeface="Times New Roman"/>
                          <a:ea typeface="Times New Roman"/>
                        </a:rPr>
                        <a:t>θα </a:t>
                      </a:r>
                      <a:r>
                        <a:rPr lang="el-GR" sz="1800" dirty="0">
                          <a:solidFill>
                            <a:srgbClr val="000000"/>
                          </a:solidFill>
                          <a:latin typeface="Times New Roman"/>
                          <a:ea typeface="Times New Roman"/>
                        </a:rPr>
                        <a:t>άλλαζε η δομή του πίνακα;</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Αν τα χρώματα στα ρούχα των </a:t>
                      </a:r>
                      <a:r>
                        <a:rPr lang="el-GR" sz="1800" baseline="0" dirty="0" smtClean="0">
                          <a:solidFill>
                            <a:srgbClr val="000000"/>
                          </a:solidFill>
                          <a:latin typeface="Times New Roman"/>
                          <a:ea typeface="Times New Roman"/>
                        </a:rPr>
                        <a:t> μαθητών </a:t>
                      </a:r>
                      <a:r>
                        <a:rPr lang="el-GR" sz="1800" dirty="0" smtClean="0">
                          <a:solidFill>
                            <a:srgbClr val="000000"/>
                          </a:solidFill>
                          <a:latin typeface="Times New Roman"/>
                          <a:ea typeface="Times New Roman"/>
                        </a:rPr>
                        <a:t>ήταν </a:t>
                      </a:r>
                      <a:r>
                        <a:rPr lang="el-GR" sz="1800" dirty="0">
                          <a:solidFill>
                            <a:srgbClr val="000000"/>
                          </a:solidFill>
                          <a:latin typeface="Times New Roman"/>
                          <a:ea typeface="Times New Roman"/>
                        </a:rPr>
                        <a:t>διαφορετικά θα άλλαζε το μήνυμα του έργου;</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απομονώσουν μέρη του έργου ή να τα τροποποιήσουν ανάλογα.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Καταιγισμός ιδεών</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p>
                      <a:pPr algn="ctr">
                        <a:lnSpc>
                          <a:spcPct val="115000"/>
                        </a:lnSpc>
                        <a:spcAft>
                          <a:spcPts val="1200"/>
                        </a:spcAft>
                      </a:pPr>
                      <a:r>
                        <a:rPr lang="el-GR" sz="1800" dirty="0">
                          <a:solidFill>
                            <a:srgbClr val="000000"/>
                          </a:solidFill>
                          <a:latin typeface="Times New Roman"/>
                          <a:ea typeface="Times New Roman"/>
                        </a:rPr>
                        <a:t>Συζήτηση</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1214414" y="642918"/>
          <a:ext cx="7143801" cy="5607304"/>
        </p:xfrm>
        <a:graphic>
          <a:graphicData uri="http://schemas.openxmlformats.org/drawingml/2006/table">
            <a:tbl>
              <a:tblPr/>
              <a:tblGrid>
                <a:gridCol w="1579486">
                  <a:extLst>
                    <a:ext uri="{9D8B030D-6E8A-4147-A177-3AD203B41FA5}">
                      <a16:colId xmlns:a16="http://schemas.microsoft.com/office/drawing/2014/main" val="20000"/>
                    </a:ext>
                  </a:extLst>
                </a:gridCol>
                <a:gridCol w="1764754">
                  <a:extLst>
                    <a:ext uri="{9D8B030D-6E8A-4147-A177-3AD203B41FA5}">
                      <a16:colId xmlns:a16="http://schemas.microsoft.com/office/drawing/2014/main" val="20001"/>
                    </a:ext>
                  </a:extLst>
                </a:gridCol>
                <a:gridCol w="2108599">
                  <a:extLst>
                    <a:ext uri="{9D8B030D-6E8A-4147-A177-3AD203B41FA5}">
                      <a16:colId xmlns:a16="http://schemas.microsoft.com/office/drawing/2014/main" val="20002"/>
                    </a:ext>
                  </a:extLst>
                </a:gridCol>
                <a:gridCol w="1690962">
                  <a:extLst>
                    <a:ext uri="{9D8B030D-6E8A-4147-A177-3AD203B41FA5}">
                      <a16:colId xmlns:a16="http://schemas.microsoft.com/office/drawing/2014/main" val="20003"/>
                    </a:ext>
                  </a:extLst>
                </a:gridCol>
              </a:tblGrid>
              <a:tr h="5357850">
                <a:tc>
                  <a:txBody>
                    <a:bodyPr/>
                    <a:lstStyle/>
                    <a:p>
                      <a:pPr>
                        <a:lnSpc>
                          <a:spcPct val="115000"/>
                        </a:lnSpc>
                        <a:spcAft>
                          <a:spcPts val="1200"/>
                        </a:spcAft>
                      </a:pPr>
                      <a:r>
                        <a:rPr lang="el-GR" sz="1600" dirty="0">
                          <a:solidFill>
                            <a:srgbClr val="000000"/>
                          </a:solidFill>
                          <a:latin typeface="Times New Roman"/>
                          <a:ea typeface="Times New Roman"/>
                        </a:rPr>
                        <a:t>5. Γιατί με εντυπωσιάζουν κάποια στοιχεία του έργου;</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Είναι σημαντική η παρουσία </a:t>
                      </a:r>
                      <a:r>
                        <a:rPr lang="el-GR" sz="1600" dirty="0" smtClean="0">
                          <a:solidFill>
                            <a:srgbClr val="000000"/>
                          </a:solidFill>
                          <a:latin typeface="Times New Roman"/>
                          <a:ea typeface="Times New Roman"/>
                        </a:rPr>
                        <a:t>της</a:t>
                      </a:r>
                      <a:r>
                        <a:rPr lang="el-GR" sz="1600" baseline="0" dirty="0" smtClean="0">
                          <a:solidFill>
                            <a:srgbClr val="000000"/>
                          </a:solidFill>
                          <a:latin typeface="Times New Roman"/>
                          <a:ea typeface="Times New Roman"/>
                        </a:rPr>
                        <a:t> δασκάλας </a:t>
                      </a:r>
                      <a:r>
                        <a:rPr lang="el-GR" sz="1600" dirty="0" smtClean="0">
                          <a:solidFill>
                            <a:srgbClr val="000000"/>
                          </a:solidFill>
                          <a:latin typeface="Times New Roman"/>
                          <a:ea typeface="Times New Roman"/>
                        </a:rPr>
                        <a:t>στο </a:t>
                      </a:r>
                      <a:r>
                        <a:rPr lang="el-GR" sz="1600" dirty="0">
                          <a:solidFill>
                            <a:srgbClr val="000000"/>
                          </a:solidFill>
                          <a:latin typeface="Times New Roman"/>
                          <a:ea typeface="Times New Roman"/>
                        </a:rPr>
                        <a:t>συγκεκριμένο σημείο;</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τοποθετήσουν το χέρι τους ή να κρύψουν με το χέρι τους κάποια στοιχεία από το έργο τέχνης.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Στη συνέχεια τους ζητά να παρατηρήσουν το τι ακριβώς θα συνέβαινε ως προς την ποιότητα του έργου τέχνης. Με αυτό τον τρόπο οδηγούνται στην ανακάλυψη της σημαντικότητας ενός αντικειμένου.</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Συζήτηση σε ομάδες</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142976" y="785794"/>
          <a:ext cx="6858049" cy="5489956"/>
        </p:xfrm>
        <a:graphic>
          <a:graphicData uri="http://schemas.openxmlformats.org/drawingml/2006/table">
            <a:tbl>
              <a:tblPr/>
              <a:tblGrid>
                <a:gridCol w="1516307">
                  <a:extLst>
                    <a:ext uri="{9D8B030D-6E8A-4147-A177-3AD203B41FA5}">
                      <a16:colId xmlns:a16="http://schemas.microsoft.com/office/drawing/2014/main" val="20000"/>
                    </a:ext>
                  </a:extLst>
                </a:gridCol>
                <a:gridCol w="1694164">
                  <a:extLst>
                    <a:ext uri="{9D8B030D-6E8A-4147-A177-3AD203B41FA5}">
                      <a16:colId xmlns:a16="http://schemas.microsoft.com/office/drawing/2014/main" val="20001"/>
                    </a:ext>
                  </a:extLst>
                </a:gridCol>
                <a:gridCol w="2024255">
                  <a:extLst>
                    <a:ext uri="{9D8B030D-6E8A-4147-A177-3AD203B41FA5}">
                      <a16:colId xmlns:a16="http://schemas.microsoft.com/office/drawing/2014/main" val="20002"/>
                    </a:ext>
                  </a:extLst>
                </a:gridCol>
                <a:gridCol w="1623323">
                  <a:extLst>
                    <a:ext uri="{9D8B030D-6E8A-4147-A177-3AD203B41FA5}">
                      <a16:colId xmlns:a16="http://schemas.microsoft.com/office/drawing/2014/main" val="20003"/>
                    </a:ext>
                  </a:extLst>
                </a:gridCol>
              </a:tblGrid>
              <a:tr h="5072098">
                <a:tc>
                  <a:txBody>
                    <a:bodyPr/>
                    <a:lstStyle/>
                    <a:p>
                      <a:pPr>
                        <a:lnSpc>
                          <a:spcPct val="115000"/>
                        </a:lnSpc>
                        <a:spcAft>
                          <a:spcPts val="1200"/>
                        </a:spcAft>
                      </a:pPr>
                      <a:r>
                        <a:rPr lang="el-GR" sz="1800" dirty="0">
                          <a:solidFill>
                            <a:srgbClr val="000000"/>
                          </a:solidFill>
                          <a:latin typeface="Times New Roman"/>
                          <a:ea typeface="Times New Roman"/>
                        </a:rPr>
                        <a:t>6. Χρήση άλλων πηγών</a:t>
                      </a:r>
                      <a:br>
                        <a:rPr lang="el-GR" sz="1800" dirty="0">
                          <a:solidFill>
                            <a:srgbClr val="000000"/>
                          </a:solidFill>
                          <a:latin typeface="Times New Roman"/>
                          <a:ea typeface="Times New Roman"/>
                        </a:rPr>
                      </a:b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endParaRPr lang="el-GR" sz="1800" dirty="0">
                        <a:solidFill>
                          <a:srgbClr val="000000"/>
                        </a:solidFill>
                        <a:latin typeface="Times New Roman"/>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Ζητά από τους εκπαιδευόμενους  να συγκρίνουν το έργο με άλλα έργα του ίδιου καλλιτέχνη της ίδιας περιόδου με το ίδιο ή με παρεμφερές θέμα.</a:t>
                      </a:r>
                      <a:br>
                        <a:rPr lang="el-GR" sz="1800" dirty="0">
                          <a:solidFill>
                            <a:srgbClr val="000000"/>
                          </a:solidFill>
                          <a:latin typeface="Times New Roman"/>
                          <a:ea typeface="Times New Roman"/>
                        </a:rPr>
                      </a:br>
                      <a:r>
                        <a:rPr lang="el-GR" sz="1800" dirty="0">
                          <a:solidFill>
                            <a:srgbClr val="000000"/>
                          </a:solidFill>
                          <a:latin typeface="Times New Roman"/>
                          <a:ea typeface="Times New Roman"/>
                        </a:rPr>
                        <a:t>Τους προτρέπει να εντοπίσουν ομοιότητες και διαφορές και να σκεφτούν γιατί υπάρχουν αυτές οι ομοιότητες και οι διαφορές.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Εργασία σε ομάδες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785787" y="857232"/>
          <a:ext cx="7572428" cy="5123246"/>
        </p:xfrm>
        <a:graphic>
          <a:graphicData uri="http://schemas.openxmlformats.org/drawingml/2006/table">
            <a:tbl>
              <a:tblPr/>
              <a:tblGrid>
                <a:gridCol w="1714511">
                  <a:extLst>
                    <a:ext uri="{9D8B030D-6E8A-4147-A177-3AD203B41FA5}">
                      <a16:colId xmlns:a16="http://schemas.microsoft.com/office/drawing/2014/main" val="20000"/>
                    </a:ext>
                  </a:extLst>
                </a:gridCol>
                <a:gridCol w="1830383">
                  <a:extLst>
                    <a:ext uri="{9D8B030D-6E8A-4147-A177-3AD203B41FA5}">
                      <a16:colId xmlns:a16="http://schemas.microsoft.com/office/drawing/2014/main" val="20001"/>
                    </a:ext>
                  </a:extLst>
                </a:gridCol>
                <a:gridCol w="2235115">
                  <a:extLst>
                    <a:ext uri="{9D8B030D-6E8A-4147-A177-3AD203B41FA5}">
                      <a16:colId xmlns:a16="http://schemas.microsoft.com/office/drawing/2014/main" val="20002"/>
                    </a:ext>
                  </a:extLst>
                </a:gridCol>
                <a:gridCol w="1792419">
                  <a:extLst>
                    <a:ext uri="{9D8B030D-6E8A-4147-A177-3AD203B41FA5}">
                      <a16:colId xmlns:a16="http://schemas.microsoft.com/office/drawing/2014/main" val="20003"/>
                    </a:ext>
                  </a:extLst>
                </a:gridCol>
              </a:tblGrid>
              <a:tr h="5123246">
                <a:tc>
                  <a:txBody>
                    <a:bodyPr/>
                    <a:lstStyle/>
                    <a:p>
                      <a:pPr>
                        <a:lnSpc>
                          <a:spcPct val="115000"/>
                        </a:lnSpc>
                        <a:spcAft>
                          <a:spcPts val="1200"/>
                        </a:spcAft>
                      </a:pPr>
                      <a:r>
                        <a:rPr lang="el-GR" sz="1600" dirty="0">
                          <a:solidFill>
                            <a:srgbClr val="000000"/>
                          </a:solidFill>
                          <a:latin typeface="Times New Roman"/>
                          <a:ea typeface="Times New Roman"/>
                        </a:rPr>
                        <a:t>7. Διατύπωση κριτικού ερωτήματος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nSpc>
                          <a:spcPct val="115000"/>
                        </a:lnSpc>
                        <a:spcAft>
                          <a:spcPts val="1200"/>
                        </a:spcAft>
                      </a:pPr>
                      <a:r>
                        <a:rPr lang="el-GR" sz="1600" dirty="0">
                          <a:solidFill>
                            <a:srgbClr val="000000"/>
                          </a:solidFill>
                          <a:latin typeface="Times New Roman"/>
                          <a:ea typeface="Times New Roman"/>
                        </a:rPr>
                        <a:t>Συμπεράσματα</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just">
                        <a:lnSpc>
                          <a:spcPct val="115000"/>
                        </a:lnSpc>
                        <a:spcAft>
                          <a:spcPts val="1200"/>
                        </a:spcAft>
                      </a:pPr>
                      <a:r>
                        <a:rPr lang="el-GR" sz="1600" i="1" dirty="0" smtClean="0">
                          <a:solidFill>
                            <a:srgbClr val="000000"/>
                          </a:solidFill>
                          <a:latin typeface="Times New Roman"/>
                          <a:ea typeface="Times New Roman"/>
                        </a:rPr>
                        <a:t>«</a:t>
                      </a:r>
                      <a:r>
                        <a:rPr lang="el-GR" sz="1600" b="1" i="1" dirty="0" smtClean="0">
                          <a:solidFill>
                            <a:srgbClr val="000000"/>
                          </a:solidFill>
                          <a:latin typeface="Times New Roman"/>
                          <a:ea typeface="Times New Roman"/>
                        </a:rPr>
                        <a:t>Ποιοι</a:t>
                      </a:r>
                      <a:r>
                        <a:rPr lang="el-GR" sz="1600" b="1" i="1" baseline="0" dirty="0" smtClean="0">
                          <a:solidFill>
                            <a:srgbClr val="000000"/>
                          </a:solidFill>
                          <a:latin typeface="Times New Roman"/>
                          <a:ea typeface="Times New Roman"/>
                        </a:rPr>
                        <a:t> παράγοντες εγκλωβίζουν ή προωθούν τις σχέσεις σε μια ομάδα που μαθαίνει</a:t>
                      </a:r>
                      <a:r>
                        <a:rPr lang="el-GR" sz="1600" dirty="0" smtClean="0">
                          <a:solidFill>
                            <a:srgbClr val="000000"/>
                          </a:solidFill>
                          <a:latin typeface="Times New Roman"/>
                          <a:ea typeface="Times New Roman"/>
                        </a:rPr>
                        <a:t>»</a:t>
                      </a:r>
                      <a:r>
                        <a:rPr lang="el-GR" sz="1600" i="1" dirty="0" smtClean="0">
                          <a:solidFill>
                            <a:srgbClr val="000000"/>
                          </a:solidFill>
                          <a:latin typeface="Times New Roman"/>
                          <a:ea typeface="Times New Roman"/>
                        </a:rPr>
                        <a:t>;</a:t>
                      </a:r>
                      <a:r>
                        <a:rPr lang="el-GR" sz="1600" i="1" dirty="0">
                          <a:solidFill>
                            <a:srgbClr val="000000"/>
                          </a:solidFill>
                          <a:latin typeface="Times New Roman"/>
                          <a:ea typeface="Times New Roman"/>
                        </a:rPr>
                        <a:t/>
                      </a:r>
                      <a:br>
                        <a:rPr lang="el-GR" sz="1600" i="1" dirty="0">
                          <a:solidFill>
                            <a:srgbClr val="000000"/>
                          </a:solidFill>
                          <a:latin typeface="Times New Roman"/>
                          <a:ea typeface="Times New Roman"/>
                        </a:rPr>
                      </a:b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εξάγουν τα συμπεράσματα λαμβάνοντας υπόψη τους την εμπειρία από τις προηγούμενες φάσεις.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να απαντήσουν στα ερωτήματα που τους δημιουργήθηκαν κατά την αισθητική προσέγγιση του έργου τέχνης.</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Ατομική εργασία και στη συνέχεια συζήτηση στην ολομέλεια</a:t>
                      </a:r>
                      <a:endParaRPr lang="el-GR" sz="16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42843" y="642918"/>
          <a:ext cx="8786875" cy="6244772"/>
        </p:xfrm>
        <a:graphic>
          <a:graphicData uri="http://schemas.openxmlformats.org/drawingml/2006/table">
            <a:tbl>
              <a:tblPr/>
              <a:tblGrid>
                <a:gridCol w="1506321">
                  <a:extLst>
                    <a:ext uri="{9D8B030D-6E8A-4147-A177-3AD203B41FA5}">
                      <a16:colId xmlns:a16="http://schemas.microsoft.com/office/drawing/2014/main" val="20000"/>
                    </a:ext>
                  </a:extLst>
                </a:gridCol>
                <a:gridCol w="2600336">
                  <a:extLst>
                    <a:ext uri="{9D8B030D-6E8A-4147-A177-3AD203B41FA5}">
                      <a16:colId xmlns:a16="http://schemas.microsoft.com/office/drawing/2014/main" val="20001"/>
                    </a:ext>
                  </a:extLst>
                </a:gridCol>
                <a:gridCol w="2626406">
                  <a:extLst>
                    <a:ext uri="{9D8B030D-6E8A-4147-A177-3AD203B41FA5}">
                      <a16:colId xmlns:a16="http://schemas.microsoft.com/office/drawing/2014/main" val="20002"/>
                    </a:ext>
                  </a:extLst>
                </a:gridCol>
                <a:gridCol w="2053812">
                  <a:extLst>
                    <a:ext uri="{9D8B030D-6E8A-4147-A177-3AD203B41FA5}">
                      <a16:colId xmlns:a16="http://schemas.microsoft.com/office/drawing/2014/main" val="20003"/>
                    </a:ext>
                  </a:extLst>
                </a:gridCol>
              </a:tblGrid>
              <a:tr h="1080825">
                <a:tc>
                  <a:txBody>
                    <a:bodyPr/>
                    <a:lstStyle/>
                    <a:p>
                      <a:pPr algn="ctr">
                        <a:lnSpc>
                          <a:spcPct val="115000"/>
                        </a:lnSpc>
                        <a:spcAft>
                          <a:spcPts val="1200"/>
                        </a:spcAft>
                      </a:pPr>
                      <a:r>
                        <a:rPr lang="el-GR" sz="1600" b="1" dirty="0">
                          <a:solidFill>
                            <a:srgbClr val="000000"/>
                          </a:solidFill>
                          <a:latin typeface="Times New Roman"/>
                          <a:ea typeface="Times New Roman"/>
                        </a:rPr>
                        <a:t>ΒΑΣΙΚΕΣ ΔΡΑΣΕΙΣ </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ΕΡΩΤΗΣΕΙΣ- ΠΑΡΑΤΗΡΗΣΕΙΣ ΕΣΤΙΑΣΜΕΝΕΣ ΣΤΟ ΕΡΓΟ</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ΕΝΕΡΓΕΙΕΣ ΤΟΥ ΕΚΠΑΙΔΕΥΤΙΚΟΥ</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b="1" dirty="0">
                          <a:solidFill>
                            <a:srgbClr val="000000"/>
                          </a:solidFill>
                          <a:latin typeface="Times New Roman"/>
                          <a:ea typeface="Times New Roman"/>
                        </a:rPr>
                        <a:t>ΕΚΠΑΙΔΕΥΤΙΚΕΣ ΤΕΧΝΙΚΕΣ</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4491339">
                <a:tc>
                  <a:txBody>
                    <a:bodyPr/>
                    <a:lstStyle/>
                    <a:p>
                      <a:pPr>
                        <a:lnSpc>
                          <a:spcPct val="115000"/>
                        </a:lnSpc>
                        <a:spcAft>
                          <a:spcPts val="1200"/>
                        </a:spcAft>
                      </a:pPr>
                      <a:r>
                        <a:rPr lang="el-GR" sz="1600" dirty="0">
                          <a:solidFill>
                            <a:srgbClr val="000000"/>
                          </a:solidFill>
                          <a:latin typeface="Times New Roman"/>
                          <a:ea typeface="Times New Roman"/>
                        </a:rPr>
                        <a:t>1. Ολιστική προσέγγιση έργου τέχνης</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nSpc>
                          <a:spcPct val="115000"/>
                        </a:lnSpc>
                        <a:spcAft>
                          <a:spcPts val="1200"/>
                        </a:spcAft>
                      </a:pPr>
                      <a:r>
                        <a:rPr lang="el-GR" sz="1600" dirty="0">
                          <a:solidFill>
                            <a:srgbClr val="000000"/>
                          </a:solidFill>
                          <a:latin typeface="Times New Roman"/>
                          <a:ea typeface="Times New Roman"/>
                        </a:rPr>
                        <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a:solidFill>
                            <a:srgbClr val="000000"/>
                          </a:solidFill>
                          <a:latin typeface="Times New Roman"/>
                          <a:ea typeface="Times New Roman"/>
                        </a:rPr>
                        <a:t>Τι νιώθω βλέποντας το συγκεκριμένο έργο τέχνης;</a:t>
                      </a:r>
                      <a:endParaRPr lang="el-GR" sz="1600">
                        <a:solidFill>
                          <a:srgbClr val="000000"/>
                        </a:solidFill>
                        <a:latin typeface="Arial"/>
                        <a:ea typeface="Times New Roman"/>
                      </a:endParaRPr>
                    </a:p>
                    <a:p>
                      <a:pPr algn="ctr">
                        <a:lnSpc>
                          <a:spcPct val="115000"/>
                        </a:lnSpc>
                        <a:spcAft>
                          <a:spcPts val="1200"/>
                        </a:spcAft>
                      </a:pPr>
                      <a:r>
                        <a:rPr lang="el-GR" sz="1600">
                          <a:solidFill>
                            <a:srgbClr val="000000"/>
                          </a:solidFill>
                          <a:latin typeface="Times New Roman"/>
                          <a:ea typeface="Times New Roman"/>
                        </a:rPr>
                        <a:t/>
                      </a:r>
                      <a:br>
                        <a:rPr lang="el-GR" sz="1600">
                          <a:solidFill>
                            <a:srgbClr val="000000"/>
                          </a:solidFill>
                          <a:latin typeface="Times New Roman"/>
                          <a:ea typeface="Times New Roman"/>
                        </a:rPr>
                      </a:br>
                      <a:r>
                        <a:rPr lang="el-GR" sz="1600">
                          <a:solidFill>
                            <a:srgbClr val="000000"/>
                          </a:solidFill>
                          <a:latin typeface="Times New Roman"/>
                          <a:ea typeface="Times New Roman"/>
                        </a:rPr>
                        <a:t>Ποιο μήνυμα  προκύπτει από την οπτική θέαση του συγκεκριμένου έργου σε σχέση με το κριτικό ερώτημα;</a:t>
                      </a:r>
                      <a:endParaRPr lang="el-GR" sz="1600">
                        <a:solidFill>
                          <a:srgbClr val="000000"/>
                        </a:solidFill>
                        <a:latin typeface="Arial"/>
                        <a:ea typeface="Times New Roman"/>
                      </a:endParaRPr>
                    </a:p>
                    <a:p>
                      <a:pPr algn="ctr">
                        <a:lnSpc>
                          <a:spcPct val="115000"/>
                        </a:lnSpc>
                        <a:spcAft>
                          <a:spcPts val="1200"/>
                        </a:spcAft>
                      </a:pPr>
                      <a:r>
                        <a:rPr lang="el-GR" sz="1600">
                          <a:solidFill>
                            <a:srgbClr val="000000"/>
                          </a:solidFill>
                          <a:latin typeface="Times New Roman"/>
                          <a:ea typeface="Times New Roman"/>
                        </a:rPr>
                        <a:t>Ποια η σύνδεση του έργου με το κριτικό ερώτημα;</a:t>
                      </a:r>
                      <a:endParaRPr lang="el-GR" sz="160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Ζητά από τους εκπαιδευόμενους </a:t>
                      </a:r>
                      <a:br>
                        <a:rPr lang="el-GR" sz="1600" dirty="0">
                          <a:solidFill>
                            <a:srgbClr val="000000"/>
                          </a:solidFill>
                          <a:latin typeface="Times New Roman"/>
                          <a:ea typeface="Times New Roman"/>
                        </a:rPr>
                      </a:br>
                      <a:r>
                        <a:rPr lang="el-GR" sz="1600" dirty="0">
                          <a:solidFill>
                            <a:srgbClr val="000000"/>
                          </a:solidFill>
                          <a:latin typeface="Times New Roman"/>
                          <a:ea typeface="Times New Roman"/>
                        </a:rPr>
                        <a:t>να  χωριστούν σε ομάδες των 4- 5 ατόμων και να απαντήσουν στο ερώτημα:</a:t>
                      </a: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a:t>
                      </a:r>
                      <a:r>
                        <a:rPr lang="el-GR" sz="1600" b="1" dirty="0">
                          <a:solidFill>
                            <a:srgbClr val="000000"/>
                          </a:solidFill>
                          <a:latin typeface="Times New Roman"/>
                          <a:ea typeface="Times New Roman"/>
                        </a:rPr>
                        <a:t>Ποια η σύνδεση του έργου με το κριτικό ερώτημα</a:t>
                      </a:r>
                      <a:r>
                        <a:rPr lang="el-GR" sz="1600" dirty="0">
                          <a:solidFill>
                            <a:srgbClr val="000000"/>
                          </a:solidFill>
                          <a:latin typeface="Times New Roman"/>
                          <a:ea typeface="Times New Roman"/>
                        </a:rPr>
                        <a:t>»</a:t>
                      </a: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Αρχικά τους ζητά  να γράψουν τις σκέψεις που είχαν αρχικά πριν την προσέγγιση του έργου τέχνης.</a:t>
                      </a: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
                      </a:r>
                      <a:br>
                        <a:rPr lang="el-GR" sz="1600" dirty="0">
                          <a:solidFill>
                            <a:srgbClr val="000000"/>
                          </a:solidFill>
                          <a:latin typeface="Times New Roman"/>
                          <a:ea typeface="Times New Roman"/>
                        </a:rPr>
                      </a:br>
                      <a:r>
                        <a:rPr lang="el-GR" sz="1600" dirty="0">
                          <a:solidFill>
                            <a:srgbClr val="000000"/>
                          </a:solidFill>
                          <a:latin typeface="Times New Roman"/>
                          <a:ea typeface="Times New Roman"/>
                        </a:rPr>
                        <a:t>Στη συνέχεια τους  ζητά να γράψουν τις σκέψεις που έχουν τώρα μετά την προσέγγιση του έργου τέχνης.</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600" dirty="0">
                          <a:solidFill>
                            <a:srgbClr val="000000"/>
                          </a:solidFill>
                          <a:latin typeface="Times New Roman"/>
                          <a:ea typeface="Times New Roman"/>
                        </a:rPr>
                        <a:t>Ατομική εργασία </a:t>
                      </a:r>
                      <a:br>
                        <a:rPr lang="el-GR" sz="1600" dirty="0">
                          <a:solidFill>
                            <a:srgbClr val="000000"/>
                          </a:solidFill>
                          <a:latin typeface="Times New Roman"/>
                          <a:ea typeface="Times New Roman"/>
                        </a:rPr>
                      </a:br>
                      <a:endParaRPr lang="el-GR" sz="1600" dirty="0">
                        <a:solidFill>
                          <a:srgbClr val="000000"/>
                        </a:solidFill>
                        <a:latin typeface="Arial"/>
                        <a:ea typeface="Times New Roman"/>
                      </a:endParaRPr>
                    </a:p>
                    <a:p>
                      <a:pPr algn="ctr">
                        <a:lnSpc>
                          <a:spcPct val="115000"/>
                        </a:lnSpc>
                        <a:spcAft>
                          <a:spcPts val="1200"/>
                        </a:spcAft>
                      </a:pPr>
                      <a:r>
                        <a:rPr lang="el-GR" sz="1600" dirty="0">
                          <a:solidFill>
                            <a:srgbClr val="000000"/>
                          </a:solidFill>
                          <a:latin typeface="Times New Roman"/>
                          <a:ea typeface="Times New Roman"/>
                        </a:rPr>
                        <a:t>Εργασία σε Ομάδες</a:t>
                      </a:r>
                      <a:endParaRPr lang="el-GR" sz="1600" dirty="0">
                        <a:solidFill>
                          <a:srgbClr val="000000"/>
                        </a:solidFill>
                        <a:latin typeface="Arial"/>
                        <a:ea typeface="Times New Roman"/>
                      </a:endParaRPr>
                    </a:p>
                  </a:txBody>
                  <a:tcPr marL="48398" marR="48398" marT="44813" marB="4481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
        <p:nvSpPr>
          <p:cNvPr id="49153" name="Rectangle 1"/>
          <p:cNvSpPr>
            <a:spLocks noChangeArrowheads="1"/>
          </p:cNvSpPr>
          <p:nvPr/>
        </p:nvSpPr>
        <p:spPr bwMode="auto">
          <a:xfrm>
            <a:off x="1694642" y="158760"/>
            <a:ext cx="575471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ΤΕΤΑΡΤΗ ΦΑΣΗ: ΑΝΑΣΚΟΠΗΣΗ ΤΗΣ ΔΙΕΡΓΑΣΙΑΣ</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Συμπεράσματα 1/4</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lgn="just"/>
            <a:r>
              <a:rPr lang="el-GR" dirty="0" smtClean="0"/>
              <a:t>Η αξιοποίηση έργων τέχνης για εκπαιδευτικούς- συμβουλευτικούς σκοπούς αποτελεί μια σύγχρονη παιδαγωγική μέθοδο η οποία εκτός από την ανάπτυξη της κριτικής σκέψης και της αισθητηριακής αντίληψης προσφέρει πολλαπλά οφέλη στους εκπαιδευόμενους.</a:t>
            </a:r>
          </a:p>
          <a:p>
            <a:pPr algn="just"/>
            <a:endParaRPr lang="el-GR" dirty="0" smtClean="0"/>
          </a:p>
          <a:p>
            <a:pPr algn="just"/>
            <a:r>
              <a:rPr lang="el-GR" dirty="0" smtClean="0"/>
              <a:t> Οι εκπαιδευόμενοι αναπτύσσονται </a:t>
            </a:r>
            <a:r>
              <a:rPr lang="el-GR" b="1" dirty="0" smtClean="0"/>
              <a:t>γνωστικά</a:t>
            </a:r>
            <a:r>
              <a:rPr lang="el-GR" dirty="0" smtClean="0"/>
              <a:t>, </a:t>
            </a:r>
            <a:r>
              <a:rPr lang="el-GR" b="1" dirty="0" smtClean="0"/>
              <a:t>ψυχοκινητικά</a:t>
            </a:r>
            <a:r>
              <a:rPr lang="el-GR" dirty="0" smtClean="0"/>
              <a:t>, </a:t>
            </a:r>
            <a:r>
              <a:rPr lang="el-GR" b="1" dirty="0" smtClean="0"/>
              <a:t>συναισθηματικά</a:t>
            </a:r>
            <a:r>
              <a:rPr lang="el-GR" dirty="0" smtClean="0"/>
              <a:t> και </a:t>
            </a:r>
            <a:r>
              <a:rPr lang="el-GR" b="1" dirty="0" smtClean="0"/>
              <a:t>αισθητικά</a:t>
            </a:r>
            <a:r>
              <a:rPr lang="el-GR" dirty="0" smtClean="0"/>
              <a:t>, δηλαδή </a:t>
            </a:r>
            <a:r>
              <a:rPr lang="el-GR" b="1" dirty="0" smtClean="0"/>
              <a:t>ολιστικά</a:t>
            </a:r>
            <a:r>
              <a:rPr lang="el-GR" dirty="0" smtClean="0"/>
              <a:t>. Η ανάπτυξη αυτή συμβάλλει στην βαθύτερη αντίληψη και κατανόηση όχι μόνο του εαυτού τους αλλά και της πραγματικότητας που τους περιβάλλει (Μέγα, 2011:62).</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0"/>
            <a:ext cx="8534400" cy="758952"/>
          </a:xfrm>
        </p:spPr>
        <p:txBody>
          <a:bodyPr/>
          <a:lstStyle/>
          <a:p>
            <a:r>
              <a:rPr lang="el-GR" dirty="0" smtClean="0"/>
              <a:t>Συμπεράσματα 2/4</a:t>
            </a:r>
            <a:endParaRPr lang="el-GR" dirty="0"/>
          </a:p>
        </p:txBody>
      </p:sp>
      <p:sp>
        <p:nvSpPr>
          <p:cNvPr id="3" name="2 - Θέση περιεχομένου"/>
          <p:cNvSpPr>
            <a:spLocks noGrp="1"/>
          </p:cNvSpPr>
          <p:nvPr>
            <p:ph sz="quarter" idx="1"/>
          </p:nvPr>
        </p:nvSpPr>
        <p:spPr>
          <a:xfrm>
            <a:off x="214282" y="1357298"/>
            <a:ext cx="8591390" cy="4929222"/>
          </a:xfrm>
        </p:spPr>
        <p:txBody>
          <a:bodyPr>
            <a:normAutofit fontScale="70000" lnSpcReduction="20000"/>
          </a:bodyPr>
          <a:lstStyle/>
          <a:p>
            <a:pPr algn="just"/>
            <a:r>
              <a:rPr lang="el-GR" sz="3400" dirty="0" smtClean="0"/>
              <a:t>Οι  εκπαιδευόμενοι στο πλαίσιο της μεθόδου μαθαίνουν να αναγνωρίζουν και να σέβονται τις ιδέες, τις αντιλήψεις και τις αξίες των άλλων καθώς αντιλαμβάνονται και εμβαθύνουν σε αυτές μέσα από την παρατήρηση έργων τέχνης. </a:t>
            </a:r>
          </a:p>
          <a:p>
            <a:pPr algn="just"/>
            <a:endParaRPr lang="el-GR" sz="3400" dirty="0" smtClean="0"/>
          </a:p>
          <a:p>
            <a:pPr algn="just"/>
            <a:r>
              <a:rPr lang="el-GR" sz="3400" dirty="0" smtClean="0"/>
              <a:t>Παράλληλα αποκτούν </a:t>
            </a:r>
            <a:r>
              <a:rPr lang="el-GR" sz="3400" dirty="0" err="1" smtClean="0"/>
              <a:t>ενσυναίσθηση</a:t>
            </a:r>
            <a:r>
              <a:rPr lang="el-GR" sz="3400" dirty="0" smtClean="0"/>
              <a:t> κατανοώντας τις σκέψεις, τα συναισθήματα και το σύστημα αξιών των «άλλων» όπως αυτά εκφράζονται στα έργα τέχνης συγκρίνοντάς τα με το δικό τους σύστημα αξιών. </a:t>
            </a:r>
          </a:p>
          <a:p>
            <a:pPr algn="just"/>
            <a:endParaRPr lang="el-GR" sz="3400" dirty="0" smtClean="0"/>
          </a:p>
          <a:p>
            <a:pPr algn="just"/>
            <a:r>
              <a:rPr lang="el-GR" sz="3400" dirty="0" smtClean="0"/>
              <a:t>Στο πλαίσιο προσέγγισης και επεξεργασίας έργων τέχνης κατανοούν πληρέστερα την πολυπλοκότητα των ανθρώπινων σχέσεων και προβαίνουν σε  πληρέστερη ερμηνεία  τους  (Φραγκούλης,2014).</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Συμπεράσματα 3/4</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dirty="0" smtClean="0"/>
              <a:t>Οι εκπαιδευόμενοι καλλιεργούν την στοχαστική τους ικανότητα μέσα από την παρατήρηση έργων τέχνης προβαίνουν σε ερμηνεία συμβόλων και σε αναγνώριση σχέσεων. </a:t>
            </a:r>
          </a:p>
          <a:p>
            <a:pPr algn="just"/>
            <a:endParaRPr lang="el-GR" dirty="0" smtClean="0"/>
          </a:p>
          <a:p>
            <a:pPr algn="just"/>
            <a:r>
              <a:rPr lang="el-GR" dirty="0" smtClean="0"/>
              <a:t>Παράλληλα αναπτύσσουν τη δημιουργική τους σκέψη αξιοποιώντας τη φαντασία και την εφευρετικότητα τους. Αναπτύσσουν ερευνητική διάθεση αξιοποιώντας κατάλληλα εκπαιδευτικά σενάρια στο πλαίσιο των οποίων τα έργα τέχνης αποτελούν </a:t>
            </a:r>
            <a:r>
              <a:rPr lang="el-GR" dirty="0" err="1" smtClean="0"/>
              <a:t>αφόρμηση</a:t>
            </a:r>
            <a:r>
              <a:rPr lang="el-GR" dirty="0" smtClean="0"/>
              <a:t> για περαιτέρω έρευνα.</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Συμπεράσματα 4/4</a:t>
            </a:r>
            <a:endParaRPr lang="el-GR" dirty="0"/>
          </a:p>
        </p:txBody>
      </p:sp>
      <p:sp>
        <p:nvSpPr>
          <p:cNvPr id="3" name="2 - Θέση περιεχομένου"/>
          <p:cNvSpPr>
            <a:spLocks noGrp="1"/>
          </p:cNvSpPr>
          <p:nvPr>
            <p:ph sz="quarter" idx="1"/>
          </p:nvPr>
        </p:nvSpPr>
        <p:spPr/>
        <p:txBody>
          <a:bodyPr/>
          <a:lstStyle/>
          <a:p>
            <a:pPr algn="just"/>
            <a:r>
              <a:rPr lang="el-GR" dirty="0" smtClean="0"/>
              <a:t>Τέλος, αντιλαμβάνονται τις διασυνδέσεις μεταξύ των διαφορετικών γνωστικών αντικειμένων και οδηγούνται στη διαπίστωση πως για την κατανόηση και ερμηνεία ενός γεγονότος μιας κατάστασης  ή μιας προβληματικής συμπεριφοράς απαιτείται η συνέργεια πολλών επιστημονικών κλάδων στο πλαίσιο ανάπτυξης της </a:t>
            </a:r>
            <a:r>
              <a:rPr lang="el-GR" dirty="0" err="1" smtClean="0"/>
              <a:t>διαθεματικής</a:t>
            </a:r>
            <a:r>
              <a:rPr lang="el-GR" dirty="0" smtClean="0"/>
              <a:t> προσέγγισης της γνώσης (Μέγα, 2011:63).</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αξιοποίηση της τέχνης στη Συμβουλευτική 2/2</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lgn="just"/>
            <a:r>
              <a:rPr lang="el-GR" dirty="0" smtClean="0"/>
              <a:t>Αρκετοί θεωρητικοί όπως ο </a:t>
            </a:r>
            <a:r>
              <a:rPr lang="el-GR" dirty="0" err="1" smtClean="0"/>
              <a:t>Gardner</a:t>
            </a:r>
            <a:r>
              <a:rPr lang="el-GR" dirty="0" smtClean="0"/>
              <a:t> o </a:t>
            </a:r>
            <a:r>
              <a:rPr lang="el-GR" dirty="0" err="1" smtClean="0"/>
              <a:t>Eisner</a:t>
            </a:r>
            <a:r>
              <a:rPr lang="el-GR" dirty="0" smtClean="0"/>
              <a:t>, ο </a:t>
            </a:r>
            <a:r>
              <a:rPr lang="el-GR" dirty="0" err="1" smtClean="0"/>
              <a:t>Perkins</a:t>
            </a:r>
            <a:r>
              <a:rPr lang="el-GR" dirty="0" smtClean="0"/>
              <a:t> και ο Κόκκος, διατυπώνουν την άποψη πως η εκπαίδευση μέσα από την αξιοποίηση έργων τέχνης συμβάλλει στη διαδικασία της μάθησης, ενώ παράλληλα βοηθά τους εκπαιδευόμενους να αναπτύξουν ποικίλες δεξιότητες, όπως κριτικής σκέψης, δημιουργικότητας, συναισθηματικής έκφρασης, ενσυναίσθησης (Eisner,2002∙Κόκκος, 2011∙Phillips &amp; Fragoulis,2011). </a:t>
            </a:r>
          </a:p>
          <a:p>
            <a:pPr algn="just"/>
            <a:endParaRPr lang="el-GR" dirty="0" smtClean="0"/>
          </a:p>
          <a:p>
            <a:pPr algn="just"/>
            <a:r>
              <a:rPr lang="el-GR" dirty="0" smtClean="0"/>
              <a:t>Σύμφωνα με τον </a:t>
            </a:r>
            <a:r>
              <a:rPr lang="en-US" dirty="0" smtClean="0"/>
              <a:t>Gardner</a:t>
            </a:r>
            <a:r>
              <a:rPr lang="el-GR" dirty="0" smtClean="0"/>
              <a:t> (1990) τα έργα τέχνης συμβάλλουν στην ενεργοποίηση της πολλαπλής νοημοσύνης. Την ίδια αντίληψη για τη λειτουργία των έργων τέχνης σε εκπαιδευτικό πλαίσιο έχει και ο </a:t>
            </a:r>
            <a:r>
              <a:rPr lang="en-US" dirty="0" smtClean="0"/>
              <a:t>Perkins</a:t>
            </a:r>
            <a:r>
              <a:rPr lang="el-GR" dirty="0" smtClean="0"/>
              <a:t> (1994) </a:t>
            </a:r>
            <a:r>
              <a:rPr lang="en-US" dirty="0" smtClean="0"/>
              <a:t>o </a:t>
            </a:r>
            <a:r>
              <a:rPr lang="el-GR" dirty="0" smtClean="0"/>
              <a:t>οποίος υποστηρίζει πως η επαφή με τα έργα τέχνης προάγει τον στοχασμό.</a:t>
            </a:r>
          </a:p>
          <a:p>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539750" y="1341438"/>
            <a:ext cx="8147050" cy="915987"/>
          </a:xfrm>
        </p:spPr>
        <p:txBody>
          <a:bodyPr>
            <a:normAutofit fontScale="90000"/>
          </a:bodyPr>
          <a:lstStyle/>
          <a:p>
            <a:pPr eaLnBrk="1" hangingPunct="1">
              <a:defRPr/>
            </a:pPr>
            <a:r>
              <a:rPr lang="el-GR" sz="3200" dirty="0" smtClean="0"/>
              <a:t>Σας ευχαριστώ πολύ</a:t>
            </a:r>
            <a:br>
              <a:rPr lang="el-GR" sz="3200" dirty="0" smtClean="0"/>
            </a:br>
            <a:r>
              <a:rPr lang="el-GR" sz="3200" dirty="0" smtClean="0"/>
              <a:t/>
            </a:r>
            <a:br>
              <a:rPr lang="el-GR" sz="3200" dirty="0" smtClean="0"/>
            </a:br>
            <a:r>
              <a:rPr lang="el-GR" sz="3200" dirty="0" smtClean="0"/>
              <a:t/>
            </a:r>
            <a:br>
              <a:rPr lang="el-GR" sz="3200" dirty="0" smtClean="0"/>
            </a:br>
            <a:endParaRPr lang="el-GR" sz="3200" dirty="0" smtClean="0"/>
          </a:p>
        </p:txBody>
      </p:sp>
      <p:pic>
        <p:nvPicPr>
          <p:cNvPr id="44035" name="Picture 3" descr="Sunset"/>
          <p:cNvPicPr>
            <a:picLocks noGrp="1" noChangeAspect="1" noChangeArrowheads="1"/>
          </p:cNvPicPr>
          <p:nvPr>
            <p:ph type="body" idx="1"/>
          </p:nvPr>
        </p:nvPicPr>
        <p:blipFill>
          <a:blip r:embed="rId2" cstate="print"/>
          <a:srcRect/>
          <a:stretch>
            <a:fillRect/>
          </a:stretch>
        </p:blipFill>
        <p:spPr>
          <a:xfrm>
            <a:off x="1643042" y="2500306"/>
            <a:ext cx="5929353" cy="3357585"/>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
            </a:r>
            <a:br>
              <a:rPr lang="el-GR" sz="2700" b="1" dirty="0" smtClean="0"/>
            </a:br>
            <a:r>
              <a:rPr lang="el-GR" sz="3100" b="1" dirty="0" smtClean="0"/>
              <a:t>Μοντέλα παρατήρησης έργων τέχνης  1/2</a:t>
            </a:r>
            <a:r>
              <a:rPr lang="el-GR" b="1" dirty="0" smtClean="0"/>
              <a:t/>
            </a:r>
            <a:br>
              <a:rPr lang="el-GR" b="1" dirty="0" smtClean="0"/>
            </a:br>
            <a:endParaRPr lang="el-GR" dirty="0"/>
          </a:p>
        </p:txBody>
      </p:sp>
      <p:sp>
        <p:nvSpPr>
          <p:cNvPr id="3" name="2 - Θέση περιεχομένου"/>
          <p:cNvSpPr>
            <a:spLocks noGrp="1"/>
          </p:cNvSpPr>
          <p:nvPr>
            <p:ph sz="quarter" idx="1"/>
          </p:nvPr>
        </p:nvSpPr>
        <p:spPr/>
        <p:txBody>
          <a:bodyPr>
            <a:normAutofit fontScale="77500" lnSpcReduction="20000"/>
          </a:bodyPr>
          <a:lstStyle/>
          <a:p>
            <a:pPr algn="just"/>
            <a:r>
              <a:rPr lang="el-GR" dirty="0" smtClean="0"/>
              <a:t>Σύμφωνα με τον </a:t>
            </a:r>
            <a:r>
              <a:rPr lang="el-GR" i="1" dirty="0" err="1" smtClean="0"/>
              <a:t>Feldman</a:t>
            </a:r>
            <a:r>
              <a:rPr lang="el-GR" dirty="0" smtClean="0"/>
              <a:t> (1967) η προσέγγιση ενός έργου τέχνης γίνεται μέσα από τέσσερις αλληλοσχετιζόμενες φάσεις: </a:t>
            </a:r>
            <a:r>
              <a:rPr lang="el-GR" i="1" dirty="0" smtClean="0"/>
              <a:t>περιγραφή</a:t>
            </a:r>
            <a:r>
              <a:rPr lang="el-GR" dirty="0" smtClean="0"/>
              <a:t>, </a:t>
            </a:r>
            <a:r>
              <a:rPr lang="el-GR" i="1" dirty="0" smtClean="0"/>
              <a:t>ανάλυση</a:t>
            </a:r>
            <a:r>
              <a:rPr lang="el-GR" dirty="0" smtClean="0"/>
              <a:t>, </a:t>
            </a:r>
            <a:r>
              <a:rPr lang="el-GR" i="1" dirty="0" smtClean="0"/>
              <a:t>ερμηνεία</a:t>
            </a:r>
            <a:r>
              <a:rPr lang="el-GR" dirty="0" smtClean="0"/>
              <a:t> και </a:t>
            </a:r>
            <a:r>
              <a:rPr lang="el-GR" i="1" dirty="0" smtClean="0"/>
              <a:t>αξιολόγηση.</a:t>
            </a:r>
            <a:r>
              <a:rPr lang="el-GR" dirty="0" smtClean="0"/>
              <a:t> Ο παρατηρητής από την παρατήρηση των προφανών και άμεσα αντιληπτών στοιχείων του έργου περνά στην επεξεργασία της δομής του με στόχο την απάντηση ερωτημάτων όπως: «Ποια είναι η θεματολογία του έργου;» «Ποιο είναι το πιθανό μήνυμά του;» </a:t>
            </a:r>
          </a:p>
          <a:p>
            <a:pPr algn="just">
              <a:buNone/>
            </a:pPr>
            <a:endParaRPr lang="el-GR" dirty="0" smtClean="0"/>
          </a:p>
          <a:p>
            <a:pPr algn="just"/>
            <a:r>
              <a:rPr lang="el-GR" dirty="0" smtClean="0"/>
              <a:t>Το μοντέλο του </a:t>
            </a:r>
            <a:r>
              <a:rPr lang="el-GR" i="1" dirty="0" err="1" smtClean="0"/>
              <a:t>Broudy</a:t>
            </a:r>
            <a:r>
              <a:rPr lang="el-GR" dirty="0" smtClean="0"/>
              <a:t> (1972) το οποίο είναι συγγενές με αυτό του </a:t>
            </a:r>
            <a:r>
              <a:rPr lang="el-GR" dirty="0" err="1" smtClean="0"/>
              <a:t>Feldman</a:t>
            </a:r>
            <a:r>
              <a:rPr lang="el-GR" dirty="0" smtClean="0"/>
              <a:t> δίνει ενδιαφέρον στον τομέα ενεργοποίησης των αισθητικών παρατηρήσεων ενός έργου τέχνης (πχ. αναζήτηση σχημάτων, όγκων, τρόπου σύνδεσής τους) καθώς και στον εντοπισμό της εκφραστικότητας που αποπνέει το έργο τέχνης για να καταλήξει σε μια συνολική θεώρησή του.</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Μοντέλα παρατήρησης έργων τέχνης  2/2</a:t>
            </a:r>
            <a:endParaRPr lang="el-GR" dirty="0"/>
          </a:p>
        </p:txBody>
      </p:sp>
      <p:sp>
        <p:nvSpPr>
          <p:cNvPr id="3" name="2 - Θέση περιεχομένου"/>
          <p:cNvSpPr>
            <a:spLocks noGrp="1"/>
          </p:cNvSpPr>
          <p:nvPr>
            <p:ph sz="quarter" idx="1"/>
          </p:nvPr>
        </p:nvSpPr>
        <p:spPr/>
        <p:txBody>
          <a:bodyPr/>
          <a:lstStyle/>
          <a:p>
            <a:pPr algn="just"/>
            <a:r>
              <a:rPr lang="el-GR" dirty="0" smtClean="0"/>
              <a:t>Το μοντέλο του </a:t>
            </a:r>
            <a:r>
              <a:rPr lang="el-GR" i="1" dirty="0" err="1" smtClean="0"/>
              <a:t>Anders</a:t>
            </a:r>
            <a:r>
              <a:rPr lang="el-GR" dirty="0" err="1" smtClean="0"/>
              <a:t>on</a:t>
            </a:r>
            <a:r>
              <a:rPr lang="el-GR" dirty="0" smtClean="0"/>
              <a:t> (1993) περιλαμβάνει τις εξής στοχαστικές διεργασίες: </a:t>
            </a:r>
            <a:r>
              <a:rPr lang="el-GR" i="1" dirty="0" smtClean="0"/>
              <a:t>αρχική αντίδραση, περιγραφή, ερμηνεία, αξιολόγηση</a:t>
            </a:r>
            <a:r>
              <a:rPr lang="el-GR" dirty="0" smtClean="0"/>
              <a:t>. </a:t>
            </a:r>
            <a:endParaRPr lang="en-US" dirty="0" smtClean="0"/>
          </a:p>
          <a:p>
            <a:pPr algn="just"/>
            <a:r>
              <a:rPr lang="el-GR" dirty="0" smtClean="0"/>
              <a:t>Παρουσιάζει αρκετές ομοιότητες με το μοντέλο του </a:t>
            </a:r>
            <a:r>
              <a:rPr lang="el-GR" dirty="0" err="1" smtClean="0"/>
              <a:t>Feldman</a:t>
            </a:r>
            <a:r>
              <a:rPr lang="el-GR" dirty="0" smtClean="0"/>
              <a:t>, αλλά διαφοροποιείται από αυτό στην πρώτη φάση της αρχικής αντίδρασης. Στο πλαίσιο αυτού του μοντέλου και ειδικότερα στην πρώτη φάση ο εκπαιδευόμενος προχωρά στη διατύπωση μιας ενστικτώδους αντίδρασης για το έργο που παρατηρεί.</a:t>
            </a:r>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sz="3100" dirty="0" smtClean="0"/>
              <a:t>Το μοντέλο του </a:t>
            </a:r>
            <a:r>
              <a:rPr lang="en-US" sz="3100" dirty="0" smtClean="0"/>
              <a:t>Perkins</a:t>
            </a:r>
            <a:r>
              <a:rPr lang="el-GR" sz="3100" dirty="0" smtClean="0"/>
              <a:t> 1/2</a:t>
            </a:r>
            <a:r>
              <a:rPr lang="el-GR" b="1" dirty="0" smtClean="0"/>
              <a:t/>
            </a:r>
            <a:br>
              <a:rPr lang="el-GR" b="1" dirty="0" smtClean="0"/>
            </a:br>
            <a:endParaRPr lang="el-GR" dirty="0"/>
          </a:p>
        </p:txBody>
      </p:sp>
      <p:sp>
        <p:nvSpPr>
          <p:cNvPr id="3" name="2 - Θέση περιεχομένου"/>
          <p:cNvSpPr>
            <a:spLocks noGrp="1"/>
          </p:cNvSpPr>
          <p:nvPr>
            <p:ph sz="quarter" idx="1"/>
          </p:nvPr>
        </p:nvSpPr>
        <p:spPr/>
        <p:txBody>
          <a:bodyPr>
            <a:normAutofit fontScale="92500"/>
          </a:bodyPr>
          <a:lstStyle/>
          <a:p>
            <a:pPr algn="just"/>
            <a:r>
              <a:rPr lang="el-GR" dirty="0" smtClean="0"/>
              <a:t>Σύμφωνα με τον </a:t>
            </a:r>
            <a:r>
              <a:rPr lang="el-GR" dirty="0" err="1" smtClean="0"/>
              <a:t>Perkins</a:t>
            </a:r>
            <a:r>
              <a:rPr lang="el-GR" dirty="0" smtClean="0"/>
              <a:t> η προσέγγιση έργων τέχνης γίνεται κατά τέτοιο τρόπο ώστε ο παρατηρητής να μπορεί να διακρίνει: </a:t>
            </a:r>
          </a:p>
          <a:p>
            <a:pPr algn="just"/>
            <a:r>
              <a:rPr lang="el-GR" dirty="0" smtClean="0"/>
              <a:t>α) τις βασικές δράσεις που ενεργοποιούν τη στοχαστική διάθεση, </a:t>
            </a:r>
          </a:p>
          <a:p>
            <a:pPr algn="just"/>
            <a:r>
              <a:rPr lang="el-GR" dirty="0" smtClean="0"/>
              <a:t>β) τις πιθανές ερωτήσεις που μπορούν να προκαλέσουν τη στοχαστική δράση, </a:t>
            </a:r>
          </a:p>
          <a:p>
            <a:pPr algn="just"/>
            <a:r>
              <a:rPr lang="el-GR" dirty="0" smtClean="0"/>
              <a:t>γ) τις διδακτικές ενέργειες που χρειάζεται να κάνει κάποιος προκειμένου να προκαλέσει στοχασμό. Τα τρία αυτά στοιχεία δομούν μια ολοκληρωμένη μεθοδολογία για στοχαστική παρατήρηση έργων τέχνης.</a:t>
            </a:r>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lgn="just"/>
            <a:r>
              <a:rPr lang="el-GR" b="1" dirty="0" smtClean="0"/>
              <a:t>Πρώτη Φάση: </a:t>
            </a:r>
            <a:r>
              <a:rPr lang="el-GR" dirty="0" smtClean="0"/>
              <a:t>Χρόνος για παρατήρηση</a:t>
            </a:r>
          </a:p>
          <a:p>
            <a:pPr algn="just">
              <a:buNone/>
            </a:pPr>
            <a:endParaRPr lang="el-GR" b="1" dirty="0" smtClean="0"/>
          </a:p>
          <a:p>
            <a:pPr algn="just"/>
            <a:r>
              <a:rPr lang="el-GR" b="1" dirty="0" smtClean="0"/>
              <a:t>Δεύτερη Φάση: </a:t>
            </a:r>
            <a:r>
              <a:rPr lang="el-GR" dirty="0" smtClean="0"/>
              <a:t>Ανοικτή και περιπετειώδης παρατήρηση</a:t>
            </a:r>
          </a:p>
          <a:p>
            <a:pPr algn="just">
              <a:buNone/>
            </a:pPr>
            <a:endParaRPr lang="el-GR" b="1" dirty="0" smtClean="0"/>
          </a:p>
          <a:p>
            <a:pPr algn="just"/>
            <a:r>
              <a:rPr lang="el-GR" b="1" dirty="0" smtClean="0"/>
              <a:t>Τρίτη Φάση: </a:t>
            </a:r>
            <a:r>
              <a:rPr lang="el-GR" dirty="0" smtClean="0"/>
              <a:t>Αναλυτική και βαθύτερη παρατήρηση</a:t>
            </a:r>
          </a:p>
          <a:p>
            <a:pPr algn="just">
              <a:buNone/>
            </a:pPr>
            <a:endParaRPr lang="el-GR" b="1" dirty="0" smtClean="0"/>
          </a:p>
          <a:p>
            <a:pPr algn="just"/>
            <a:r>
              <a:rPr lang="el-GR" b="1" dirty="0" smtClean="0"/>
              <a:t>Τέταρτη Φάση: </a:t>
            </a:r>
            <a:r>
              <a:rPr lang="el-GR" dirty="0" smtClean="0"/>
              <a:t>Ανασκόπηση της διεργασίας</a:t>
            </a:r>
          </a:p>
          <a:p>
            <a:endParaRPr lang="el-GR" dirty="0" smtClean="0"/>
          </a:p>
          <a:p>
            <a:endParaRPr lang="el-GR" dirty="0"/>
          </a:p>
        </p:txBody>
      </p:sp>
      <p:sp>
        <p:nvSpPr>
          <p:cNvPr id="4" name="1 - Τίτλος"/>
          <p:cNvSpPr>
            <a:spLocks noGrp="1"/>
          </p:cNvSpPr>
          <p:nvPr>
            <p:ph type="title"/>
          </p:nvPr>
        </p:nvSpPr>
        <p:spPr/>
        <p:txBody>
          <a:bodyPr>
            <a:normAutofit fontScale="90000"/>
          </a:bodyPr>
          <a:lstStyle/>
          <a:p>
            <a:pPr lvl="0"/>
            <a:r>
              <a:rPr lang="el-GR" sz="3100" dirty="0" smtClean="0"/>
              <a:t>Φάσεις  μοντέλου </a:t>
            </a:r>
            <a:r>
              <a:rPr lang="en-US" sz="3100" dirty="0" smtClean="0"/>
              <a:t>Perkins</a:t>
            </a:r>
            <a:r>
              <a:rPr lang="el-GR" sz="3100" dirty="0" smtClean="0"/>
              <a:t> </a:t>
            </a:r>
            <a:r>
              <a:rPr lang="el-GR" b="1" dirty="0" smtClean="0"/>
              <a:t/>
            </a:r>
            <a:br>
              <a:rPr lang="el-GR" b="1" dirty="0" smtClean="0"/>
            </a:b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85728"/>
            <a:ext cx="8534400" cy="1285860"/>
          </a:xfrm>
        </p:spPr>
        <p:txBody>
          <a:bodyPr>
            <a:noAutofit/>
          </a:bodyPr>
          <a:lstStyle/>
          <a:p>
            <a:pPr lvl="0"/>
            <a:r>
              <a:rPr lang="el-GR" sz="2800" dirty="0" smtClean="0"/>
              <a:t/>
            </a:r>
            <a:br>
              <a:rPr lang="el-GR" sz="2800" dirty="0" smtClean="0"/>
            </a:br>
            <a:r>
              <a:rPr lang="el-GR" sz="2800" dirty="0" smtClean="0"/>
              <a:t/>
            </a:r>
            <a:br>
              <a:rPr lang="el-GR" sz="2800" dirty="0" smtClean="0"/>
            </a:br>
            <a:r>
              <a:rPr lang="el-GR" sz="2800" dirty="0" smtClean="0"/>
              <a:t/>
            </a:r>
            <a:br>
              <a:rPr lang="el-GR" sz="2800" dirty="0" smtClean="0"/>
            </a:br>
            <a:r>
              <a:rPr lang="el-GR" sz="2800" dirty="0" smtClean="0"/>
              <a:t>Παράδειγμα αξιοποίησης έργου τέχνης</a:t>
            </a:r>
            <a:br>
              <a:rPr lang="el-GR" sz="2800" dirty="0" smtClean="0"/>
            </a:br>
            <a:r>
              <a:rPr lang="el-GR" sz="2800" dirty="0" smtClean="0"/>
              <a:t>(Το Σχολείο της Υπαίθρου </a:t>
            </a:r>
            <a:r>
              <a:rPr lang="en-US" sz="2800" dirty="0" smtClean="0"/>
              <a:t>HOMER</a:t>
            </a:r>
            <a:r>
              <a:rPr lang="el-GR" sz="2800" dirty="0" smtClean="0"/>
              <a:t>)</a:t>
            </a:r>
            <a:br>
              <a:rPr lang="el-GR" sz="2800" dirty="0" smtClean="0"/>
            </a:br>
            <a:endParaRPr lang="el-GR" sz="2800" dirty="0"/>
          </a:p>
        </p:txBody>
      </p:sp>
      <p:pic>
        <p:nvPicPr>
          <p:cNvPr id="1026" name="Picture 2" descr="D:\ΑΡΧΕΙΑ ΣΗΦΗΣ\Τα Έγγραφά μου Sifis\ΕΑΠ 2015-2016\2H ΟΣΣ\ΥΛΙΚΟ ΑΛΕΞΗ ΠΕΡΙ ΤΕΧΝΗΣ- 2Η ΟΔΠ\ΕΚΕ52_ΕΙΚΑΣΤΙΚΑ_HOMER.JPG (1).JPG"/>
          <p:cNvPicPr>
            <a:picLocks noGrp="1" noChangeAspect="1" noChangeArrowheads="1"/>
          </p:cNvPicPr>
          <p:nvPr>
            <p:ph sz="quarter" idx="1"/>
          </p:nvPr>
        </p:nvPicPr>
        <p:blipFill>
          <a:blip r:embed="rId2" cstate="print"/>
          <a:srcRect/>
          <a:stretch>
            <a:fillRect/>
          </a:stretch>
        </p:blipFill>
        <p:spPr bwMode="auto">
          <a:xfrm>
            <a:off x="690082" y="1681721"/>
            <a:ext cx="7727324" cy="426290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500034" y="1000108"/>
          <a:ext cx="8358246" cy="5000660"/>
        </p:xfrm>
        <a:graphic>
          <a:graphicData uri="http://schemas.openxmlformats.org/drawingml/2006/table">
            <a:tbl>
              <a:tblPr/>
              <a:tblGrid>
                <a:gridCol w="1574122">
                  <a:extLst>
                    <a:ext uri="{9D8B030D-6E8A-4147-A177-3AD203B41FA5}">
                      <a16:colId xmlns:a16="http://schemas.microsoft.com/office/drawing/2014/main" val="20000"/>
                    </a:ext>
                  </a:extLst>
                </a:gridCol>
                <a:gridCol w="2203161">
                  <a:extLst>
                    <a:ext uri="{9D8B030D-6E8A-4147-A177-3AD203B41FA5}">
                      <a16:colId xmlns:a16="http://schemas.microsoft.com/office/drawing/2014/main" val="20001"/>
                    </a:ext>
                  </a:extLst>
                </a:gridCol>
                <a:gridCol w="2491401">
                  <a:extLst>
                    <a:ext uri="{9D8B030D-6E8A-4147-A177-3AD203B41FA5}">
                      <a16:colId xmlns:a16="http://schemas.microsoft.com/office/drawing/2014/main" val="20002"/>
                    </a:ext>
                  </a:extLst>
                </a:gridCol>
                <a:gridCol w="2089562">
                  <a:extLst>
                    <a:ext uri="{9D8B030D-6E8A-4147-A177-3AD203B41FA5}">
                      <a16:colId xmlns:a16="http://schemas.microsoft.com/office/drawing/2014/main" val="20003"/>
                    </a:ext>
                  </a:extLst>
                </a:gridCol>
              </a:tblGrid>
              <a:tr h="1594752">
                <a:tc>
                  <a:txBody>
                    <a:bodyPr/>
                    <a:lstStyle/>
                    <a:p>
                      <a:pPr algn="ctr">
                        <a:lnSpc>
                          <a:spcPct val="115000"/>
                        </a:lnSpc>
                        <a:spcAft>
                          <a:spcPts val="1200"/>
                        </a:spcAft>
                      </a:pPr>
                      <a:r>
                        <a:rPr lang="el-GR" sz="1800" b="1" dirty="0">
                          <a:solidFill>
                            <a:srgbClr val="000000"/>
                          </a:solidFill>
                          <a:latin typeface="Times New Roman"/>
                          <a:ea typeface="Times New Roman"/>
                        </a:rPr>
                        <a:t>ΒΑΣΙΚΕΣ ΔΡΑΣΕΙΣ </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ΕΡΩΤΗΣΕΙΣ- ΠΑΡΑΤΗΡΗΣΕΙΣ ΕΣΤΙΑΣΜΕΝΕΣ ΣΤΟ ΕΡΓΟ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ΕΝΕΡΓΕΙΕΣ ΤΟΥ </a:t>
                      </a:r>
                      <a:r>
                        <a:rPr lang="el-GR" sz="1800" b="1" dirty="0" smtClean="0">
                          <a:solidFill>
                            <a:srgbClr val="000000"/>
                          </a:solidFill>
                          <a:latin typeface="Times New Roman"/>
                          <a:ea typeface="Times New Roman"/>
                        </a:rPr>
                        <a:t>ΕΚΠΑΙΔΕΥΤΙΚΟΥ</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b="1" dirty="0">
                          <a:solidFill>
                            <a:srgbClr val="000000"/>
                          </a:solidFill>
                          <a:latin typeface="Times New Roman"/>
                          <a:ea typeface="Times New Roman"/>
                        </a:rPr>
                        <a:t>ΕΚΠΑΙΔΕΥΤΙΚΕΣ ΤΕΧΝΙΚΕΣ</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3405908">
                <a:tc>
                  <a:txBody>
                    <a:bodyPr/>
                    <a:lstStyle/>
                    <a:p>
                      <a:pPr>
                        <a:lnSpc>
                          <a:spcPct val="115000"/>
                        </a:lnSpc>
                        <a:spcAft>
                          <a:spcPts val="1200"/>
                        </a:spcAft>
                      </a:pPr>
                      <a:r>
                        <a:rPr lang="el-GR" sz="1800">
                          <a:solidFill>
                            <a:srgbClr val="000000"/>
                          </a:solidFill>
                          <a:latin typeface="Times New Roman"/>
                          <a:ea typeface="Times New Roman"/>
                        </a:rPr>
                        <a:t>1. Αυθόρμητη παρατήρηση</a:t>
                      </a:r>
                      <a:endParaRPr lang="el-GR" sz="180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nSpc>
                          <a:spcPct val="115000"/>
                        </a:lnSpc>
                        <a:spcAft>
                          <a:spcPts val="1200"/>
                        </a:spcAft>
                      </a:pPr>
                      <a:r>
                        <a:rPr lang="el-GR" sz="1800" dirty="0">
                          <a:solidFill>
                            <a:srgbClr val="000000"/>
                          </a:solidFill>
                          <a:latin typeface="Times New Roman"/>
                          <a:ea typeface="Times New Roman"/>
                        </a:rPr>
                        <a:t>Δείτε το έργο, τα χρώματα, τις φιγούρες, το φως, τις σκιές, τα αντικείμενα, τη στάση του σώματος των </a:t>
                      </a:r>
                      <a:r>
                        <a:rPr lang="el-GR" sz="1800" dirty="0" smtClean="0">
                          <a:solidFill>
                            <a:srgbClr val="000000"/>
                          </a:solidFill>
                          <a:latin typeface="Times New Roman"/>
                          <a:ea typeface="Times New Roman"/>
                        </a:rPr>
                        <a:t>παιδιών, </a:t>
                      </a:r>
                      <a:r>
                        <a:rPr lang="el-GR" sz="1800" dirty="0">
                          <a:solidFill>
                            <a:srgbClr val="000000"/>
                          </a:solidFill>
                          <a:latin typeface="Times New Roman"/>
                          <a:ea typeface="Times New Roman"/>
                        </a:rPr>
                        <a:t>τι παρατηρείτε;</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Καλεί τους εκπαιδευομένους να παρατηρήσουν το έργο.</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1200"/>
                        </a:spcAft>
                      </a:pPr>
                      <a:r>
                        <a:rPr lang="el-GR" sz="1800" dirty="0">
                          <a:solidFill>
                            <a:srgbClr val="000000"/>
                          </a:solidFill>
                          <a:latin typeface="Times New Roman"/>
                          <a:ea typeface="Times New Roman"/>
                        </a:rPr>
                        <a:t>Ατομική εργασία</a:t>
                      </a:r>
                      <a:endParaRPr lang="el-GR" sz="1800" dirty="0">
                        <a:solidFill>
                          <a:srgbClr val="000000"/>
                        </a:solidFill>
                        <a:latin typeface="Arial"/>
                        <a:ea typeface="Times New Roman"/>
                      </a:endParaRPr>
                    </a:p>
                  </a:txBody>
                  <a:tcPr marL="68580" marR="6858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1"/>
                  </a:ext>
                </a:extLst>
              </a:tr>
            </a:tbl>
          </a:graphicData>
        </a:graphic>
      </p:graphicFrame>
      <p:sp>
        <p:nvSpPr>
          <p:cNvPr id="30721" name="Rectangle 1"/>
          <p:cNvSpPr>
            <a:spLocks noChangeArrowheads="1"/>
          </p:cNvSpPr>
          <p:nvPr/>
        </p:nvSpPr>
        <p:spPr bwMode="auto">
          <a:xfrm>
            <a:off x="2094110" y="230198"/>
            <a:ext cx="4955779"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ΠΡΩΤΗ ΦΑΣΗ: ΧΡΟΝΟΣ ΓΙΑ ΠΑΡΑΤΗΡΗΣΗ</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135</TotalTime>
  <Words>1765</Words>
  <Application>Microsoft Office PowerPoint</Application>
  <PresentationFormat>Προβολή στην οθόνη (4:3)</PresentationFormat>
  <Paragraphs>190</Paragraphs>
  <Slides>30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30</vt:i4>
      </vt:variant>
    </vt:vector>
  </HeadingPairs>
  <TitlesOfParts>
    <vt:vector size="37" baseType="lpstr">
      <vt:lpstr>Arial</vt:lpstr>
      <vt:lpstr>Calibri</vt:lpstr>
      <vt:lpstr>Georgia</vt:lpstr>
      <vt:lpstr>Times New Roman</vt:lpstr>
      <vt:lpstr>Wingdings</vt:lpstr>
      <vt:lpstr>Wingdings 2</vt:lpstr>
      <vt:lpstr>Δημοτικός</vt:lpstr>
      <vt:lpstr>Η ΑΞΙΟΠΟΙΗΣΗ ΕΡΓΩΝ ΤΕΧΝΗΣ  ΣΤΗ  ΣΥΜΒΟΥΛΕΥΤΙΚΗ  </vt:lpstr>
      <vt:lpstr>Η αξιοποίηση της τέχνης στη Συμβουλευτική 1/2 </vt:lpstr>
      <vt:lpstr>Η αξιοποίηση της τέχνης στη Συμβουλευτική 2/2</vt:lpstr>
      <vt:lpstr>       Μοντέλα παρατήρησης έργων τέχνης  1/2 </vt:lpstr>
      <vt:lpstr>Μοντέλα παρατήρησης έργων τέχνης  2/2</vt:lpstr>
      <vt:lpstr>Το μοντέλο του Perkins 1/2 </vt:lpstr>
      <vt:lpstr>Φάσεις  μοντέλου Perkins  </vt:lpstr>
      <vt:lpstr>   Παράδειγμα αξιοποίησης έργου τέχνης (Το Σχολείο της Υπαίθρου HOMER)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Συμπεράσματα 1/4</vt:lpstr>
      <vt:lpstr>Συμπεράσματα 2/4</vt:lpstr>
      <vt:lpstr>Συμπεράσματα 3/4</vt:lpstr>
      <vt:lpstr>Συμπεράσματα 4/4</vt:lpstr>
      <vt:lpstr>Σας ευχαριστώ πολύ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ΑΞΙΟΠΟΙΗΣΗ ΕΡΓΩΝ ΤΕΧΝΗΣ ΣΤΗ ΔΙΔΑΚΤΙΚΗ ΠΡΟΣΕΓΓΙΣΗ ΤΗΣ ΤΟΠΙΚΗΣ ΙΣΤΟΡΙΑΣ ΣΤΟ ΠΛΑΙΣΙΟ ΛΕΙΤΟΥΡΓΙΑΣ ΤΩΝ ΚΕΝΤΡΩΝ ΔΙΑ ΒΙΟΥ ΜΑΘΗΣΗΣ ΤΩΝ ΔΗΜΩΝ</dc:title>
  <dc:creator>user</dc:creator>
  <cp:lastModifiedBy>Γεώργιος Φραγκούλης</cp:lastModifiedBy>
  <cp:revision>51</cp:revision>
  <dcterms:created xsi:type="dcterms:W3CDTF">2015-04-11T08:31:07Z</dcterms:created>
  <dcterms:modified xsi:type="dcterms:W3CDTF">2022-05-12T15:55:37Z</dcterms:modified>
</cp:coreProperties>
</file>