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10400" cy="9296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C0D2F-6E70-4ADF-F51A-8B02B3A40543}" v="3" dt="2025-04-29T19:59:33.470"/>
    <p1510:client id="{8B10117D-B3D4-7FC1-7044-C558EA44DCA0}" v="53" dt="2025-04-29T19:55:33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30/4/2025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734768" y="3805345"/>
            <a:ext cx="4720042" cy="2529668"/>
          </a:xfrm>
        </p:spPr>
        <p:txBody>
          <a:bodyPr>
            <a:normAutofit fontScale="90000"/>
          </a:bodyPr>
          <a:lstStyle/>
          <a:p>
            <a:r>
              <a:rPr lang="el-GR" sz="3200" b="1" cap="all">
                <a:solidFill>
                  <a:srgbClr val="FF0000"/>
                </a:solidFill>
                <a:latin typeface="Gill Sans Nova"/>
              </a:rPr>
              <a:t>ΣΗΜΑΣΙΑ ΕΠΟΙΚΟΙΝΩΝΙΑΣ ΣΤΟΝ ΕΠΑΓΓΕΛΜΑΤΙΚΟ ΠΡΟΣΑΝΑΤΟΛΙΣΜΟ- ΤΕΧΝΙΚΕΣ</a:t>
            </a:r>
            <a:endParaRPr lang="el-G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D3EC2CD-014F-927E-38EA-C49B58E69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010" y="497941"/>
            <a:ext cx="10674790" cy="5679022"/>
          </a:xfrm>
        </p:spPr>
        <p:txBody>
          <a:bodyPr/>
          <a:lstStyle/>
          <a:p>
            <a:pPr marL="0" indent="0">
              <a:lnSpc>
                <a:spcPct val="116000"/>
              </a:lnSpc>
              <a:spcBef>
                <a:spcPts val="800"/>
              </a:spcBef>
              <a:spcAft>
                <a:spcPts val="1030"/>
              </a:spcAft>
              <a:buNone/>
            </a:pPr>
            <a:r>
              <a:rPr lang="el-GR" sz="135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Βιωματική Άσκηση για Ανάπτυξη Επικοινωνίας</a:t>
            </a:r>
            <a:endParaRPr lang="el-GR" sz="14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2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1. Άσκηση: «Ο θυελλώδης διάλογος»</a:t>
            </a:r>
            <a:endParaRPr lang="el-GR" sz="12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Στόχος: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Ανάπτυξη </a:t>
            </a:r>
            <a:r>
              <a:rPr lang="el-GR" sz="1200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ενσυνειδητότητας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και διαχείρισης συναισθημάτων κατά την επικοινωνία.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1: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Διαλέξτε ένα ζήτημα που σας προκαλεί ένταση (π.χ. πολιτική, οικογενειακή διαφωνία).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2: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Χωριστείτε σε ζευγάρια – ο ένας παίζει τον «επιθετικό» και ο άλλος τον «υπομονετικό».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3: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Ο «επιθετικός» μιλάει με έντονο τόνο, ενώ ο «υπομονετικός» πρέπει να απαντά με ηρεμία, χρησιμοποιώντας τεχνικές όπως: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l-GR" sz="12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Ανακλαστικές απαντήσεις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(«Ακούω ότι νιώθεις θυμό...»)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l-GR" sz="12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Ερωτήσεις για διευκρίνιση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(«Μπορείς να μου πεις περισσότερα;»)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Ανταλλαγή ρόλων</a:t>
            </a:r>
            <a:r>
              <a:rPr lang="el-GR" sz="1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και συζήτηση για το πώς ένιωθε ο καθένας.</a:t>
            </a:r>
            <a:endParaRPr lang="el-GR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089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93761F4-38FE-D788-3C2F-2EB04C67B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513" y="534154"/>
            <a:ext cx="10928287" cy="5642809"/>
          </a:xfrm>
        </p:spPr>
        <p:txBody>
          <a:bodyPr/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25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2. Άσκηση: «Το κενό καρέ» (</a:t>
            </a:r>
            <a:r>
              <a:rPr lang="el-GR" sz="2500" b="1" i="0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Role-Playing</a:t>
            </a:r>
            <a:r>
              <a:rPr lang="el-GR" sz="25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)</a:t>
            </a:r>
            <a:endParaRPr lang="el-GR" sz="25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25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Στόχος:</a:t>
            </a:r>
            <a:r>
              <a:rPr lang="el-GR" sz="25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Κατανόηση διαφορετικών προοπτικών.</a:t>
            </a:r>
            <a:endParaRPr lang="el-GR" sz="25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25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1:</a:t>
            </a:r>
            <a:r>
              <a:rPr lang="el-GR" sz="25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Περιγράψτε μια συγκρουσιακή συζήτηση (π.χ. μεταξύ γονέα και έφηβου).</a:t>
            </a:r>
            <a:endParaRPr lang="el-GR" sz="25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25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2:</a:t>
            </a:r>
            <a:r>
              <a:rPr lang="el-GR" sz="25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Οι συμμετέχοντες παίζουν διαφορετικούς ρόλους, αλλά </a:t>
            </a:r>
            <a:r>
              <a:rPr lang="el-GR" sz="25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κάθε 2 λεπτά ένας τρίτος «μπαίνει» στο καρέ» και συνεχίζει τον ρόλο</a:t>
            </a:r>
            <a:r>
              <a:rPr lang="el-GR" sz="25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.</a:t>
            </a:r>
            <a:endParaRPr lang="el-GR" sz="25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25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3:</a:t>
            </a:r>
            <a:r>
              <a:rPr lang="el-GR" sz="25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Συζήτηση μετά: Πώς άλλαξε η στάση σας όταν μπήκατε στη θέση του άλλου;</a:t>
            </a:r>
            <a:endParaRPr lang="el-GR" sz="25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64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B450AA-9C16-0D37-5D6D-4A4E3DA1A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673" y="570368"/>
            <a:ext cx="10901127" cy="5606595"/>
          </a:xfrm>
        </p:spPr>
        <p:txBody>
          <a:bodyPr>
            <a:normAutofit lnSpcReduction="10000"/>
          </a:bodyPr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3. Άσκηση: «Μη λεκτική επικοινωνία» </a:t>
            </a:r>
            <a:endParaRPr lang="el-GR" sz="18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Στόχος: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Ευαισθητοποίηση στη γλώσσα του σώματος και τόνου φωνής.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1: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Ζευγάρια μιλούν για ένα απλό θέμα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χωρίς να χρησιμοποιούν λέξεις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, μόνο με νοήματα, έκφραση και χειρονομίες.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2: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Συνειδητοποιήστε πόσα μηνύματα μεταδίδονται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εκτός λόγου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4. Άσκηση: «Η ιστορία των 2 πλευρών»</a:t>
            </a:r>
            <a:endParaRPr lang="el-GR" sz="18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Στόχος: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Ανάπτυξη </a:t>
            </a:r>
            <a:r>
              <a:rPr lang="el-GR" sz="1800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ενσυναίσθησης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και κριτικής σκέψης.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1: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Διαβάστε μια συγκρουσιακή είδηση (π.χ. διαφορά στη δουλειά).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2: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Γράψτε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2 εκδοχές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– μία από την πλευρά του Α και μία από την πλευρά του Β.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Βήμα 3: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Συζητήστε: Πώς η γλώσσα επηρεάζει την αντίληψη;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036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772A811-83DF-88B7-BD76-FA066B0C3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5490"/>
            <a:ext cx="10515600" cy="57414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78000"/>
              </a:lnSpc>
              <a:spcBef>
                <a:spcPts val="1030"/>
              </a:spcBef>
              <a:spcAft>
                <a:spcPts val="1030"/>
              </a:spcAft>
              <a:buNone/>
            </a:pPr>
            <a:r>
              <a:rPr lang="el-GR" sz="1800" b="1" dirty="0">
                <a:solidFill>
                  <a:srgbClr val="404040"/>
                </a:solidFill>
                <a:latin typeface="system-ui"/>
                <a:ea typeface="system-ui"/>
                <a:cs typeface="system-ui"/>
              </a:rPr>
              <a:t>Ενεργητική ακρόαση</a:t>
            </a:r>
            <a:endParaRPr lang="en-US" sz="1800" b="1" dirty="0">
              <a:solidFill>
                <a:srgbClr val="404040"/>
              </a:solidFill>
              <a:effectLst/>
              <a:latin typeface="system-ui"/>
              <a:ea typeface="system-ui"/>
              <a:cs typeface="system-ui"/>
            </a:endParaRPr>
          </a:p>
          <a:p>
            <a:pPr>
              <a:lnSpc>
                <a:spcPct val="178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Τι είναι: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Η ικανότητα να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ακούς με πλήρη προσοχή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και να δείχνεις στον μαθητή σου ότι τον καταλαβαίνεις, χωρίς να κρίνεις ή να παρεμβαίνεις με συμβουλές πολύ νωρίς.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8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Η ενεργητική ακρόαση είναι μια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δεξιότητα επικοινωνίας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όπου ο σύμβουλος: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8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Ακούει με πλήρη προσοχή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(χωρίς διακοπές ή προσωπικές απόψεις).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8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Αντανακλά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τα λεγόμενα του πελάτη (επανάληψη, συνοψίζοντας).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8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Επικυρώνει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τα συναισθήματά του (π.χ.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«Καταλαβαίνω ότι νιώθεις αδικημένος»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78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Ρωτά ανοιχτές ερωτήσεις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για να εμβαθύνει στην κατανόηση.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479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6DE74B6-6B94-3532-117F-54251198A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293" y="543207"/>
            <a:ext cx="10456753" cy="60386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20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Βασικές Τεχνικές:</a:t>
            </a:r>
            <a:endParaRPr lang="el-GR" sz="20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Επαναλαμβάνω &amp; Αποσαφηνίζω</a:t>
            </a:r>
            <a:endParaRPr lang="el-GR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Μαθητής: </a:t>
            </a:r>
            <a:r>
              <a:rPr lang="el-GR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«Μου αρέσει η τέχνη, αλλά οι γονείς μου λένε ότι είναι σπατάλη χρόνου».</a:t>
            </a:r>
            <a:endParaRPr lang="el-GR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Συμβούλος</a:t>
            </a:r>
            <a:r>
              <a:rPr lang="el-GR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: </a:t>
            </a:r>
            <a:r>
              <a:rPr lang="el-GR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«Ακούω ότι αγαπάς την τέχνη, αλλά νιώθεις πίεση να ακολουθήσεις κάτι πιο «ασφαλές». Έχω καταλάβει σωστά;»</a:t>
            </a:r>
            <a:endParaRPr lang="el-GR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Χρήση Μη Λεκτικών Σημάτων</a:t>
            </a:r>
            <a:endParaRPr lang="el-GR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Επιβεβαίωση με νεύματα, κεφάλι.</a:t>
            </a:r>
            <a:endParaRPr lang="el-GR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Τονισμός με φράσεις όπως: </a:t>
            </a:r>
            <a:r>
              <a:rPr lang="el-GR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«Αυτό που λες είναι πολύ σημαντικό».</a:t>
            </a:r>
            <a:endParaRPr lang="el-GR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Συνοψίζοντας</a:t>
            </a:r>
            <a:endParaRPr lang="el-GR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«Από όσα μου είπες, καταλαβαίνω ότι φοβάσαι μην απογοητεύσεις τους γονείς σου, αλλά ταυτόχρονα νιώθεις ότι η τέχνη σε εκφράζει».</a:t>
            </a:r>
            <a:endParaRPr lang="el-GR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293833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5F67AF-B147-CDB6-D40B-D1A2E8F7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80" y="280657"/>
            <a:ext cx="10883020" cy="58963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Ερωτήσεις Ανοιχτού Τύπου</a:t>
            </a:r>
            <a:endParaRPr lang="el-GR" sz="1800" b="1" dirty="0">
              <a:solidFill>
                <a:srgbClr val="0F476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Στόχος: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Να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εξερευνήσεις βαθύτερα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τα συναισθήματα και τις ανάγκες του </a:t>
            </a:r>
            <a:r>
              <a:rPr lang="el-GR" sz="1800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μαθητη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Παραδείγματα Ερωτήσεων:</a:t>
            </a:r>
            <a:endParaRPr lang="el-GR" sz="18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Για εντοπισμό ενδιαφερόντων:</a:t>
            </a:r>
            <a:br>
              <a:rPr lang="el-G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«Ποια στιγμή στη ζωή σου νιώθεις πιο περήφανος/η;»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Για αντιμετώπιση αμφιβολιών:</a:t>
            </a:r>
            <a:br>
              <a:rPr lang="el-G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«Αν δεν υπήρχαν εμπόδια, τι θα έκανες διαφορετικά;»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Για διαχείριση πίεσης:</a:t>
            </a:r>
            <a:br>
              <a:rPr lang="el-G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«Πώς θα ένιωθες αν οι γονείς σου υποστήριζαν την επιλογή σου;»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📌 Διαφορά Ανοιχτών/Κλειστών Ερωτήσεων: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❌ Κλειστή: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«Σου αρέσει η δουλειά σου;»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(απάντηση: ναι/όχι).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✅ Ανοιχτή: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«Τι σου αρέσει περισσότερο στη δουλειά σου;»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85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24C7B2-3CDB-31E0-17C2-DD4498F4B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66" y="416459"/>
            <a:ext cx="10919234" cy="5760504"/>
          </a:xfrm>
        </p:spPr>
        <p:txBody>
          <a:bodyPr>
            <a:noAutofit/>
          </a:bodyPr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22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Γιατί είναι κρίσιμη η ενεργητική ακρόαση  στην Επαγγελματική Συμβουλευτική;</a:t>
            </a:r>
            <a:endParaRPr lang="el-GR" sz="22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Δημιουργεί Εμπιστοσύνη</a:t>
            </a:r>
            <a:endParaRPr lang="el-GR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Ο πελάτης νιώθει </a:t>
            </a:r>
            <a:r>
              <a:rPr lang="el-GR" sz="2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ακουστός και σεβαστός</a:t>
            </a: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, γεγονός που τον κάνει πιο ανοιχτό στη συνεργασία.</a:t>
            </a:r>
            <a:endParaRPr lang="el-GR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Εξερευνά Βαθύτερες Ανάγκες</a:t>
            </a:r>
            <a:endParaRPr lang="el-GR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Πολλοί πελάτες </a:t>
            </a:r>
            <a:r>
              <a:rPr lang="el-GR" sz="22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δεν γνωρίζουν ή δεν εκφράζουν ξεκάθαρα</a:t>
            </a: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τους πραγματικούς τους στόχους.</a:t>
            </a:r>
            <a:endParaRPr lang="el-GR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Π.χ.: Όταν ένας πελάτης λέει </a:t>
            </a:r>
            <a:r>
              <a:rPr lang="el-GR" sz="22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«Θέλω μια καλύτερη δουλειά»</a:t>
            </a: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, η ενεργητική ακρόαση βοηθά να ανακαλυφθεί ότι εννοεί </a:t>
            </a:r>
            <a:r>
              <a:rPr lang="el-GR" sz="22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«Θέλω να νιώθω αναγνωρισμένος»</a:t>
            </a:r>
            <a:r>
              <a:rPr lang="el-GR" sz="22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.</a:t>
            </a:r>
            <a:endParaRPr lang="el-GR" sz="2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678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965C9A-C218-98EA-3790-6F278633F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78" y="371192"/>
            <a:ext cx="11018822" cy="5805771"/>
          </a:xfrm>
        </p:spPr>
        <p:txBody>
          <a:bodyPr/>
          <a:lstStyle/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Διαχειρίζεται Συναισθήματα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Μειώνει το άγχος και την αντίσταση.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Π.χ.: Η φράση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«Βλέπω ότι αυτό σε κάνει να νιώθεις αμήχανα»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* δείχνει στον πελάτη ότι τα συναισθήματά του είναι νόμιμα.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Αποφεύγει Παρεξηγήσεις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Επαναλαμβάνοντας τα λεγόμενα του πελάτη (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«Αν καταλαβαίνω σωστά, νιώθεις ότι…»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), ο σύμβουλος ελέγχει αν έχει κατανοήσει σωστά το μήνυμα.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Βοηθά στη Λήψη Αποφάσεων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Ο πελάτης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οδηγείται να βρει τις απαντήσεις μόνος του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(όχι να του επιβληθούν).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Π.χ.: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«Αν δεν υπήρχαν εμπόδια, τι θα διάλεγες;»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800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339C2D-80BA-231F-9156-26CF45080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94" y="651850"/>
            <a:ext cx="10846806" cy="5525113"/>
          </a:xfrm>
        </p:spPr>
        <p:txBody>
          <a:bodyPr>
            <a:normAutofit/>
          </a:bodyPr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Παραδείγματα στην Πράξη</a:t>
            </a:r>
            <a:endParaRPr lang="el-GR" sz="18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Σενάριο 1: Πελάτης με Αβεβαιότητα</a:t>
            </a:r>
            <a:endParaRPr lang="el-GR" sz="18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Πελάτης: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«Δεν ξέρω αν θέλω να συνεχίσω τις σπουδές μου».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Συμβούλος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(ενεργητική ακρόαση):</a:t>
            </a:r>
            <a:br>
              <a:rPr lang="el-G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«Ακούω ότι έχεις αμφιβολίες. Μπορείς να μου πεις τι ακριβώς σε αγχώνει;»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i="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Σενάριο 2: Πελάτης με Αντίσταση</a:t>
            </a:r>
            <a:endParaRPr lang="el-GR" sz="1800" b="1" i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Πελάτης: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«Δεν έχει νόημα να ψάξω για δουλειά, κανείς δεν προσλαμβάνει άτομα χωρίς εμπειρία».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Συμβούλος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:</a:t>
            </a:r>
            <a:br>
              <a:rPr lang="el-G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«Καταλαβαίνω ότι νιώθεις απελπισμένος. </a:t>
            </a:r>
            <a:r>
              <a:rPr lang="el-GR" sz="1800" i="1" dirty="0" err="1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Πείς</a:t>
            </a: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μου, τι είδους εργασία πιστεύεις ότι θα σου ταίριαζε, ακόμα και χωρίς εμπειρία;»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6000"/>
              </a:lnSpc>
              <a:spcAft>
                <a:spcPts val="800"/>
              </a:spcAft>
              <a:buNone/>
            </a:pP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0828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B5C98E-6CEC-AFFA-D10F-20203B8EF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68" y="353085"/>
            <a:ext cx="10783432" cy="5823878"/>
          </a:xfrm>
        </p:spPr>
        <p:txBody>
          <a:bodyPr/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Συχνά Λάθη που Αποφεύγουμε</a:t>
            </a:r>
            <a:endParaRPr lang="el-GR" sz="18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Να καθοδηγούμε πολύ νωρίς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(πριν κατανοήσουμε το πραγματικό πρόβλημα).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Να εστιάζουμε μόνο στα λόγια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, αγνοώντας τον τόνο της φωνής και τη γλώσσα του σώματος.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Να κρίνουμε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(«Δεν είναι τόσο τραγικά τα πράγματα»).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Βοηθητικά Εργαλεία</a:t>
            </a:r>
            <a:endParaRPr lang="el-GR" sz="18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Τεχνική «Αναδίπλωσης»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: Επανάληψη των λέξεων του πελάτη με ερώτηση για διευκρίνιση.</a:t>
            </a:r>
            <a:br>
              <a:rPr lang="el-GR" sz="18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1800" i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«Είπες ότι η δουλειά σου είναι «βαρετή». Τι ακριβώς τη κάνει έτσι;»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Σιωπή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: Δίνει χρόνο στον πελάτη να επεξεργαστεί και να προσθέσει πληροφορίες.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641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719995-5A71-1F94-BCDF-15B35843F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94" y="588475"/>
            <a:ext cx="10846806" cy="5588488"/>
          </a:xfrm>
        </p:spPr>
        <p:txBody>
          <a:bodyPr/>
          <a:lstStyle/>
          <a:p>
            <a:pPr>
              <a:lnSpc>
                <a:spcPct val="116000"/>
              </a:lnSpc>
              <a:spcBef>
                <a:spcPts val="1370"/>
              </a:spcBef>
              <a:spcAft>
                <a:spcPts val="1030"/>
              </a:spcAft>
            </a:pP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Γιατί οι Πελάτες την Αγαπούν;</a:t>
            </a:r>
            <a:endParaRPr lang="el-GR" sz="1800" b="1" dirty="0">
              <a:solidFill>
                <a:srgbClr val="0F476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6000"/>
              </a:lnSpc>
              <a:spcBef>
                <a:spcPts val="1030"/>
              </a:spcBef>
              <a:spcAft>
                <a:spcPts val="1030"/>
              </a:spcAft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Η ενεργητική ακρόαση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δεν είναι απλή «τεχνική»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 – είναι ένδειξη </a:t>
            </a:r>
            <a:r>
              <a:rPr lang="el-GR" sz="1800" b="1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σεβασμού και γνησίου ενδιαφέροντος</a:t>
            </a: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. Όταν οι άνθρωποι νιώθουν κατανοητοί, είναι πιο πιθανό να: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Ανοίξουν τις αληθινές τους ανησυχίες.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Ακολουθήσουν το σχέδιο δράσης που συζητήθηκε.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l-GR" sz="1800" dirty="0">
                <a:solidFill>
                  <a:srgbClr val="404040"/>
                </a:solidFill>
                <a:effectLst/>
                <a:latin typeface="system-ui"/>
                <a:ea typeface="system-ui"/>
                <a:cs typeface="system-ui"/>
              </a:rPr>
              <a:t>Επιστρέψουν για περαιτέρω συμβουλευτική.</a:t>
            </a:r>
            <a:endParaRPr lang="el-GR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66490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1015</Words>
  <Application>Microsoft Office PowerPoint</Application>
  <PresentationFormat>Ευρεία οθόνη</PresentationFormat>
  <Paragraphs>82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Courier New</vt:lpstr>
      <vt:lpstr>Gill Sans Nova</vt:lpstr>
      <vt:lpstr>Symbol</vt:lpstr>
      <vt:lpstr>system-ui</vt:lpstr>
      <vt:lpstr>Θέμα του Office</vt:lpstr>
      <vt:lpstr>ΣΗΜΑΣΙΑ ΕΠΟΙΚΟΙΝΩΝΙΑΣ ΣΤΟΝ ΕΠΑΓΓΕΛΜΑΤΙΚΟ ΠΡΟΣΑΝΑΤΟΛΙΣΜΟ- ΤΕΧΝΙΚΕΣ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ΧΑΣΙΩΤΗ ΠΟΛΥΜΝΙΑ ΑΝΝΑ</dc:creator>
  <cp:lastModifiedBy>ΧΑΣΙΩΤΗ ΠΟΛΥΜΝΙΑ ΑΝΝΑ</cp:lastModifiedBy>
  <cp:revision>3</cp:revision>
  <cp:lastPrinted>2025-04-30T12:18:05Z</cp:lastPrinted>
  <dcterms:created xsi:type="dcterms:W3CDTF">2025-04-29T19:42:54Z</dcterms:created>
  <dcterms:modified xsi:type="dcterms:W3CDTF">2025-04-30T12:19:05Z</dcterms:modified>
</cp:coreProperties>
</file>