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570"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149B1E4B-ABD2-4C93-8A9C-86D11E9A7A85}" type="datetimeFigureOut">
              <a:rPr lang="el-GR" smtClean="0"/>
              <a:pPr/>
              <a:t>8/5/2025</a:t>
            </a:fld>
            <a:endParaRPr lang="el-GR"/>
          </a:p>
        </p:txBody>
      </p:sp>
      <p:sp>
        <p:nvSpPr>
          <p:cNvPr id="5" name="Footer Placeholder 4"/>
          <p:cNvSpPr>
            <a:spLocks noGrp="1"/>
          </p:cNvSpPr>
          <p:nvPr>
            <p:ph type="ftr" sz="quarter" idx="11"/>
          </p:nvPr>
        </p:nvSpPr>
        <p:spPr>
          <a:xfrm>
            <a:off x="2416500" y="329307"/>
            <a:ext cx="4973915" cy="309201"/>
          </a:xfrm>
        </p:spPr>
        <p:txBody>
          <a:bodyPr/>
          <a:lstStyle/>
          <a:p>
            <a:endParaRPr lang="el-GR"/>
          </a:p>
        </p:txBody>
      </p:sp>
      <p:sp>
        <p:nvSpPr>
          <p:cNvPr id="6" name="Slide Number Placeholder 5"/>
          <p:cNvSpPr>
            <a:spLocks noGrp="1"/>
          </p:cNvSpPr>
          <p:nvPr>
            <p:ph type="sldNum" sz="quarter" idx="12"/>
          </p:nvPr>
        </p:nvSpPr>
        <p:spPr>
          <a:xfrm>
            <a:off x="1437664" y="798973"/>
            <a:ext cx="811019" cy="503578"/>
          </a:xfrm>
        </p:spPr>
        <p:txBody>
          <a:bodyPr/>
          <a:lstStyle/>
          <a:p>
            <a:fld id="{82D406B3-920B-4D9F-889B-35E2BEDEDE67}" type="slidenum">
              <a:rPr lang="el-GR" smtClean="0"/>
              <a:pPr/>
              <a:t>‹#›</a:t>
            </a:fld>
            <a:endParaRPr lang="el-G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xmlns="" val="1490622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149B1E4B-ABD2-4C93-8A9C-86D11E9A7A85}" type="datetimeFigureOut">
              <a:rPr lang="el-GR" smtClean="0"/>
              <a:pPr/>
              <a:t>8/5/2025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2D406B3-920B-4D9F-889B-35E2BEDEDE67}" type="slidenum">
              <a:rPr lang="el-GR" smtClean="0"/>
              <a:pPr/>
              <a:t>‹#›</a:t>
            </a:fld>
            <a:endParaRPr lang="el-G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xmlns="" val="2354480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149B1E4B-ABD2-4C93-8A9C-86D11E9A7A85}" type="datetimeFigureOut">
              <a:rPr lang="el-GR" smtClean="0"/>
              <a:pPr/>
              <a:t>8/5/2025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2D406B3-920B-4D9F-889B-35E2BEDEDE67}" type="slidenum">
              <a:rPr lang="el-GR" smtClean="0"/>
              <a:pPr/>
              <a:t>‹#›</a:t>
            </a:fld>
            <a:endParaRPr lang="el-G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xmlns="" val="4081923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149B1E4B-ABD2-4C93-8A9C-86D11E9A7A85}" type="datetimeFigureOut">
              <a:rPr lang="el-GR" smtClean="0"/>
              <a:pPr/>
              <a:t>8/5/2025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2D406B3-920B-4D9F-889B-35E2BEDEDE67}" type="slidenum">
              <a:rPr lang="el-GR" smtClean="0"/>
              <a:pPr/>
              <a:t>‹#›</a:t>
            </a:fld>
            <a:endParaRPr lang="el-G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xmlns="" val="4243716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149B1E4B-ABD2-4C93-8A9C-86D11E9A7A85}" type="datetimeFigureOut">
              <a:rPr lang="el-GR" smtClean="0"/>
              <a:pPr/>
              <a:t>8/5/2025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2D406B3-920B-4D9F-889B-35E2BEDEDE67}" type="slidenum">
              <a:rPr lang="el-GR" smtClean="0"/>
              <a:pPr/>
              <a:t>‹#›</a:t>
            </a:fld>
            <a:endParaRPr lang="el-G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xmlns="" val="1884857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149B1E4B-ABD2-4C93-8A9C-86D11E9A7A85}" type="datetimeFigureOut">
              <a:rPr lang="el-GR" smtClean="0"/>
              <a:pPr/>
              <a:t>8/5/2025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2D406B3-920B-4D9F-889B-35E2BEDEDE67}" type="slidenum">
              <a:rPr lang="el-GR" smtClean="0"/>
              <a:pPr/>
              <a:t>‹#›</a:t>
            </a:fld>
            <a:endParaRPr lang="el-G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xmlns="" val="2534125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1447191" y="2824269"/>
            <a:ext cx="4645152" cy="2644457"/>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6412362" y="2821491"/>
            <a:ext cx="4645152" cy="2637371"/>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149B1E4B-ABD2-4C93-8A9C-86D11E9A7A85}" type="datetimeFigureOut">
              <a:rPr lang="el-GR" smtClean="0"/>
              <a:pPr/>
              <a:t>8/5/2025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82D406B3-920B-4D9F-889B-35E2BEDEDE67}" type="slidenum">
              <a:rPr lang="el-GR" smtClean="0"/>
              <a:pPr/>
              <a:t>‹#›</a:t>
            </a:fld>
            <a:endParaRPr lang="el-G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xmlns="" val="1640810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49B1E4B-ABD2-4C93-8A9C-86D11E9A7A85}" type="datetimeFigureOut">
              <a:rPr lang="el-GR" smtClean="0"/>
              <a:pPr/>
              <a:t>8/5/2025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82D406B3-920B-4D9F-889B-35E2BEDEDE67}" type="slidenum">
              <a:rPr lang="el-GR" smtClean="0"/>
              <a:pPr/>
              <a:t>‹#›</a:t>
            </a:fld>
            <a:endParaRPr lang="el-G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xmlns="" val="902306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9B1E4B-ABD2-4C93-8A9C-86D11E9A7A85}" type="datetimeFigureOut">
              <a:rPr lang="el-GR" smtClean="0"/>
              <a:pPr/>
              <a:t>8/5/2025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82D406B3-920B-4D9F-889B-35E2BEDEDE67}" type="slidenum">
              <a:rPr lang="el-GR" smtClean="0"/>
              <a:pPr/>
              <a:t>‹#›</a:t>
            </a:fld>
            <a:endParaRPr lang="el-GR"/>
          </a:p>
        </p:txBody>
      </p:sp>
    </p:spTree>
    <p:extLst>
      <p:ext uri="{BB962C8B-B14F-4D97-AF65-F5344CB8AC3E}">
        <p14:creationId xmlns:p14="http://schemas.microsoft.com/office/powerpoint/2010/main" xmlns="" val="42127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149B1E4B-ABD2-4C93-8A9C-86D11E9A7A85}" type="datetimeFigureOut">
              <a:rPr lang="el-GR" smtClean="0"/>
              <a:pPr/>
              <a:t>8/5/2025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2D406B3-920B-4D9F-889B-35E2BEDEDE67}" type="slidenum">
              <a:rPr lang="el-GR" smtClean="0"/>
              <a:pPr/>
              <a:t>‹#›</a:t>
            </a:fld>
            <a:endParaRPr lang="el-G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xmlns="" val="2410844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149B1E4B-ABD2-4C93-8A9C-86D11E9A7A85}" type="datetimeFigureOut">
              <a:rPr lang="el-GR" smtClean="0"/>
              <a:pPr/>
              <a:t>8/5/2025</a:t>
            </a:fld>
            <a:endParaRPr lang="el-GR"/>
          </a:p>
        </p:txBody>
      </p:sp>
      <p:sp>
        <p:nvSpPr>
          <p:cNvPr id="6" name="Footer Placeholder 5"/>
          <p:cNvSpPr>
            <a:spLocks noGrp="1"/>
          </p:cNvSpPr>
          <p:nvPr>
            <p:ph type="ftr" sz="quarter" idx="11"/>
          </p:nvPr>
        </p:nvSpPr>
        <p:spPr>
          <a:xfrm>
            <a:off x="1447382" y="318640"/>
            <a:ext cx="5541004" cy="320931"/>
          </a:xfrm>
        </p:spPr>
        <p:txBody>
          <a:bodyPr/>
          <a:lstStyle/>
          <a:p>
            <a:endParaRPr lang="el-GR"/>
          </a:p>
        </p:txBody>
      </p:sp>
      <p:sp>
        <p:nvSpPr>
          <p:cNvPr id="7" name="Slide Number Placeholder 6"/>
          <p:cNvSpPr>
            <a:spLocks noGrp="1"/>
          </p:cNvSpPr>
          <p:nvPr>
            <p:ph type="sldNum" sz="quarter" idx="12"/>
          </p:nvPr>
        </p:nvSpPr>
        <p:spPr/>
        <p:txBody>
          <a:bodyPr/>
          <a:lstStyle/>
          <a:p>
            <a:fld id="{82D406B3-920B-4D9F-889B-35E2BEDEDE67}" type="slidenum">
              <a:rPr lang="el-GR" smtClean="0"/>
              <a:pPr/>
              <a:t>‹#›</a:t>
            </a:fld>
            <a:endParaRPr lang="el-G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xmlns="" val="1828864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cstate="print">
            <a:extLst>
              <a:ext uri="{28A0092B-C50C-407E-A947-70E740481C1C}">
                <a14:useLocalDpi xmlns:a14="http://schemas.microsoft.com/office/drawing/2010/main" xmlns=""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149B1E4B-ABD2-4C93-8A9C-86D11E9A7A85}" type="datetimeFigureOut">
              <a:rPr lang="el-GR" smtClean="0"/>
              <a:pPr/>
              <a:t>8/5/2025</a:t>
            </a:fld>
            <a:endParaRPr lang="el-G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82D406B3-920B-4D9F-889B-35E2BEDEDE67}" type="slidenum">
              <a:rPr lang="el-GR" smtClean="0"/>
              <a:pPr/>
              <a:t>‹#›</a:t>
            </a:fld>
            <a:endParaRPr lang="el-G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870933999"/>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AFEC902-5C3A-4EA6-B52D-7AFD961E8053}"/>
              </a:ext>
            </a:extLst>
          </p:cNvPr>
          <p:cNvSpPr>
            <a:spLocks noGrp="1"/>
          </p:cNvSpPr>
          <p:nvPr>
            <p:ph type="ctrTitle"/>
          </p:nvPr>
        </p:nvSpPr>
        <p:spPr>
          <a:xfrm>
            <a:off x="829995" y="802298"/>
            <a:ext cx="10224858" cy="2541431"/>
          </a:xfrm>
        </p:spPr>
        <p:txBody>
          <a:bodyPr>
            <a:normAutofit/>
          </a:bodyPr>
          <a:lstStyle/>
          <a:p>
            <a:pPr algn="ctr"/>
            <a:r>
              <a:rPr lang="el-GR" sz="4400" cap="none" dirty="0" smtClean="0"/>
              <a:t>Η</a:t>
            </a:r>
            <a:r>
              <a:rPr lang="el-GR" sz="4400" cap="none" dirty="0" smtClean="0"/>
              <a:t> θεωρία της σχετικής αποστέρησης του </a:t>
            </a:r>
            <a:r>
              <a:rPr lang="en-US" sz="4400" cap="none" dirty="0" err="1" smtClean="0"/>
              <a:t>T</a:t>
            </a:r>
            <a:r>
              <a:rPr lang="el-GR" sz="4400" cap="none" dirty="0" err="1" smtClean="0"/>
              <a:t>edd</a:t>
            </a:r>
            <a:r>
              <a:rPr lang="el-GR" sz="4400" cap="none" dirty="0" smtClean="0"/>
              <a:t> </a:t>
            </a:r>
            <a:r>
              <a:rPr lang="en-US" sz="4400" cap="none" dirty="0" smtClean="0"/>
              <a:t>G</a:t>
            </a:r>
            <a:r>
              <a:rPr lang="el-GR" sz="4400" cap="none" dirty="0" err="1" smtClean="0"/>
              <a:t>urr</a:t>
            </a:r>
            <a:r>
              <a:rPr lang="el-GR" sz="4400" cap="none" dirty="0" smtClean="0"/>
              <a:t> και οι μορφές πολιτικής βίας</a:t>
            </a:r>
            <a:endParaRPr lang="el-GR" sz="4400" cap="none" dirty="0"/>
          </a:p>
        </p:txBody>
      </p:sp>
      <p:sp>
        <p:nvSpPr>
          <p:cNvPr id="3" name="Υπότιτλος 2">
            <a:extLst>
              <a:ext uri="{FF2B5EF4-FFF2-40B4-BE49-F238E27FC236}">
                <a16:creationId xmlns:a16="http://schemas.microsoft.com/office/drawing/2014/main" xmlns="" id="{C27E83B8-9653-423D-B665-8F6261E5033C}"/>
              </a:ext>
            </a:extLst>
          </p:cNvPr>
          <p:cNvSpPr>
            <a:spLocks noGrp="1"/>
          </p:cNvSpPr>
          <p:nvPr>
            <p:ph type="subTitle" idx="1"/>
          </p:nvPr>
        </p:nvSpPr>
        <p:spPr/>
        <p:txBody>
          <a:bodyPr/>
          <a:lstStyle/>
          <a:p>
            <a:r>
              <a:rPr lang="el-GR" dirty="0"/>
              <a:t>Αντώνης </a:t>
            </a:r>
            <a:r>
              <a:rPr lang="el-GR" dirty="0" err="1"/>
              <a:t>παπαοικονομου</a:t>
            </a:r>
            <a:r>
              <a:rPr lang="el-GR" dirty="0"/>
              <a:t> </a:t>
            </a:r>
            <a:r>
              <a:rPr lang="en-US"/>
              <a:t>phd</a:t>
            </a:r>
            <a:endParaRPr lang="el-GR"/>
          </a:p>
        </p:txBody>
      </p:sp>
    </p:spTree>
    <p:extLst>
      <p:ext uri="{BB962C8B-B14F-4D97-AF65-F5344CB8AC3E}">
        <p14:creationId xmlns:p14="http://schemas.microsoft.com/office/powerpoint/2010/main" xmlns="" val="4343835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6C949AE-54F2-4C3D-AD67-70E3147DB32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37B1305D-CDB5-4FF0-A17F-AB56CD5DCCB5}"/>
              </a:ext>
            </a:extLst>
          </p:cNvPr>
          <p:cNvSpPr>
            <a:spLocks noGrp="1"/>
          </p:cNvSpPr>
          <p:nvPr>
            <p:ph idx="1"/>
          </p:nvPr>
        </p:nvSpPr>
        <p:spPr/>
        <p:txBody>
          <a:bodyPr>
            <a:normAutofit fontScale="92500" lnSpcReduction="10000"/>
          </a:bodyPr>
          <a:lstStyle/>
          <a:p>
            <a:r>
              <a:rPr lang="el-GR" b="1" dirty="0"/>
              <a:t>3.2 Παραδείγματα (20’)</a:t>
            </a:r>
          </a:p>
          <a:p>
            <a:pPr>
              <a:buFont typeface="+mj-lt"/>
              <a:buAutoNum type="arabicPeriod"/>
            </a:pPr>
            <a:r>
              <a:rPr lang="el-GR" b="1" dirty="0"/>
              <a:t>ΗΠΑ, 1960s – Κίνημα Πολιτικών Δικαιωμάτων</a:t>
            </a:r>
            <a:r>
              <a:rPr lang="el-GR" dirty="0"/>
              <a:t/>
            </a:r>
            <a:br>
              <a:rPr lang="el-GR" dirty="0"/>
            </a:br>
            <a:r>
              <a:rPr lang="el-GR" dirty="0"/>
              <a:t>➤ Αίσθημα αποστέρησης σε σχέση με λευκούς πολίτες – εξέγερση στις πόλεις</a:t>
            </a:r>
          </a:p>
          <a:p>
            <a:pPr>
              <a:buFont typeface="+mj-lt"/>
              <a:buAutoNum type="arabicPeriod"/>
            </a:pPr>
            <a:r>
              <a:rPr lang="el-GR" b="1" dirty="0"/>
              <a:t>Αραβική Άνοιξη (2010–2012)</a:t>
            </a:r>
            <a:r>
              <a:rPr lang="el-GR" dirty="0"/>
              <a:t/>
            </a:r>
            <a:br>
              <a:rPr lang="el-GR" dirty="0"/>
            </a:br>
            <a:r>
              <a:rPr lang="el-GR" dirty="0"/>
              <a:t>➤ Νέοι χωρίς πρόσβαση σε απασχόληση και πολιτική εκπροσώπηση – μεγάλη απόκλιση ανάμεσα σε προσδοκίες και πραγματικότητα</a:t>
            </a:r>
          </a:p>
          <a:p>
            <a:pPr>
              <a:buFont typeface="+mj-lt"/>
              <a:buAutoNum type="arabicPeriod"/>
            </a:pPr>
            <a:r>
              <a:rPr lang="el-GR" b="1" dirty="0"/>
              <a:t>Κίτρινα Γιλέκα (Γαλλία)</a:t>
            </a:r>
            <a:r>
              <a:rPr lang="el-GR" dirty="0"/>
              <a:t/>
            </a:r>
            <a:br>
              <a:rPr lang="el-GR" dirty="0"/>
            </a:br>
            <a:r>
              <a:rPr lang="el-GR" dirty="0"/>
              <a:t>➤ Περιθωριοποιημένα στρώματα – θεωρούν ότι δεν έχουν ισότιμη συμμετοχή στην ευημερία</a:t>
            </a:r>
          </a:p>
          <a:p>
            <a:endParaRPr lang="el-GR" dirty="0"/>
          </a:p>
        </p:txBody>
      </p:sp>
    </p:spTree>
    <p:extLst>
      <p:ext uri="{BB962C8B-B14F-4D97-AF65-F5344CB8AC3E}">
        <p14:creationId xmlns:p14="http://schemas.microsoft.com/office/powerpoint/2010/main" xmlns="" val="19909885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1140116-5AAC-4F14-83E1-9661FAE76F5B}"/>
              </a:ext>
            </a:extLst>
          </p:cNvPr>
          <p:cNvSpPr>
            <a:spLocks noGrp="1"/>
          </p:cNvSpPr>
          <p:nvPr>
            <p:ph type="title"/>
          </p:nvPr>
        </p:nvSpPr>
        <p:spPr/>
        <p:txBody>
          <a:bodyPr/>
          <a:lstStyle/>
          <a:p>
            <a:r>
              <a:rPr lang="el-GR" dirty="0"/>
              <a:t>Κριτική της θεωρίας – Συγκρίσεις με άλλες</a:t>
            </a:r>
          </a:p>
        </p:txBody>
      </p:sp>
      <p:sp>
        <p:nvSpPr>
          <p:cNvPr id="3" name="Θέση περιεχομένου 2">
            <a:extLst>
              <a:ext uri="{FF2B5EF4-FFF2-40B4-BE49-F238E27FC236}">
                <a16:creationId xmlns:a16="http://schemas.microsoft.com/office/drawing/2014/main" xmlns="" id="{2D9A0099-7ED0-4678-8D9C-7FF60229307B}"/>
              </a:ext>
            </a:extLst>
          </p:cNvPr>
          <p:cNvSpPr>
            <a:spLocks noGrp="1"/>
          </p:cNvSpPr>
          <p:nvPr>
            <p:ph idx="1"/>
          </p:nvPr>
        </p:nvSpPr>
        <p:spPr/>
        <p:txBody>
          <a:bodyPr/>
          <a:lstStyle/>
          <a:p>
            <a:r>
              <a:rPr lang="el-GR" b="1" dirty="0"/>
              <a:t>4.1 Κριτικές (10’)</a:t>
            </a:r>
          </a:p>
          <a:p>
            <a:r>
              <a:rPr lang="el-GR" dirty="0"/>
              <a:t>Δεν εξηγεί </a:t>
            </a:r>
            <a:r>
              <a:rPr lang="el-GR" b="1" dirty="0"/>
              <a:t>γιατί δεν οδηγούνται όλοι στη βία</a:t>
            </a:r>
            <a:r>
              <a:rPr lang="el-GR" dirty="0"/>
              <a:t> όταν νιώθουν αποστέρηση.</a:t>
            </a:r>
          </a:p>
          <a:p>
            <a:r>
              <a:rPr lang="el-GR" dirty="0"/>
              <a:t>Παραγνωρίζει τη σημασία των </a:t>
            </a:r>
            <a:r>
              <a:rPr lang="el-GR" b="1" dirty="0"/>
              <a:t>οργανωτικών δομών</a:t>
            </a:r>
            <a:r>
              <a:rPr lang="el-GR" dirty="0"/>
              <a:t> (π.χ. πολιτικά κόμματα, ΜΜΕ).</a:t>
            </a:r>
          </a:p>
          <a:p>
            <a:r>
              <a:rPr lang="el-GR" dirty="0"/>
              <a:t>Αγνοεί τις </a:t>
            </a:r>
            <a:r>
              <a:rPr lang="el-GR" b="1" dirty="0"/>
              <a:t>κρατικές αντιδράσεις</a:t>
            </a:r>
            <a:r>
              <a:rPr lang="el-GR" dirty="0"/>
              <a:t> και την ικανότητα του κράτους να καταστέλλει ή να απορροφά εντάσεις.</a:t>
            </a:r>
          </a:p>
          <a:p>
            <a:endParaRPr lang="el-GR" dirty="0"/>
          </a:p>
        </p:txBody>
      </p:sp>
    </p:spTree>
    <p:extLst>
      <p:ext uri="{BB962C8B-B14F-4D97-AF65-F5344CB8AC3E}">
        <p14:creationId xmlns:p14="http://schemas.microsoft.com/office/powerpoint/2010/main" xmlns="" val="21415162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4E99694-C4FA-44F6-AA3B-8FE22C34703E}"/>
              </a:ext>
            </a:extLst>
          </p:cNvPr>
          <p:cNvSpPr>
            <a:spLocks noGrp="1"/>
          </p:cNvSpPr>
          <p:nvPr>
            <p:ph type="title"/>
          </p:nvPr>
        </p:nvSpPr>
        <p:spPr/>
        <p:txBody>
          <a:bodyPr>
            <a:normAutofit/>
          </a:bodyPr>
          <a:lstStyle/>
          <a:p>
            <a:r>
              <a:rPr lang="el-GR" altLang="el-GR" sz="3200" b="1" dirty="0">
                <a:solidFill>
                  <a:prstClr val="black"/>
                </a:solidFill>
                <a:latin typeface="Arial" panose="020B0604020202020204" pitchFamily="34" charset="0"/>
                <a:ea typeface="+mn-ea"/>
                <a:cs typeface="+mn-cs"/>
              </a:rPr>
              <a:t>Συγκρίσεις με άλλες θεωρίες (15’)</a:t>
            </a:r>
            <a:endParaRPr lang="el-GR" sz="3200" dirty="0"/>
          </a:p>
        </p:txBody>
      </p:sp>
      <p:graphicFrame>
        <p:nvGraphicFramePr>
          <p:cNvPr id="4" name="Θέση περιεχομένου 3">
            <a:extLst>
              <a:ext uri="{FF2B5EF4-FFF2-40B4-BE49-F238E27FC236}">
                <a16:creationId xmlns:a16="http://schemas.microsoft.com/office/drawing/2014/main" xmlns="" id="{6921627D-BBB1-4007-95E6-BFF8351BDE81}"/>
              </a:ext>
            </a:extLst>
          </p:cNvPr>
          <p:cNvGraphicFramePr>
            <a:graphicFrameLocks noGrp="1"/>
          </p:cNvGraphicFramePr>
          <p:nvPr>
            <p:ph idx="1"/>
            <p:extLst>
              <p:ext uri="{D42A27DB-BD31-4B8C-83A1-F6EECF244321}">
                <p14:modId xmlns:p14="http://schemas.microsoft.com/office/powerpoint/2010/main" xmlns="" val="3730067680"/>
              </p:ext>
            </p:extLst>
          </p:nvPr>
        </p:nvGraphicFramePr>
        <p:xfrm>
          <a:off x="417250" y="1784411"/>
          <a:ext cx="10936550" cy="4279036"/>
        </p:xfrm>
        <a:graphic>
          <a:graphicData uri="http://schemas.openxmlformats.org/drawingml/2006/table">
            <a:tbl>
              <a:tblPr/>
              <a:tblGrid>
                <a:gridCol w="5468275">
                  <a:extLst>
                    <a:ext uri="{9D8B030D-6E8A-4147-A177-3AD203B41FA5}">
                      <a16:colId xmlns:a16="http://schemas.microsoft.com/office/drawing/2014/main" xmlns="" val="1634658659"/>
                    </a:ext>
                  </a:extLst>
                </a:gridCol>
                <a:gridCol w="5468275">
                  <a:extLst>
                    <a:ext uri="{9D8B030D-6E8A-4147-A177-3AD203B41FA5}">
                      <a16:colId xmlns:a16="http://schemas.microsoft.com/office/drawing/2014/main" xmlns="" val="966683711"/>
                    </a:ext>
                  </a:extLst>
                </a:gridCol>
              </a:tblGrid>
              <a:tr h="778006">
                <a:tc>
                  <a:txBody>
                    <a:bodyPr/>
                    <a:lstStyle/>
                    <a:p>
                      <a:r>
                        <a:rPr lang="el-GR"/>
                        <a:t>Θεωρία</a:t>
                      </a:r>
                    </a:p>
                  </a:txBody>
                  <a:tcPr anchor="ctr">
                    <a:lnL>
                      <a:noFill/>
                    </a:lnL>
                    <a:lnR>
                      <a:noFill/>
                    </a:lnR>
                    <a:lnT>
                      <a:noFill/>
                    </a:lnT>
                    <a:lnB>
                      <a:noFill/>
                    </a:lnB>
                  </a:tcPr>
                </a:tc>
                <a:tc>
                  <a:txBody>
                    <a:bodyPr/>
                    <a:lstStyle/>
                    <a:p>
                      <a:r>
                        <a:rPr lang="el-GR"/>
                        <a:t>Εστίαση</a:t>
                      </a:r>
                    </a:p>
                  </a:txBody>
                  <a:tcPr anchor="ctr">
                    <a:lnL>
                      <a:noFill/>
                    </a:lnL>
                    <a:lnR>
                      <a:noFill/>
                    </a:lnR>
                    <a:lnT>
                      <a:noFill/>
                    </a:lnT>
                    <a:lnB>
                      <a:noFill/>
                    </a:lnB>
                  </a:tcPr>
                </a:tc>
                <a:extLst>
                  <a:ext uri="{0D108BD9-81ED-4DB2-BD59-A6C34878D82A}">
                    <a16:rowId xmlns:a16="http://schemas.microsoft.com/office/drawing/2014/main" xmlns="" val="2244051132"/>
                  </a:ext>
                </a:extLst>
              </a:tr>
              <a:tr h="778006">
                <a:tc>
                  <a:txBody>
                    <a:bodyPr/>
                    <a:lstStyle/>
                    <a:p>
                      <a:r>
                        <a:rPr lang="en-US" b="1"/>
                        <a:t>Resource Mobilization Theory</a:t>
                      </a:r>
                      <a:endParaRPr lang="en-US"/>
                    </a:p>
                  </a:txBody>
                  <a:tcPr anchor="ctr">
                    <a:lnL>
                      <a:noFill/>
                    </a:lnL>
                    <a:lnR>
                      <a:noFill/>
                    </a:lnR>
                    <a:lnT>
                      <a:noFill/>
                    </a:lnT>
                    <a:lnB>
                      <a:noFill/>
                    </a:lnB>
                  </a:tcPr>
                </a:tc>
                <a:tc>
                  <a:txBody>
                    <a:bodyPr/>
                    <a:lstStyle/>
                    <a:p>
                      <a:r>
                        <a:rPr lang="el-GR"/>
                        <a:t>Στη διαθεσιμότητα πόρων, οργανώσεων, ηγεσίας</a:t>
                      </a:r>
                    </a:p>
                  </a:txBody>
                  <a:tcPr anchor="ctr">
                    <a:lnL>
                      <a:noFill/>
                    </a:lnL>
                    <a:lnR>
                      <a:noFill/>
                    </a:lnR>
                    <a:lnT>
                      <a:noFill/>
                    </a:lnT>
                    <a:lnB>
                      <a:noFill/>
                    </a:lnB>
                  </a:tcPr>
                </a:tc>
                <a:extLst>
                  <a:ext uri="{0D108BD9-81ED-4DB2-BD59-A6C34878D82A}">
                    <a16:rowId xmlns:a16="http://schemas.microsoft.com/office/drawing/2014/main" xmlns="" val="2774981282"/>
                  </a:ext>
                </a:extLst>
              </a:tr>
              <a:tr h="1361512">
                <a:tc>
                  <a:txBody>
                    <a:bodyPr/>
                    <a:lstStyle/>
                    <a:p>
                      <a:r>
                        <a:rPr lang="en-US" b="1"/>
                        <a:t>Charles Tilly (1985)</a:t>
                      </a:r>
                      <a:endParaRPr lang="en-US"/>
                    </a:p>
                  </a:txBody>
                  <a:tcPr anchor="ctr">
                    <a:lnL>
                      <a:noFill/>
                    </a:lnL>
                    <a:lnR>
                      <a:noFill/>
                    </a:lnR>
                    <a:lnT>
                      <a:noFill/>
                    </a:lnT>
                    <a:lnB>
                      <a:noFill/>
                    </a:lnB>
                  </a:tcPr>
                </a:tc>
                <a:tc>
                  <a:txBody>
                    <a:bodyPr/>
                    <a:lstStyle/>
                    <a:p>
                      <a:r>
                        <a:rPr lang="el-GR"/>
                        <a:t>Η συλλογική δράση εξαρτάται από ευκαιρίες και καταστολή</a:t>
                      </a:r>
                    </a:p>
                  </a:txBody>
                  <a:tcPr anchor="ctr">
                    <a:lnL>
                      <a:noFill/>
                    </a:lnL>
                    <a:lnR>
                      <a:noFill/>
                    </a:lnR>
                    <a:lnT>
                      <a:noFill/>
                    </a:lnT>
                    <a:lnB>
                      <a:noFill/>
                    </a:lnB>
                  </a:tcPr>
                </a:tc>
                <a:extLst>
                  <a:ext uri="{0D108BD9-81ED-4DB2-BD59-A6C34878D82A}">
                    <a16:rowId xmlns:a16="http://schemas.microsoft.com/office/drawing/2014/main" xmlns="" val="3068485981"/>
                  </a:ext>
                </a:extLst>
              </a:tr>
              <a:tr h="1361512">
                <a:tc>
                  <a:txBody>
                    <a:bodyPr/>
                    <a:lstStyle/>
                    <a:p>
                      <a:r>
                        <a:rPr lang="en-US" b="1"/>
                        <a:t>Skocpol (1979)</a:t>
                      </a:r>
                      <a:endParaRPr lang="en-US"/>
                    </a:p>
                  </a:txBody>
                  <a:tcPr anchor="ctr">
                    <a:lnL>
                      <a:noFill/>
                    </a:lnL>
                    <a:lnR>
                      <a:noFill/>
                    </a:lnR>
                    <a:lnT>
                      <a:noFill/>
                    </a:lnT>
                    <a:lnB>
                      <a:noFill/>
                    </a:lnB>
                  </a:tcPr>
                </a:tc>
                <a:tc>
                  <a:txBody>
                    <a:bodyPr/>
                    <a:lstStyle/>
                    <a:p>
                      <a:r>
                        <a:rPr lang="el-GR" dirty="0"/>
                        <a:t>Επαναστάσεις ως αποτέλεσμα κρατικής κρίσης και αγροτικής κινητοποίησης</a:t>
                      </a:r>
                    </a:p>
                  </a:txBody>
                  <a:tcPr anchor="ctr">
                    <a:lnL>
                      <a:noFill/>
                    </a:lnL>
                    <a:lnR>
                      <a:noFill/>
                    </a:lnR>
                    <a:lnT>
                      <a:noFill/>
                    </a:lnT>
                    <a:lnB>
                      <a:noFill/>
                    </a:lnB>
                  </a:tcPr>
                </a:tc>
                <a:extLst>
                  <a:ext uri="{0D108BD9-81ED-4DB2-BD59-A6C34878D82A}">
                    <a16:rowId xmlns:a16="http://schemas.microsoft.com/office/drawing/2014/main" xmlns="" val="2671332027"/>
                  </a:ext>
                </a:extLst>
              </a:tr>
            </a:tbl>
          </a:graphicData>
        </a:graphic>
      </p:graphicFrame>
      <p:sp>
        <p:nvSpPr>
          <p:cNvPr id="5" name="Rectangle 1">
            <a:extLst>
              <a:ext uri="{FF2B5EF4-FFF2-40B4-BE49-F238E27FC236}">
                <a16:creationId xmlns:a16="http://schemas.microsoft.com/office/drawing/2014/main" xmlns="" id="{3AED6169-0629-4FCA-A1B3-B081660F19F5}"/>
              </a:ext>
            </a:extLst>
          </p:cNvPr>
          <p:cNvSpPr>
            <a:spLocks noChangeArrowheads="1"/>
          </p:cNvSpPr>
          <p:nvPr/>
        </p:nvSpPr>
        <p:spPr bwMode="auto">
          <a:xfrm>
            <a:off x="-488058" y="-162934"/>
            <a:ext cx="12680058" cy="5078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9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116842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787B5C0-5372-4707-A489-5A7AB08F19DB}"/>
              </a:ext>
            </a:extLst>
          </p:cNvPr>
          <p:cNvSpPr>
            <a:spLocks noGrp="1"/>
          </p:cNvSpPr>
          <p:nvPr>
            <p:ph type="title"/>
          </p:nvPr>
        </p:nvSpPr>
        <p:spPr/>
        <p:txBody>
          <a:bodyPr>
            <a:normAutofit/>
          </a:bodyPr>
          <a:lstStyle/>
          <a:p>
            <a:r>
              <a:rPr lang="el-GR" dirty="0"/>
              <a:t>Συζήτηση – Δραστηριότητες – Αναστοχασμός</a:t>
            </a:r>
          </a:p>
        </p:txBody>
      </p:sp>
      <p:sp>
        <p:nvSpPr>
          <p:cNvPr id="3" name="Θέση περιεχομένου 2">
            <a:extLst>
              <a:ext uri="{FF2B5EF4-FFF2-40B4-BE49-F238E27FC236}">
                <a16:creationId xmlns:a16="http://schemas.microsoft.com/office/drawing/2014/main" xmlns="" id="{D8FDAE42-BB77-4E6A-8AEE-6D00E074E009}"/>
              </a:ext>
            </a:extLst>
          </p:cNvPr>
          <p:cNvSpPr>
            <a:spLocks noGrp="1"/>
          </p:cNvSpPr>
          <p:nvPr>
            <p:ph idx="1"/>
          </p:nvPr>
        </p:nvSpPr>
        <p:spPr/>
        <p:txBody>
          <a:bodyPr>
            <a:normAutofit/>
          </a:bodyPr>
          <a:lstStyle/>
          <a:p>
            <a:r>
              <a:rPr lang="el-GR" b="1" dirty="0"/>
              <a:t>5.2 Συζήτηση - Αναστοχασμός (15’)</a:t>
            </a:r>
          </a:p>
          <a:p>
            <a:r>
              <a:rPr lang="el-GR" dirty="0"/>
              <a:t>Μπορεί η θεωρία να εφαρμοστεί σε σύγχρονες φιλελεύθερες δημοκρατίες;</a:t>
            </a:r>
          </a:p>
          <a:p>
            <a:r>
              <a:rPr lang="el-GR" dirty="0"/>
              <a:t>Μήπως σήμερα οι «προσδοκίες» παράγονται από τα ΜΜΕ και τα κοινωνικά δίκτυα;</a:t>
            </a:r>
          </a:p>
          <a:p>
            <a:r>
              <a:rPr lang="el-GR" dirty="0"/>
              <a:t>Ποιος είναι ο ρόλος της </a:t>
            </a:r>
            <a:r>
              <a:rPr lang="el-GR" b="1" dirty="0"/>
              <a:t>πολιτικής παιδείας</a:t>
            </a:r>
            <a:r>
              <a:rPr lang="el-GR" dirty="0"/>
              <a:t> στην αποτροπή της βίας;</a:t>
            </a:r>
          </a:p>
          <a:p>
            <a:endParaRPr lang="el-GR" dirty="0"/>
          </a:p>
        </p:txBody>
      </p:sp>
    </p:spTree>
    <p:extLst>
      <p:ext uri="{BB962C8B-B14F-4D97-AF65-F5344CB8AC3E}">
        <p14:creationId xmlns:p14="http://schemas.microsoft.com/office/powerpoint/2010/main" xmlns="" val="1989553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5FAAF94-2893-460B-9A2D-93FB2B381E78}"/>
              </a:ext>
            </a:extLst>
          </p:cNvPr>
          <p:cNvSpPr>
            <a:spLocks noGrp="1"/>
          </p:cNvSpPr>
          <p:nvPr>
            <p:ph type="title"/>
          </p:nvPr>
        </p:nvSpPr>
        <p:spPr/>
        <p:txBody>
          <a:bodyPr/>
          <a:lstStyle/>
          <a:p>
            <a:r>
              <a:rPr lang="el-GR" sz="2600" dirty="0">
                <a:solidFill>
                  <a:prstClr val="black"/>
                </a:solidFill>
                <a:latin typeface="Calibri" panose="020F0502020204030204"/>
                <a:ea typeface="+mn-ea"/>
                <a:cs typeface="+mn-cs"/>
              </a:rPr>
              <a:t>Ερωτήσεις Κατανόησης</a:t>
            </a:r>
            <a:endParaRPr lang="el-GR" dirty="0"/>
          </a:p>
        </p:txBody>
      </p:sp>
      <p:sp>
        <p:nvSpPr>
          <p:cNvPr id="3" name="Θέση περιεχομένου 2">
            <a:extLst>
              <a:ext uri="{FF2B5EF4-FFF2-40B4-BE49-F238E27FC236}">
                <a16:creationId xmlns:a16="http://schemas.microsoft.com/office/drawing/2014/main" xmlns="" id="{BEC46C5D-2055-4EAE-A23E-22B6C7526BC4}"/>
              </a:ext>
            </a:extLst>
          </p:cNvPr>
          <p:cNvSpPr>
            <a:spLocks noGrp="1"/>
          </p:cNvSpPr>
          <p:nvPr>
            <p:ph idx="1"/>
          </p:nvPr>
        </p:nvSpPr>
        <p:spPr/>
        <p:txBody>
          <a:bodyPr>
            <a:normAutofit/>
          </a:bodyPr>
          <a:lstStyle/>
          <a:p>
            <a:r>
              <a:rPr lang="el-GR" dirty="0"/>
              <a:t>Πώς ορίζει ο </a:t>
            </a:r>
            <a:r>
              <a:rPr lang="el-GR" dirty="0" err="1"/>
              <a:t>Gurr</a:t>
            </a:r>
            <a:r>
              <a:rPr lang="el-GR" dirty="0"/>
              <a:t> τη «σχετική αποστέρηση»; </a:t>
            </a:r>
            <a:endParaRPr lang="en-US" dirty="0"/>
          </a:p>
          <a:p>
            <a:r>
              <a:rPr lang="el-GR" dirty="0"/>
              <a:t>Ποια είναι τα τρία βασικά είδη σχετικής αποστέρησης κατά τον </a:t>
            </a:r>
            <a:r>
              <a:rPr lang="el-GR" dirty="0" err="1"/>
              <a:t>Gurr</a:t>
            </a:r>
            <a:r>
              <a:rPr lang="el-GR" dirty="0"/>
              <a:t>; </a:t>
            </a:r>
            <a:endParaRPr lang="en-US" dirty="0"/>
          </a:p>
          <a:p>
            <a:r>
              <a:rPr lang="el-GR" dirty="0"/>
              <a:t>Με ποιον μηχανισμό, σύμφωνα με τον </a:t>
            </a:r>
            <a:r>
              <a:rPr lang="el-GR" dirty="0" err="1"/>
              <a:t>Gurr</a:t>
            </a:r>
            <a:r>
              <a:rPr lang="el-GR" dirty="0"/>
              <a:t>, η σχετική αποστέρηση οδηγεί σε πολιτική βία;️ </a:t>
            </a:r>
            <a:endParaRPr lang="en-US" dirty="0"/>
          </a:p>
          <a:p>
            <a:r>
              <a:rPr lang="el-GR" dirty="0"/>
              <a:t>Αναφέρατε δύο μορφές πολιτικής βίας που προκύπτουν από τη θεωρία του </a:t>
            </a:r>
            <a:r>
              <a:rPr lang="el-GR" dirty="0" err="1"/>
              <a:t>Gurr</a:t>
            </a:r>
            <a:r>
              <a:rPr lang="el-GR" dirty="0"/>
              <a:t> και δώστε ένα παράδειγμα για καθεμία.</a:t>
            </a:r>
          </a:p>
        </p:txBody>
      </p:sp>
    </p:spTree>
    <p:extLst>
      <p:ext uri="{BB962C8B-B14F-4D97-AF65-F5344CB8AC3E}">
        <p14:creationId xmlns:p14="http://schemas.microsoft.com/office/powerpoint/2010/main" xmlns="" val="3621085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BB7E3EE-5377-4AB0-AFD4-8297CAD3B00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2E86C902-87A5-4185-8367-DD5730CCD0B1}"/>
              </a:ext>
            </a:extLst>
          </p:cNvPr>
          <p:cNvSpPr>
            <a:spLocks noGrp="1"/>
          </p:cNvSpPr>
          <p:nvPr>
            <p:ph idx="1"/>
          </p:nvPr>
        </p:nvSpPr>
        <p:spPr/>
        <p:txBody>
          <a:bodyPr>
            <a:normAutofit/>
          </a:bodyPr>
          <a:lstStyle/>
          <a:p>
            <a:r>
              <a:rPr lang="el-GR" dirty="0"/>
              <a:t>Η Αραβική Άνοιξη – Σύντομη Παρουσίαση</a:t>
            </a:r>
            <a:r>
              <a:rPr lang="en-US" dirty="0"/>
              <a:t> </a:t>
            </a:r>
            <a:r>
              <a:rPr lang="el-GR" dirty="0"/>
              <a:t>Ορισμός:</a:t>
            </a:r>
            <a:r>
              <a:rPr lang="en-US" dirty="0"/>
              <a:t> </a:t>
            </a:r>
            <a:r>
              <a:rPr lang="el-GR" dirty="0"/>
              <a:t>Η Αραβική Άνοιξη ήταν μια σειρά από μαζικά λαϊκά κινήματα και εξεγέρσεις σε χώρες του αραβικού κόσμου που ξεκίνησαν στα τέλη του 2010 και εξαπλώθηκαν κυρίως μέσα στο 2011. Τα κινήματα αυτά είχαν ως κύρια αιτήματα τη δημοκρατία, την κοινωνική δικαιοσύνη και την καταπολέμηση της διαφθοράς.🔹</a:t>
            </a:r>
          </a:p>
        </p:txBody>
      </p:sp>
    </p:spTree>
    <p:extLst>
      <p:ext uri="{BB962C8B-B14F-4D97-AF65-F5344CB8AC3E}">
        <p14:creationId xmlns:p14="http://schemas.microsoft.com/office/powerpoint/2010/main" xmlns="" val="15585631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940132B-4294-4665-B2F8-A5EB9E5A8838}"/>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AD177562-6CBC-4F0C-9FC2-E0CF088959E3}"/>
              </a:ext>
            </a:extLst>
          </p:cNvPr>
          <p:cNvSpPr>
            <a:spLocks noGrp="1"/>
          </p:cNvSpPr>
          <p:nvPr>
            <p:ph idx="1"/>
          </p:nvPr>
        </p:nvSpPr>
        <p:spPr/>
        <p:txBody>
          <a:bodyPr/>
          <a:lstStyle/>
          <a:p>
            <a:r>
              <a:rPr lang="el-GR" sz="2200" dirty="0">
                <a:solidFill>
                  <a:prstClr val="black"/>
                </a:solidFill>
              </a:rPr>
              <a:t>Αίτια:</a:t>
            </a:r>
            <a:r>
              <a:rPr lang="en-US" sz="2200" dirty="0">
                <a:solidFill>
                  <a:prstClr val="black"/>
                </a:solidFill>
              </a:rPr>
              <a:t> </a:t>
            </a:r>
            <a:r>
              <a:rPr lang="el-GR" sz="2200" dirty="0">
                <a:solidFill>
                  <a:prstClr val="black"/>
                </a:solidFill>
              </a:rPr>
              <a:t>Υψηλή ανεργία, κυρίως στους νέους.</a:t>
            </a:r>
            <a:r>
              <a:rPr lang="en-US" sz="2200" dirty="0">
                <a:solidFill>
                  <a:prstClr val="black"/>
                </a:solidFill>
              </a:rPr>
              <a:t> </a:t>
            </a:r>
            <a:r>
              <a:rPr lang="el-GR" sz="2200" dirty="0">
                <a:solidFill>
                  <a:prstClr val="black"/>
                </a:solidFill>
              </a:rPr>
              <a:t>Φτώχεια και ανισότητες.</a:t>
            </a:r>
            <a:r>
              <a:rPr lang="en-US" sz="2200" dirty="0">
                <a:solidFill>
                  <a:prstClr val="black"/>
                </a:solidFill>
              </a:rPr>
              <a:t> </a:t>
            </a:r>
            <a:r>
              <a:rPr lang="el-GR" sz="2200" dirty="0">
                <a:solidFill>
                  <a:prstClr val="black"/>
                </a:solidFill>
              </a:rPr>
              <a:t>Καταστολή, αυταρχικά καθεστώτα, απουσία πολιτικών δικαιωμάτων.</a:t>
            </a:r>
            <a:r>
              <a:rPr lang="en-US" sz="2200" dirty="0">
                <a:solidFill>
                  <a:prstClr val="black"/>
                </a:solidFill>
              </a:rPr>
              <a:t> </a:t>
            </a:r>
            <a:r>
              <a:rPr lang="el-GR" sz="2200" dirty="0">
                <a:solidFill>
                  <a:prstClr val="black"/>
                </a:solidFill>
              </a:rPr>
              <a:t>Εκτεταμένη διαφθορά και πελατειακά δίκτυα.</a:t>
            </a:r>
            <a:r>
              <a:rPr lang="en-US" sz="2200" dirty="0">
                <a:solidFill>
                  <a:prstClr val="black"/>
                </a:solidFill>
              </a:rPr>
              <a:t> </a:t>
            </a:r>
            <a:r>
              <a:rPr lang="el-GR" sz="2200" dirty="0">
                <a:solidFill>
                  <a:prstClr val="black"/>
                </a:solidFill>
              </a:rPr>
              <a:t>Αύξηση προσδοκιών απόρροια της εκπαίδευσης και της πρόσβασης στο διαδίκτυο.</a:t>
            </a:r>
            <a:r>
              <a:rPr lang="en-US" sz="2200" dirty="0">
                <a:solidFill>
                  <a:prstClr val="black"/>
                </a:solidFill>
              </a:rPr>
              <a:t> </a:t>
            </a:r>
            <a:r>
              <a:rPr lang="el-GR" sz="2200" dirty="0">
                <a:solidFill>
                  <a:prstClr val="black"/>
                </a:solidFill>
              </a:rPr>
              <a:t>Διεθνείς συγκρίσεις με δημοκρατικά καθεστώτα (μέσω </a:t>
            </a:r>
            <a:r>
              <a:rPr lang="el-GR" sz="2200" dirty="0" err="1">
                <a:solidFill>
                  <a:prstClr val="black"/>
                </a:solidFill>
              </a:rPr>
              <a:t>social</a:t>
            </a:r>
            <a:r>
              <a:rPr lang="el-GR" sz="2200" dirty="0">
                <a:solidFill>
                  <a:prstClr val="black"/>
                </a:solidFill>
              </a:rPr>
              <a:t> </a:t>
            </a:r>
            <a:r>
              <a:rPr lang="el-GR" sz="2200" dirty="0" err="1">
                <a:solidFill>
                  <a:prstClr val="black"/>
                </a:solidFill>
              </a:rPr>
              <a:t>media</a:t>
            </a:r>
            <a:r>
              <a:rPr lang="el-GR" sz="2200" dirty="0">
                <a:solidFill>
                  <a:prstClr val="black"/>
                </a:solidFill>
              </a:rPr>
              <a:t>, </a:t>
            </a:r>
            <a:r>
              <a:rPr lang="el-GR" sz="2200" dirty="0" err="1">
                <a:solidFill>
                  <a:prstClr val="black"/>
                </a:solidFill>
              </a:rPr>
              <a:t>satellite</a:t>
            </a:r>
            <a:r>
              <a:rPr lang="el-GR" sz="2200" dirty="0">
                <a:solidFill>
                  <a:prstClr val="black"/>
                </a:solidFill>
              </a:rPr>
              <a:t> TV κ.λπ.).</a:t>
            </a:r>
            <a:endParaRPr lang="el-GR" dirty="0"/>
          </a:p>
        </p:txBody>
      </p:sp>
    </p:spTree>
    <p:extLst>
      <p:ext uri="{BB962C8B-B14F-4D97-AF65-F5344CB8AC3E}">
        <p14:creationId xmlns:p14="http://schemas.microsoft.com/office/powerpoint/2010/main" xmlns="" val="2405237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023A762-E49A-4ADF-8D5D-7204A90429C8}"/>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8F60BD65-B8C6-41A4-B496-CC7DB83539E8}"/>
              </a:ext>
            </a:extLst>
          </p:cNvPr>
          <p:cNvSpPr>
            <a:spLocks noGrp="1"/>
          </p:cNvSpPr>
          <p:nvPr>
            <p:ph idx="1"/>
          </p:nvPr>
        </p:nvSpPr>
        <p:spPr/>
        <p:txBody>
          <a:bodyPr>
            <a:normAutofit fontScale="92500" lnSpcReduction="20000"/>
          </a:bodyPr>
          <a:lstStyle/>
          <a:p>
            <a:r>
              <a:rPr lang="el-GR" sz="2200" dirty="0">
                <a:solidFill>
                  <a:prstClr val="black"/>
                </a:solidFill>
              </a:rPr>
              <a:t>🔹 Αφετηρία:</a:t>
            </a:r>
            <a:r>
              <a:rPr lang="en-US" sz="2200" dirty="0">
                <a:solidFill>
                  <a:prstClr val="black"/>
                </a:solidFill>
              </a:rPr>
              <a:t> </a:t>
            </a:r>
            <a:r>
              <a:rPr lang="el-GR" sz="2200" dirty="0">
                <a:solidFill>
                  <a:prstClr val="black"/>
                </a:solidFill>
              </a:rPr>
              <a:t>Τυνησία (Δεκέμβριος 2010): Αυτοπυρπόληση του μικροπωλητή Μοχάμεντ </a:t>
            </a:r>
            <a:r>
              <a:rPr lang="el-GR" sz="2200" dirty="0" err="1">
                <a:solidFill>
                  <a:prstClr val="black"/>
                </a:solidFill>
              </a:rPr>
              <a:t>Μπουαζίζι</a:t>
            </a:r>
            <a:r>
              <a:rPr lang="el-GR" sz="2200" dirty="0">
                <a:solidFill>
                  <a:prstClr val="black"/>
                </a:solidFill>
              </a:rPr>
              <a:t> λόγω αστυνομικής βίας – αποτέλεσε το έναυσμα για τις διαμαρτυρίες.</a:t>
            </a:r>
            <a:endParaRPr lang="en-US" sz="2200" dirty="0">
              <a:solidFill>
                <a:prstClr val="black"/>
              </a:solidFill>
            </a:endParaRPr>
          </a:p>
          <a:p>
            <a:r>
              <a:rPr lang="el-GR" sz="2200" dirty="0">
                <a:solidFill>
                  <a:prstClr val="black"/>
                </a:solidFill>
              </a:rPr>
              <a:t>🔹 Επέκταση:</a:t>
            </a:r>
            <a:r>
              <a:rPr lang="en-US" sz="2200" dirty="0">
                <a:solidFill>
                  <a:prstClr val="black"/>
                </a:solidFill>
              </a:rPr>
              <a:t> </a:t>
            </a:r>
            <a:r>
              <a:rPr lang="el-GR" sz="2200" dirty="0">
                <a:solidFill>
                  <a:prstClr val="black"/>
                </a:solidFill>
              </a:rPr>
              <a:t>Αίγυπτος: Πτώση του </a:t>
            </a:r>
            <a:r>
              <a:rPr lang="el-GR" sz="2200" dirty="0" err="1">
                <a:solidFill>
                  <a:prstClr val="black"/>
                </a:solidFill>
              </a:rPr>
              <a:t>Χόσνι</a:t>
            </a:r>
            <a:r>
              <a:rPr lang="el-GR" sz="2200" dirty="0">
                <a:solidFill>
                  <a:prstClr val="black"/>
                </a:solidFill>
              </a:rPr>
              <a:t> Μουμπάρακ (2011).Λιβύη: Ένοπλη σύγκρουση και θάνατος του </a:t>
            </a:r>
            <a:r>
              <a:rPr lang="el-GR" sz="2200" dirty="0" err="1">
                <a:solidFill>
                  <a:prstClr val="black"/>
                </a:solidFill>
              </a:rPr>
              <a:t>Καντάφι</a:t>
            </a:r>
            <a:r>
              <a:rPr lang="el-GR" sz="2200" dirty="0">
                <a:solidFill>
                  <a:prstClr val="black"/>
                </a:solidFill>
              </a:rPr>
              <a:t> (2011).Συρία: Διαδηλώσεις που εξελίχθηκαν σε εμφύλιο πόλεμο.</a:t>
            </a:r>
            <a:r>
              <a:rPr lang="en-US" sz="2200" dirty="0">
                <a:solidFill>
                  <a:prstClr val="black"/>
                </a:solidFill>
              </a:rPr>
              <a:t> </a:t>
            </a:r>
            <a:r>
              <a:rPr lang="el-GR" sz="2200" dirty="0">
                <a:solidFill>
                  <a:prstClr val="black"/>
                </a:solidFill>
              </a:rPr>
              <a:t>Υεμένη, Μπαχρέιν, Ιορδανία, Μαρόκο: Μαζικές διαμαρτυρίες με διαφορετικά αποτελέσματα.</a:t>
            </a:r>
            <a:endParaRPr lang="en-US" sz="2200" dirty="0">
              <a:solidFill>
                <a:prstClr val="black"/>
              </a:solidFill>
            </a:endParaRPr>
          </a:p>
          <a:p>
            <a:r>
              <a:rPr lang="el-GR" sz="2200" dirty="0">
                <a:solidFill>
                  <a:prstClr val="black"/>
                </a:solidFill>
              </a:rPr>
              <a:t>🔹 Κοινά χαρακτηριστικά:</a:t>
            </a:r>
            <a:r>
              <a:rPr lang="en-US" sz="2200" dirty="0">
                <a:solidFill>
                  <a:prstClr val="black"/>
                </a:solidFill>
              </a:rPr>
              <a:t> </a:t>
            </a:r>
            <a:r>
              <a:rPr lang="el-GR" sz="2200" dirty="0">
                <a:solidFill>
                  <a:prstClr val="black"/>
                </a:solidFill>
              </a:rPr>
              <a:t>Ηγετική συμμετοχή νέων και φοιτητών.</a:t>
            </a:r>
            <a:r>
              <a:rPr lang="en-US" sz="2200" dirty="0">
                <a:solidFill>
                  <a:prstClr val="black"/>
                </a:solidFill>
              </a:rPr>
              <a:t> </a:t>
            </a:r>
            <a:r>
              <a:rPr lang="el-GR" sz="2200" dirty="0">
                <a:solidFill>
                  <a:prstClr val="black"/>
                </a:solidFill>
              </a:rPr>
              <a:t>Καίριος ρόλος των κοινωνικών δικτύων.</a:t>
            </a:r>
            <a:r>
              <a:rPr lang="en-US" sz="2200" dirty="0">
                <a:solidFill>
                  <a:prstClr val="black"/>
                </a:solidFill>
              </a:rPr>
              <a:t> </a:t>
            </a:r>
            <a:r>
              <a:rPr lang="el-GR" sz="2200" dirty="0">
                <a:solidFill>
                  <a:prstClr val="black"/>
                </a:solidFill>
              </a:rPr>
              <a:t>Ταχύτατη διάδοση από χώρα σε χώρα.</a:t>
            </a:r>
            <a:r>
              <a:rPr lang="en-US" sz="2200" dirty="0">
                <a:solidFill>
                  <a:prstClr val="black"/>
                </a:solidFill>
              </a:rPr>
              <a:t> </a:t>
            </a:r>
            <a:r>
              <a:rPr lang="el-GR" sz="2200" dirty="0">
                <a:solidFill>
                  <a:prstClr val="black"/>
                </a:solidFill>
              </a:rPr>
              <a:t>Διαφορετική κατάληξη σε κάθε χώρα: κάποιες σημείωσαν μεταρρυθμίσεις, άλλες οδηγήθηκαν σε εμφύλιες συγκρούσεις ή επαναφορά αυταρχικών καθεστώτων.</a:t>
            </a:r>
            <a:endParaRPr lang="el-GR" dirty="0"/>
          </a:p>
        </p:txBody>
      </p:sp>
    </p:spTree>
    <p:extLst>
      <p:ext uri="{BB962C8B-B14F-4D97-AF65-F5344CB8AC3E}">
        <p14:creationId xmlns:p14="http://schemas.microsoft.com/office/powerpoint/2010/main" xmlns="" val="165343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1105D01-2127-4804-A07A-4AE269DE177C}"/>
              </a:ext>
            </a:extLst>
          </p:cNvPr>
          <p:cNvSpPr>
            <a:spLocks noGrp="1"/>
          </p:cNvSpPr>
          <p:nvPr>
            <p:ph type="title"/>
          </p:nvPr>
        </p:nvSpPr>
        <p:spPr/>
        <p:txBody>
          <a:bodyPr/>
          <a:lstStyle/>
          <a:p>
            <a:r>
              <a:rPr lang="el-GR" dirty="0"/>
              <a:t>Σκοπός: </a:t>
            </a:r>
          </a:p>
        </p:txBody>
      </p:sp>
      <p:sp>
        <p:nvSpPr>
          <p:cNvPr id="3" name="Θέση περιεχομένου 2">
            <a:extLst>
              <a:ext uri="{FF2B5EF4-FFF2-40B4-BE49-F238E27FC236}">
                <a16:creationId xmlns:a16="http://schemas.microsoft.com/office/drawing/2014/main" xmlns="" id="{F3544755-CD30-40E0-980A-FEA51C953B50}"/>
              </a:ext>
            </a:extLst>
          </p:cNvPr>
          <p:cNvSpPr>
            <a:spLocks noGrp="1"/>
          </p:cNvSpPr>
          <p:nvPr>
            <p:ph idx="1"/>
          </p:nvPr>
        </p:nvSpPr>
        <p:spPr/>
        <p:txBody>
          <a:bodyPr/>
          <a:lstStyle/>
          <a:p>
            <a:r>
              <a:rPr lang="el-GR" dirty="0"/>
              <a:t>Κατανόηση της θεωρίας της σχετικής αποστέρησης και της συμβολής της στην ερμηνεία της πολιτικής βίας</a:t>
            </a:r>
          </a:p>
        </p:txBody>
      </p:sp>
    </p:spTree>
    <p:extLst>
      <p:ext uri="{BB962C8B-B14F-4D97-AF65-F5344CB8AC3E}">
        <p14:creationId xmlns:p14="http://schemas.microsoft.com/office/powerpoint/2010/main" xmlns="" val="7189600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D3FF541-1062-4384-ACD9-264D7896BB65}"/>
              </a:ext>
            </a:extLst>
          </p:cNvPr>
          <p:cNvSpPr>
            <a:spLocks noGrp="1"/>
          </p:cNvSpPr>
          <p:nvPr>
            <p:ph type="title"/>
          </p:nvPr>
        </p:nvSpPr>
        <p:spPr/>
        <p:txBody>
          <a:bodyPr>
            <a:normAutofit/>
          </a:bodyPr>
          <a:lstStyle/>
          <a:p>
            <a:r>
              <a:rPr lang="el-GR" dirty="0"/>
              <a:t>Εισαγωγή στον </a:t>
            </a:r>
            <a:r>
              <a:rPr lang="el-GR" dirty="0" err="1"/>
              <a:t>Tedd</a:t>
            </a:r>
            <a:r>
              <a:rPr lang="el-GR" dirty="0"/>
              <a:t> </a:t>
            </a:r>
            <a:r>
              <a:rPr lang="el-GR" dirty="0" err="1"/>
              <a:t>Gurr</a:t>
            </a:r>
            <a:r>
              <a:rPr lang="el-GR" dirty="0"/>
              <a:t> και το θεωρητικό του έργο</a:t>
            </a:r>
          </a:p>
        </p:txBody>
      </p:sp>
      <p:sp>
        <p:nvSpPr>
          <p:cNvPr id="3" name="Θέση περιεχομένου 2">
            <a:extLst>
              <a:ext uri="{FF2B5EF4-FFF2-40B4-BE49-F238E27FC236}">
                <a16:creationId xmlns:a16="http://schemas.microsoft.com/office/drawing/2014/main" xmlns="" id="{997732D3-1EEA-40AF-A4D9-170A6C71559E}"/>
              </a:ext>
            </a:extLst>
          </p:cNvPr>
          <p:cNvSpPr>
            <a:spLocks noGrp="1"/>
          </p:cNvSpPr>
          <p:nvPr>
            <p:ph idx="1"/>
          </p:nvPr>
        </p:nvSpPr>
        <p:spPr/>
        <p:txBody>
          <a:bodyPr/>
          <a:lstStyle/>
          <a:p>
            <a:r>
              <a:rPr lang="el-GR" b="1" dirty="0"/>
              <a:t>1.1 Βιογραφικά στοιχεία (5’)</a:t>
            </a:r>
          </a:p>
          <a:p>
            <a:r>
              <a:rPr lang="el-GR" b="1" dirty="0" err="1"/>
              <a:t>Tedd</a:t>
            </a:r>
            <a:r>
              <a:rPr lang="el-GR" b="1" dirty="0"/>
              <a:t> </a:t>
            </a:r>
            <a:r>
              <a:rPr lang="el-GR" b="1" dirty="0" err="1"/>
              <a:t>Robert</a:t>
            </a:r>
            <a:r>
              <a:rPr lang="el-GR" b="1" dirty="0"/>
              <a:t> </a:t>
            </a:r>
            <a:r>
              <a:rPr lang="el-GR" b="1" dirty="0" err="1"/>
              <a:t>Gurr</a:t>
            </a:r>
            <a:r>
              <a:rPr lang="el-GR" b="1" dirty="0"/>
              <a:t> (1936–2017):</a:t>
            </a:r>
            <a:r>
              <a:rPr lang="el-GR" dirty="0"/>
              <a:t> Πολιτικός επιστήμονας, καθηγητής στο </a:t>
            </a:r>
            <a:r>
              <a:rPr lang="el-GR" dirty="0" err="1"/>
              <a:t>University</a:t>
            </a:r>
            <a:r>
              <a:rPr lang="el-GR" dirty="0"/>
              <a:t> of </a:t>
            </a:r>
            <a:r>
              <a:rPr lang="el-GR" dirty="0" err="1"/>
              <a:t>Maryland</a:t>
            </a:r>
            <a:r>
              <a:rPr lang="el-GR" dirty="0"/>
              <a:t>.</a:t>
            </a:r>
          </a:p>
          <a:p>
            <a:r>
              <a:rPr lang="el-GR" dirty="0"/>
              <a:t>Συνεργάστηκε με οργανισμούς όπως το </a:t>
            </a:r>
            <a:r>
              <a:rPr lang="el-GR" dirty="0" err="1"/>
              <a:t>State</a:t>
            </a:r>
            <a:r>
              <a:rPr lang="el-GR" dirty="0"/>
              <a:t> </a:t>
            </a:r>
            <a:r>
              <a:rPr lang="el-GR" dirty="0" err="1"/>
              <a:t>Failure</a:t>
            </a:r>
            <a:r>
              <a:rPr lang="el-GR" dirty="0"/>
              <a:t> </a:t>
            </a:r>
            <a:r>
              <a:rPr lang="el-GR" dirty="0" err="1"/>
              <a:t>Task</a:t>
            </a:r>
            <a:r>
              <a:rPr lang="el-GR" dirty="0"/>
              <a:t> Force και δημιούργησε το πρόγραμμα </a:t>
            </a:r>
            <a:r>
              <a:rPr lang="el-GR" b="1" dirty="0"/>
              <a:t>"</a:t>
            </a:r>
            <a:r>
              <a:rPr lang="el-GR" b="1" dirty="0" err="1"/>
              <a:t>Minorities</a:t>
            </a:r>
            <a:r>
              <a:rPr lang="el-GR" b="1" dirty="0"/>
              <a:t> </a:t>
            </a:r>
            <a:r>
              <a:rPr lang="el-GR" b="1" dirty="0" err="1"/>
              <a:t>at</a:t>
            </a:r>
            <a:r>
              <a:rPr lang="el-GR" b="1" dirty="0"/>
              <a:t> </a:t>
            </a:r>
            <a:r>
              <a:rPr lang="el-GR" b="1" dirty="0" err="1"/>
              <a:t>Risk</a:t>
            </a:r>
            <a:r>
              <a:rPr lang="el-GR" b="1" dirty="0"/>
              <a:t>"</a:t>
            </a:r>
            <a:r>
              <a:rPr lang="el-GR" dirty="0"/>
              <a:t>.</a:t>
            </a:r>
          </a:p>
          <a:p>
            <a:r>
              <a:rPr lang="el-GR" dirty="0"/>
              <a:t>Το πιο γνωστό του έργο: </a:t>
            </a:r>
            <a:r>
              <a:rPr lang="el-GR" b="1" dirty="0" err="1"/>
              <a:t>Why</a:t>
            </a:r>
            <a:r>
              <a:rPr lang="el-GR" b="1" dirty="0"/>
              <a:t> </a:t>
            </a:r>
            <a:r>
              <a:rPr lang="el-GR" b="1" dirty="0" err="1"/>
              <a:t>Men</a:t>
            </a:r>
            <a:r>
              <a:rPr lang="el-GR" b="1" dirty="0"/>
              <a:t> </a:t>
            </a:r>
            <a:r>
              <a:rPr lang="el-GR" b="1" dirty="0" err="1"/>
              <a:t>Rebel</a:t>
            </a:r>
            <a:r>
              <a:rPr lang="el-GR" b="1" dirty="0"/>
              <a:t> (1970)</a:t>
            </a:r>
            <a:r>
              <a:rPr lang="el-GR" dirty="0"/>
              <a:t> – ένα από τα πιο </a:t>
            </a:r>
            <a:r>
              <a:rPr lang="el-GR" dirty="0" err="1"/>
              <a:t>επιδραστικά</a:t>
            </a:r>
            <a:r>
              <a:rPr lang="el-GR" dirty="0"/>
              <a:t> βιβλία στην ανάλυση της πολιτικής βίας.</a:t>
            </a:r>
          </a:p>
          <a:p>
            <a:endParaRPr lang="el-GR" dirty="0"/>
          </a:p>
        </p:txBody>
      </p:sp>
    </p:spTree>
    <p:extLst>
      <p:ext uri="{BB962C8B-B14F-4D97-AF65-F5344CB8AC3E}">
        <p14:creationId xmlns:p14="http://schemas.microsoft.com/office/powerpoint/2010/main" xmlns="" val="2076833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36BA4C5-944F-463C-9C5F-F75F396EC4BF}"/>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4B50393A-A339-4709-AC17-C93A5FACBE37}"/>
              </a:ext>
            </a:extLst>
          </p:cNvPr>
          <p:cNvSpPr>
            <a:spLocks noGrp="1"/>
          </p:cNvSpPr>
          <p:nvPr>
            <p:ph idx="1"/>
          </p:nvPr>
        </p:nvSpPr>
        <p:spPr/>
        <p:txBody>
          <a:bodyPr/>
          <a:lstStyle/>
          <a:p>
            <a:r>
              <a:rPr lang="el-GR" b="1" dirty="0"/>
              <a:t>1.2 Το ερώτημα που θέτει: «Γιατί οι άνθρωποι επαναστατούν;» (5’)</a:t>
            </a:r>
          </a:p>
          <a:p>
            <a:r>
              <a:rPr lang="el-GR" dirty="0"/>
              <a:t>Απόπειρα εξήγησης </a:t>
            </a:r>
            <a:r>
              <a:rPr lang="el-GR" b="1" dirty="0"/>
              <a:t>μη κρατικής πολιτικής βίας</a:t>
            </a:r>
            <a:r>
              <a:rPr lang="el-GR" dirty="0"/>
              <a:t>: Εξεγέρσεις, επαναστάσεις, τρομοκρατία, εμφύλιες συρράξεις.</a:t>
            </a:r>
          </a:p>
          <a:p>
            <a:r>
              <a:rPr lang="el-GR" dirty="0"/>
              <a:t>Εστιάζει στο </a:t>
            </a:r>
            <a:r>
              <a:rPr lang="el-GR" b="1" dirty="0"/>
              <a:t>υποκειμενικό αίσθημα αδικίας</a:t>
            </a:r>
            <a:r>
              <a:rPr lang="el-GR" dirty="0"/>
              <a:t> και όχι μόνο σε αντικειμενικές συνθήκες (π.χ. φτώχεια)</a:t>
            </a:r>
          </a:p>
          <a:p>
            <a:endParaRPr lang="el-GR" dirty="0"/>
          </a:p>
        </p:txBody>
      </p:sp>
    </p:spTree>
    <p:extLst>
      <p:ext uri="{BB962C8B-B14F-4D97-AF65-F5344CB8AC3E}">
        <p14:creationId xmlns:p14="http://schemas.microsoft.com/office/powerpoint/2010/main" xmlns="" val="21859611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C55D0B5-2C24-42E6-B793-92F45321E628}"/>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67E5BE28-7A62-4D7E-99EF-8647312D0C1E}"/>
              </a:ext>
            </a:extLst>
          </p:cNvPr>
          <p:cNvSpPr>
            <a:spLocks noGrp="1"/>
          </p:cNvSpPr>
          <p:nvPr>
            <p:ph idx="1"/>
          </p:nvPr>
        </p:nvSpPr>
        <p:spPr/>
        <p:txBody>
          <a:bodyPr/>
          <a:lstStyle/>
          <a:p>
            <a:r>
              <a:rPr lang="el-GR" b="1" dirty="0"/>
              <a:t>1.3 Θεωρητικό υπόβαθρο (20’)</a:t>
            </a:r>
          </a:p>
          <a:p>
            <a:r>
              <a:rPr lang="el-GR" dirty="0"/>
              <a:t>Επιρροή από ψυχολογικές θεωρίες της επιθετικότητας, ειδικά τη θεωρία της </a:t>
            </a:r>
            <a:r>
              <a:rPr lang="el-GR" b="1" dirty="0"/>
              <a:t>ματαίωσης-επιθετικότητας</a:t>
            </a:r>
            <a:r>
              <a:rPr lang="el-GR" dirty="0"/>
              <a:t> (</a:t>
            </a:r>
            <a:r>
              <a:rPr lang="el-GR" i="1" dirty="0" err="1"/>
              <a:t>frustration-aggression</a:t>
            </a:r>
            <a:r>
              <a:rPr lang="el-GR" i="1" dirty="0"/>
              <a:t> </a:t>
            </a:r>
            <a:r>
              <a:rPr lang="el-GR" i="1" dirty="0" err="1"/>
              <a:t>hypothesis</a:t>
            </a:r>
            <a:r>
              <a:rPr lang="el-GR" dirty="0"/>
              <a:t>).</a:t>
            </a:r>
          </a:p>
          <a:p>
            <a:r>
              <a:rPr lang="el-GR" dirty="0"/>
              <a:t>Εμπνεύσεις από την κοινωνιολογία της ανισότητας και τις θεωρίες των κοινωνικών κινημάτων.</a:t>
            </a:r>
          </a:p>
          <a:p>
            <a:r>
              <a:rPr lang="el-GR" dirty="0"/>
              <a:t>Διακρίνει τις </a:t>
            </a:r>
            <a:r>
              <a:rPr lang="el-GR" b="1" dirty="0"/>
              <a:t>υποκειμενικές προσδοκίες</a:t>
            </a:r>
            <a:r>
              <a:rPr lang="el-GR" dirty="0"/>
              <a:t> από την </a:t>
            </a:r>
            <a:r>
              <a:rPr lang="el-GR" b="1" dirty="0"/>
              <a:t>αντικειμενική πραγματικότητα</a:t>
            </a:r>
            <a:r>
              <a:rPr lang="el-GR" dirty="0"/>
              <a:t>.</a:t>
            </a:r>
          </a:p>
          <a:p>
            <a:endParaRPr lang="el-GR" dirty="0"/>
          </a:p>
        </p:txBody>
      </p:sp>
    </p:spTree>
    <p:extLst>
      <p:ext uri="{BB962C8B-B14F-4D97-AF65-F5344CB8AC3E}">
        <p14:creationId xmlns:p14="http://schemas.microsoft.com/office/powerpoint/2010/main" xmlns="" val="28385110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974D267-769A-4EFA-A928-C0195DF286D6}"/>
              </a:ext>
            </a:extLst>
          </p:cNvPr>
          <p:cNvSpPr>
            <a:spLocks noGrp="1"/>
          </p:cNvSpPr>
          <p:nvPr>
            <p:ph type="title"/>
          </p:nvPr>
        </p:nvSpPr>
        <p:spPr/>
        <p:txBody>
          <a:bodyPr/>
          <a:lstStyle/>
          <a:p>
            <a:r>
              <a:rPr lang="el-GR" dirty="0"/>
              <a:t>Η θεωρία της σχετικής αποστέρησης</a:t>
            </a:r>
          </a:p>
        </p:txBody>
      </p:sp>
      <p:sp>
        <p:nvSpPr>
          <p:cNvPr id="6" name="Rectangle 3">
            <a:extLst>
              <a:ext uri="{FF2B5EF4-FFF2-40B4-BE49-F238E27FC236}">
                <a16:creationId xmlns:a16="http://schemas.microsoft.com/office/drawing/2014/main" xmlns="" id="{DCE74D63-5AF5-4A8C-9F32-074FA954902C}"/>
              </a:ext>
            </a:extLst>
          </p:cNvPr>
          <p:cNvSpPr>
            <a:spLocks noGrp="1" noChangeArrowheads="1"/>
          </p:cNvSpPr>
          <p:nvPr>
            <p:ph idx="1"/>
          </p:nvPr>
        </p:nvSpPr>
        <p:spPr bwMode="auto">
          <a:xfrm>
            <a:off x="1303698" y="1318022"/>
            <a:ext cx="8372962" cy="553997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b="1" i="0" u="none" strike="noStrike" cap="none" normalizeH="0" baseline="0" dirty="0">
                <a:ln>
                  <a:noFill/>
                </a:ln>
                <a:solidFill>
                  <a:schemeClr val="tx1"/>
                </a:solidFill>
                <a:effectLst/>
                <a:latin typeface="Arial" panose="020B0604020202020204" pitchFamily="34" charset="0"/>
              </a:rPr>
              <a:t>2.1 Ορισμός (10’)</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b="1" i="0" u="none" strike="noStrike" cap="none" normalizeH="0" baseline="0" dirty="0">
                <a:ln>
                  <a:noFill/>
                </a:ln>
                <a:solidFill>
                  <a:schemeClr val="tx1"/>
                </a:solidFill>
                <a:effectLst/>
                <a:latin typeface="Arial" panose="020B0604020202020204" pitchFamily="34" charset="0"/>
              </a:rPr>
              <a:t>Σχετική αποστέρηση</a:t>
            </a:r>
            <a:r>
              <a:rPr kumimoji="0" lang="el-GR" altLang="el-GR" b="0" i="0" u="none" strike="noStrike" cap="none" normalizeH="0" baseline="0" dirty="0">
                <a:ln>
                  <a:noFill/>
                </a:ln>
                <a:solidFill>
                  <a:schemeClr val="tx1"/>
                </a:solidFill>
                <a:effectLst/>
                <a:latin typeface="Arial" panose="020B0604020202020204" pitchFamily="34" charset="0"/>
              </a:rPr>
              <a:t>: </a:t>
            </a:r>
            <a:r>
              <a:rPr kumimoji="0" lang="el-GR" altLang="el-GR" b="0" i="1" u="none" strike="noStrike" cap="none" normalizeH="0" baseline="0" dirty="0">
                <a:ln>
                  <a:noFill/>
                </a:ln>
                <a:solidFill>
                  <a:schemeClr val="tx1"/>
                </a:solidFill>
                <a:effectLst/>
                <a:latin typeface="Arial" panose="020B0604020202020204" pitchFamily="34" charset="0"/>
              </a:rPr>
              <a:t>"Η αντίληψη από ένα άτομο ή μια κοινωνική ομάδα ότι υπάρχει μια ασυμφωνία ανάμεσα στις αξίες που θεωρούν ότι δικαιούνται και στις αξίες που πράγματι είναι σε θέση να αποκτήσουν."</a:t>
            </a:r>
            <a:r>
              <a:rPr kumimoji="0" lang="el-GR" altLang="el-GR" b="0" i="0" u="none" strike="noStrike" cap="none" normalizeH="0" baseline="0" dirty="0">
                <a:ln>
                  <a:noFill/>
                </a:ln>
                <a:solidFill>
                  <a:schemeClr val="tx1"/>
                </a:solidFill>
                <a:effectLst/>
                <a:latin typeface="Arial" panose="020B0604020202020204" pitchFamily="34" charset="0"/>
              </a:rPr>
              <a:t/>
            </a:r>
            <a:br>
              <a:rPr kumimoji="0" lang="el-GR" altLang="el-GR" b="0" i="0" u="none" strike="noStrike" cap="none" normalizeH="0" baseline="0" dirty="0">
                <a:ln>
                  <a:noFill/>
                </a:ln>
                <a:solidFill>
                  <a:schemeClr val="tx1"/>
                </a:solidFill>
                <a:effectLst/>
                <a:latin typeface="Arial" panose="020B0604020202020204" pitchFamily="34" charset="0"/>
              </a:rPr>
            </a:br>
            <a:r>
              <a:rPr kumimoji="0" lang="el-GR" altLang="el-GR" b="0" i="0" u="none" strike="noStrike" cap="none" normalizeH="0" baseline="0" dirty="0">
                <a:ln>
                  <a:noFill/>
                </a:ln>
                <a:solidFill>
                  <a:schemeClr val="tx1"/>
                </a:solidFill>
                <a:effectLst/>
                <a:latin typeface="Arial" panose="020B0604020202020204" pitchFamily="34" charset="0"/>
              </a:rPr>
              <a:t>(</a:t>
            </a:r>
            <a:r>
              <a:rPr kumimoji="0" lang="el-GR" altLang="el-GR" b="0" i="1" u="none" strike="noStrike" cap="none" normalizeH="0" baseline="0" dirty="0" err="1">
                <a:ln>
                  <a:noFill/>
                </a:ln>
                <a:solidFill>
                  <a:schemeClr val="tx1"/>
                </a:solidFill>
                <a:effectLst/>
                <a:latin typeface="Arial" panose="020B0604020202020204" pitchFamily="34" charset="0"/>
              </a:rPr>
              <a:t>Gurr</a:t>
            </a:r>
            <a:r>
              <a:rPr kumimoji="0" lang="el-GR" altLang="el-GR" b="0" i="1" u="none" strike="noStrike" cap="none" normalizeH="0" baseline="0" dirty="0">
                <a:ln>
                  <a:noFill/>
                </a:ln>
                <a:solidFill>
                  <a:schemeClr val="tx1"/>
                </a:solidFill>
                <a:effectLst/>
                <a:latin typeface="Arial" panose="020B0604020202020204" pitchFamily="34" charset="0"/>
              </a:rPr>
              <a:t>, 1970:13</a:t>
            </a:r>
            <a:r>
              <a:rPr kumimoji="0" lang="el-GR" altLang="el-GR"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b="0" i="0" u="none" strike="noStrike" cap="none" normalizeH="0" baseline="0" dirty="0">
                <a:ln>
                  <a:noFill/>
                </a:ln>
                <a:solidFill>
                  <a:schemeClr val="tx1"/>
                </a:solidFill>
                <a:effectLst/>
                <a:latin typeface="Arial" panose="020B0604020202020204" pitchFamily="34" charset="0"/>
              </a:rPr>
              <a:t>Δεν έχει να κάνει με την </a:t>
            </a:r>
            <a:r>
              <a:rPr kumimoji="0" lang="el-GR" altLang="el-GR" b="1" i="0" u="none" strike="noStrike" cap="none" normalizeH="0" baseline="0" dirty="0">
                <a:ln>
                  <a:noFill/>
                </a:ln>
                <a:solidFill>
                  <a:schemeClr val="tx1"/>
                </a:solidFill>
                <a:effectLst/>
                <a:latin typeface="Arial" panose="020B0604020202020204" pitchFamily="34" charset="0"/>
              </a:rPr>
              <a:t>απόλυτη στέρηση</a:t>
            </a:r>
            <a:r>
              <a:rPr kumimoji="0" lang="el-GR" altLang="el-GR" b="0" i="0" u="none" strike="noStrike" cap="none" normalizeH="0" baseline="0" dirty="0">
                <a:ln>
                  <a:noFill/>
                </a:ln>
                <a:solidFill>
                  <a:schemeClr val="tx1"/>
                </a:solidFill>
                <a:effectLst/>
                <a:latin typeface="Arial" panose="020B0604020202020204" pitchFamily="34" charset="0"/>
              </a:rPr>
              <a:t> (π.χ. πείνα), αλλά με τη </a:t>
            </a:r>
            <a:r>
              <a:rPr kumimoji="0" lang="el-GR" altLang="el-GR" b="1" i="0" u="none" strike="noStrike" cap="none" normalizeH="0" baseline="0" dirty="0">
                <a:ln>
                  <a:noFill/>
                </a:ln>
                <a:solidFill>
                  <a:schemeClr val="tx1"/>
                </a:solidFill>
                <a:effectLst/>
                <a:latin typeface="Arial" panose="020B0604020202020204" pitchFamily="34" charset="0"/>
              </a:rPr>
              <a:t>σύγκριση</a:t>
            </a:r>
            <a:r>
              <a:rPr kumimoji="0" lang="el-GR" altLang="el-GR" b="0" i="0" u="none" strike="noStrike" cap="none" normalizeH="0" baseline="0" dirty="0">
                <a:ln>
                  <a:noFill/>
                </a:ln>
                <a:solidFill>
                  <a:schemeClr val="tx1"/>
                </a:solidFill>
                <a:effectLst/>
                <a:latin typeface="Arial" panose="020B0604020202020204" pitchFamily="34" charset="0"/>
              </a:rPr>
              <a:t> του "τι έχω" με το "τι νομίζω ότι πρέπει να έχω".</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b="0" i="0" u="none" strike="noStrike" cap="none" normalizeH="0" baseline="0" dirty="0">
                <a:ln>
                  <a:noFill/>
                </a:ln>
                <a:solidFill>
                  <a:schemeClr val="tx1"/>
                </a:solidFill>
                <a:effectLst/>
                <a:latin typeface="Arial" panose="020B0604020202020204" pitchFamily="34" charset="0"/>
              </a:rPr>
              <a:t>Συνδέεται με την </a:t>
            </a:r>
            <a:r>
              <a:rPr kumimoji="0" lang="el-GR" altLang="el-GR" b="1" i="0" u="none" strike="noStrike" cap="none" normalizeH="0" baseline="0" dirty="0">
                <a:ln>
                  <a:noFill/>
                </a:ln>
                <a:solidFill>
                  <a:schemeClr val="tx1"/>
                </a:solidFill>
                <a:effectLst/>
                <a:latin typeface="Arial" panose="020B0604020202020204" pitchFamily="34" charset="0"/>
              </a:rPr>
              <a:t>αντίληψη αδικίας</a:t>
            </a:r>
            <a:r>
              <a:rPr kumimoji="0" lang="el-GR" altLang="el-GR" b="0" i="0" u="none" strike="noStrike" cap="none" normalizeH="0" baseline="0" dirty="0">
                <a:ln>
                  <a:noFill/>
                </a:ln>
                <a:solidFill>
                  <a:schemeClr val="tx1"/>
                </a:solidFill>
                <a:effectLst/>
                <a:latin typeface="Arial" panose="020B0604020202020204" pitchFamily="34" charset="0"/>
              </a:rPr>
              <a:t>: «Άλλοι έχουν περισσότερα, γιατί όχι εγώ;»</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21751465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760459F-74AC-42CA-BAC5-B4AED63C2C78}"/>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4519AA65-FC91-4414-8994-0E0D56B114A0}"/>
              </a:ext>
            </a:extLst>
          </p:cNvPr>
          <p:cNvSpPr>
            <a:spLocks noGrp="1"/>
          </p:cNvSpPr>
          <p:nvPr>
            <p:ph idx="1"/>
          </p:nvPr>
        </p:nvSpPr>
        <p:spPr/>
        <p:txBody>
          <a:bodyPr>
            <a:normAutofit fontScale="70000" lnSpcReduction="20000"/>
          </a:bodyPr>
          <a:lstStyle/>
          <a:p>
            <a:r>
              <a:rPr lang="el-GR" b="1" dirty="0"/>
              <a:t>2.2 Είδη σχετικής αποστέρησης (15’)</a:t>
            </a:r>
          </a:p>
          <a:p>
            <a:r>
              <a:rPr lang="el-GR" b="1" dirty="0"/>
              <a:t>➤ Αυξανόμενη (</a:t>
            </a:r>
            <a:r>
              <a:rPr lang="el-GR" b="1" dirty="0" err="1"/>
              <a:t>aspirational</a:t>
            </a:r>
            <a:r>
              <a:rPr lang="el-GR" b="1" dirty="0"/>
              <a:t> </a:t>
            </a:r>
            <a:r>
              <a:rPr lang="el-GR" b="1" dirty="0" err="1"/>
              <a:t>deprivation</a:t>
            </a:r>
            <a:r>
              <a:rPr lang="el-GR" b="1" dirty="0"/>
              <a:t>):</a:t>
            </a:r>
          </a:p>
          <a:p>
            <a:r>
              <a:rPr lang="el-GR" dirty="0"/>
              <a:t>Όταν οι προσδοκίες αυξάνονται γρηγορότερα από την πραγματικότητα.</a:t>
            </a:r>
          </a:p>
          <a:p>
            <a:r>
              <a:rPr lang="el-GR" dirty="0"/>
              <a:t>Π.χ. η μεσαία τάξη σε αναπτυσσόμενες χώρες με υψηλές προσδοκίες για άνοδο.</a:t>
            </a:r>
          </a:p>
          <a:p>
            <a:r>
              <a:rPr lang="el-GR" b="1" dirty="0"/>
              <a:t>➤ Φθίνουσα (</a:t>
            </a:r>
            <a:r>
              <a:rPr lang="el-GR" b="1" dirty="0" err="1"/>
              <a:t>decremental</a:t>
            </a:r>
            <a:r>
              <a:rPr lang="el-GR" b="1" dirty="0"/>
              <a:t> </a:t>
            </a:r>
            <a:r>
              <a:rPr lang="el-GR" b="1" dirty="0" err="1"/>
              <a:t>deprivation</a:t>
            </a:r>
            <a:r>
              <a:rPr lang="el-GR" b="1" dirty="0"/>
              <a:t>):</a:t>
            </a:r>
          </a:p>
          <a:p>
            <a:r>
              <a:rPr lang="el-GR" dirty="0"/>
              <a:t>Όταν οι πραγματικές συνθήκες χειροτερεύουν αλλά οι προσδοκίες μένουν σταθερές.</a:t>
            </a:r>
          </a:p>
          <a:p>
            <a:r>
              <a:rPr lang="el-GR" dirty="0"/>
              <a:t>Π.χ. κρίση 2008 – μειώνονται οι μισθοί αλλά οι πολίτες πιστεύουν ότι δικαιούνται αξιοπρεπές βιοτικό επίπεδο.</a:t>
            </a:r>
          </a:p>
          <a:p>
            <a:r>
              <a:rPr lang="el-GR" b="1" dirty="0"/>
              <a:t>➤ Προσθετική (</a:t>
            </a:r>
            <a:r>
              <a:rPr lang="el-GR" b="1" dirty="0" err="1"/>
              <a:t>progressive</a:t>
            </a:r>
            <a:r>
              <a:rPr lang="el-GR" b="1" dirty="0"/>
              <a:t> </a:t>
            </a:r>
            <a:r>
              <a:rPr lang="el-GR" b="1" dirty="0" err="1"/>
              <a:t>deprivation</a:t>
            </a:r>
            <a:r>
              <a:rPr lang="el-GR" b="1" dirty="0"/>
              <a:t>):</a:t>
            </a:r>
          </a:p>
          <a:p>
            <a:r>
              <a:rPr lang="el-GR" dirty="0"/>
              <a:t>Συνδυασμός των παραπάνω: πρώτα αυξάνονται οι προσδοκίες (π.χ. περίοδος ανάπτυξης), μετά έρχεται κρίση και πτώση εισοδημάτων.</a:t>
            </a:r>
          </a:p>
          <a:p>
            <a:endParaRPr lang="el-GR" dirty="0"/>
          </a:p>
        </p:txBody>
      </p:sp>
    </p:spTree>
    <p:extLst>
      <p:ext uri="{BB962C8B-B14F-4D97-AF65-F5344CB8AC3E}">
        <p14:creationId xmlns:p14="http://schemas.microsoft.com/office/powerpoint/2010/main" xmlns="" val="24107751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E5996C3-57FD-4D19-94A5-BF799493C9C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D65201F5-8AF3-4049-A1EC-043C13E9C605}"/>
              </a:ext>
            </a:extLst>
          </p:cNvPr>
          <p:cNvSpPr>
            <a:spLocks noGrp="1"/>
          </p:cNvSpPr>
          <p:nvPr>
            <p:ph idx="1"/>
          </p:nvPr>
        </p:nvSpPr>
        <p:spPr/>
        <p:txBody>
          <a:bodyPr/>
          <a:lstStyle/>
          <a:p>
            <a:r>
              <a:rPr lang="el-GR" b="1" dirty="0"/>
              <a:t>2.3 Μηχανισμός παραγωγής βίας (20’)</a:t>
            </a:r>
          </a:p>
          <a:p>
            <a:r>
              <a:rPr lang="el-GR" dirty="0"/>
              <a:t>Η σχετική αποστέρηση γεννά </a:t>
            </a:r>
            <a:r>
              <a:rPr lang="el-GR" b="1" dirty="0"/>
              <a:t>θυμό, ματαίωση, εχθρότητα</a:t>
            </a:r>
            <a:r>
              <a:rPr lang="el-GR" dirty="0"/>
              <a:t>.</a:t>
            </a:r>
          </a:p>
          <a:p>
            <a:r>
              <a:rPr lang="el-GR" dirty="0"/>
              <a:t>Αυτός ο θυμός μπορεί να οδηγήσει σε </a:t>
            </a:r>
            <a:r>
              <a:rPr lang="el-GR" b="1" dirty="0"/>
              <a:t>ατομική ή συλλογική βία</a:t>
            </a:r>
            <a:r>
              <a:rPr lang="el-GR" dirty="0"/>
              <a:t>, αν δεν εκφραστεί αλλιώς.</a:t>
            </a:r>
          </a:p>
          <a:p>
            <a:r>
              <a:rPr lang="el-GR" dirty="0"/>
              <a:t>Η πολιτική βία γίνεται ένα </a:t>
            </a:r>
            <a:r>
              <a:rPr lang="el-GR" b="1" dirty="0"/>
              <a:t>μέσο αποκατάστασης της ισορροπίας</a:t>
            </a:r>
            <a:r>
              <a:rPr lang="el-GR" dirty="0"/>
              <a:t> μεταξύ προσδοκιών και πραγματικότητας.</a:t>
            </a:r>
          </a:p>
          <a:p>
            <a:endParaRPr lang="el-GR" dirty="0"/>
          </a:p>
        </p:txBody>
      </p:sp>
    </p:spTree>
    <p:extLst>
      <p:ext uri="{BB962C8B-B14F-4D97-AF65-F5344CB8AC3E}">
        <p14:creationId xmlns:p14="http://schemas.microsoft.com/office/powerpoint/2010/main" xmlns="" val="29139362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490700F-5D13-486F-B145-26D4E0D8BFEA}"/>
              </a:ext>
            </a:extLst>
          </p:cNvPr>
          <p:cNvSpPr>
            <a:spLocks noGrp="1"/>
          </p:cNvSpPr>
          <p:nvPr>
            <p:ph type="title"/>
          </p:nvPr>
        </p:nvSpPr>
        <p:spPr/>
        <p:txBody>
          <a:bodyPr/>
          <a:lstStyle/>
          <a:p>
            <a:r>
              <a:rPr lang="el-GR" dirty="0"/>
              <a:t>Μορφές Πολιτικής Βίας και παραδείγματα</a:t>
            </a:r>
          </a:p>
        </p:txBody>
      </p:sp>
      <p:graphicFrame>
        <p:nvGraphicFramePr>
          <p:cNvPr id="4" name="Θέση περιεχομένου 3">
            <a:extLst>
              <a:ext uri="{FF2B5EF4-FFF2-40B4-BE49-F238E27FC236}">
                <a16:creationId xmlns:a16="http://schemas.microsoft.com/office/drawing/2014/main" xmlns="" id="{7CA41877-AE8B-4EA3-85AD-64A4DEE0A980}"/>
              </a:ext>
            </a:extLst>
          </p:cNvPr>
          <p:cNvGraphicFramePr>
            <a:graphicFrameLocks noGrp="1"/>
          </p:cNvGraphicFramePr>
          <p:nvPr>
            <p:ph idx="1"/>
            <p:extLst>
              <p:ext uri="{D42A27DB-BD31-4B8C-83A1-F6EECF244321}">
                <p14:modId xmlns:p14="http://schemas.microsoft.com/office/powerpoint/2010/main" xmlns="" val="3115595967"/>
              </p:ext>
            </p:extLst>
          </p:nvPr>
        </p:nvGraphicFramePr>
        <p:xfrm>
          <a:off x="630315" y="1509204"/>
          <a:ext cx="10067278" cy="4541032"/>
        </p:xfrm>
        <a:graphic>
          <a:graphicData uri="http://schemas.openxmlformats.org/drawingml/2006/table">
            <a:tbl>
              <a:tblPr/>
              <a:tblGrid>
                <a:gridCol w="5033639">
                  <a:extLst>
                    <a:ext uri="{9D8B030D-6E8A-4147-A177-3AD203B41FA5}">
                      <a16:colId xmlns:a16="http://schemas.microsoft.com/office/drawing/2014/main" xmlns="" val="3604177152"/>
                    </a:ext>
                  </a:extLst>
                </a:gridCol>
                <a:gridCol w="5033639">
                  <a:extLst>
                    <a:ext uri="{9D8B030D-6E8A-4147-A177-3AD203B41FA5}">
                      <a16:colId xmlns:a16="http://schemas.microsoft.com/office/drawing/2014/main" xmlns="" val="4138579477"/>
                    </a:ext>
                  </a:extLst>
                </a:gridCol>
              </a:tblGrid>
              <a:tr h="520127">
                <a:tc>
                  <a:txBody>
                    <a:bodyPr/>
                    <a:lstStyle/>
                    <a:p>
                      <a:r>
                        <a:rPr lang="el-GR"/>
                        <a:t>Μορφή</a:t>
                      </a:r>
                    </a:p>
                  </a:txBody>
                  <a:tcPr anchor="ctr">
                    <a:lnL>
                      <a:noFill/>
                    </a:lnL>
                    <a:lnR>
                      <a:noFill/>
                    </a:lnR>
                    <a:lnT>
                      <a:noFill/>
                    </a:lnT>
                    <a:lnB>
                      <a:noFill/>
                    </a:lnB>
                  </a:tcPr>
                </a:tc>
                <a:tc>
                  <a:txBody>
                    <a:bodyPr/>
                    <a:lstStyle/>
                    <a:p>
                      <a:r>
                        <a:rPr lang="el-GR"/>
                        <a:t>Περιγραφή</a:t>
                      </a:r>
                    </a:p>
                  </a:txBody>
                  <a:tcPr anchor="ctr">
                    <a:lnL>
                      <a:noFill/>
                    </a:lnL>
                    <a:lnR>
                      <a:noFill/>
                    </a:lnR>
                    <a:lnT>
                      <a:noFill/>
                    </a:lnT>
                    <a:lnB>
                      <a:noFill/>
                    </a:lnB>
                  </a:tcPr>
                </a:tc>
                <a:extLst>
                  <a:ext uri="{0D108BD9-81ED-4DB2-BD59-A6C34878D82A}">
                    <a16:rowId xmlns:a16="http://schemas.microsoft.com/office/drawing/2014/main" xmlns="" val="872749234"/>
                  </a:ext>
                </a:extLst>
              </a:tr>
              <a:tr h="910222">
                <a:tc>
                  <a:txBody>
                    <a:bodyPr/>
                    <a:lstStyle/>
                    <a:p>
                      <a:r>
                        <a:rPr lang="el-GR" b="1"/>
                        <a:t>Ατομική βία</a:t>
                      </a:r>
                      <a:endParaRPr lang="el-GR"/>
                    </a:p>
                  </a:txBody>
                  <a:tcPr anchor="ctr">
                    <a:lnL>
                      <a:noFill/>
                    </a:lnL>
                    <a:lnR>
                      <a:noFill/>
                    </a:lnR>
                    <a:lnT>
                      <a:noFill/>
                    </a:lnT>
                    <a:lnB>
                      <a:noFill/>
                    </a:lnB>
                  </a:tcPr>
                </a:tc>
                <a:tc>
                  <a:txBody>
                    <a:bodyPr/>
                    <a:lstStyle/>
                    <a:p>
                      <a:r>
                        <a:rPr lang="el-GR"/>
                        <a:t>Προσωπικές πράξεις βίας ως αντίδραση σε αίσθημα αδικίας</a:t>
                      </a:r>
                    </a:p>
                  </a:txBody>
                  <a:tcPr anchor="ctr">
                    <a:lnL>
                      <a:noFill/>
                    </a:lnL>
                    <a:lnR>
                      <a:noFill/>
                    </a:lnR>
                    <a:lnT>
                      <a:noFill/>
                    </a:lnT>
                    <a:lnB>
                      <a:noFill/>
                    </a:lnB>
                  </a:tcPr>
                </a:tc>
                <a:extLst>
                  <a:ext uri="{0D108BD9-81ED-4DB2-BD59-A6C34878D82A}">
                    <a16:rowId xmlns:a16="http://schemas.microsoft.com/office/drawing/2014/main" xmlns="" val="1789198275"/>
                  </a:ext>
                </a:extLst>
              </a:tr>
              <a:tr h="520127">
                <a:tc>
                  <a:txBody>
                    <a:bodyPr/>
                    <a:lstStyle/>
                    <a:p>
                      <a:r>
                        <a:rPr lang="el-GR" b="1"/>
                        <a:t>Συλλογική βία</a:t>
                      </a:r>
                      <a:endParaRPr lang="el-GR"/>
                    </a:p>
                  </a:txBody>
                  <a:tcPr anchor="ctr">
                    <a:lnL>
                      <a:noFill/>
                    </a:lnL>
                    <a:lnR>
                      <a:noFill/>
                    </a:lnR>
                    <a:lnT>
                      <a:noFill/>
                    </a:lnT>
                    <a:lnB>
                      <a:noFill/>
                    </a:lnB>
                  </a:tcPr>
                </a:tc>
                <a:tc>
                  <a:txBody>
                    <a:bodyPr/>
                    <a:lstStyle/>
                    <a:p>
                      <a:r>
                        <a:rPr lang="el-GR"/>
                        <a:t>Συντονισμένες ενέργειες ομάδων</a:t>
                      </a:r>
                    </a:p>
                  </a:txBody>
                  <a:tcPr anchor="ctr">
                    <a:lnL>
                      <a:noFill/>
                    </a:lnL>
                    <a:lnR>
                      <a:noFill/>
                    </a:lnR>
                    <a:lnT>
                      <a:noFill/>
                    </a:lnT>
                    <a:lnB>
                      <a:noFill/>
                    </a:lnB>
                  </a:tcPr>
                </a:tc>
                <a:extLst>
                  <a:ext uri="{0D108BD9-81ED-4DB2-BD59-A6C34878D82A}">
                    <a16:rowId xmlns:a16="http://schemas.microsoft.com/office/drawing/2014/main" xmlns="" val="577390843"/>
                  </a:ext>
                </a:extLst>
              </a:tr>
              <a:tr h="520127">
                <a:tc>
                  <a:txBody>
                    <a:bodyPr/>
                    <a:lstStyle/>
                    <a:p>
                      <a:r>
                        <a:rPr lang="el-GR" b="1"/>
                        <a:t>Εξεγέρσεις</a:t>
                      </a:r>
                      <a:endParaRPr lang="el-GR"/>
                    </a:p>
                  </a:txBody>
                  <a:tcPr anchor="ctr">
                    <a:lnL>
                      <a:noFill/>
                    </a:lnL>
                    <a:lnR>
                      <a:noFill/>
                    </a:lnR>
                    <a:lnT>
                      <a:noFill/>
                    </a:lnT>
                    <a:lnB>
                      <a:noFill/>
                    </a:lnB>
                  </a:tcPr>
                </a:tc>
                <a:tc>
                  <a:txBody>
                    <a:bodyPr/>
                    <a:lstStyle/>
                    <a:p>
                      <a:r>
                        <a:rPr lang="el-GR"/>
                        <a:t>Αυθόρμητη λαϊκή έκρηξη (π.χ. ταραχές)</a:t>
                      </a:r>
                    </a:p>
                  </a:txBody>
                  <a:tcPr anchor="ctr">
                    <a:lnL>
                      <a:noFill/>
                    </a:lnL>
                    <a:lnR>
                      <a:noFill/>
                    </a:lnR>
                    <a:lnT>
                      <a:noFill/>
                    </a:lnT>
                    <a:lnB>
                      <a:noFill/>
                    </a:lnB>
                  </a:tcPr>
                </a:tc>
                <a:extLst>
                  <a:ext uri="{0D108BD9-81ED-4DB2-BD59-A6C34878D82A}">
                    <a16:rowId xmlns:a16="http://schemas.microsoft.com/office/drawing/2014/main" xmlns="" val="2203313140"/>
                  </a:ext>
                </a:extLst>
              </a:tr>
              <a:tr h="520127">
                <a:tc>
                  <a:txBody>
                    <a:bodyPr/>
                    <a:lstStyle/>
                    <a:p>
                      <a:r>
                        <a:rPr lang="el-GR" b="1"/>
                        <a:t>Επαναστάσεις</a:t>
                      </a:r>
                      <a:endParaRPr lang="el-GR"/>
                    </a:p>
                  </a:txBody>
                  <a:tcPr anchor="ctr">
                    <a:lnL>
                      <a:noFill/>
                    </a:lnL>
                    <a:lnR>
                      <a:noFill/>
                    </a:lnR>
                    <a:lnT>
                      <a:noFill/>
                    </a:lnT>
                    <a:lnB>
                      <a:noFill/>
                    </a:lnB>
                  </a:tcPr>
                </a:tc>
                <a:tc>
                  <a:txBody>
                    <a:bodyPr/>
                    <a:lstStyle/>
                    <a:p>
                      <a:r>
                        <a:rPr lang="el-GR"/>
                        <a:t>Συστηματική προσπάθεια ανατροπής καθεστώτος</a:t>
                      </a:r>
                    </a:p>
                  </a:txBody>
                  <a:tcPr anchor="ctr">
                    <a:lnL>
                      <a:noFill/>
                    </a:lnL>
                    <a:lnR>
                      <a:noFill/>
                    </a:lnR>
                    <a:lnT>
                      <a:noFill/>
                    </a:lnT>
                    <a:lnB>
                      <a:noFill/>
                    </a:lnB>
                  </a:tcPr>
                </a:tc>
                <a:extLst>
                  <a:ext uri="{0D108BD9-81ED-4DB2-BD59-A6C34878D82A}">
                    <a16:rowId xmlns:a16="http://schemas.microsoft.com/office/drawing/2014/main" xmlns="" val="199611893"/>
                  </a:ext>
                </a:extLst>
              </a:tr>
              <a:tr h="910222">
                <a:tc>
                  <a:txBody>
                    <a:bodyPr/>
                    <a:lstStyle/>
                    <a:p>
                      <a:r>
                        <a:rPr lang="el-GR" b="1"/>
                        <a:t>Πολιτική τρομοκρατία</a:t>
                      </a:r>
                      <a:endParaRPr lang="el-GR"/>
                    </a:p>
                  </a:txBody>
                  <a:tcPr anchor="ctr">
                    <a:lnL>
                      <a:noFill/>
                    </a:lnL>
                    <a:lnR>
                      <a:noFill/>
                    </a:lnR>
                    <a:lnT>
                      <a:noFill/>
                    </a:lnT>
                    <a:lnB>
                      <a:noFill/>
                    </a:lnB>
                  </a:tcPr>
                </a:tc>
                <a:tc>
                  <a:txBody>
                    <a:bodyPr/>
                    <a:lstStyle/>
                    <a:p>
                      <a:r>
                        <a:rPr lang="el-GR"/>
                        <a:t>Βία από ομάδες με σκοπό να ασκήσουν πολιτική πίεση</a:t>
                      </a:r>
                    </a:p>
                  </a:txBody>
                  <a:tcPr anchor="ctr">
                    <a:lnL>
                      <a:noFill/>
                    </a:lnL>
                    <a:lnR>
                      <a:noFill/>
                    </a:lnR>
                    <a:lnT>
                      <a:noFill/>
                    </a:lnT>
                    <a:lnB>
                      <a:noFill/>
                    </a:lnB>
                  </a:tcPr>
                </a:tc>
                <a:extLst>
                  <a:ext uri="{0D108BD9-81ED-4DB2-BD59-A6C34878D82A}">
                    <a16:rowId xmlns:a16="http://schemas.microsoft.com/office/drawing/2014/main" xmlns="" val="715071982"/>
                  </a:ext>
                </a:extLst>
              </a:tr>
              <a:tr h="520127">
                <a:tc>
                  <a:txBody>
                    <a:bodyPr/>
                    <a:lstStyle/>
                    <a:p>
                      <a:r>
                        <a:rPr lang="el-GR" b="1"/>
                        <a:t>Εθνοτική/θρησκευτική βία</a:t>
                      </a:r>
                      <a:endParaRPr lang="el-GR"/>
                    </a:p>
                  </a:txBody>
                  <a:tcPr anchor="ctr">
                    <a:lnL>
                      <a:noFill/>
                    </a:lnL>
                    <a:lnR>
                      <a:noFill/>
                    </a:lnR>
                    <a:lnT>
                      <a:noFill/>
                    </a:lnT>
                    <a:lnB>
                      <a:noFill/>
                    </a:lnB>
                  </a:tcPr>
                </a:tc>
                <a:tc>
                  <a:txBody>
                    <a:bodyPr/>
                    <a:lstStyle/>
                    <a:p>
                      <a:r>
                        <a:rPr lang="el-GR" dirty="0"/>
                        <a:t>Όταν η αποστέρηση αφορά ταυτότητες</a:t>
                      </a:r>
                    </a:p>
                  </a:txBody>
                  <a:tcPr anchor="ctr">
                    <a:lnL>
                      <a:noFill/>
                    </a:lnL>
                    <a:lnR>
                      <a:noFill/>
                    </a:lnR>
                    <a:lnT>
                      <a:noFill/>
                    </a:lnT>
                    <a:lnB>
                      <a:noFill/>
                    </a:lnB>
                  </a:tcPr>
                </a:tc>
                <a:extLst>
                  <a:ext uri="{0D108BD9-81ED-4DB2-BD59-A6C34878D82A}">
                    <a16:rowId xmlns:a16="http://schemas.microsoft.com/office/drawing/2014/main" xmlns="" val="1343485932"/>
                  </a:ext>
                </a:extLst>
              </a:tr>
            </a:tbl>
          </a:graphicData>
        </a:graphic>
      </p:graphicFrame>
    </p:spTree>
    <p:extLst>
      <p:ext uri="{BB962C8B-B14F-4D97-AF65-F5344CB8AC3E}">
        <p14:creationId xmlns:p14="http://schemas.microsoft.com/office/powerpoint/2010/main" xmlns="" val="2035033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Συλλογη">
  <a:themeElements>
    <a:clrScheme name="Συλλογη">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Συλλογη">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Συλλογη">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xmlns=""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107</TotalTime>
  <Words>887</Words>
  <Application>Microsoft Office PowerPoint</Application>
  <PresentationFormat>Προσαρμογή</PresentationFormat>
  <Paragraphs>82</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Συλλογη</vt:lpstr>
      <vt:lpstr>Η θεωρία της σχετικής αποστέρησης του Tedd Gurr και οι μορφές πολιτικής βίας</vt:lpstr>
      <vt:lpstr>Σκοπός: </vt:lpstr>
      <vt:lpstr>Εισαγωγή στον Tedd Gurr και το θεωρητικό του έργο</vt:lpstr>
      <vt:lpstr>Διαφάνεια 4</vt:lpstr>
      <vt:lpstr>Διαφάνεια 5</vt:lpstr>
      <vt:lpstr>Η θεωρία της σχετικής αποστέρησης</vt:lpstr>
      <vt:lpstr>Διαφάνεια 7</vt:lpstr>
      <vt:lpstr>Διαφάνεια 8</vt:lpstr>
      <vt:lpstr>Μορφές Πολιτικής Βίας και παραδείγματα</vt:lpstr>
      <vt:lpstr>Διαφάνεια 10</vt:lpstr>
      <vt:lpstr>Κριτική της θεωρίας – Συγκρίσεις με άλλες</vt:lpstr>
      <vt:lpstr>Συγκρίσεις με άλλες θεωρίες (15’)</vt:lpstr>
      <vt:lpstr>Συζήτηση – Δραστηριότητες – Αναστοχασμός</vt:lpstr>
      <vt:lpstr>Ερωτήσεις Κατανόησης</vt:lpstr>
      <vt:lpstr>Διαφάνεια 15</vt:lpstr>
      <vt:lpstr>Διαφάνεια 16</vt:lpstr>
      <vt:lpstr>Διαφάνεια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Θεωρία της Σχετικής Αποστέρησης του Tedd Gurr και οι Μορφές Πολιτικής Βίας</dc:title>
  <dc:creator>Administrator</dc:creator>
  <cp:lastModifiedBy>user</cp:lastModifiedBy>
  <cp:revision>8</cp:revision>
  <dcterms:created xsi:type="dcterms:W3CDTF">2025-05-07T07:04:43Z</dcterms:created>
  <dcterms:modified xsi:type="dcterms:W3CDTF">2025-05-08T17:02:08Z</dcterms:modified>
</cp:coreProperties>
</file>