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64" r:id="rId4"/>
    <p:sldId id="265" r:id="rId5"/>
    <p:sldId id="267" r:id="rId6"/>
    <p:sldId id="266" r:id="rId7"/>
    <p:sldId id="29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8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BAC257-A08D-4FEF-9862-68A6B4B06BB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227731-05E4-42A1-A6C7-2F6E742B99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6994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Επαγγελματικά Περιγράμματα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57312"/>
          </a:xfrm>
        </p:spPr>
        <p:txBody>
          <a:bodyPr/>
          <a:lstStyle/>
          <a:p>
            <a:r>
              <a:rPr lang="el-GR" dirty="0" smtClean="0"/>
              <a:t>Ιωσήφ Φραγκούλης</a:t>
            </a:r>
          </a:p>
          <a:p>
            <a:r>
              <a:rPr lang="el-GR" dirty="0" smtClean="0"/>
              <a:t>Καθηγητής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E:\πεσυπ\g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0"/>
            <a:ext cx="538797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:\πεσυπ\kentrikog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518953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E:\πεσυπ\b3_agrokth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89363"/>
            <a:ext cx="2214562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4 - TextBox"/>
          <p:cNvSpPr txBox="1">
            <a:spLocks noChangeArrowheads="1"/>
          </p:cNvSpPr>
          <p:nvPr/>
        </p:nvSpPr>
        <p:spPr bwMode="auto">
          <a:xfrm>
            <a:off x="1428750" y="142875"/>
            <a:ext cx="6072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latin typeface="Calibri" pitchFamily="34" charset="0"/>
              </a:rPr>
              <a:t>Γεωπονικό Πανεπιστήμιο Αθήνας</a:t>
            </a:r>
          </a:p>
        </p:txBody>
      </p:sp>
      <p:sp>
        <p:nvSpPr>
          <p:cNvPr id="16390" name="5 - TextBox"/>
          <p:cNvSpPr txBox="1">
            <a:spLocks noChangeArrowheads="1"/>
          </p:cNvSpPr>
          <p:nvPr/>
        </p:nvSpPr>
        <p:spPr bwMode="auto">
          <a:xfrm>
            <a:off x="3233738" y="5884863"/>
            <a:ext cx="6072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latin typeface="Calibri" pitchFamily="34" charset="0"/>
              </a:rPr>
              <a:t>Αγρόκτημα</a:t>
            </a:r>
          </a:p>
          <a:p>
            <a:pPr algn="ctr"/>
            <a:r>
              <a:rPr lang="el-GR" sz="2800">
                <a:latin typeface="Calibri" pitchFamily="34" charset="0"/>
              </a:rPr>
              <a:t> Γεωπονικού Πανεπιστήμιου Αθήνας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- Ορθογώνιο"/>
          <p:cNvSpPr>
            <a:spLocks noChangeArrowheads="1"/>
          </p:cNvSpPr>
          <p:nvPr/>
        </p:nvSpPr>
        <p:spPr bwMode="auto">
          <a:xfrm>
            <a:off x="250825" y="404813"/>
            <a:ext cx="7000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i="1">
                <a:latin typeface="Calibri" pitchFamily="34" charset="0"/>
              </a:rPr>
              <a:t>ΓΕΩΠΟΝΙΚΟ ΠΑΝΕΠΙΣΤΗΜΙΟ ΑΘΗΝΩΝ Ιερά Οδός 75, Αθήνα</a:t>
            </a:r>
            <a:endParaRPr lang="el-GR" sz="2800">
              <a:latin typeface="Calibri" pitchFamily="34" charset="0"/>
            </a:endParaRPr>
          </a:p>
        </p:txBody>
      </p:sp>
      <p:sp>
        <p:nvSpPr>
          <p:cNvPr id="17411" name="5 - Ορθογώνιο"/>
          <p:cNvSpPr>
            <a:spLocks noChangeArrowheads="1"/>
          </p:cNvSpPr>
          <p:nvPr/>
        </p:nvSpPr>
        <p:spPr bwMode="auto">
          <a:xfrm>
            <a:off x="179388" y="4076700"/>
            <a:ext cx="64801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i="1">
                <a:latin typeface="Calibri" pitchFamily="34" charset="0"/>
              </a:rPr>
              <a:t>Πανεπιστήμιο</a:t>
            </a:r>
            <a:r>
              <a:rPr lang="en-US" sz="2800" i="1">
                <a:latin typeface="Calibri" pitchFamily="34" charset="0"/>
              </a:rPr>
              <a:t> </a:t>
            </a:r>
            <a:r>
              <a:rPr lang="el-GR" sz="2800" i="1">
                <a:latin typeface="Calibri" pitchFamily="34" charset="0"/>
              </a:rPr>
              <a:t> Θεσσαλίας</a:t>
            </a:r>
            <a:r>
              <a:rPr lang="el-GR" sz="2800" i="1"/>
              <a:t>,</a:t>
            </a:r>
            <a:r>
              <a:rPr lang="el-GR" sz="2800" i="1">
                <a:latin typeface="Calibri" pitchFamily="34" charset="0"/>
              </a:rPr>
              <a:t> Βόλος</a:t>
            </a:r>
          </a:p>
          <a:p>
            <a:r>
              <a:rPr lang="el-GR" sz="2800" i="1">
                <a:latin typeface="Calibri" pitchFamily="34" charset="0"/>
              </a:rPr>
              <a:t>ΤΜΗΜΑ ΦΥΤΙΚΗΣ ΚΑΙ ΖΩΙΚΗΣ ΠΑΡΑΓΩΓΗΣ</a:t>
            </a:r>
            <a:endParaRPr lang="el-GR" sz="2800">
              <a:latin typeface="Calibri" pitchFamily="34" charset="0"/>
            </a:endParaRPr>
          </a:p>
        </p:txBody>
      </p:sp>
      <p:sp>
        <p:nvSpPr>
          <p:cNvPr id="17412" name="6 - Ορθογώνιο"/>
          <p:cNvSpPr>
            <a:spLocks noChangeArrowheads="1"/>
          </p:cNvSpPr>
          <p:nvPr/>
        </p:nvSpPr>
        <p:spPr bwMode="auto">
          <a:xfrm>
            <a:off x="179388" y="2060575"/>
            <a:ext cx="8215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i="1">
                <a:latin typeface="Calibri" pitchFamily="34" charset="0"/>
              </a:rPr>
              <a:t>Αριστοτέλειο</a:t>
            </a:r>
            <a:r>
              <a:rPr lang="en-US" sz="2800" i="1">
                <a:latin typeface="Calibri" pitchFamily="34" charset="0"/>
              </a:rPr>
              <a:t> </a:t>
            </a:r>
            <a:r>
              <a:rPr lang="el-GR" sz="2800" i="1">
                <a:latin typeface="Calibri" pitchFamily="34" charset="0"/>
              </a:rPr>
              <a:t> Πανεπιστήμιο Θεσσαλονίκης</a:t>
            </a:r>
          </a:p>
          <a:p>
            <a:r>
              <a:rPr lang="el-GR" sz="2800" i="1">
                <a:latin typeface="Calibri" pitchFamily="34" charset="0"/>
              </a:rPr>
              <a:t>Πανεπιστημιούπολη, ΤΜΗΜΑ ΓΕΩΠΟΝΙΑΣ</a:t>
            </a:r>
            <a:r>
              <a:rPr lang="en-US" sz="2800" i="1">
                <a:latin typeface="Calibri" pitchFamily="34" charset="0"/>
              </a:rPr>
              <a:t>,</a:t>
            </a:r>
            <a:r>
              <a:rPr lang="el-GR" sz="2800" i="1">
                <a:latin typeface="Calibri" pitchFamily="34" charset="0"/>
              </a:rPr>
              <a:t> Θεσσαλονίκη</a:t>
            </a:r>
          </a:p>
        </p:txBody>
      </p:sp>
      <p:pic>
        <p:nvPicPr>
          <p:cNvPr id="17413" name="Picture 5" descr="E:\πεσυπ\studen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933825"/>
            <a:ext cx="1968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E:\πεσυπ\Τεχνολογία\ergasia_geopono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836613"/>
            <a:ext cx="22669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7B9899"/>
                </a:solidFill>
                <a:latin typeface="Arial" charset="0"/>
              </a:rPr>
              <a:t>Σπουδαιότητα:</a:t>
            </a:r>
          </a:p>
        </p:txBody>
      </p:sp>
      <p:sp>
        <p:nvSpPr>
          <p:cNvPr id="8195" name="Rectangle 3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8820150" cy="4525962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l-GR" sz="2800" dirty="0" smtClean="0"/>
              <a:t>Το επάγγελμα του γεωπόνου απαιτεί υπομονή, ευαισθησία σε θέματα διαχείρισης και προστασίας του περιβάλλοντος, αγάπη για τη φύση, πειθώ και δυνατότητα έκφρασης με απλό τρόπο.</a:t>
            </a:r>
            <a:endParaRPr lang="el-GR" sz="2800" dirty="0" smtClean="0">
              <a:latin typeface="Arial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l-GR" sz="2800" dirty="0" smtClean="0">
              <a:latin typeface="Arial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l-GR" sz="2800" dirty="0" smtClean="0"/>
              <a:t> Πρέπει να διαθέτει ικανότητα αντίληψης χώρου, μαθηματική και υπολογιστική ικανότητα και να είναι εξοικειωμένος με την αγροτική ζωή. 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l-GR" sz="2800" dirty="0" smtClean="0"/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l-GR" sz="2800" dirty="0" smtClean="0"/>
              <a:t>Η διαρκής ενημέρωση του γεωπόνου στην εξέλιξη της επιστήμης σχετικά με νέες ποικιλίες, υβρίδια, λιπάσματα και φάρμακα, είναι απαραίτητη, όπως επίσης και η ενημέρωσή του σε θέματα κοινοτικής πολιτικής που αφορούν την ελληνική αγροτική παραγωγή.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πεσυπ\B1_trak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437063"/>
            <a:ext cx="19859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E:\πεσυπ\b4_geneti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484313"/>
            <a:ext cx="18573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E:\πεσυπ\b7_frou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484313"/>
            <a:ext cx="18573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E:\πεσυπ\b6_ladybu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437063"/>
            <a:ext cx="20002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E:\πεσυπ\b5_prostas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557338"/>
            <a:ext cx="1843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E:\πεσυπ\pollapl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4437063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7 - Ορθογώνιο"/>
          <p:cNvSpPr>
            <a:spLocks noChangeArrowheads="1"/>
          </p:cNvSpPr>
          <p:nvPr/>
        </p:nvSpPr>
        <p:spPr bwMode="auto">
          <a:xfrm>
            <a:off x="468313" y="428625"/>
            <a:ext cx="803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latin typeface="Calibri" pitchFamily="34" charset="0"/>
              </a:rPr>
              <a:t>Περιβάλλον ενασχόλησης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:\πεσυπ\viom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8913"/>
            <a:ext cx="29527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E:\πεσυπ\Τεχνολογία\%CE%93%CE%95%CE%A9%CE%A0%CE%9F%CE%9D%CE%99%CE%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500438"/>
            <a:ext cx="2952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755650" y="1026448"/>
            <a:ext cx="42846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l-GR" sz="2800" dirty="0">
                <a:latin typeface="Calibri" pitchFamily="34" charset="0"/>
              </a:rPr>
              <a:t/>
            </a:r>
            <a:br>
              <a:rPr lang="el-GR" sz="2800" dirty="0">
                <a:latin typeface="Calibri" pitchFamily="34" charset="0"/>
              </a:rPr>
            </a:br>
            <a:r>
              <a:rPr lang="el-GR" sz="2800" dirty="0">
                <a:latin typeface="Calibri" pitchFamily="34" charset="0"/>
              </a:rPr>
              <a:t>Ένα σημαντικό κομμάτι της δουλειάς του γεωπόνου αφορά την έρευνα για νέες μεθόδους καλλιέργειας, αλλά και την υποβολή </a:t>
            </a:r>
            <a:r>
              <a:rPr lang="el-GR" sz="2800" dirty="0" smtClean="0">
                <a:latin typeface="Calibri" pitchFamily="34" charset="0"/>
              </a:rPr>
              <a:t>προτάσεων χρηματοδότησης </a:t>
            </a:r>
            <a:r>
              <a:rPr lang="el-GR" sz="2800" dirty="0">
                <a:latin typeface="Calibri" pitchFamily="34" charset="0"/>
              </a:rPr>
              <a:t>των καλλιεργειών αυτών στο πλαίσιο της ευρωπαϊκής πολιτικής</a:t>
            </a:r>
            <a:r>
              <a:rPr lang="el-GR" sz="2800" dirty="0"/>
              <a:t>.</a:t>
            </a:r>
            <a:r>
              <a:rPr lang="el-GR" sz="28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πεσυπ\grafting_pla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41560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E:\πεσυπ\PesticidesResidues4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76250"/>
            <a:ext cx="36782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E:\πεσυπ\Virology1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3500438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39750" y="5697538"/>
            <a:ext cx="835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l-GR" sz="2800">
                <a:latin typeface="Calibri" pitchFamily="34" charset="0"/>
              </a:rPr>
              <a:t>Η αγάπη για τη φύση είναι απαραίτητη προϋπόθεση για την ενασχόληση με το επάγγελμα.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πεσυπ\Τεχνολογία\assets_LARGE_t_420_36097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71563"/>
            <a:ext cx="38544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E:\πεσυπ\Τεχνολογία\bonsai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714375"/>
            <a:ext cx="421481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- Ορθογώνιο"/>
          <p:cNvSpPr>
            <a:spLocks noChangeArrowheads="1"/>
          </p:cNvSpPr>
          <p:nvPr/>
        </p:nvSpPr>
        <p:spPr bwMode="auto">
          <a:xfrm>
            <a:off x="539750" y="4214813"/>
            <a:ext cx="84248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800"/>
              <a:t>Παρέχει συμβουλές στους αγρότες ή κηπουρούς για το είδος και τον τρόπο καλλιέργειας των φυτών ανάλογα με το κλίμα και το έδαφος κάθε περιοχής.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900113" y="260350"/>
            <a:ext cx="7704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ΦΥΤΙΚΗ ΠΑΡΑΓΩΓΗ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E:\πεσυπ\Τεχνολογία\GEWPO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:\πεσυπ\Τεχνολογία\geopo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12875"/>
            <a:ext cx="29194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900113" y="260350"/>
            <a:ext cx="7704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ΦΥΤΙΚΗ ΠΑΡΑΓΩΓΗ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1331913" y="4437063"/>
            <a:ext cx="69119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800">
                <a:latin typeface="Calibri" pitchFamily="34" charset="0"/>
              </a:rPr>
              <a:t>Διαπιστώνει διάφορες ασθένειες της παραγωγής ή των φυτών και υποδεικνύει τρόπους αντιμετώπισής τους.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πεσυπ\Τεχνολογία\Untitled-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00063"/>
            <a:ext cx="385762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E:\πεσυπ\Τεχνολογία\kompostopoiisi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42875"/>
            <a:ext cx="34528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E:\πεσυπ\Τεχνολογία\13a-3-thumb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429000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4 - Ορθογώνιο"/>
          <p:cNvSpPr>
            <a:spLocks noChangeArrowheads="1"/>
          </p:cNvSpPr>
          <p:nvPr/>
        </p:nvSpPr>
        <p:spPr bwMode="auto">
          <a:xfrm>
            <a:off x="395288" y="600075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alibri" pitchFamily="34" charset="0"/>
              </a:rPr>
              <a:t>Η αγάπη για τη φύση και το περιβάλλον χαρακτηρίζει το γεωπονικό επάγγελμα</a:t>
            </a:r>
            <a:br>
              <a:rPr lang="el-GR" sz="2800">
                <a:latin typeface="Calibri" pitchFamily="34" charset="0"/>
              </a:rPr>
            </a:br>
            <a:endParaRPr lang="el-GR" sz="2800">
              <a:latin typeface="Calibri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900113" y="0"/>
            <a:ext cx="367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ΦΥΤΙΚΗ ΠΑΡΑΓΩΓΗ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0715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l-GR" sz="2800" smtClean="0">
                <a:solidFill>
                  <a:schemeClr val="tx1"/>
                </a:solidFill>
                <a:latin typeface="Calibri" pitchFamily="34" charset="0"/>
              </a:rPr>
              <a:t>ΠΕΡΙΒΑΛΛΟΝ</a:t>
            </a:r>
            <a:r>
              <a:rPr lang="el-GR" sz="280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5603" name="Picture 2" descr="E:\πεσυπ\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85875"/>
            <a:ext cx="3643312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E:\πεσυπ\biofu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75"/>
            <a:ext cx="41386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E:\πεσυπ\Τεχνολογία\green-ener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572000"/>
            <a:ext cx="28575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είναι τα επαγγελματικά περιγράμματα 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286676" cy="35671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dirty="0"/>
              <a:t>Τα Επαγγελματικά περιγράμματα αποτελούν μια ολοκληρωμένη περιγραφή ενός επαγγέλματος</a:t>
            </a:r>
            <a:r>
              <a:rPr lang="el-GR" dirty="0" smtClean="0"/>
              <a:t>:</a:t>
            </a:r>
          </a:p>
          <a:p>
            <a:endParaRPr lang="el-GR" dirty="0"/>
          </a:p>
          <a:p>
            <a:pPr algn="l">
              <a:buFont typeface="Arial" pitchFamily="34" charset="0"/>
              <a:buChar char="•"/>
            </a:pPr>
            <a:r>
              <a:rPr lang="el-GR" dirty="0"/>
              <a:t>τίτλος -  ορισμός του επαγγέλματος ή/και της ειδικότητας</a:t>
            </a:r>
          </a:p>
          <a:p>
            <a:pPr algn="l">
              <a:buFont typeface="Arial" pitchFamily="34" charset="0"/>
              <a:buChar char="•"/>
            </a:pPr>
            <a:r>
              <a:rPr lang="el-GR" dirty="0"/>
              <a:t>ιστορική αναδρομή και εξέλιξή του</a:t>
            </a:r>
          </a:p>
          <a:p>
            <a:pPr algn="l">
              <a:buFont typeface="Arial" pitchFamily="34" charset="0"/>
              <a:buChar char="•"/>
            </a:pPr>
            <a:r>
              <a:rPr lang="el-GR" dirty="0"/>
              <a:t>ισχύον νομοθετικό πλαίσιο</a:t>
            </a:r>
          </a:p>
          <a:p>
            <a:pPr algn="l">
              <a:buFont typeface="Arial" pitchFamily="34" charset="0"/>
              <a:buChar char="•"/>
            </a:pPr>
            <a:r>
              <a:rPr lang="el-GR" dirty="0"/>
              <a:t>ανάλυση του επαγγέλματος ή/και της ειδικότητας σε προδιαγραφές</a:t>
            </a:r>
          </a:p>
          <a:p>
            <a:pPr algn="l">
              <a:buFont typeface="Arial" pitchFamily="34" charset="0"/>
              <a:buChar char="•"/>
            </a:pPr>
            <a:r>
              <a:rPr lang="el-GR" dirty="0"/>
              <a:t>απαραίτητες Γνώσεις, Δεξιότητες, Ικανότητες για την άσκησή του</a:t>
            </a:r>
          </a:p>
          <a:p>
            <a:pPr algn="l">
              <a:buFont typeface="Arial" pitchFamily="34" charset="0"/>
              <a:buChar char="•"/>
            </a:pPr>
            <a:r>
              <a:rPr lang="el-GR" dirty="0"/>
              <a:t>προτεινόμενες διαδρομές για την απόκτηση των απαιτούμενων επαγγελματικών προσόντων</a:t>
            </a:r>
          </a:p>
          <a:p>
            <a:pPr algn="l">
              <a:buFont typeface="Arial" pitchFamily="34" charset="0"/>
              <a:buChar char="•"/>
            </a:pPr>
            <a:r>
              <a:rPr lang="el-GR" dirty="0"/>
              <a:t>ενδεικτικοί τρόποι αξιολόγησης των γνώσεων, δεξιοτήτων, ικανοτήτων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πεσυπ\biofuel-pro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43338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E:\πεσυπ\img_farmtofue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14438"/>
            <a:ext cx="3962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1 - Τίτλος"/>
          <p:cNvSpPr>
            <a:spLocks/>
          </p:cNvSpPr>
          <p:nvPr/>
        </p:nvSpPr>
        <p:spPr bwMode="auto">
          <a:xfrm>
            <a:off x="395288" y="53879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800">
                <a:latin typeface="Calibri" pitchFamily="34" charset="0"/>
              </a:rPr>
              <a:t>ΠΕΡΙΒΑΛΛΟΝ</a:t>
            </a:r>
            <a:r>
              <a:rPr lang="el-GR" sz="4400"/>
              <a:t> </a:t>
            </a:r>
            <a:r>
              <a:rPr lang="el-GR" sz="4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:\πεσυπ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3" y="2549525"/>
            <a:ext cx="12938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E:\πεσυπ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09700"/>
            <a:ext cx="5553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E:\πεσυπ\13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988" y="3643313"/>
            <a:ext cx="35290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E:\πεσυπ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571500"/>
            <a:ext cx="35718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1 - Τίτλος"/>
          <p:cNvSpPr>
            <a:spLocks/>
          </p:cNvSpPr>
          <p:nvPr/>
        </p:nvSpPr>
        <p:spPr bwMode="auto">
          <a:xfrm>
            <a:off x="0" y="0"/>
            <a:ext cx="55800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800">
                <a:latin typeface="Calibri" pitchFamily="34" charset="0"/>
              </a:rPr>
              <a:t>ΠΕΡΙΒΑΛΛΟΝ</a:t>
            </a:r>
            <a:r>
              <a:rPr lang="el-GR" sz="4400">
                <a:latin typeface="Calibri" pitchFamily="34" charset="0"/>
              </a:rPr>
              <a:t> </a:t>
            </a:r>
            <a:br>
              <a:rPr lang="el-GR" sz="4400">
                <a:latin typeface="Calibri" pitchFamily="34" charset="0"/>
              </a:rPr>
            </a:br>
            <a:endParaRPr lang="el-GR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πεσυπ\1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08025"/>
            <a:ext cx="7210425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633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ΓΕΩΠΟΝΙΚΗ ΒΙΟΤΕΧΝΟΛΟΓΙΑ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πεσυπ\biotex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3357562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E:\πεσυπ\biotexn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714375"/>
            <a:ext cx="3254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3 - Ορθογώνιο"/>
          <p:cNvSpPr>
            <a:spLocks noChangeArrowheads="1"/>
          </p:cNvSpPr>
          <p:nvPr/>
        </p:nvSpPr>
        <p:spPr bwMode="auto">
          <a:xfrm>
            <a:off x="755650" y="5500688"/>
            <a:ext cx="8064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800">
                <a:latin typeface="Calibri" pitchFamily="34" charset="0"/>
              </a:rPr>
              <a:t>Ο γεωπόνος, ως ερευνητής, ερευνά και εφαρμόζει πρότυπες και νέες υβριδικές καλλιέργειες.</a:t>
            </a:r>
            <a:r>
              <a:rPr lang="el-GR"/>
              <a:t> 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971550" y="188913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ΓΕΩΠΟΝΙΚΗ ΒΙΟΤΕΧΝΟΛΟΓΙΑ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πεσυπ\biotexn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000125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E:\πεσυπ\biotex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857625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E:\πεσυπ\Τεχνολογία\fytopatholog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908050"/>
            <a:ext cx="2667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assets_LARGE_t_420_6775216_type114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3852863"/>
            <a:ext cx="44577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195513" y="333375"/>
            <a:ext cx="6192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ΓΕΩΠΟΝΙΚΗ ΒΙΟΤΕΧΝΟΛΟΓΙΑ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πεσυπ\fus_bio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09563"/>
            <a:ext cx="4722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E:\πεσυπ\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85750"/>
            <a:ext cx="2862262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E:\πεσυπ\Preroll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141663"/>
            <a:ext cx="2381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68313" y="5911850"/>
            <a:ext cx="5113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ΓΕΩΠΟΝΙΚΗ ΒΙΟΤΕΧΝΟΛΟΓΙΑ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πεσυπ\biotexn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642938"/>
            <a:ext cx="284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E:\πεσυπ\biotexn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133475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E:\πεσυπ\fus_biot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581525"/>
            <a:ext cx="24304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E:\πεσυπ\Τεχνολογία\lab_fc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292600"/>
            <a:ext cx="30289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030663" y="188913"/>
            <a:ext cx="5113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ΓΕΩΠΟΝΙΚΗ ΒΙΟΤΕΧΝΟΛΟΓΙΑ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πεσυπ\istoka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357563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E:\πεσυπ\istokal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28625"/>
            <a:ext cx="31432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E:\πεσυπ\istokal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428625"/>
            <a:ext cx="31480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E:\πεσυπ\pollapl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38" y="3357563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908175" y="6165850"/>
            <a:ext cx="511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ΓΕΩΠΟΝΙΚΗ ΒΙΟΤΕΧΝΟΛΟΓΙΑ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E:\πεσυπ\Τεχνολογία\8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42938"/>
            <a:ext cx="3357563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E:\πεσυπ\Τεχνολογία\honey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857250"/>
            <a:ext cx="2540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E:\πεσυπ\Τεχνολογία\fogger%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5004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C:\Documents and Settings\user\Επιφάνεια εργασίας\03-137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3571875"/>
            <a:ext cx="32972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5 - Ορθογώνιο"/>
          <p:cNvSpPr>
            <a:spLocks noChangeArrowheads="1"/>
          </p:cNvSpPr>
          <p:nvPr/>
        </p:nvSpPr>
        <p:spPr bwMode="auto">
          <a:xfrm>
            <a:off x="2143125" y="5934075"/>
            <a:ext cx="642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Συμβουλεύει  τους αγρότες για την εκτροφή, διατροφή και αναπαραγωγή των αγροτικών ζώων.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971550" y="188913"/>
            <a:ext cx="511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ΖΩΙΚΗ ΠΑΡΑΓΩΓΗ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1819fish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41529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Tom%20and%20Tony%20with%20Mar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62071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971550" y="188913"/>
            <a:ext cx="5113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ΖΩΙΚΗ ΠΑΡΑΓΩΓΗ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Ποιος φορέας αναπτύσσει και πιστοποιεί ένα περίγραμμα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786742" cy="2995618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Ο Ε.Ο.Π.Π.Ε.Π. αναπτύσσει και πιστοποιεί επαγγελματικά περιγράμματα σε συνεργασία με τους κοινωνικούς εταίρους (εργαζόμενοι και εργοδότες). Η διαδικασία ανάπτυξης και πιστοποίησης των επαγγελματικών περιγραμμάτων διέπεται από σχετικό θεσμικό πλαίσιο.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E:\πεσυπ\Τεχνολογία\agriculture-v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14438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E:\πεσυπ\Τεχνολογία\A_agrotiki_trapeza_1_164942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214438"/>
            <a:ext cx="319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:\πεσυπ\Τεχνολογία\LAUSSA_WIPA_100_75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714750"/>
            <a:ext cx="39243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971550" y="88900"/>
            <a:ext cx="640873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ΑΓΡΟΤΙΚΗ ΟΙΚΟΝΟΜΙΑ</a:t>
            </a:r>
            <a:endParaRPr lang="el-GR" sz="2800"/>
          </a:p>
          <a:p>
            <a:pPr algn="ctr"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 &amp; ΑΝΑΠΤΥΞΗ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E:\πεσυπ\Τεχνολογία\page_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42875"/>
            <a:ext cx="27146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E:\πεσυπ\Τεχνολογία\No_GMO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642938"/>
            <a:ext cx="24431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E:\πεσυπ\Τεχνολογία\protasis-katanal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643188"/>
            <a:ext cx="35147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E:\πεσυπ\Τεχνολογία\assets_LARGE_t_420_6775216_type11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3357563"/>
            <a:ext cx="4457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003800" y="5949950"/>
            <a:ext cx="3600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ΤΕΧΝΟΛΟΓΙΑ ΤΡΟΦΙΜΩΝ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πεσυπ\Τεχνολογία\farm-machin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2643188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E:\πεσυπ\Τεχνολογία\tractors_cover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692150"/>
            <a:ext cx="31162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E:\πεσυπ\Τεχνολογία\spray_beau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071938"/>
            <a:ext cx="2930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E:\πεσυπ\Τεχνολογία\article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3786188"/>
            <a:ext cx="24780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250825" y="4868863"/>
            <a:ext cx="2376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latin typeface="Calibri" pitchFamily="34" charset="0"/>
              </a:rPr>
              <a:t>ΦΥΣΙΚΟΙ ΠΟΡΟΙ</a:t>
            </a: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2587625" y="1504950"/>
            <a:ext cx="2789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latin typeface="Calibri" pitchFamily="34" charset="0"/>
              </a:rPr>
              <a:t>ΜΗΧΑΝΟΛΟΓΙΑ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E:\πεσυπ\Τεχνολογία\GEOPON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0"/>
            <a:ext cx="24669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68313" y="3452813"/>
            <a:ext cx="79914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l-GR" sz="2800" b="1">
                <a:latin typeface="Calibri" pitchFamily="34" charset="0"/>
              </a:rPr>
              <a:t>Μέλλον:</a:t>
            </a:r>
            <a:r>
              <a:rPr lang="el-GR" sz="2800">
                <a:latin typeface="Calibri" pitchFamily="34" charset="0"/>
              </a:rPr>
              <a:t> </a:t>
            </a:r>
            <a:r>
              <a:rPr lang="el-GR" sz="2800"/>
              <a:t>Μ</a:t>
            </a:r>
            <a:r>
              <a:rPr lang="el-GR" sz="2800">
                <a:latin typeface="Calibri" pitchFamily="34" charset="0"/>
              </a:rPr>
              <a:t>ε</a:t>
            </a:r>
            <a:r>
              <a:rPr lang="el-GR" sz="2800"/>
              <a:t> </a:t>
            </a:r>
            <a:r>
              <a:rPr lang="el-GR" sz="2800">
                <a:latin typeface="Calibri" pitchFamily="34" charset="0"/>
              </a:rPr>
              <a:t>την αναδιάρθρωση των καλλιεργειών και τη δημιουργία σύγχρονων μονάδων πρωτογενούς παραγωγής καθίσταται απαραίτητη η παρουσία του γεωπόνου. Οι προοπτικές για το μέλλον είναι θετικές.</a:t>
            </a:r>
            <a:r>
              <a:rPr lang="el-GR"/>
              <a:t> 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50825" y="1268413"/>
            <a:ext cx="527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2800" b="1">
                <a:latin typeface="Calibri" pitchFamily="34" charset="0"/>
              </a:rPr>
              <a:t>Επαγγελματικές οργανώσεις:</a:t>
            </a:r>
            <a:r>
              <a:rPr lang="el-GR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Ποιο είναι το όφελος για τον πολίτη 1/2</a:t>
            </a:r>
            <a:endParaRPr lang="el-GR" sz="32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48577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sz="4000" dirty="0" err="1"/>
              <a:t>Tα</a:t>
            </a:r>
            <a:r>
              <a:rPr lang="el-GR" sz="4000" dirty="0"/>
              <a:t> πιστοποιημένα επαγγελματικά </a:t>
            </a:r>
            <a:r>
              <a:rPr lang="el-GR" sz="4000" dirty="0" smtClean="0"/>
              <a:t>περιγράμματα:</a:t>
            </a:r>
          </a:p>
          <a:p>
            <a:pPr algn="just"/>
            <a:endParaRPr lang="el-GR" sz="4200" dirty="0"/>
          </a:p>
          <a:p>
            <a:pPr algn="just">
              <a:buFont typeface="Arial" pitchFamily="34" charset="0"/>
              <a:buChar char="•"/>
            </a:pPr>
            <a:r>
              <a:rPr lang="el-GR" sz="4200" dirty="0"/>
              <a:t>αφορούν επαγγέλματα με υψηλή ζήτηση στην αγορά </a:t>
            </a:r>
            <a:r>
              <a:rPr lang="el-GR" sz="4200" dirty="0" smtClean="0"/>
              <a:t>εργασίας</a:t>
            </a:r>
          </a:p>
          <a:p>
            <a:pPr algn="just">
              <a:buFont typeface="Arial" pitchFamily="34" charset="0"/>
              <a:buChar char="•"/>
            </a:pPr>
            <a:endParaRPr lang="el-GR" sz="4200" dirty="0"/>
          </a:p>
          <a:p>
            <a:pPr algn="just">
              <a:buFont typeface="Arial" pitchFamily="34" charset="0"/>
              <a:buChar char="•"/>
            </a:pPr>
            <a:r>
              <a:rPr lang="el-GR" sz="4200" dirty="0"/>
              <a:t>εντάσσονται στην εθνική βάση δεδομένων πιστοποιημένων επαγγελματικών </a:t>
            </a:r>
            <a:r>
              <a:rPr lang="el-GR" sz="4200" dirty="0" smtClean="0"/>
              <a:t>περιγραμμάτων</a:t>
            </a:r>
          </a:p>
          <a:p>
            <a:pPr algn="just">
              <a:buFont typeface="Arial" pitchFamily="34" charset="0"/>
              <a:buChar char="•"/>
            </a:pPr>
            <a:endParaRPr lang="el-GR" sz="4200" dirty="0"/>
          </a:p>
          <a:p>
            <a:pPr algn="just">
              <a:buFont typeface="Arial" pitchFamily="34" charset="0"/>
              <a:buChar char="•"/>
            </a:pPr>
            <a:r>
              <a:rPr lang="el-GR" sz="4200" dirty="0"/>
              <a:t>οδηγούν στην ανάπτυξη προγραμμάτων επαγγελματικής εκπαίδευσης και κατάρτισης τα οποία ανταποκρίνονται στις απαιτήσεις της αγοράς εργασίας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Ποιο είναι το όφελος για τον πολίτη 2/2</a:t>
            </a:r>
            <a:endParaRPr lang="el-GR" sz="32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4857784"/>
          </a:xfrm>
        </p:spPr>
        <p:txBody>
          <a:bodyPr>
            <a:normAutofit/>
          </a:bodyPr>
          <a:lstStyle/>
          <a:p>
            <a:pPr algn="just"/>
            <a:r>
              <a:rPr lang="el-GR" sz="2800" dirty="0" err="1" smtClean="0"/>
              <a:t>Tα</a:t>
            </a:r>
            <a:r>
              <a:rPr lang="el-GR" sz="2800" dirty="0" smtClean="0"/>
              <a:t> πιστοποιημένα </a:t>
            </a:r>
            <a:r>
              <a:rPr lang="el-GR" sz="2800" dirty="0"/>
              <a:t>επαγγελματικά </a:t>
            </a:r>
            <a:r>
              <a:rPr lang="el-GR" sz="2800" dirty="0" smtClean="0"/>
              <a:t>περιγράμματα:</a:t>
            </a:r>
          </a:p>
          <a:p>
            <a:pPr algn="just"/>
            <a:endParaRPr lang="el-GR" sz="2800" dirty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προάγουν την αναβάθμιση των γνώσεων, δεξιοτήτων και ικανοτήτων του ανθρώπινου δυναμικού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συντελούν στην αναγνώριση των επαγγελματικών προσόντων από την αγορά εργασίας</a:t>
            </a:r>
          </a:p>
          <a:p>
            <a:pPr algn="just"/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συμβάλλουν στην προώθηση της διά βίου μάθησης</a:t>
            </a:r>
          </a:p>
          <a:p>
            <a:pPr algn="just"/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ενισχύουν εν γένει την αξιοπιστία της επαγγελματικής εκπαίδευσης και κατάρτισης.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Πόσα επαγγελματικά περιγράμματα έχουν πιστοποιηθεί μέχρι σήμερα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2428868"/>
            <a:ext cx="7572428" cy="3209932"/>
          </a:xfrm>
        </p:spPr>
        <p:txBody>
          <a:bodyPr/>
          <a:lstStyle/>
          <a:p>
            <a:pPr algn="just"/>
            <a:r>
              <a:rPr lang="el-GR" dirty="0"/>
              <a:t>Ο Ε.Ο.Π.Π.Ε.Π. έχει αναπτύξει και </a:t>
            </a:r>
            <a:r>
              <a:rPr lang="el-GR" dirty="0" smtClean="0"/>
              <a:t>πιστοποιήσει μέχρι </a:t>
            </a:r>
            <a:r>
              <a:rPr lang="el-GR" dirty="0"/>
              <a:t>σήμερα 202 επαγγελματικά </a:t>
            </a:r>
            <a:r>
              <a:rPr lang="el-GR" dirty="0" smtClean="0"/>
              <a:t>περιγράμματα.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1428750" y="857232"/>
            <a:ext cx="6400800" cy="207170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800" dirty="0" smtClean="0">
                <a:solidFill>
                  <a:schemeClr val="tx1"/>
                </a:solidFill>
                <a:latin typeface="Calibri" pitchFamily="34" charset="0"/>
              </a:rPr>
              <a:t>ΕΠΑΓΓΕΛΜΑΤΙΚΟ ΠΕΡΙΓΡΑΜΜΑ: ΓΕΩΠΟΝΟΣ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073010" y="5157192"/>
            <a:ext cx="67691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 </a:t>
            </a:r>
            <a:endParaRPr lang="el-GR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476375" y="2129397"/>
            <a:ext cx="67675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l-GR" sz="2800" b="1" dirty="0">
                <a:latin typeface="Calibri" pitchFamily="34" charset="0"/>
              </a:rPr>
              <a:t>Ορισμός:</a:t>
            </a:r>
            <a:r>
              <a:rPr lang="el-GR" sz="2800" dirty="0">
                <a:latin typeface="Calibri" pitchFamily="34" charset="0"/>
              </a:rPr>
              <a:t> Ο γεωπόνος σχεδιάζει, συμβουλεύει και εφαρμόζει μελέτες και προγράμματα γεωργικής και κτηνοτροφικής ανάπτυξης με στόχο την αύξηση της παραγωγής και την ποιοτική βελτίωσή της.</a:t>
            </a:r>
            <a:r>
              <a:rPr lang="el-GR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πεσυπ\Τεχνολογία\aktim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492375"/>
            <a:ext cx="2736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E:\πεσυπ\Τεχνολογία\steg_sta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60350"/>
            <a:ext cx="42433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E:\πεσυπ\Τεχνολογία\sxol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5175"/>
            <a:ext cx="34575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4 - Ορθογώνιο"/>
          <p:cNvSpPr>
            <a:spLocks noChangeArrowheads="1"/>
          </p:cNvSpPr>
          <p:nvPr/>
        </p:nvSpPr>
        <p:spPr bwMode="auto">
          <a:xfrm>
            <a:off x="1000125" y="4429125"/>
            <a:ext cx="75723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800" b="1">
                <a:latin typeface="Calibri" pitchFamily="34" charset="0"/>
              </a:rPr>
              <a:t>Εκπαίδευση:</a:t>
            </a:r>
            <a:r>
              <a:rPr lang="el-GR" sz="2800">
                <a:latin typeface="Calibri" pitchFamily="34" charset="0"/>
              </a:rPr>
              <a:t> Για την άσκηση του επαγγέλματος απαιτούνται σπουδές στο Γεωπονικό Πανεπιστήμιο της Αθήνας ή στις Γεωπονικές Σχολές των Πανεπιστημίων Θεσσαλονίκης και Θεσσαλίας.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497</Words>
  <Application>Microsoft Office PowerPoint</Application>
  <PresentationFormat>Προβολή στην οθόνη (4:3)</PresentationFormat>
  <Paragraphs>82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Calibri</vt:lpstr>
      <vt:lpstr>Verdana</vt:lpstr>
      <vt:lpstr>Wingdings 2</vt:lpstr>
      <vt:lpstr>Άποψη</vt:lpstr>
      <vt:lpstr>Επαγγελματικά Περιγράμματα</vt:lpstr>
      <vt:lpstr>Τι είναι τα επαγγελματικά περιγράμματα </vt:lpstr>
      <vt:lpstr>Ποιος φορέας αναπτύσσει και πιστοποιεί ένα περίγραμμα;</vt:lpstr>
      <vt:lpstr>Ποιο είναι το όφελος για τον πολίτη 1/2</vt:lpstr>
      <vt:lpstr>Ποιο είναι το όφελος για τον πολίτη 2/2</vt:lpstr>
      <vt:lpstr>Πόσα επαγγελματικά περιγράμματα έχουν πιστοποιηθεί μέχρι σήμερα;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Σπουδαιότητα: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ΠΕΡΙΒΑΛΛΟΝ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Επαγγελματικά Περιγράμματα</dc:title>
  <dc:creator>user</dc:creator>
  <cp:lastModifiedBy>Γεώργιος Φραγκούλης</cp:lastModifiedBy>
  <cp:revision>11</cp:revision>
  <dcterms:created xsi:type="dcterms:W3CDTF">2014-11-27T10:06:57Z</dcterms:created>
  <dcterms:modified xsi:type="dcterms:W3CDTF">2022-03-27T07:20:14Z</dcterms:modified>
</cp:coreProperties>
</file>