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441" r:id="rId3"/>
    <p:sldId id="446" r:id="rId4"/>
    <p:sldId id="427" r:id="rId5"/>
    <p:sldId id="444" r:id="rId6"/>
    <p:sldId id="445" r:id="rId7"/>
    <p:sldId id="447" r:id="rId8"/>
    <p:sldId id="448" r:id="rId9"/>
    <p:sldId id="449" r:id="rId10"/>
    <p:sldId id="450" r:id="rId11"/>
    <p:sldId id="451" r:id="rId12"/>
    <p:sldId id="452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151" autoAdjust="0"/>
  </p:normalViewPr>
  <p:slideViewPr>
    <p:cSldViewPr snapToGrid="0">
      <p:cViewPr varScale="1">
        <p:scale>
          <a:sx n="88" d="100"/>
          <a:sy n="88" d="100"/>
        </p:scale>
        <p:origin x="4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3A0C6-EB26-4469-8518-F1ECBD83DF3D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CB62-1BB3-4ED7-8018-BCEBBF7193A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49D3-58D7-4587-A6E4-A9799A64BCCF}" type="datetimeFigureOut">
              <a:rPr lang="el-GR" smtClean="0"/>
              <a:t>16/Μαυ/2023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A29D-92E7-4898-8BD9-E98D749B444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8871" y="1776077"/>
            <a:ext cx="10058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Παιδαγωγικές Εφαρμογές ΗΥ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Σπύρος Λ. </a:t>
            </a:r>
            <a:r>
              <a:rPr lang="el-GR" dirty="0" err="1" smtClean="0">
                <a:solidFill>
                  <a:schemeClr val="tx2"/>
                </a:solidFill>
              </a:rPr>
              <a:t>Πανέτσος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ΑΣΠΑΙΤΕ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spanetsos@aspete.gr</a:t>
            </a:r>
            <a:endParaRPr lang="el-GR" dirty="0" smtClean="0">
              <a:solidFill>
                <a:schemeClr val="tx2"/>
              </a:solidFill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502" y="2100041"/>
            <a:ext cx="5756922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Ραδιοεπικοινωνία (</a:t>
            </a:r>
            <a:r>
              <a:rPr lang="el-GR" b="1" dirty="0" err="1"/>
              <a:t>Radio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micro:bit</a:t>
            </a:r>
            <a:r>
              <a:rPr lang="el-GR" dirty="0"/>
              <a:t> διαθέτει δυνατότητα ασύρματης επικοινωνίας (μέσω ραδιοκυμάτων) με άλλες συσκευές ή άλλα </a:t>
            </a:r>
            <a:r>
              <a:rPr lang="el-GR" dirty="0" err="1"/>
              <a:t>micro:bit</a:t>
            </a:r>
            <a:r>
              <a:rPr lang="el-GR" dirty="0"/>
              <a:t> επιτρέποντας έτσι να κατασκευάσουμε παιχνίδια με πολλούς χρήστες κ.α.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9218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3" y="1382733"/>
            <a:ext cx="56388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9706" y="849738"/>
            <a:ext cx="6363411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 err="1"/>
              <a:t>Bluetooth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micro:bit</a:t>
            </a:r>
            <a:r>
              <a:rPr lang="el-GR" dirty="0"/>
              <a:t> διαθέτει μία κεραία BLE (</a:t>
            </a:r>
            <a:r>
              <a:rPr lang="el-GR" dirty="0" err="1"/>
              <a:t>Bluetooth</a:t>
            </a:r>
            <a:r>
              <a:rPr lang="el-GR" dirty="0"/>
              <a:t> </a:t>
            </a:r>
            <a:r>
              <a:rPr lang="el-GR" dirty="0" err="1"/>
              <a:t>Low</a:t>
            </a:r>
            <a:r>
              <a:rPr lang="el-GR" dirty="0"/>
              <a:t> Energy) που του επιτρέπει να στέλνει και να λαμβάνει σήματα </a:t>
            </a:r>
            <a:r>
              <a:rPr lang="el-GR" dirty="0" err="1"/>
              <a:t>Blutooth</a:t>
            </a:r>
            <a:r>
              <a:rPr lang="el-GR" dirty="0"/>
              <a:t>.  Έτσι μπορεί να επικοινωνήσει ασύρματα με υπολογιστές, τηλέφωνα, </a:t>
            </a:r>
            <a:r>
              <a:rPr lang="el-GR" dirty="0" err="1"/>
              <a:t>tamplets</a:t>
            </a:r>
            <a:r>
              <a:rPr lang="el-GR" dirty="0"/>
              <a:t>.  </a:t>
            </a:r>
            <a:endParaRPr lang="el-GR" dirty="0" smtClean="0"/>
          </a:p>
          <a:p>
            <a:pPr marL="0" indent="0">
              <a:buNone/>
              <a:defRPr/>
            </a:pPr>
            <a:r>
              <a:rPr lang="el-GR" dirty="0" smtClean="0"/>
              <a:t>Μπορούμε </a:t>
            </a:r>
            <a:r>
              <a:rPr lang="el-GR" dirty="0"/>
              <a:t>έτσι για παράδειγμα να ελέγξουμε το τηλέφωνό μας από το </a:t>
            </a:r>
            <a:r>
              <a:rPr lang="el-GR" dirty="0" err="1"/>
              <a:t>micro:bit</a:t>
            </a:r>
            <a:r>
              <a:rPr lang="el-GR" dirty="0"/>
              <a:t> ή να στείλουμε δεδομένα και εντολές στο </a:t>
            </a:r>
            <a:r>
              <a:rPr lang="el-GR" dirty="0" err="1"/>
              <a:t>micro:bit</a:t>
            </a:r>
            <a:r>
              <a:rPr lang="el-GR" dirty="0"/>
              <a:t> από το κινητό μας τηλέφωνο.</a:t>
            </a:r>
            <a:br>
              <a:rPr lang="el-GR" dirty="0"/>
            </a:br>
            <a:r>
              <a:rPr lang="el-GR" dirty="0"/>
              <a:t>Πριν την επικοινωνία μέσω </a:t>
            </a:r>
            <a:r>
              <a:rPr lang="el-GR" dirty="0" err="1"/>
              <a:t>Bluetooth</a:t>
            </a:r>
            <a:r>
              <a:rPr lang="el-GR" dirty="0"/>
              <a:t> θα πρέπει να γίνει κατάλληλη ζεύξη των δύο συσκευών.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10242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" y="1777663"/>
            <a:ext cx="56388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3730" y="2072632"/>
            <a:ext cx="5971591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Διασύνδεση USB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Η διασύνδεση USB επιτρέπει στο </a:t>
            </a:r>
            <a:r>
              <a:rPr lang="el-GR" dirty="0" err="1"/>
              <a:t>micro:bit</a:t>
            </a:r>
            <a:r>
              <a:rPr lang="el-GR" dirty="0"/>
              <a:t> να συνδεθεί με τον υπολογιστή μας μέσω ενός </a:t>
            </a:r>
            <a:r>
              <a:rPr lang="el-GR" dirty="0" err="1"/>
              <a:t>micro</a:t>
            </a:r>
            <a:r>
              <a:rPr lang="el-GR" dirty="0"/>
              <a:t>-USB καλωδίου.  Μέσω αυτού, μπορούμε να μεταφέρουμε τα προγράμματά μας στο </a:t>
            </a:r>
            <a:r>
              <a:rPr lang="el-GR" dirty="0" err="1"/>
              <a:t>micro:bit</a:t>
            </a:r>
            <a:r>
              <a:rPr lang="el-GR" dirty="0"/>
              <a:t> αλλά ταυτόχρονα από το ίδιο καλώδιο παρέχουμε την κατάλληλη τάση τροφοδοσίας για τη λειτουργία του </a:t>
            </a:r>
            <a:r>
              <a:rPr lang="el-GR" dirty="0" err="1"/>
              <a:t>micro:bit</a:t>
            </a:r>
            <a:r>
              <a:rPr lang="el-GR" dirty="0"/>
              <a:t>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11266" name="Picture 2" descr="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7" y="2009775"/>
            <a:ext cx="54864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015" y="70485"/>
            <a:ext cx="8339455" cy="6781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4000" dirty="0"/>
              <a:t>Μια εισαγωγή στο </a:t>
            </a:r>
            <a:r>
              <a:rPr lang="en-US" sz="4000" dirty="0" err="1"/>
              <a:t>micro:bit</a:t>
            </a:r>
            <a:endParaRPr lang="el-GR" sz="4000" b="1" dirty="0"/>
          </a:p>
        </p:txBody>
      </p:sp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704826" y="2025859"/>
            <a:ext cx="9570720" cy="384522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l-GR" dirty="0"/>
              <a:t>Το </a:t>
            </a:r>
            <a:r>
              <a:rPr lang="el-GR" dirty="0" err="1"/>
              <a:t>Micro:Bit</a:t>
            </a:r>
            <a:r>
              <a:rPr lang="el-GR" dirty="0"/>
              <a:t> είναι ένα μικροσκοπικός υπολογιστής που φτιάχτηκε από μια ομάδα εταιριών με την καθοδήγηση του Βρετανικού BBC. Το </a:t>
            </a:r>
            <a:r>
              <a:rPr lang="el-GR" dirty="0" err="1"/>
              <a:t>Micro:bit</a:t>
            </a:r>
            <a:r>
              <a:rPr lang="el-GR" dirty="0"/>
              <a:t> χρησιμοποιεί βιβλιοθήκες ανοιχτού κώδικα και διάφορα προγραμματιστικά περιβάλλοντα που βοηθούν τους μαθητές να μάθουν προγραμματισμό και να δημιουργήσουν χρήσιμα και ανταποδοτικά έργα. </a:t>
            </a:r>
            <a:endParaRPr lang="el-GR" dirty="0" smtClean="0"/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4826" y="50345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6" y="802432"/>
            <a:ext cx="10575862" cy="57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0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1045" y="2100041"/>
            <a:ext cx="6475379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 err="1"/>
              <a:t>LEDs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Τα </a:t>
            </a:r>
            <a:r>
              <a:rPr lang="el-GR" dirty="0" err="1"/>
              <a:t>LEDs</a:t>
            </a:r>
            <a:r>
              <a:rPr lang="el-GR" dirty="0"/>
              <a:t> ( </a:t>
            </a:r>
            <a:r>
              <a:rPr lang="el-GR" dirty="0" err="1"/>
              <a:t>Light</a:t>
            </a:r>
            <a:r>
              <a:rPr lang="el-GR" dirty="0"/>
              <a:t> </a:t>
            </a:r>
            <a:r>
              <a:rPr lang="el-GR" dirty="0" err="1"/>
              <a:t>Emitting</a:t>
            </a:r>
            <a:r>
              <a:rPr lang="el-GR" dirty="0"/>
              <a:t> </a:t>
            </a:r>
            <a:r>
              <a:rPr lang="el-GR" dirty="0" err="1"/>
              <a:t>Diodes</a:t>
            </a:r>
            <a:r>
              <a:rPr lang="el-GR" dirty="0"/>
              <a:t>) δίοδοι εκπομπής φωτός, χρησιμοποιούνται ευρέως σε πολλές συσκευές ως ενδεικτικές λυχνίες ή για φωτισμό.  </a:t>
            </a:r>
            <a:endParaRPr lang="el-GR" dirty="0" smtClean="0"/>
          </a:p>
          <a:p>
            <a:pPr marL="0" indent="0">
              <a:buNone/>
              <a:defRPr/>
            </a:pPr>
            <a:r>
              <a:rPr lang="el-GR" dirty="0" smtClean="0"/>
              <a:t>Το </a:t>
            </a:r>
            <a:r>
              <a:rPr lang="el-GR" dirty="0" err="1"/>
              <a:t>micro:bit</a:t>
            </a:r>
            <a:r>
              <a:rPr lang="el-GR" dirty="0"/>
              <a:t> διαθέτει 25 ξεχωριστά προγραμματιζόμενα </a:t>
            </a:r>
            <a:r>
              <a:rPr lang="el-GR" dirty="0" err="1"/>
              <a:t>LEDs</a:t>
            </a:r>
            <a:r>
              <a:rPr lang="el-GR" dirty="0"/>
              <a:t> που μας επιτρέπουν να εμφανίσουμε κείμενο, αριθμούς και </a:t>
            </a:r>
            <a:r>
              <a:rPr lang="el-GR" dirty="0" smtClean="0"/>
              <a:t>εικόνες.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1026" name="Picture 2" descr="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" y="1843476"/>
            <a:ext cx="52387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502" y="2100041"/>
            <a:ext cx="5756922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Κουμπιά (</a:t>
            </a:r>
            <a:r>
              <a:rPr lang="el-GR" b="1" dirty="0" err="1"/>
              <a:t>Buttons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Υπάρχουν δύο κουμπιά μπροστά στο </a:t>
            </a:r>
            <a:r>
              <a:rPr lang="el-GR" dirty="0" err="1"/>
              <a:t>micro:bit</a:t>
            </a:r>
            <a:r>
              <a:rPr lang="el-GR" dirty="0"/>
              <a:t> (εμφανίζονται με την επιγραφή Α και Β).  </a:t>
            </a:r>
            <a:endParaRPr lang="el-GR" dirty="0" smtClean="0"/>
          </a:p>
          <a:p>
            <a:pPr marL="0" indent="0">
              <a:buNone/>
              <a:defRPr/>
            </a:pPr>
            <a:r>
              <a:rPr lang="el-GR" dirty="0" smtClean="0"/>
              <a:t>Μπορούμε </a:t>
            </a:r>
            <a:r>
              <a:rPr lang="el-GR" dirty="0"/>
              <a:t>να ανιχνεύσουμε πότε αυτά τα κουμπιά πατήθηκαν, ώστε να εκτελείται κάποιος κώδικας στη συσκευή.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19333"/>
            <a:ext cx="601824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502" y="2100041"/>
            <a:ext cx="5756922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Ακροδέκτες σύνδεσης (</a:t>
            </a:r>
            <a:r>
              <a:rPr lang="el-GR" b="1" dirty="0" err="1"/>
              <a:t>PINs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Υπάρχουν 25 εξωτερικοί ακροδέκτες στο κάτω μέρος του </a:t>
            </a:r>
            <a:r>
              <a:rPr lang="el-GR" dirty="0" err="1"/>
              <a:t>micro:bit</a:t>
            </a:r>
            <a:r>
              <a:rPr lang="el-GR" dirty="0"/>
              <a:t> που τα ονομάζουμε </a:t>
            </a:r>
            <a:r>
              <a:rPr lang="el-GR" dirty="0" err="1"/>
              <a:t>pins</a:t>
            </a:r>
            <a:r>
              <a:rPr lang="el-GR" dirty="0"/>
              <a:t>.  Μέσω αυτών το </a:t>
            </a:r>
            <a:r>
              <a:rPr lang="el-GR" dirty="0" err="1"/>
              <a:t>micro:bit</a:t>
            </a:r>
            <a:r>
              <a:rPr lang="el-GR" dirty="0"/>
              <a:t> μπορεί να επικοινωνήσει ενσύρματα με τον εξωτερικό κόσμο.  Μπορούμε έτσι να συνδέσουμε κινητήρες, </a:t>
            </a:r>
            <a:r>
              <a:rPr lang="el-GR" dirty="0" err="1"/>
              <a:t>LEDs</a:t>
            </a:r>
            <a:r>
              <a:rPr lang="el-GR" dirty="0"/>
              <a:t>, αισθητήρες και άλλες ηλεκτρικές και ηλεκτρονικές διατάξεις.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0" y="2128033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502" y="2100041"/>
            <a:ext cx="5756922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Αισθητήρας φωτός (</a:t>
            </a:r>
            <a:r>
              <a:rPr lang="el-GR" b="1" dirty="0" err="1"/>
              <a:t>Light</a:t>
            </a:r>
            <a:r>
              <a:rPr lang="el-GR" b="1" dirty="0"/>
              <a:t> </a:t>
            </a:r>
            <a:r>
              <a:rPr lang="el-GR" b="1" dirty="0" err="1"/>
              <a:t>Sensor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Το </a:t>
            </a:r>
            <a:r>
              <a:rPr lang="el-GR" dirty="0" err="1"/>
              <a:t>micro:bit</a:t>
            </a:r>
            <a:r>
              <a:rPr lang="el-GR" dirty="0"/>
              <a:t> μπορεί αντιστρέφοντας τη λειτουργία των </a:t>
            </a:r>
            <a:r>
              <a:rPr lang="el-GR" dirty="0" err="1"/>
              <a:t>LEDs</a:t>
            </a:r>
            <a:r>
              <a:rPr lang="el-GR" dirty="0"/>
              <a:t>, να τα χρησιμοποιήσει ως είσοδο, ανιχνεύοντας την παρουσία φωτός.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" y="1409825"/>
            <a:ext cx="61912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502" y="2100041"/>
            <a:ext cx="5756922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Αισθητήρας φωτός (</a:t>
            </a:r>
            <a:r>
              <a:rPr lang="el-GR" b="1" dirty="0" err="1"/>
              <a:t>Light</a:t>
            </a:r>
            <a:r>
              <a:rPr lang="el-GR" b="1" dirty="0"/>
              <a:t> </a:t>
            </a:r>
            <a:r>
              <a:rPr lang="el-GR" b="1" dirty="0" err="1"/>
              <a:t>Sensor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Το </a:t>
            </a:r>
            <a:r>
              <a:rPr lang="el-GR" dirty="0" err="1"/>
              <a:t>micro:bit</a:t>
            </a:r>
            <a:r>
              <a:rPr lang="el-GR" dirty="0"/>
              <a:t> μπορεί αντιστρέφοντας τη λειτουργία των </a:t>
            </a:r>
            <a:r>
              <a:rPr lang="el-GR" dirty="0" err="1"/>
              <a:t>LEDs</a:t>
            </a:r>
            <a:r>
              <a:rPr lang="el-GR" dirty="0"/>
              <a:t>, να τα χρησιμοποιήσει ως είσοδο, ανιχνεύοντας την παρουσία φωτός</a:t>
            </a:r>
            <a:r>
              <a:rPr lang="el-GR" dirty="0" smtClean="0"/>
              <a:t>.</a:t>
            </a:r>
          </a:p>
          <a:p>
            <a:pPr marL="0" indent="0">
              <a:buNone/>
              <a:defRPr/>
            </a:pPr>
            <a:r>
              <a:rPr lang="el-GR" b="1" dirty="0"/>
              <a:t>Αισθητήρας θερμοκρασίας (</a:t>
            </a:r>
            <a:r>
              <a:rPr lang="el-GR" b="1" dirty="0" err="1"/>
              <a:t>Temperature</a:t>
            </a:r>
            <a:r>
              <a:rPr lang="el-GR" b="1" dirty="0"/>
              <a:t> </a:t>
            </a:r>
            <a:r>
              <a:rPr lang="el-GR" b="1" dirty="0" err="1"/>
              <a:t>sensor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Αυτός ο αισθητήρας επιτρέπει στο </a:t>
            </a:r>
            <a:r>
              <a:rPr lang="el-GR" dirty="0" err="1"/>
              <a:t>micro:bit</a:t>
            </a:r>
            <a:r>
              <a:rPr lang="el-GR" dirty="0"/>
              <a:t> να ανιχνεύει την τρέχουσα θερμοκρασία σε βαθμούς κελσίου.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" y="1409825"/>
            <a:ext cx="61912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9502" y="2100041"/>
            <a:ext cx="5756922" cy="39439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b="1" dirty="0"/>
              <a:t>Πυξίδα (</a:t>
            </a:r>
            <a:r>
              <a:rPr lang="el-GR" b="1" dirty="0" err="1"/>
              <a:t>Compass</a:t>
            </a:r>
            <a:r>
              <a:rPr lang="el-GR" b="1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Η πυξίδα (μαγνητόμετρο) είναι ένας αισθητήρας που μπορεί να ανιχνεύει το μαγνητικό πεδίο της γης, επιτρέποντας έτσι  να προσδιορίζουμε την κατεύθυνση που το </a:t>
            </a:r>
            <a:r>
              <a:rPr lang="el-GR" dirty="0" err="1"/>
              <a:t>micro:bit</a:t>
            </a:r>
            <a:r>
              <a:rPr lang="el-GR" dirty="0"/>
              <a:t> δείχνει.  Η πυξίδα θα πρέπει πριν χρησιμοποιηθεί να βαθμονομηθεί (</a:t>
            </a:r>
            <a:r>
              <a:rPr lang="el-GR" dirty="0" err="1"/>
              <a:t>calibration</a:t>
            </a:r>
            <a:r>
              <a:rPr lang="el-GR" dirty="0"/>
              <a:t>).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1912" y="152400"/>
            <a:ext cx="6338887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Μια εισαγωγή στο </a:t>
            </a:r>
            <a:r>
              <a:rPr lang="en-US" dirty="0" err="1"/>
              <a:t>micro:bit</a:t>
            </a:r>
            <a:endParaRPr lang="el-GR" b="1" dirty="0"/>
          </a:p>
        </p:txBody>
      </p:sp>
      <p:pic>
        <p:nvPicPr>
          <p:cNvPr id="5" name="Εικόνα 4" descr="ΛΟΓΟΤΥΠΟ ΑΣΠΑΙΤΕ ΕΛΛΗΝΙΚΟ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8321" cy="995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826" y="10876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</a:p>
          <a:p>
            <a:r>
              <a:rPr lang="el-GR" sz="1200" b="1" dirty="0"/>
              <a:t>Σ</a:t>
            </a:r>
            <a:r>
              <a:rPr lang="el-GR" sz="1200" dirty="0"/>
              <a:t>ΧΟΛΗ</a:t>
            </a:r>
          </a:p>
          <a:p>
            <a:r>
              <a:rPr lang="el-GR" sz="1200" b="1" dirty="0"/>
              <a:t>ΠΑ</a:t>
            </a:r>
            <a:r>
              <a:rPr lang="el-GR" sz="1200" dirty="0"/>
              <a:t>ΙΔΑΓΩΓΙΚΗΣ &amp;</a:t>
            </a:r>
          </a:p>
          <a:p>
            <a:r>
              <a:rPr lang="el-GR" sz="1200" b="1" dirty="0"/>
              <a:t>Τ</a:t>
            </a:r>
            <a:r>
              <a:rPr lang="el-GR" sz="1200" dirty="0"/>
              <a:t>ΕΧΝΟΛΟΓΙΚΗΣ</a:t>
            </a:r>
          </a:p>
          <a:p>
            <a:r>
              <a:rPr lang="el-GR" sz="1200" b="1" dirty="0"/>
              <a:t>Ε</a:t>
            </a:r>
            <a:r>
              <a:rPr lang="el-GR" sz="1200" dirty="0"/>
              <a:t>ΚΠΑΙΔΕΥΣΗΣ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2653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717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" y="1777663"/>
            <a:ext cx="54768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9" y="1930063"/>
            <a:ext cx="54768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216</Words>
  <Application>Microsoft Office PowerPoint</Application>
  <PresentationFormat>Ευρεία οθόνη</PresentationFormat>
  <Paragraphs>95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Παιδαγωγικές Εφαρμογές ΗΥ</vt:lpstr>
      <vt:lpstr>Μια εισαγωγή στο micro:bit</vt:lpstr>
      <vt:lpstr>Παρουσίαση του PowerPoint</vt:lpstr>
      <vt:lpstr>Μια εισαγωγή στο micro:bit</vt:lpstr>
      <vt:lpstr>Μια εισαγωγή στο micro:bit</vt:lpstr>
      <vt:lpstr>Μια εισαγωγή στο micro:bit</vt:lpstr>
      <vt:lpstr>Μια εισαγωγή στο micro:bit</vt:lpstr>
      <vt:lpstr>Μια εισαγωγή στο micro:bit</vt:lpstr>
      <vt:lpstr>Μια εισαγωγή στο micro:bit</vt:lpstr>
      <vt:lpstr>Μια εισαγωγή στο micro:bit</vt:lpstr>
      <vt:lpstr>Μια εισαγωγή στο micro:bit</vt:lpstr>
      <vt:lpstr>Μια εισαγωγή στο micro:bit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Παιδαγωγικές Εφαρμογές ΗΥ</dc:title>
  <dc:creator>spanetsos</dc:creator>
  <cp:lastModifiedBy>spanetsos</cp:lastModifiedBy>
  <cp:revision>296</cp:revision>
  <dcterms:created xsi:type="dcterms:W3CDTF">2022-02-14T19:54:00Z</dcterms:created>
  <dcterms:modified xsi:type="dcterms:W3CDTF">2023-05-15T21:40:06Z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4408D1A5BDE646E7BAEE0D1159ED87FC</vt:lpwstr>
  </property>
  <property fmtid="{D5CDD505-2E9C-101B-9397-08002B2CF9AE}" pid="3" name="KSOProductBuildVer">
    <vt:lpwstr>1033-11.2.0.11537</vt:lpwstr>
  </property>
</Properties>
</file>