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383" r:id="rId3"/>
    <p:sldId id="384" r:id="rId4"/>
    <p:sldId id="385" r:id="rId5"/>
    <p:sldId id="402" r:id="rId6"/>
    <p:sldId id="403" r:id="rId7"/>
    <p:sldId id="404" r:id="rId8"/>
    <p:sldId id="405" r:id="rId9"/>
    <p:sldId id="406" r:id="rId10"/>
    <p:sldId id="407" r:id="rId11"/>
    <p:sldId id="393" r:id="rId12"/>
    <p:sldId id="392" r:id="rId13"/>
    <p:sldId id="398" r:id="rId14"/>
    <p:sldId id="399" r:id="rId15"/>
    <p:sldId id="395" r:id="rId16"/>
    <p:sldId id="396" r:id="rId17"/>
    <p:sldId id="394" r:id="rId18"/>
    <p:sldId id="397" r:id="rId19"/>
    <p:sldId id="400" r:id="rId20"/>
    <p:sldId id="410" r:id="rId21"/>
    <p:sldId id="408" r:id="rId22"/>
    <p:sldId id="411" r:id="rId23"/>
    <p:sldId id="412" r:id="rId24"/>
    <p:sldId id="413" r:id="rId25"/>
    <p:sldId id="414" r:id="rId26"/>
    <p:sldId id="415"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71" autoAdjust="0"/>
  </p:normalViewPr>
  <p:slideViewPr>
    <p:cSldViewPr>
      <p:cViewPr varScale="1">
        <p:scale>
          <a:sx n="88" d="100"/>
          <a:sy n="88" d="100"/>
        </p:scale>
        <p:origin x="1243"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3" d="100"/>
          <a:sy n="53" d="100"/>
        </p:scale>
        <p:origin x="-286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BB5E51-C775-4615-AA11-53BDD44C70E5}" type="datetimeFigureOut">
              <a:rPr lang="el-GR" smtClean="0"/>
              <a:t>08/Ιαυ/2023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E4EC0D-6167-4C18-A6C0-17BFA0BFF3AB}" type="slidenum">
              <a:rPr lang="el-GR" smtClean="0"/>
              <a:t>‹#›</a:t>
            </a:fld>
            <a:endParaRPr lang="el-GR"/>
          </a:p>
        </p:txBody>
      </p:sp>
    </p:spTree>
    <p:extLst>
      <p:ext uri="{BB962C8B-B14F-4D97-AF65-F5344CB8AC3E}">
        <p14:creationId xmlns:p14="http://schemas.microsoft.com/office/powerpoint/2010/main" val="24752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a:t>
            </a:fld>
            <a:endParaRPr lang="el-GR"/>
          </a:p>
        </p:txBody>
      </p:sp>
    </p:spTree>
    <p:extLst>
      <p:ext uri="{BB962C8B-B14F-4D97-AF65-F5344CB8AC3E}">
        <p14:creationId xmlns:p14="http://schemas.microsoft.com/office/powerpoint/2010/main" val="20272311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10</a:t>
            </a:fld>
            <a:endParaRPr lang="el-GR"/>
          </a:p>
        </p:txBody>
      </p:sp>
    </p:spTree>
    <p:extLst>
      <p:ext uri="{BB962C8B-B14F-4D97-AF65-F5344CB8AC3E}">
        <p14:creationId xmlns:p14="http://schemas.microsoft.com/office/powerpoint/2010/main" val="7043667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11</a:t>
            </a:fld>
            <a:endParaRPr lang="el-GR"/>
          </a:p>
        </p:txBody>
      </p:sp>
    </p:spTree>
    <p:extLst>
      <p:ext uri="{BB962C8B-B14F-4D97-AF65-F5344CB8AC3E}">
        <p14:creationId xmlns:p14="http://schemas.microsoft.com/office/powerpoint/2010/main" val="3046845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12</a:t>
            </a:fld>
            <a:endParaRPr lang="el-GR"/>
          </a:p>
        </p:txBody>
      </p:sp>
    </p:spTree>
    <p:extLst>
      <p:ext uri="{BB962C8B-B14F-4D97-AF65-F5344CB8AC3E}">
        <p14:creationId xmlns:p14="http://schemas.microsoft.com/office/powerpoint/2010/main" val="10462618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13</a:t>
            </a:fld>
            <a:endParaRPr lang="el-GR"/>
          </a:p>
        </p:txBody>
      </p:sp>
    </p:spTree>
    <p:extLst>
      <p:ext uri="{BB962C8B-B14F-4D97-AF65-F5344CB8AC3E}">
        <p14:creationId xmlns:p14="http://schemas.microsoft.com/office/powerpoint/2010/main" val="6961499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14</a:t>
            </a:fld>
            <a:endParaRPr lang="el-GR"/>
          </a:p>
        </p:txBody>
      </p:sp>
    </p:spTree>
    <p:extLst>
      <p:ext uri="{BB962C8B-B14F-4D97-AF65-F5344CB8AC3E}">
        <p14:creationId xmlns:p14="http://schemas.microsoft.com/office/powerpoint/2010/main" val="2757983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15</a:t>
            </a:fld>
            <a:endParaRPr lang="el-GR"/>
          </a:p>
        </p:txBody>
      </p:sp>
    </p:spTree>
    <p:extLst>
      <p:ext uri="{BB962C8B-B14F-4D97-AF65-F5344CB8AC3E}">
        <p14:creationId xmlns:p14="http://schemas.microsoft.com/office/powerpoint/2010/main" val="8529702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16</a:t>
            </a:fld>
            <a:endParaRPr lang="el-GR"/>
          </a:p>
        </p:txBody>
      </p:sp>
    </p:spTree>
    <p:extLst>
      <p:ext uri="{BB962C8B-B14F-4D97-AF65-F5344CB8AC3E}">
        <p14:creationId xmlns:p14="http://schemas.microsoft.com/office/powerpoint/2010/main" val="7905705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17</a:t>
            </a:fld>
            <a:endParaRPr lang="el-GR"/>
          </a:p>
        </p:txBody>
      </p:sp>
    </p:spTree>
    <p:extLst>
      <p:ext uri="{BB962C8B-B14F-4D97-AF65-F5344CB8AC3E}">
        <p14:creationId xmlns:p14="http://schemas.microsoft.com/office/powerpoint/2010/main" val="20028303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18</a:t>
            </a:fld>
            <a:endParaRPr lang="el-GR"/>
          </a:p>
        </p:txBody>
      </p:sp>
    </p:spTree>
    <p:extLst>
      <p:ext uri="{BB962C8B-B14F-4D97-AF65-F5344CB8AC3E}">
        <p14:creationId xmlns:p14="http://schemas.microsoft.com/office/powerpoint/2010/main" val="11101762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19</a:t>
            </a:fld>
            <a:endParaRPr lang="el-GR"/>
          </a:p>
        </p:txBody>
      </p:sp>
    </p:spTree>
    <p:extLst>
      <p:ext uri="{BB962C8B-B14F-4D97-AF65-F5344CB8AC3E}">
        <p14:creationId xmlns:p14="http://schemas.microsoft.com/office/powerpoint/2010/main" val="3384944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a:t>
            </a:fld>
            <a:endParaRPr lang="el-GR"/>
          </a:p>
        </p:txBody>
      </p:sp>
    </p:spTree>
    <p:extLst>
      <p:ext uri="{BB962C8B-B14F-4D97-AF65-F5344CB8AC3E}">
        <p14:creationId xmlns:p14="http://schemas.microsoft.com/office/powerpoint/2010/main" val="5389327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20</a:t>
            </a:fld>
            <a:endParaRPr lang="el-GR"/>
          </a:p>
        </p:txBody>
      </p:sp>
    </p:spTree>
    <p:extLst>
      <p:ext uri="{BB962C8B-B14F-4D97-AF65-F5344CB8AC3E}">
        <p14:creationId xmlns:p14="http://schemas.microsoft.com/office/powerpoint/2010/main" val="25143613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21</a:t>
            </a:fld>
            <a:endParaRPr lang="el-GR"/>
          </a:p>
        </p:txBody>
      </p:sp>
    </p:spTree>
    <p:extLst>
      <p:ext uri="{BB962C8B-B14F-4D97-AF65-F5344CB8AC3E}">
        <p14:creationId xmlns:p14="http://schemas.microsoft.com/office/powerpoint/2010/main" val="1297176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22</a:t>
            </a:fld>
            <a:endParaRPr lang="el-GR"/>
          </a:p>
        </p:txBody>
      </p:sp>
    </p:spTree>
    <p:extLst>
      <p:ext uri="{BB962C8B-B14F-4D97-AF65-F5344CB8AC3E}">
        <p14:creationId xmlns:p14="http://schemas.microsoft.com/office/powerpoint/2010/main" val="4066750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23</a:t>
            </a:fld>
            <a:endParaRPr lang="el-GR"/>
          </a:p>
        </p:txBody>
      </p:sp>
    </p:spTree>
    <p:extLst>
      <p:ext uri="{BB962C8B-B14F-4D97-AF65-F5344CB8AC3E}">
        <p14:creationId xmlns:p14="http://schemas.microsoft.com/office/powerpoint/2010/main" val="42718566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24</a:t>
            </a:fld>
            <a:endParaRPr lang="el-GR"/>
          </a:p>
        </p:txBody>
      </p:sp>
    </p:spTree>
    <p:extLst>
      <p:ext uri="{BB962C8B-B14F-4D97-AF65-F5344CB8AC3E}">
        <p14:creationId xmlns:p14="http://schemas.microsoft.com/office/powerpoint/2010/main" val="38017688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25</a:t>
            </a:fld>
            <a:endParaRPr lang="el-GR"/>
          </a:p>
        </p:txBody>
      </p:sp>
    </p:spTree>
    <p:extLst>
      <p:ext uri="{BB962C8B-B14F-4D97-AF65-F5344CB8AC3E}">
        <p14:creationId xmlns:p14="http://schemas.microsoft.com/office/powerpoint/2010/main" val="411742909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26</a:t>
            </a:fld>
            <a:endParaRPr lang="el-GR"/>
          </a:p>
        </p:txBody>
      </p:sp>
    </p:spTree>
    <p:extLst>
      <p:ext uri="{BB962C8B-B14F-4D97-AF65-F5344CB8AC3E}">
        <p14:creationId xmlns:p14="http://schemas.microsoft.com/office/powerpoint/2010/main" val="1582546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3</a:t>
            </a:fld>
            <a:endParaRPr lang="el-GR"/>
          </a:p>
        </p:txBody>
      </p:sp>
    </p:spTree>
    <p:extLst>
      <p:ext uri="{BB962C8B-B14F-4D97-AF65-F5344CB8AC3E}">
        <p14:creationId xmlns:p14="http://schemas.microsoft.com/office/powerpoint/2010/main" val="1721292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4</a:t>
            </a:fld>
            <a:endParaRPr lang="el-GR"/>
          </a:p>
        </p:txBody>
      </p:sp>
    </p:spTree>
    <p:extLst>
      <p:ext uri="{BB962C8B-B14F-4D97-AF65-F5344CB8AC3E}">
        <p14:creationId xmlns:p14="http://schemas.microsoft.com/office/powerpoint/2010/main" val="37761639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5</a:t>
            </a:fld>
            <a:endParaRPr lang="el-GR"/>
          </a:p>
        </p:txBody>
      </p:sp>
    </p:spTree>
    <p:extLst>
      <p:ext uri="{BB962C8B-B14F-4D97-AF65-F5344CB8AC3E}">
        <p14:creationId xmlns:p14="http://schemas.microsoft.com/office/powerpoint/2010/main" val="37697076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6</a:t>
            </a:fld>
            <a:endParaRPr lang="el-GR"/>
          </a:p>
        </p:txBody>
      </p:sp>
    </p:spTree>
    <p:extLst>
      <p:ext uri="{BB962C8B-B14F-4D97-AF65-F5344CB8AC3E}">
        <p14:creationId xmlns:p14="http://schemas.microsoft.com/office/powerpoint/2010/main" val="4274572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7</a:t>
            </a:fld>
            <a:endParaRPr lang="el-GR"/>
          </a:p>
        </p:txBody>
      </p:sp>
    </p:spTree>
    <p:extLst>
      <p:ext uri="{BB962C8B-B14F-4D97-AF65-F5344CB8AC3E}">
        <p14:creationId xmlns:p14="http://schemas.microsoft.com/office/powerpoint/2010/main" val="3016574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8</a:t>
            </a:fld>
            <a:endParaRPr lang="el-GR"/>
          </a:p>
        </p:txBody>
      </p:sp>
    </p:spTree>
    <p:extLst>
      <p:ext uri="{BB962C8B-B14F-4D97-AF65-F5344CB8AC3E}">
        <p14:creationId xmlns:p14="http://schemas.microsoft.com/office/powerpoint/2010/main" val="4085336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t>9</a:t>
            </a:fld>
            <a:endParaRPr lang="el-GR"/>
          </a:p>
        </p:txBody>
      </p:sp>
    </p:spTree>
    <p:extLst>
      <p:ext uri="{BB962C8B-B14F-4D97-AF65-F5344CB8AC3E}">
        <p14:creationId xmlns:p14="http://schemas.microsoft.com/office/powerpoint/2010/main" val="471816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7CD3691-1614-428D-A707-4A5108673B3D}" type="datetimeFigureOut">
              <a:rPr lang="el-GR" smtClean="0"/>
              <a:t>08/Ιαυ/2023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568884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CD3691-1614-428D-A707-4A5108673B3D}" type="datetimeFigureOut">
              <a:rPr lang="el-GR" smtClean="0"/>
              <a:t>08/Ιαυ/2023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3705886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CD3691-1614-428D-A707-4A5108673B3D}" type="datetimeFigureOut">
              <a:rPr lang="el-GR" smtClean="0"/>
              <a:t>08/Ιαυ/2023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444174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7CD3691-1614-428D-A707-4A5108673B3D}" type="datetimeFigureOut">
              <a:rPr lang="el-GR" smtClean="0"/>
              <a:t>08/Ιαυ/2023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340255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7CD3691-1614-428D-A707-4A5108673B3D}" type="datetimeFigureOut">
              <a:rPr lang="el-GR" smtClean="0"/>
              <a:t>08/Ιαυ/2023</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1992803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7CD3691-1614-428D-A707-4A5108673B3D}" type="datetimeFigureOut">
              <a:rPr lang="el-GR" smtClean="0"/>
              <a:t>08/Ιαυ/2023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1287483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7CD3691-1614-428D-A707-4A5108673B3D}" type="datetimeFigureOut">
              <a:rPr lang="el-GR" smtClean="0"/>
              <a:t>08/Ιαυ/2023</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2230214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7CD3691-1614-428D-A707-4A5108673B3D}" type="datetimeFigureOut">
              <a:rPr lang="el-GR" smtClean="0"/>
              <a:t>08/Ιαυ/2023</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1761543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7CD3691-1614-428D-A707-4A5108673B3D}" type="datetimeFigureOut">
              <a:rPr lang="el-GR" smtClean="0"/>
              <a:t>08/Ιαυ/2023</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2736072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7CD3691-1614-428D-A707-4A5108673B3D}" type="datetimeFigureOut">
              <a:rPr lang="el-GR" smtClean="0"/>
              <a:t>08/Ιαυ/2023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928666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7CD3691-1614-428D-A707-4A5108673B3D}" type="datetimeFigureOut">
              <a:rPr lang="el-GR" smtClean="0"/>
              <a:t>08/Ιαυ/2023</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5C64023D-D84C-4ABB-93DF-090FC5EC88E5}" type="slidenum">
              <a:rPr lang="el-GR" smtClean="0"/>
              <a:t>‹#›</a:t>
            </a:fld>
            <a:endParaRPr lang="el-GR"/>
          </a:p>
        </p:txBody>
      </p:sp>
    </p:spTree>
    <p:extLst>
      <p:ext uri="{BB962C8B-B14F-4D97-AF65-F5344CB8AC3E}">
        <p14:creationId xmlns:p14="http://schemas.microsoft.com/office/powerpoint/2010/main" val="37514450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CD3691-1614-428D-A707-4A5108673B3D}" type="datetimeFigureOut">
              <a:rPr lang="el-GR" smtClean="0"/>
              <a:t>08/Ιαυ/2023</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64023D-D84C-4ABB-93DF-090FC5EC88E5}" type="slidenum">
              <a:rPr lang="el-GR" smtClean="0"/>
              <a:t>‹#›</a:t>
            </a:fld>
            <a:endParaRPr lang="el-GR"/>
          </a:p>
        </p:txBody>
      </p:sp>
    </p:spTree>
    <p:extLst>
      <p:ext uri="{BB962C8B-B14F-4D97-AF65-F5344CB8AC3E}">
        <p14:creationId xmlns:p14="http://schemas.microsoft.com/office/powerpoint/2010/main" val="21030089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hyperlink" Target="https://beebot.terrapinlogo.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https://www.iste.org/"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hyperlink" Target="https://www.gimp.org/"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https://www.mystorybook.com/books/new/" TargetMode="External"/><Relationship Id="rId5" Type="http://schemas.openxmlformats.org/officeDocument/2006/relationships/hyperlink" Target="https://storybird.com/" TargetMode="External"/><Relationship Id="rId4" Type="http://schemas.openxmlformats.org/officeDocument/2006/relationships/hyperlink" Target="https://dspace.uowm.gr/xmlui/handle/123456789/916"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899592" y="1340768"/>
            <a:ext cx="7772400" cy="1470025"/>
          </a:xfrm>
        </p:spPr>
        <p:txBody>
          <a:bodyPr>
            <a:normAutofit/>
          </a:bodyPr>
          <a:lstStyle/>
          <a:p>
            <a:r>
              <a:rPr lang="el-GR" b="1" dirty="0" smtClean="0"/>
              <a:t>Εκπαιδευτική </a:t>
            </a:r>
            <a:r>
              <a:rPr lang="el-GR" b="1" dirty="0"/>
              <a:t>Τεχνολογία-Πολυμέσα </a:t>
            </a:r>
            <a:endParaRPr lang="el-GR" dirty="0"/>
          </a:p>
        </p:txBody>
      </p:sp>
      <p:sp>
        <p:nvSpPr>
          <p:cNvPr id="3" name="Υπότιτλος 2"/>
          <p:cNvSpPr>
            <a:spLocks noGrp="1"/>
          </p:cNvSpPr>
          <p:nvPr>
            <p:ph type="subTitle" idx="1"/>
          </p:nvPr>
        </p:nvSpPr>
        <p:spPr/>
        <p:txBody>
          <a:bodyPr/>
          <a:lstStyle/>
          <a:p>
            <a:r>
              <a:rPr lang="el-GR" dirty="0" smtClean="0">
                <a:solidFill>
                  <a:schemeClr val="tx2"/>
                </a:solidFill>
              </a:rPr>
              <a:t>Σπύρος Λ. </a:t>
            </a:r>
            <a:r>
              <a:rPr lang="el-GR" dirty="0" err="1" smtClean="0">
                <a:solidFill>
                  <a:schemeClr val="tx2"/>
                </a:solidFill>
              </a:rPr>
              <a:t>Πανέτσος</a:t>
            </a:r>
            <a:endParaRPr lang="el-GR" dirty="0" smtClean="0">
              <a:solidFill>
                <a:schemeClr val="tx2"/>
              </a:solidFill>
            </a:endParaRPr>
          </a:p>
          <a:p>
            <a:r>
              <a:rPr lang="el-GR" dirty="0" smtClean="0">
                <a:solidFill>
                  <a:schemeClr val="tx2"/>
                </a:solidFill>
              </a:rPr>
              <a:t>Καθηγητής ΑΣΠΑΙΤΕ</a:t>
            </a:r>
          </a:p>
          <a:p>
            <a:r>
              <a:rPr lang="en-US" dirty="0" smtClean="0">
                <a:solidFill>
                  <a:schemeClr val="tx2"/>
                </a:solidFill>
              </a:rPr>
              <a:t>spanetsos@aspete.gr</a:t>
            </a:r>
            <a:endParaRPr lang="el-GR" dirty="0" smtClean="0">
              <a:solidFill>
                <a:schemeClr val="tx2"/>
              </a:solidFill>
            </a:endParaRPr>
          </a:p>
          <a:p>
            <a:endParaRPr lang="el-GR" dirty="0"/>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Tree>
    <p:extLst>
      <p:ext uri="{BB962C8B-B14F-4D97-AF65-F5344CB8AC3E}">
        <p14:creationId xmlns:p14="http://schemas.microsoft.com/office/powerpoint/2010/main" val="2638284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287016" y="2636912"/>
            <a:ext cx="8856984" cy="3293209"/>
          </a:xfrm>
          <a:prstGeom prst="rect">
            <a:avLst/>
          </a:prstGeom>
        </p:spPr>
        <p:txBody>
          <a:bodyPr wrap="square">
            <a:spAutoFit/>
          </a:bodyPr>
          <a:lstStyle/>
          <a:p>
            <a:pPr algn="ctr">
              <a:spcBef>
                <a:spcPct val="0"/>
              </a:spcBef>
              <a:spcAft>
                <a:spcPts val="1200"/>
              </a:spcAft>
            </a:pPr>
            <a:r>
              <a:rPr lang="el-GR" sz="2400" spc="-10" dirty="0">
                <a:solidFill>
                  <a:srgbClr val="001F5F"/>
                </a:solidFill>
                <a:latin typeface="Carlito"/>
                <a:cs typeface="Carlito"/>
              </a:rPr>
              <a:t>Web 2.0</a:t>
            </a:r>
            <a:endParaRPr lang="el-GR" sz="2400" spc="-10" dirty="0">
              <a:solidFill>
                <a:srgbClr val="001F5F"/>
              </a:solidFill>
              <a:latin typeface="Carlito"/>
              <a:cs typeface="Carlito"/>
            </a:endParaRPr>
          </a:p>
          <a:p>
            <a:r>
              <a:rPr lang="el-GR" altLang="el-GR" sz="2000" dirty="0" err="1">
                <a:solidFill>
                  <a:srgbClr val="002060"/>
                </a:solidFill>
              </a:rPr>
              <a:t>Στυλιαράς</a:t>
            </a:r>
            <a:r>
              <a:rPr lang="el-GR" altLang="el-GR" sz="2000" dirty="0">
                <a:solidFill>
                  <a:srgbClr val="002060"/>
                </a:solidFill>
              </a:rPr>
              <a:t>, Γ., Δήμου, Β., 2015. </a:t>
            </a:r>
            <a:r>
              <a:rPr lang="el-GR" altLang="el-GR" sz="2000" i="1" dirty="0">
                <a:solidFill>
                  <a:srgbClr val="002060"/>
                </a:solidFill>
              </a:rPr>
              <a:t>Διδακτική της πληροφορικής</a:t>
            </a:r>
            <a:r>
              <a:rPr lang="el-GR" altLang="el-GR" sz="2000" dirty="0">
                <a:solidFill>
                  <a:srgbClr val="002060"/>
                </a:solidFill>
              </a:rPr>
              <a:t>. [ηλεκτρ. βιβλ.] </a:t>
            </a:r>
            <a:endParaRPr lang="el-GR" altLang="el-GR" sz="2000" dirty="0" smtClean="0">
              <a:solidFill>
                <a:srgbClr val="002060"/>
              </a:solidFill>
            </a:endParaRPr>
          </a:p>
          <a:p>
            <a:r>
              <a:rPr lang="el-GR" altLang="el-GR" sz="2000" dirty="0" smtClean="0">
                <a:solidFill>
                  <a:srgbClr val="002060"/>
                </a:solidFill>
              </a:rPr>
              <a:t>Αθήνα: Σύνδεσμος </a:t>
            </a:r>
            <a:r>
              <a:rPr lang="el-GR" altLang="el-GR" sz="2000" dirty="0">
                <a:solidFill>
                  <a:srgbClr val="002060"/>
                </a:solidFill>
              </a:rPr>
              <a:t>Ελληνικών Ακαδημαϊκών Βιβλιοθηκών. </a:t>
            </a:r>
            <a:endParaRPr lang="el-GR" altLang="el-GR" sz="2000" dirty="0" smtClean="0">
              <a:solidFill>
                <a:srgbClr val="002060"/>
              </a:solidFill>
            </a:endParaRPr>
          </a:p>
          <a:p>
            <a:endParaRPr lang="el-GR" altLang="el-GR" sz="2000" dirty="0">
              <a:solidFill>
                <a:srgbClr val="002060"/>
              </a:solidFill>
            </a:endParaRPr>
          </a:p>
          <a:p>
            <a:r>
              <a:rPr lang="el-GR" altLang="el-GR" sz="2000" dirty="0" smtClean="0">
                <a:solidFill>
                  <a:srgbClr val="002060"/>
                </a:solidFill>
              </a:rPr>
              <a:t>Διαθέσιμο </a:t>
            </a:r>
            <a:r>
              <a:rPr lang="el-GR" altLang="el-GR" sz="2000" dirty="0">
                <a:solidFill>
                  <a:srgbClr val="002060"/>
                </a:solidFill>
              </a:rPr>
              <a:t>στο: </a:t>
            </a:r>
            <a:r>
              <a:rPr lang="en-US" altLang="el-GR" sz="2000" dirty="0">
                <a:solidFill>
                  <a:srgbClr val="002060"/>
                </a:solidFill>
              </a:rPr>
              <a:t>https://repository.kallipos.gr/bitstream/11419/722/5/00_master_document-KOY.pdf </a:t>
            </a:r>
            <a:r>
              <a:rPr lang="el-GR" altLang="el-GR" sz="2000" dirty="0">
                <a:solidFill>
                  <a:srgbClr val="002060"/>
                </a:solidFill>
              </a:rPr>
              <a:t/>
            </a:r>
            <a:br>
              <a:rPr lang="el-GR" altLang="el-GR" sz="2000" dirty="0">
                <a:solidFill>
                  <a:srgbClr val="002060"/>
                </a:solidFill>
              </a:rPr>
            </a:br>
            <a:r>
              <a:rPr lang="el-GR" altLang="el-GR" sz="2000" b="1" i="1" dirty="0">
                <a:solidFill>
                  <a:srgbClr val="FF0000"/>
                </a:solidFill>
              </a:rPr>
              <a:t/>
            </a:r>
            <a:br>
              <a:rPr lang="el-GR" altLang="el-GR" sz="2000" b="1" i="1" dirty="0">
                <a:solidFill>
                  <a:srgbClr val="FF0000"/>
                </a:solidFill>
              </a:rPr>
            </a:br>
            <a:r>
              <a:rPr lang="el-GR" altLang="el-GR" sz="2000" b="1" i="1" dirty="0">
                <a:solidFill>
                  <a:srgbClr val="FF0000"/>
                </a:solidFill>
              </a:rPr>
              <a:t>Σελίδες </a:t>
            </a:r>
            <a:r>
              <a:rPr lang="el-GR" altLang="el-GR" sz="2000" b="1" i="1" dirty="0" smtClean="0">
                <a:solidFill>
                  <a:srgbClr val="FF0000"/>
                </a:solidFill>
              </a:rPr>
              <a:t>139-145 </a:t>
            </a:r>
            <a:r>
              <a:rPr lang="el-GR" altLang="el-GR" sz="2000" b="1" i="1" dirty="0">
                <a:solidFill>
                  <a:srgbClr val="FF0000"/>
                </a:solidFill>
              </a:rPr>
              <a:t>(Εξεταστέα </a:t>
            </a:r>
            <a:r>
              <a:rPr lang="el-GR" altLang="el-GR" sz="2000" b="1" i="1" dirty="0" err="1">
                <a:solidFill>
                  <a:srgbClr val="FF0000"/>
                </a:solidFill>
              </a:rPr>
              <a:t>Υλη</a:t>
            </a:r>
            <a:r>
              <a:rPr lang="el-GR" altLang="el-GR" sz="2000" b="1" i="1" dirty="0">
                <a:solidFill>
                  <a:srgbClr val="FF0000"/>
                </a:solidFill>
              </a:rPr>
              <a:t>)</a:t>
            </a:r>
            <a:br>
              <a:rPr lang="el-GR" altLang="el-GR" sz="2000" b="1" i="1" dirty="0">
                <a:solidFill>
                  <a:srgbClr val="FF0000"/>
                </a:solidFill>
              </a:rPr>
            </a:br>
            <a:endParaRPr lang="el-GR" sz="1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8920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251520" y="1356676"/>
            <a:ext cx="8856984" cy="5047536"/>
          </a:xfrm>
          <a:prstGeom prst="rect">
            <a:avLst/>
          </a:prstGeom>
        </p:spPr>
        <p:txBody>
          <a:bodyPr wrap="square">
            <a:spAutoFit/>
          </a:bodyPr>
          <a:lstStyle/>
          <a:p>
            <a:pPr algn="ctr">
              <a:spcBef>
                <a:spcPct val="0"/>
              </a:spcBef>
              <a:spcAft>
                <a:spcPts val="1200"/>
              </a:spcAft>
            </a:pPr>
            <a:r>
              <a:rPr lang="el-GR" sz="2400" spc="-10" dirty="0">
                <a:solidFill>
                  <a:srgbClr val="001F5F"/>
                </a:solidFill>
                <a:latin typeface="Carlito"/>
                <a:cs typeface="Carlito"/>
              </a:rPr>
              <a:t>Web 2.0</a:t>
            </a:r>
            <a:endParaRPr lang="el-GR" sz="2400" spc="-10" dirty="0">
              <a:solidFill>
                <a:srgbClr val="001F5F"/>
              </a:solidFill>
              <a:latin typeface="Carlito"/>
              <a:cs typeface="Carlito"/>
            </a:endParaRPr>
          </a:p>
          <a:p>
            <a:r>
              <a:rPr lang="el-GR" sz="2000" dirty="0" smtClean="0">
                <a:solidFill>
                  <a:srgbClr val="002060"/>
                </a:solidFill>
                <a:latin typeface="Times New Roman" panose="02020603050405020304" pitchFamily="18" charset="0"/>
                <a:cs typeface="Times New Roman" panose="02020603050405020304" pitchFamily="18" charset="0"/>
              </a:rPr>
              <a:t>«</a:t>
            </a:r>
            <a:r>
              <a:rPr lang="el-GR" sz="2000" i="1" dirty="0">
                <a:solidFill>
                  <a:srgbClr val="002060"/>
                </a:solidFill>
                <a:latin typeface="Times New Roman" panose="02020603050405020304" pitchFamily="18" charset="0"/>
                <a:cs typeface="Times New Roman" panose="02020603050405020304" pitchFamily="18" charset="0"/>
              </a:rPr>
              <a:t>Το σύγχρονο τεχνολογικό περιβάλλον που καθορίζει τις εξελίξεις και στο χώρο της εκπαίδευση είναι ο ιστός 2.0 ή Web </a:t>
            </a:r>
            <a:r>
              <a:rPr lang="el-GR" sz="2000" i="1" dirty="0" smtClean="0">
                <a:solidFill>
                  <a:srgbClr val="002060"/>
                </a:solidFill>
                <a:latin typeface="Times New Roman" panose="02020603050405020304" pitchFamily="18" charset="0"/>
                <a:cs typeface="Times New Roman" panose="02020603050405020304" pitchFamily="18" charset="0"/>
              </a:rPr>
              <a:t>2.0. </a:t>
            </a:r>
            <a:endParaRPr lang="el-GR" sz="2000" i="1" dirty="0">
              <a:solidFill>
                <a:srgbClr val="002060"/>
              </a:solidFill>
              <a:latin typeface="Times New Roman" panose="02020603050405020304" pitchFamily="18" charset="0"/>
              <a:cs typeface="Times New Roman" panose="02020603050405020304" pitchFamily="18" charset="0"/>
            </a:endParaRPr>
          </a:p>
          <a:p>
            <a:r>
              <a:rPr lang="el-GR" sz="2000" i="1" dirty="0">
                <a:solidFill>
                  <a:srgbClr val="FF0000"/>
                </a:solidFill>
                <a:latin typeface="Times New Roman" panose="02020603050405020304" pitchFamily="18" charset="0"/>
                <a:cs typeface="Times New Roman" panose="02020603050405020304" pitchFamily="18" charset="0"/>
              </a:rPr>
              <a:t>Ο </a:t>
            </a:r>
            <a:r>
              <a:rPr lang="en-US" sz="2000" i="1" dirty="0" smtClean="0">
                <a:solidFill>
                  <a:srgbClr val="FF0000"/>
                </a:solidFill>
                <a:latin typeface="Times New Roman" panose="02020603050405020304" pitchFamily="18" charset="0"/>
                <a:cs typeface="Times New Roman" panose="02020603050405020304" pitchFamily="18" charset="0"/>
              </a:rPr>
              <a:t>Web</a:t>
            </a:r>
            <a:r>
              <a:rPr lang="el-GR" sz="2000" i="1" dirty="0" smtClean="0">
                <a:solidFill>
                  <a:srgbClr val="FF0000"/>
                </a:solidFill>
                <a:latin typeface="Times New Roman" panose="02020603050405020304" pitchFamily="18" charset="0"/>
                <a:cs typeface="Times New Roman" panose="02020603050405020304" pitchFamily="18" charset="0"/>
              </a:rPr>
              <a:t> </a:t>
            </a:r>
            <a:r>
              <a:rPr lang="el-GR" sz="2000" i="1" dirty="0">
                <a:solidFill>
                  <a:srgbClr val="FF0000"/>
                </a:solidFill>
                <a:latin typeface="Times New Roman" panose="02020603050405020304" pitchFamily="18" charset="0"/>
                <a:cs typeface="Times New Roman" panose="02020603050405020304" pitchFamily="18" charset="0"/>
              </a:rPr>
              <a:t>2.0 θεωρείται η νέα γενιά του διαδικτύου που συνδυάζει τρεις </a:t>
            </a:r>
            <a:r>
              <a:rPr lang="el-GR" sz="2000" i="1" dirty="0" smtClean="0">
                <a:solidFill>
                  <a:srgbClr val="FF0000"/>
                </a:solidFill>
                <a:latin typeface="Times New Roman" panose="02020603050405020304" pitchFamily="18" charset="0"/>
                <a:cs typeface="Times New Roman" panose="02020603050405020304" pitchFamily="18" charset="0"/>
              </a:rPr>
              <a:t>άξονες</a:t>
            </a:r>
            <a:r>
              <a:rPr lang="el-GR" sz="2000" i="1" dirty="0">
                <a:solidFill>
                  <a:srgbClr val="FF0000"/>
                </a:solidFill>
                <a:latin typeface="Times New Roman" panose="02020603050405020304" pitchFamily="18" charset="0"/>
                <a:cs typeface="Times New Roman" panose="02020603050405020304" pitchFamily="18" charset="0"/>
              </a:rPr>
              <a:t>: </a:t>
            </a:r>
          </a:p>
          <a:p>
            <a:r>
              <a:rPr lang="el-GR" sz="2000" i="1" dirty="0">
                <a:solidFill>
                  <a:srgbClr val="FF0000"/>
                </a:solidFill>
                <a:latin typeface="Times New Roman" panose="02020603050405020304" pitchFamily="18" charset="0"/>
                <a:cs typeface="Times New Roman" panose="02020603050405020304" pitchFamily="18" charset="0"/>
              </a:rPr>
              <a:t>α) την ανταλλαγή πληροφοριών από όλους σε όλους (</a:t>
            </a:r>
            <a:r>
              <a:rPr lang="el-GR" sz="2000" i="1" dirty="0" err="1">
                <a:solidFill>
                  <a:srgbClr val="FF0000"/>
                </a:solidFill>
                <a:latin typeface="Times New Roman" panose="02020603050405020304" pitchFamily="18" charset="0"/>
                <a:cs typeface="Times New Roman" panose="02020603050405020304" pitchFamily="18" charset="0"/>
              </a:rPr>
              <a:t>horizontal</a:t>
            </a:r>
            <a:r>
              <a:rPr lang="el-GR" sz="2000" i="1" dirty="0">
                <a:solidFill>
                  <a:srgbClr val="FF0000"/>
                </a:solidFill>
                <a:latin typeface="Times New Roman" panose="02020603050405020304" pitchFamily="18" charset="0"/>
                <a:cs typeface="Times New Roman" panose="02020603050405020304" pitchFamily="18" charset="0"/>
              </a:rPr>
              <a:t> </a:t>
            </a:r>
            <a:r>
              <a:rPr lang="el-GR" sz="2000" i="1" dirty="0" err="1">
                <a:solidFill>
                  <a:srgbClr val="FF0000"/>
                </a:solidFill>
                <a:latin typeface="Times New Roman" panose="02020603050405020304" pitchFamily="18" charset="0"/>
                <a:cs typeface="Times New Roman" panose="02020603050405020304" pitchFamily="18" charset="0"/>
              </a:rPr>
              <a:t>platforms</a:t>
            </a:r>
            <a:r>
              <a:rPr lang="el-GR" sz="2000" i="1" dirty="0">
                <a:solidFill>
                  <a:srgbClr val="FF0000"/>
                </a:solidFill>
                <a:latin typeface="Times New Roman" panose="02020603050405020304" pitchFamily="18" charset="0"/>
                <a:cs typeface="Times New Roman" panose="02020603050405020304" pitchFamily="18" charset="0"/>
              </a:rPr>
              <a:t>), </a:t>
            </a:r>
          </a:p>
          <a:p>
            <a:r>
              <a:rPr lang="el-GR" sz="2000" i="1" dirty="0" smtClean="0">
                <a:solidFill>
                  <a:srgbClr val="FF0000"/>
                </a:solidFill>
                <a:latin typeface="Times New Roman" panose="02020603050405020304" pitchFamily="18" charset="0"/>
                <a:cs typeface="Times New Roman" panose="02020603050405020304" pitchFamily="18" charset="0"/>
              </a:rPr>
              <a:t>β) </a:t>
            </a:r>
            <a:r>
              <a:rPr lang="el-GR" sz="2000" i="1" dirty="0">
                <a:solidFill>
                  <a:srgbClr val="FF0000"/>
                </a:solidFill>
                <a:latin typeface="Times New Roman" panose="02020603050405020304" pitchFamily="18" charset="0"/>
                <a:cs typeface="Times New Roman" panose="02020603050405020304" pitchFamily="18" charset="0"/>
              </a:rPr>
              <a:t>τη συμμετοχή των χρηστών στη δημιουργία περιεχομένου (</a:t>
            </a:r>
            <a:r>
              <a:rPr lang="el-GR" sz="2000" i="1" dirty="0" err="1">
                <a:solidFill>
                  <a:srgbClr val="FF0000"/>
                </a:solidFill>
                <a:latin typeface="Times New Roman" panose="02020603050405020304" pitchFamily="18" charset="0"/>
                <a:cs typeface="Times New Roman" panose="02020603050405020304" pitchFamily="18" charset="0"/>
              </a:rPr>
              <a:t>user</a:t>
            </a:r>
            <a:r>
              <a:rPr lang="el-GR" sz="2000" i="1" dirty="0">
                <a:solidFill>
                  <a:srgbClr val="FF0000"/>
                </a:solidFill>
                <a:latin typeface="Times New Roman" panose="02020603050405020304" pitchFamily="18" charset="0"/>
                <a:cs typeface="Times New Roman" panose="02020603050405020304" pitchFamily="18" charset="0"/>
              </a:rPr>
              <a:t> </a:t>
            </a:r>
            <a:r>
              <a:rPr lang="el-GR" sz="2000" i="1" dirty="0" err="1">
                <a:solidFill>
                  <a:srgbClr val="FF0000"/>
                </a:solidFill>
                <a:latin typeface="Times New Roman" panose="02020603050405020304" pitchFamily="18" charset="0"/>
                <a:cs typeface="Times New Roman" panose="02020603050405020304" pitchFamily="18" charset="0"/>
              </a:rPr>
              <a:t>generated</a:t>
            </a:r>
            <a:r>
              <a:rPr lang="el-GR" sz="2000" i="1" dirty="0">
                <a:solidFill>
                  <a:srgbClr val="FF0000"/>
                </a:solidFill>
                <a:latin typeface="Times New Roman" panose="02020603050405020304" pitchFamily="18" charset="0"/>
                <a:cs typeface="Times New Roman" panose="02020603050405020304" pitchFamily="18" charset="0"/>
              </a:rPr>
              <a:t> </a:t>
            </a:r>
            <a:r>
              <a:rPr lang="el-GR" sz="2000" i="1" dirty="0" err="1">
                <a:solidFill>
                  <a:srgbClr val="FF0000"/>
                </a:solidFill>
                <a:latin typeface="Times New Roman" panose="02020603050405020304" pitchFamily="18" charset="0"/>
                <a:cs typeface="Times New Roman" panose="02020603050405020304" pitchFamily="18" charset="0"/>
              </a:rPr>
              <a:t>content</a:t>
            </a:r>
            <a:r>
              <a:rPr lang="el-GR" sz="2000" i="1" dirty="0">
                <a:solidFill>
                  <a:srgbClr val="FF0000"/>
                </a:solidFill>
                <a:latin typeface="Times New Roman" panose="02020603050405020304" pitchFamily="18" charset="0"/>
                <a:cs typeface="Times New Roman" panose="02020603050405020304" pitchFamily="18" charset="0"/>
              </a:rPr>
              <a:t>), </a:t>
            </a:r>
            <a:endParaRPr lang="en-US" sz="2000" i="1" dirty="0" smtClean="0">
              <a:solidFill>
                <a:srgbClr val="FF0000"/>
              </a:solidFill>
              <a:latin typeface="Times New Roman" panose="02020603050405020304" pitchFamily="18" charset="0"/>
              <a:cs typeface="Times New Roman" panose="02020603050405020304" pitchFamily="18" charset="0"/>
            </a:endParaRPr>
          </a:p>
          <a:p>
            <a:r>
              <a:rPr lang="el-GR" sz="2000" i="1" dirty="0" smtClean="0">
                <a:solidFill>
                  <a:srgbClr val="FF0000"/>
                </a:solidFill>
                <a:latin typeface="Times New Roman" panose="02020603050405020304" pitchFamily="18" charset="0"/>
                <a:cs typeface="Times New Roman" panose="02020603050405020304" pitchFamily="18" charset="0"/>
              </a:rPr>
              <a:t>γ</a:t>
            </a:r>
            <a:r>
              <a:rPr lang="el-GR" sz="2000" i="1" dirty="0">
                <a:solidFill>
                  <a:srgbClr val="FF0000"/>
                </a:solidFill>
                <a:latin typeface="Times New Roman" panose="02020603050405020304" pitchFamily="18" charset="0"/>
                <a:cs typeface="Times New Roman" panose="02020603050405020304" pitchFamily="18" charset="0"/>
              </a:rPr>
              <a:t>) την προσβασιμότητα (</a:t>
            </a:r>
            <a:r>
              <a:rPr lang="el-GR" sz="2000" i="1" dirty="0" err="1">
                <a:solidFill>
                  <a:srgbClr val="FF0000"/>
                </a:solidFill>
                <a:latin typeface="Times New Roman" panose="02020603050405020304" pitchFamily="18" charset="0"/>
                <a:cs typeface="Times New Roman" panose="02020603050405020304" pitchFamily="18" charset="0"/>
              </a:rPr>
              <a:t>accessibility</a:t>
            </a:r>
            <a:r>
              <a:rPr lang="el-GR" sz="2000" i="1" dirty="0">
                <a:solidFill>
                  <a:srgbClr val="FF0000"/>
                </a:solidFill>
                <a:latin typeface="Times New Roman" panose="02020603050405020304" pitchFamily="18" charset="0"/>
                <a:cs typeface="Times New Roman" panose="02020603050405020304" pitchFamily="18" charset="0"/>
              </a:rPr>
              <a:t>),</a:t>
            </a:r>
            <a:r>
              <a:rPr lang="el-GR" sz="2000" i="1" dirty="0">
                <a:solidFill>
                  <a:srgbClr val="002060"/>
                </a:solidFill>
                <a:latin typeface="Times New Roman" panose="02020603050405020304" pitchFamily="18" charset="0"/>
                <a:cs typeface="Times New Roman" panose="02020603050405020304" pitchFamily="18" charset="0"/>
              </a:rPr>
              <a:t> </a:t>
            </a:r>
          </a:p>
          <a:p>
            <a:r>
              <a:rPr lang="el-GR" sz="2000" i="1" dirty="0">
                <a:solidFill>
                  <a:srgbClr val="002060"/>
                </a:solidFill>
                <a:latin typeface="Times New Roman" panose="02020603050405020304" pitchFamily="18" charset="0"/>
                <a:cs typeface="Times New Roman" panose="02020603050405020304" pitchFamily="18" charset="0"/>
              </a:rPr>
              <a:t>δηλαδή την ανοιχτή και δωρεάν δυνατότητα ανάκλησης της πληροφορίας και του περιεχομένου από τον </a:t>
            </a:r>
            <a:r>
              <a:rPr lang="el-GR" sz="2000" i="1" dirty="0" err="1">
                <a:solidFill>
                  <a:srgbClr val="002060"/>
                </a:solidFill>
                <a:latin typeface="Times New Roman" panose="02020603050405020304" pitchFamily="18" charset="0"/>
                <a:cs typeface="Times New Roman" panose="02020603050405020304" pitchFamily="18" charset="0"/>
              </a:rPr>
              <a:t>ιστότοπο</a:t>
            </a:r>
            <a:r>
              <a:rPr lang="el-GR" sz="2000" i="1" dirty="0">
                <a:solidFill>
                  <a:srgbClr val="002060"/>
                </a:solidFill>
                <a:latin typeface="Times New Roman" panose="02020603050405020304" pitchFamily="18" charset="0"/>
                <a:cs typeface="Times New Roman" panose="02020603050405020304" pitchFamily="18" charset="0"/>
              </a:rPr>
              <a:t>. </a:t>
            </a:r>
          </a:p>
          <a:p>
            <a:r>
              <a:rPr lang="el-GR" sz="2000" i="1" dirty="0">
                <a:solidFill>
                  <a:srgbClr val="002060"/>
                </a:solidFill>
                <a:latin typeface="Times New Roman" panose="02020603050405020304" pitchFamily="18" charset="0"/>
                <a:cs typeface="Times New Roman" panose="02020603050405020304" pitchFamily="18" charset="0"/>
              </a:rPr>
              <a:t>Οι άξονες της </a:t>
            </a:r>
            <a:r>
              <a:rPr lang="el-GR" sz="2000" i="1" dirty="0" err="1">
                <a:solidFill>
                  <a:srgbClr val="FFFF00"/>
                </a:solidFill>
                <a:latin typeface="Times New Roman" panose="02020603050405020304" pitchFamily="18" charset="0"/>
                <a:cs typeface="Times New Roman" panose="02020603050405020304" pitchFamily="18" charset="0"/>
              </a:rPr>
              <a:t>συμμετοχικότητας</a:t>
            </a:r>
            <a:r>
              <a:rPr lang="el-GR" sz="2000" i="1" dirty="0">
                <a:solidFill>
                  <a:srgbClr val="002060"/>
                </a:solidFill>
                <a:latin typeface="Times New Roman" panose="02020603050405020304" pitchFamily="18" charset="0"/>
                <a:cs typeface="Times New Roman" panose="02020603050405020304" pitchFamily="18" charset="0"/>
              </a:rPr>
              <a:t>, της </a:t>
            </a:r>
            <a:r>
              <a:rPr lang="el-GR" sz="2000" i="1" dirty="0">
                <a:solidFill>
                  <a:srgbClr val="FFFF00"/>
                </a:solidFill>
                <a:latin typeface="Times New Roman" panose="02020603050405020304" pitchFamily="18" charset="0"/>
                <a:cs typeface="Times New Roman" panose="02020603050405020304" pitchFamily="18" charset="0"/>
              </a:rPr>
              <a:t>καθολικής προσβασιμότητας </a:t>
            </a:r>
            <a:r>
              <a:rPr lang="el-GR" sz="2000" i="1" dirty="0">
                <a:solidFill>
                  <a:srgbClr val="002060"/>
                </a:solidFill>
                <a:latin typeface="Times New Roman" panose="02020603050405020304" pitchFamily="18" charset="0"/>
                <a:cs typeface="Times New Roman" panose="02020603050405020304" pitchFamily="18" charset="0"/>
              </a:rPr>
              <a:t>και της </a:t>
            </a:r>
            <a:r>
              <a:rPr lang="el-GR" sz="2000" i="1" dirty="0">
                <a:solidFill>
                  <a:srgbClr val="FFFF00"/>
                </a:solidFill>
                <a:latin typeface="Times New Roman" panose="02020603050405020304" pitchFamily="18" charset="0"/>
                <a:cs typeface="Times New Roman" panose="02020603050405020304" pitchFamily="18" charset="0"/>
              </a:rPr>
              <a:t>ανταλλαγής γνώσης </a:t>
            </a:r>
            <a:r>
              <a:rPr lang="el-GR" sz="2000" i="1" dirty="0">
                <a:solidFill>
                  <a:srgbClr val="002060"/>
                </a:solidFill>
                <a:latin typeface="Times New Roman" panose="02020603050405020304" pitchFamily="18" charset="0"/>
                <a:cs typeface="Times New Roman" panose="02020603050405020304" pitchFamily="18" charset="0"/>
              </a:rPr>
              <a:t>αντιπαρατίθενται στην παλαιότερη δομή του διαδικτύου, όταν, πρώτον, η πληροφορία </a:t>
            </a:r>
            <a:r>
              <a:rPr lang="el-GR" sz="2000" i="1" dirty="0" smtClean="0">
                <a:solidFill>
                  <a:srgbClr val="002060"/>
                </a:solidFill>
                <a:latin typeface="Times New Roman" panose="02020603050405020304" pitchFamily="18" charset="0"/>
                <a:cs typeface="Times New Roman" panose="02020603050405020304" pitchFamily="18" charset="0"/>
              </a:rPr>
              <a:t>προερχόταν </a:t>
            </a:r>
            <a:r>
              <a:rPr lang="el-GR" sz="2000" i="1" dirty="0">
                <a:solidFill>
                  <a:srgbClr val="002060"/>
                </a:solidFill>
                <a:latin typeface="Times New Roman" panose="02020603050405020304" pitchFamily="18" charset="0"/>
                <a:cs typeface="Times New Roman" panose="02020603050405020304" pitchFamily="18" charset="0"/>
              </a:rPr>
              <a:t>από ένα δημιουργό και απευθυνόταν σε πολλούς και, δεύτερον, απουσίαζε η συν – διαμόρφωση του περιεχομένου από τους χρήστες</a:t>
            </a:r>
            <a:r>
              <a:rPr lang="el-GR" sz="2000" i="1" dirty="0" smtClean="0">
                <a:solidFill>
                  <a:srgbClr val="002060"/>
                </a:solidFill>
                <a:latin typeface="Times New Roman" panose="02020603050405020304" pitchFamily="18" charset="0"/>
                <a:cs typeface="Times New Roman" panose="02020603050405020304" pitchFamily="18" charset="0"/>
              </a:rPr>
              <a:t>.» </a:t>
            </a:r>
            <a:endParaRPr lang="en-US" sz="2000" i="1" dirty="0" smtClean="0">
              <a:solidFill>
                <a:srgbClr val="002060"/>
              </a:solidFill>
              <a:latin typeface="Times New Roman" panose="02020603050405020304" pitchFamily="18" charset="0"/>
              <a:cs typeface="Times New Roman" panose="02020603050405020304" pitchFamily="18" charset="0"/>
            </a:endParaRPr>
          </a:p>
          <a:p>
            <a:endParaRPr lang="en-US" sz="2000" i="1" dirty="0">
              <a:solidFill>
                <a:srgbClr val="002060"/>
              </a:solidFill>
              <a:latin typeface="Times New Roman" panose="02020603050405020304" pitchFamily="18" charset="0"/>
              <a:cs typeface="Times New Roman" panose="02020603050405020304" pitchFamily="18" charset="0"/>
            </a:endParaRPr>
          </a:p>
          <a:p>
            <a:r>
              <a:rPr lang="el-GR" sz="1400" dirty="0" smtClean="0">
                <a:solidFill>
                  <a:srgbClr val="002060"/>
                </a:solidFill>
                <a:latin typeface="Times New Roman" panose="02020603050405020304" pitchFamily="18" charset="0"/>
                <a:cs typeface="Times New Roman" panose="02020603050405020304" pitchFamily="18" charset="0"/>
              </a:rPr>
              <a:t>(</a:t>
            </a:r>
            <a:r>
              <a:rPr lang="el-GR" sz="1400" dirty="0" err="1" smtClean="0">
                <a:solidFill>
                  <a:srgbClr val="002060"/>
                </a:solidFill>
                <a:latin typeface="Times New Roman" panose="02020603050405020304" pitchFamily="18" charset="0"/>
                <a:cs typeface="Times New Roman" panose="02020603050405020304" pitchFamily="18" charset="0"/>
              </a:rPr>
              <a:t>Φ.Δελλής</a:t>
            </a:r>
            <a:r>
              <a:rPr lang="el-GR" sz="1400" dirty="0" smtClean="0">
                <a:solidFill>
                  <a:srgbClr val="002060"/>
                </a:solidFill>
                <a:latin typeface="Times New Roman" panose="02020603050405020304" pitchFamily="18" charset="0"/>
                <a:cs typeface="Times New Roman" panose="02020603050405020304" pitchFamily="18" charset="0"/>
              </a:rPr>
              <a:t>,</a:t>
            </a:r>
            <a:r>
              <a:rPr lang="el-GR" altLang="el-GR" sz="1400" dirty="0" smtClean="0">
                <a:solidFill>
                  <a:srgbClr val="002060"/>
                </a:solidFill>
              </a:rPr>
              <a:t> </a:t>
            </a:r>
            <a:r>
              <a:rPr lang="el-GR" altLang="el-GR" sz="1400" dirty="0">
                <a:solidFill>
                  <a:srgbClr val="002060"/>
                </a:solidFill>
                <a:latin typeface="Times New Roman" panose="02020603050405020304" pitchFamily="18" charset="0"/>
                <a:cs typeface="Times New Roman" panose="02020603050405020304" pitchFamily="18" charset="0"/>
              </a:rPr>
              <a:t>Συνεργατική μάθηση υποστηριζόμενη από ηλεκτρονικά περιβάλλοντα. Μελέτη περίπτωσης στη διδασκαλία της Γλώσσας Γ’ </a:t>
            </a:r>
            <a:r>
              <a:rPr lang="el-GR" altLang="el-GR" sz="1400" dirty="0" smtClean="0">
                <a:solidFill>
                  <a:srgbClr val="002060"/>
                </a:solidFill>
                <a:latin typeface="Times New Roman" panose="02020603050405020304" pitchFamily="18" charset="0"/>
                <a:cs typeface="Times New Roman" panose="02020603050405020304" pitchFamily="18" charset="0"/>
              </a:rPr>
              <a:t>Γυμνασίου</a:t>
            </a:r>
            <a:r>
              <a:rPr lang="en-US" altLang="el-GR" sz="1400" dirty="0" smtClean="0">
                <a:solidFill>
                  <a:srgbClr val="002060"/>
                </a:solidFill>
                <a:latin typeface="Times New Roman" panose="02020603050405020304" pitchFamily="18" charset="0"/>
                <a:cs typeface="Times New Roman" panose="02020603050405020304" pitchFamily="18" charset="0"/>
              </a:rPr>
              <a:t>,</a:t>
            </a:r>
            <a:r>
              <a:rPr lang="el-GR" altLang="el-GR" sz="1400" dirty="0" smtClean="0">
                <a:solidFill>
                  <a:srgbClr val="002060"/>
                </a:solidFill>
                <a:latin typeface="Times New Roman" panose="02020603050405020304" pitchFamily="18" charset="0"/>
                <a:cs typeface="Times New Roman" panose="02020603050405020304" pitchFamily="18" charset="0"/>
              </a:rPr>
              <a:t> </a:t>
            </a:r>
            <a:r>
              <a:rPr lang="el-GR" sz="1400" dirty="0" smtClean="0">
                <a:solidFill>
                  <a:srgbClr val="002060"/>
                </a:solidFill>
                <a:latin typeface="Times New Roman" panose="02020603050405020304" pitchFamily="18" charset="0"/>
                <a:cs typeface="Times New Roman" panose="02020603050405020304" pitchFamily="18" charset="0"/>
              </a:rPr>
              <a:t>2014</a:t>
            </a:r>
            <a:r>
              <a:rPr lang="en-US" sz="1400" dirty="0" smtClean="0">
                <a:solidFill>
                  <a:srgbClr val="002060"/>
                </a:solidFill>
                <a:latin typeface="Times New Roman" panose="02020603050405020304" pitchFamily="18" charset="0"/>
                <a:cs typeface="Times New Roman" panose="02020603050405020304" pitchFamily="18" charset="0"/>
              </a:rPr>
              <a:t>)</a:t>
            </a:r>
            <a:endParaRPr lang="el-GR" sz="1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10872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395536" y="1364801"/>
            <a:ext cx="8280920" cy="5047536"/>
          </a:xfrm>
          <a:prstGeom prst="rect">
            <a:avLst/>
          </a:prstGeom>
        </p:spPr>
        <p:txBody>
          <a:bodyPr wrap="square">
            <a:spAutoFit/>
          </a:bodyPr>
          <a:lstStyle/>
          <a:p>
            <a:pPr algn="ctr">
              <a:spcBef>
                <a:spcPct val="0"/>
              </a:spcBef>
              <a:spcAft>
                <a:spcPts val="1200"/>
              </a:spcAft>
            </a:pPr>
            <a:r>
              <a:rPr lang="el-GR" sz="2400" spc="-10" dirty="0">
                <a:solidFill>
                  <a:srgbClr val="001F5F"/>
                </a:solidFill>
                <a:latin typeface="Carlito"/>
                <a:cs typeface="Carlito"/>
              </a:rPr>
              <a:t>Web 2.0</a:t>
            </a:r>
            <a:endParaRPr lang="el-GR" sz="2400" spc="-10" dirty="0">
              <a:solidFill>
                <a:srgbClr val="001F5F"/>
              </a:solidFill>
              <a:latin typeface="Carlito"/>
              <a:cs typeface="Carlito"/>
            </a:endParaRPr>
          </a:p>
          <a:p>
            <a:r>
              <a:rPr lang="el-GR" sz="2400" dirty="0" smtClean="0">
                <a:solidFill>
                  <a:srgbClr val="002060"/>
                </a:solidFill>
              </a:rPr>
              <a:t>Το </a:t>
            </a:r>
            <a:r>
              <a:rPr lang="el-GR" sz="2400" dirty="0">
                <a:solidFill>
                  <a:srgbClr val="002060"/>
                </a:solidFill>
              </a:rPr>
              <a:t>Web 2.0 είναι η αντίληψη του Διαδικτύου σαν πλατφόρμα που συνενώνει όλες τις συνδεδεμένες στο Διαδίκτυο συσκευές. Οι εφαρμογές Web 2.0 αναδεικνύουν τα </a:t>
            </a:r>
            <a:r>
              <a:rPr lang="el-GR" sz="2400" dirty="0" smtClean="0">
                <a:solidFill>
                  <a:srgbClr val="002060"/>
                </a:solidFill>
              </a:rPr>
              <a:t>πλεονεκτήματα </a:t>
            </a:r>
            <a:r>
              <a:rPr lang="el-GR" sz="2400" dirty="0">
                <a:solidFill>
                  <a:srgbClr val="002060"/>
                </a:solidFill>
              </a:rPr>
              <a:t>αυτής της πλατφόρμας: δηλαδή </a:t>
            </a:r>
            <a:r>
              <a:rPr lang="el-GR" sz="2400" dirty="0">
                <a:solidFill>
                  <a:srgbClr val="FF0000"/>
                </a:solidFill>
              </a:rPr>
              <a:t>το διαμοιρασμό των εφαρμογών σαν μια συνεχώς ενημερωμένη υπηρεσία, η οποία βελτιστοποιείται όσο περισσότεροι άνθρωποι τη </a:t>
            </a:r>
            <a:r>
              <a:rPr lang="el-GR" sz="2400" dirty="0" smtClean="0">
                <a:solidFill>
                  <a:srgbClr val="FF0000"/>
                </a:solidFill>
              </a:rPr>
              <a:t>χρησιμοποιούν.</a:t>
            </a:r>
            <a:r>
              <a:rPr lang="el-GR" sz="2400" dirty="0" smtClean="0">
                <a:solidFill>
                  <a:srgbClr val="002060"/>
                </a:solidFill>
              </a:rPr>
              <a:t> </a:t>
            </a:r>
            <a:endParaRPr lang="el-GR" sz="2400" dirty="0">
              <a:solidFill>
                <a:srgbClr val="002060"/>
              </a:solidFill>
            </a:endParaRPr>
          </a:p>
          <a:p>
            <a:endParaRPr lang="el-GR" sz="2400" dirty="0" smtClean="0">
              <a:solidFill>
                <a:srgbClr val="002060"/>
              </a:solidFill>
            </a:endParaRPr>
          </a:p>
          <a:p>
            <a:r>
              <a:rPr lang="el-GR" sz="2400" dirty="0">
                <a:solidFill>
                  <a:srgbClr val="002060"/>
                </a:solidFill>
              </a:rPr>
              <a:t>Τα διάφορα εργαλεία όπως </a:t>
            </a:r>
            <a:r>
              <a:rPr lang="el-GR" sz="2400" dirty="0" err="1">
                <a:solidFill>
                  <a:srgbClr val="002060"/>
                </a:solidFill>
              </a:rPr>
              <a:t>blogs</a:t>
            </a:r>
            <a:r>
              <a:rPr lang="el-GR" sz="2400" dirty="0">
                <a:solidFill>
                  <a:srgbClr val="002060"/>
                </a:solidFill>
              </a:rPr>
              <a:t>, </a:t>
            </a:r>
            <a:r>
              <a:rPr lang="el-GR" sz="2400" dirty="0" err="1">
                <a:solidFill>
                  <a:srgbClr val="002060"/>
                </a:solidFill>
              </a:rPr>
              <a:t>wikis</a:t>
            </a:r>
            <a:r>
              <a:rPr lang="el-GR" sz="2400" dirty="0">
                <a:solidFill>
                  <a:srgbClr val="002060"/>
                </a:solidFill>
              </a:rPr>
              <a:t>, </a:t>
            </a:r>
            <a:r>
              <a:rPr lang="el-GR" sz="2400" dirty="0" err="1">
                <a:solidFill>
                  <a:srgbClr val="002060"/>
                </a:solidFill>
              </a:rPr>
              <a:t>trackback</a:t>
            </a:r>
            <a:r>
              <a:rPr lang="el-GR" sz="2400" dirty="0">
                <a:solidFill>
                  <a:srgbClr val="002060"/>
                </a:solidFill>
              </a:rPr>
              <a:t>, </a:t>
            </a:r>
            <a:r>
              <a:rPr lang="el-GR" sz="2400" dirty="0" err="1">
                <a:solidFill>
                  <a:srgbClr val="002060"/>
                </a:solidFill>
              </a:rPr>
              <a:t>podcasting</a:t>
            </a:r>
            <a:r>
              <a:rPr lang="el-GR" sz="2400" dirty="0">
                <a:solidFill>
                  <a:srgbClr val="002060"/>
                </a:solidFill>
              </a:rPr>
              <a:t> και αρκετά άλλα κοινωνικά εργαλεία του Διαδικτύου όπως το MySpace και το Facebook, προσφέρουν ένα διαφορετικό σύνολο από ψηφιακές στρατηγικές με πολύ δυναμικές εφαρμογές κυρίως στην </a:t>
            </a:r>
            <a:r>
              <a:rPr lang="el-GR" sz="2400" dirty="0" smtClean="0">
                <a:solidFill>
                  <a:srgbClr val="002060"/>
                </a:solidFill>
              </a:rPr>
              <a:t>εκπαίδευση.</a:t>
            </a:r>
            <a:endParaRPr lang="en-US" sz="2400" dirty="0">
              <a:solidFill>
                <a:srgbClr val="002060"/>
              </a:solidFill>
            </a:endParaRPr>
          </a:p>
        </p:txBody>
      </p:sp>
    </p:spTree>
    <p:extLst>
      <p:ext uri="{BB962C8B-B14F-4D97-AF65-F5344CB8AC3E}">
        <p14:creationId xmlns:p14="http://schemas.microsoft.com/office/powerpoint/2010/main" val="13846628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400110"/>
          </a:xfrm>
          <a:prstGeom prst="rect">
            <a:avLst/>
          </a:prstGeom>
          <a:noFill/>
        </p:spPr>
        <p:txBody>
          <a:bodyPr wrap="none" rtlCol="0">
            <a:spAutoFit/>
          </a:bodyPr>
          <a:lstStyle/>
          <a:p>
            <a:endParaRPr lang="el-GR" sz="2000" dirty="0"/>
          </a:p>
        </p:txBody>
      </p:sp>
      <p:sp>
        <p:nvSpPr>
          <p:cNvPr id="8" name="Ορθογώνιο 7"/>
          <p:cNvSpPr/>
          <p:nvPr/>
        </p:nvSpPr>
        <p:spPr>
          <a:xfrm>
            <a:off x="395536" y="1364801"/>
            <a:ext cx="8280920" cy="4924425"/>
          </a:xfrm>
          <a:prstGeom prst="rect">
            <a:avLst/>
          </a:prstGeom>
        </p:spPr>
        <p:txBody>
          <a:bodyPr wrap="square">
            <a:spAutoFit/>
          </a:bodyPr>
          <a:lstStyle/>
          <a:p>
            <a:pPr algn="ctr">
              <a:spcBef>
                <a:spcPct val="0"/>
              </a:spcBef>
              <a:spcAft>
                <a:spcPts val="1200"/>
              </a:spcAft>
            </a:pPr>
            <a:r>
              <a:rPr lang="el-GR" sz="2400" spc="-10" dirty="0">
                <a:solidFill>
                  <a:srgbClr val="001F5F"/>
                </a:solidFill>
                <a:latin typeface="Carlito"/>
                <a:cs typeface="Carlito"/>
              </a:rPr>
              <a:t>Web 2.0</a:t>
            </a:r>
            <a:endParaRPr lang="el-GR" sz="2400" spc="-10" dirty="0">
              <a:solidFill>
                <a:srgbClr val="001F5F"/>
              </a:solidFill>
              <a:latin typeface="Carlito"/>
              <a:cs typeface="Carlito"/>
            </a:endParaRPr>
          </a:p>
          <a:p>
            <a:r>
              <a:rPr lang="el-GR" sz="2000" dirty="0" err="1" smtClean="0">
                <a:solidFill>
                  <a:srgbClr val="FFFF00"/>
                </a:solidFill>
              </a:rPr>
              <a:t>Wiki</a:t>
            </a:r>
            <a:r>
              <a:rPr lang="el-GR" sz="2000" dirty="0">
                <a:solidFill>
                  <a:srgbClr val="FFFF00"/>
                </a:solidFill>
              </a:rPr>
              <a:t>:</a:t>
            </a:r>
            <a:r>
              <a:rPr lang="el-GR" sz="2000" dirty="0">
                <a:solidFill>
                  <a:srgbClr val="002060"/>
                </a:solidFill>
              </a:rPr>
              <a:t> Είναι διαδικτυακοί χώροι (σύνολα ιστοσελίδων) που επιτρέπουν στο σύνολο των χρηστών τους να προσθέσουν, να αφαιρέσουν, ή να επεξεργαστούν το περιεχόμενό τους, πολύ γρήγορα και εύκολα, χωρίς να έχουν κάνει υποχρεωτικά εγγραφή. </a:t>
            </a:r>
            <a:endParaRPr lang="el-GR" sz="2000" dirty="0" smtClean="0">
              <a:solidFill>
                <a:srgbClr val="002060"/>
              </a:solidFill>
            </a:endParaRPr>
          </a:p>
          <a:p>
            <a:r>
              <a:rPr lang="el-GR" sz="2000" dirty="0" err="1" smtClean="0">
                <a:solidFill>
                  <a:srgbClr val="FFFF00"/>
                </a:solidFill>
              </a:rPr>
              <a:t>Blog</a:t>
            </a:r>
            <a:r>
              <a:rPr lang="el-GR" sz="2000" dirty="0">
                <a:solidFill>
                  <a:srgbClr val="FFFF00"/>
                </a:solidFill>
              </a:rPr>
              <a:t>: </a:t>
            </a:r>
            <a:r>
              <a:rPr lang="el-GR" sz="2000" dirty="0">
                <a:solidFill>
                  <a:srgbClr val="002060"/>
                </a:solidFill>
              </a:rPr>
              <a:t>Τα </a:t>
            </a:r>
            <a:r>
              <a:rPr lang="el-GR" sz="2000" dirty="0" err="1">
                <a:solidFill>
                  <a:srgbClr val="002060"/>
                </a:solidFill>
              </a:rPr>
              <a:t>ιστολόγια</a:t>
            </a:r>
            <a:r>
              <a:rPr lang="el-GR" sz="2000" dirty="0">
                <a:solidFill>
                  <a:srgbClr val="002060"/>
                </a:solidFill>
              </a:rPr>
              <a:t> είναι διαδικτυακά ημερολόγια ενός ή περισσοτέρων συγγραφέων, τα οποία περιλαμβάνουν ποικίλες καταχωρίσεις ή άρθρα (με κείμενα, ήχους, φωτογραφίες, σκίτσα, βίντεο κ.α</a:t>
            </a:r>
            <a:r>
              <a:rPr lang="el-GR" sz="2000" dirty="0" smtClean="0">
                <a:solidFill>
                  <a:srgbClr val="002060"/>
                </a:solidFill>
              </a:rPr>
              <a:t>.), κατά </a:t>
            </a:r>
            <a:r>
              <a:rPr lang="el-GR" sz="2000" dirty="0">
                <a:solidFill>
                  <a:srgbClr val="002060"/>
                </a:solidFill>
              </a:rPr>
              <a:t>χρονολογική σειρά έτσι ώστε οι πιο πρόσφατες προσθήκες να παρουσιάζονται πρώτες. </a:t>
            </a:r>
            <a:endParaRPr lang="el-GR" sz="2000" dirty="0" smtClean="0">
              <a:solidFill>
                <a:srgbClr val="002060"/>
              </a:solidFill>
            </a:endParaRPr>
          </a:p>
          <a:p>
            <a:r>
              <a:rPr lang="el-GR" sz="2000" dirty="0" smtClean="0">
                <a:solidFill>
                  <a:srgbClr val="FFFF00"/>
                </a:solidFill>
              </a:rPr>
              <a:t>RSS</a:t>
            </a:r>
            <a:r>
              <a:rPr lang="el-GR" sz="2000" dirty="0">
                <a:solidFill>
                  <a:srgbClr val="FFFF00"/>
                </a:solidFill>
              </a:rPr>
              <a:t>: </a:t>
            </a:r>
            <a:r>
              <a:rPr lang="el-GR" sz="2000" dirty="0">
                <a:solidFill>
                  <a:srgbClr val="002060"/>
                </a:solidFill>
              </a:rPr>
              <a:t>Είναι ένα πρότυπο που βασίζεται στη γλώσσα XML και επιτρέπει την εύκολη και γρήγορη προσφορά περιεχομένου, όπως τίτλους ειδήσεων, ανακοινώσεις κ.α. </a:t>
            </a:r>
            <a:r>
              <a:rPr lang="el-GR" sz="2000" dirty="0">
                <a:solidFill>
                  <a:srgbClr val="002060"/>
                </a:solidFill>
              </a:rPr>
              <a:t>Με τη βοήθεια των RSS </a:t>
            </a:r>
            <a:r>
              <a:rPr lang="el-GR" sz="2000" dirty="0" err="1">
                <a:solidFill>
                  <a:srgbClr val="002060"/>
                </a:solidFill>
              </a:rPr>
              <a:t>feeds</a:t>
            </a:r>
            <a:r>
              <a:rPr lang="el-GR" sz="2000" dirty="0">
                <a:solidFill>
                  <a:srgbClr val="002060"/>
                </a:solidFill>
              </a:rPr>
              <a:t> (δηλαδή των ροών RSS) μπορεί κάποιος να ενημερωθεί για τα τελευταία νέα του κόμβου προβάλλοντας τους τίτλους και περιορισμένα αποσπάσματα του περιεχομένου. </a:t>
            </a:r>
            <a:endParaRPr lang="el-GR" sz="2000" dirty="0" smtClean="0">
              <a:solidFill>
                <a:srgbClr val="002060"/>
              </a:solidFill>
            </a:endParaRPr>
          </a:p>
        </p:txBody>
      </p:sp>
    </p:spTree>
    <p:extLst>
      <p:ext uri="{BB962C8B-B14F-4D97-AF65-F5344CB8AC3E}">
        <p14:creationId xmlns:p14="http://schemas.microsoft.com/office/powerpoint/2010/main" val="23372108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400110"/>
          </a:xfrm>
          <a:prstGeom prst="rect">
            <a:avLst/>
          </a:prstGeom>
          <a:noFill/>
        </p:spPr>
        <p:txBody>
          <a:bodyPr wrap="none" rtlCol="0">
            <a:spAutoFit/>
          </a:bodyPr>
          <a:lstStyle/>
          <a:p>
            <a:endParaRPr lang="el-GR" sz="2000" dirty="0"/>
          </a:p>
        </p:txBody>
      </p:sp>
      <p:sp>
        <p:nvSpPr>
          <p:cNvPr id="8" name="Ορθογώνιο 7"/>
          <p:cNvSpPr/>
          <p:nvPr/>
        </p:nvSpPr>
        <p:spPr>
          <a:xfrm>
            <a:off x="395536" y="1364801"/>
            <a:ext cx="8280920" cy="3385542"/>
          </a:xfrm>
          <a:prstGeom prst="rect">
            <a:avLst/>
          </a:prstGeom>
        </p:spPr>
        <p:txBody>
          <a:bodyPr wrap="square">
            <a:spAutoFit/>
          </a:bodyPr>
          <a:lstStyle/>
          <a:p>
            <a:pPr algn="ctr">
              <a:spcBef>
                <a:spcPct val="0"/>
              </a:spcBef>
              <a:spcAft>
                <a:spcPts val="1200"/>
              </a:spcAft>
            </a:pPr>
            <a:r>
              <a:rPr lang="el-GR" sz="2400" spc="-10" dirty="0">
                <a:solidFill>
                  <a:srgbClr val="001F5F"/>
                </a:solidFill>
                <a:latin typeface="Carlito"/>
                <a:cs typeface="Carlito"/>
              </a:rPr>
              <a:t>Web 2.0</a:t>
            </a:r>
            <a:endParaRPr lang="el-GR" sz="2400" spc="-10" dirty="0">
              <a:solidFill>
                <a:srgbClr val="001F5F"/>
              </a:solidFill>
              <a:latin typeface="Carlito"/>
              <a:cs typeface="Carlito"/>
            </a:endParaRPr>
          </a:p>
          <a:p>
            <a:r>
              <a:rPr lang="el-GR" sz="2000" dirty="0" err="1" smtClean="0">
                <a:solidFill>
                  <a:srgbClr val="FFFF00"/>
                </a:solidFill>
              </a:rPr>
              <a:t>Podcasting</a:t>
            </a:r>
            <a:r>
              <a:rPr lang="el-GR" sz="2000" dirty="0">
                <a:solidFill>
                  <a:srgbClr val="FFFF00"/>
                </a:solidFill>
              </a:rPr>
              <a:t>: </a:t>
            </a:r>
            <a:r>
              <a:rPr lang="el-GR" sz="2000" dirty="0">
                <a:solidFill>
                  <a:srgbClr val="002060"/>
                </a:solidFill>
              </a:rPr>
              <a:t>Αναφέρεται σε μια μέθοδο επικοινωνίας που επιτρέπει στον καθένα να δημιουργεί εύκολα ηχητικές δημοσιεύσεις στο Διαδίκτυο, υπό τη μορφή ψηφιακών αρχείων ήχου. </a:t>
            </a:r>
            <a:r>
              <a:rPr lang="el-GR" sz="2000" dirty="0">
                <a:solidFill>
                  <a:srgbClr val="002060"/>
                </a:solidFill>
              </a:rPr>
              <a:t>Οι δημοσιεύσεις αυτές αναρτώνται </a:t>
            </a:r>
            <a:r>
              <a:rPr lang="el-GR" sz="2000" dirty="0" smtClean="0">
                <a:solidFill>
                  <a:srgbClr val="002060"/>
                </a:solidFill>
              </a:rPr>
              <a:t>σταδιακά, </a:t>
            </a:r>
            <a:r>
              <a:rPr lang="el-GR" sz="2000" dirty="0">
                <a:solidFill>
                  <a:srgbClr val="002060"/>
                </a:solidFill>
              </a:rPr>
              <a:t>δημιουργώντας έτσι το αντίστοιχο κανάλι. Από τη στιγμή που μια δημοσίευση θα αναρτηθεί, γίνεται διαθέσιμη στους χρήστες για να την κατεβάσουν από οπουδήποτε και οποτεδήποτε </a:t>
            </a:r>
            <a:r>
              <a:rPr lang="el-GR" sz="2000" dirty="0" smtClean="0">
                <a:solidFill>
                  <a:srgbClr val="002060"/>
                </a:solidFill>
              </a:rPr>
              <a:t>επιθυμούν. </a:t>
            </a:r>
          </a:p>
          <a:p>
            <a:r>
              <a:rPr lang="el-GR" sz="2000" dirty="0" err="1" smtClean="0">
                <a:solidFill>
                  <a:srgbClr val="FFFF00"/>
                </a:solidFill>
              </a:rPr>
              <a:t>Trackback</a:t>
            </a:r>
            <a:r>
              <a:rPr lang="el-GR" sz="2000" dirty="0">
                <a:solidFill>
                  <a:srgbClr val="FFFF00"/>
                </a:solidFill>
              </a:rPr>
              <a:t>: </a:t>
            </a:r>
            <a:r>
              <a:rPr lang="el-GR" sz="2000" dirty="0">
                <a:solidFill>
                  <a:srgbClr val="002060"/>
                </a:solidFill>
              </a:rPr>
              <a:t>Επιτρέπει σε έναν χρήστη να ενημερώσει τον συγγραφέα ενός </a:t>
            </a:r>
            <a:r>
              <a:rPr lang="el-GR" sz="2000" dirty="0" err="1">
                <a:solidFill>
                  <a:srgbClr val="002060"/>
                </a:solidFill>
              </a:rPr>
              <a:t>ιστολογίου</a:t>
            </a:r>
            <a:r>
              <a:rPr lang="el-GR" sz="2000" dirty="0">
                <a:solidFill>
                  <a:srgbClr val="002060"/>
                </a:solidFill>
              </a:rPr>
              <a:t> ότι έγραψε κάτι σχετικό με το θέμα που έχει αναρτήσει ακόμη κι αν δεν έχει σύνδεσμο με το άρθρο του.</a:t>
            </a:r>
            <a:endParaRPr lang="en-US" sz="2000" dirty="0">
              <a:solidFill>
                <a:srgbClr val="002060"/>
              </a:solidFill>
            </a:endParaRPr>
          </a:p>
        </p:txBody>
      </p:sp>
    </p:spTree>
    <p:extLst>
      <p:ext uri="{BB962C8B-B14F-4D97-AF65-F5344CB8AC3E}">
        <p14:creationId xmlns:p14="http://schemas.microsoft.com/office/powerpoint/2010/main" val="29981944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251520" y="1356676"/>
            <a:ext cx="8856984" cy="4924425"/>
          </a:xfrm>
          <a:prstGeom prst="rect">
            <a:avLst/>
          </a:prstGeom>
        </p:spPr>
        <p:txBody>
          <a:bodyPr wrap="square">
            <a:spAutoFit/>
          </a:bodyPr>
          <a:lstStyle/>
          <a:p>
            <a:pPr algn="ctr">
              <a:spcBef>
                <a:spcPct val="0"/>
              </a:spcBef>
              <a:spcAft>
                <a:spcPts val="1200"/>
              </a:spcAft>
            </a:pPr>
            <a:r>
              <a:rPr lang="el-GR" sz="2400" spc="-10" dirty="0">
                <a:solidFill>
                  <a:srgbClr val="001F5F"/>
                </a:solidFill>
                <a:latin typeface="Carlito"/>
                <a:cs typeface="Carlito"/>
              </a:rPr>
              <a:t>Web 2.0</a:t>
            </a:r>
            <a:endParaRPr lang="el-GR" sz="2400" spc="-10" dirty="0">
              <a:solidFill>
                <a:srgbClr val="001F5F"/>
              </a:solidFill>
              <a:latin typeface="Carlito"/>
              <a:cs typeface="Carlito"/>
            </a:endParaRPr>
          </a:p>
          <a:p>
            <a:r>
              <a:rPr lang="el-GR" sz="2000" dirty="0" smtClean="0">
                <a:solidFill>
                  <a:srgbClr val="002060"/>
                </a:solidFill>
              </a:rPr>
              <a:t>Το </a:t>
            </a:r>
            <a:r>
              <a:rPr lang="el-GR" sz="2000" dirty="0" err="1">
                <a:solidFill>
                  <a:srgbClr val="FF0000"/>
                </a:solidFill>
              </a:rPr>
              <a:t>wiki</a:t>
            </a:r>
            <a:r>
              <a:rPr lang="el-GR" sz="2000" dirty="0">
                <a:solidFill>
                  <a:srgbClr val="002060"/>
                </a:solidFill>
              </a:rPr>
              <a:t> είναι ένας δικτυακός τόπος δημιουργημένος κατά τέτοιο τρόπο ώστε να επιτρέπει στους χρήστες να τροποποιούν το περιεχόμενό του. Ένα </a:t>
            </a:r>
            <a:r>
              <a:rPr lang="el-GR" sz="2000" dirty="0" err="1">
                <a:solidFill>
                  <a:srgbClr val="002060"/>
                </a:solidFill>
              </a:rPr>
              <a:t>wiki</a:t>
            </a:r>
            <a:r>
              <a:rPr lang="el-GR" sz="2000" dirty="0">
                <a:solidFill>
                  <a:srgbClr val="002060"/>
                </a:solidFill>
              </a:rPr>
              <a:t> παραπέμπει στο κείμενο, στη σελίδα που αυτό φιλοξενείται και το </a:t>
            </a:r>
            <a:r>
              <a:rPr lang="el-GR" sz="2000" dirty="0" err="1">
                <a:solidFill>
                  <a:srgbClr val="002060"/>
                </a:solidFill>
              </a:rPr>
              <a:t>software</a:t>
            </a:r>
            <a:r>
              <a:rPr lang="el-GR" sz="2000" dirty="0">
                <a:solidFill>
                  <a:srgbClr val="002060"/>
                </a:solidFill>
              </a:rPr>
              <a:t> που το παρήγαγε. </a:t>
            </a:r>
          </a:p>
          <a:p>
            <a:endParaRPr lang="el-GR" sz="2000" dirty="0" smtClean="0">
              <a:solidFill>
                <a:srgbClr val="002060"/>
              </a:solidFill>
            </a:endParaRPr>
          </a:p>
          <a:p>
            <a:r>
              <a:rPr lang="el-GR" sz="2000" dirty="0" smtClean="0">
                <a:solidFill>
                  <a:srgbClr val="002060"/>
                </a:solidFill>
              </a:rPr>
              <a:t>Τα </a:t>
            </a:r>
            <a:r>
              <a:rPr lang="el-GR" sz="2000" dirty="0" err="1">
                <a:solidFill>
                  <a:srgbClr val="002060"/>
                </a:solidFill>
              </a:rPr>
              <a:t>wikis</a:t>
            </a:r>
            <a:r>
              <a:rPr lang="el-GR" sz="2000" dirty="0">
                <a:solidFill>
                  <a:srgbClr val="002060"/>
                </a:solidFill>
              </a:rPr>
              <a:t> αποτελούν επίσης από εκπαιδευτική διάσταση ένα δυναμικό και ευέλικτο συνεργατικό εργαλείο επικοινωνίας. </a:t>
            </a:r>
            <a:endParaRPr lang="el-GR" sz="2000" dirty="0" smtClean="0">
              <a:solidFill>
                <a:srgbClr val="002060"/>
              </a:solidFill>
            </a:endParaRPr>
          </a:p>
          <a:p>
            <a:r>
              <a:rPr lang="el-GR" sz="2000" dirty="0" smtClean="0">
                <a:solidFill>
                  <a:srgbClr val="002060"/>
                </a:solidFill>
              </a:rPr>
              <a:t>Έτσι</a:t>
            </a:r>
            <a:r>
              <a:rPr lang="el-GR" sz="2000" dirty="0">
                <a:solidFill>
                  <a:srgbClr val="002060"/>
                </a:solidFill>
              </a:rPr>
              <a:t>, με τη βοήθεια και την καθοδήγηση του εκπαιδευτικού, οι μαθητές μπορούν μέσα από ασύγχρονη επικοινωνία και ομαδική συνεργασία να εισάγουν ακουστικό υλικό (</a:t>
            </a:r>
            <a:r>
              <a:rPr lang="el-GR" sz="2000" dirty="0" err="1">
                <a:solidFill>
                  <a:srgbClr val="002060"/>
                </a:solidFill>
              </a:rPr>
              <a:t>sounds</a:t>
            </a:r>
            <a:r>
              <a:rPr lang="el-GR" sz="2000" dirty="0">
                <a:solidFill>
                  <a:srgbClr val="002060"/>
                </a:solidFill>
              </a:rPr>
              <a:t>), μικρές ταινίες (</a:t>
            </a:r>
            <a:r>
              <a:rPr lang="el-GR" sz="2000" dirty="0" err="1">
                <a:solidFill>
                  <a:srgbClr val="002060"/>
                </a:solidFill>
              </a:rPr>
              <a:t>movies</a:t>
            </a:r>
            <a:r>
              <a:rPr lang="el-GR" sz="2000" dirty="0">
                <a:solidFill>
                  <a:srgbClr val="002060"/>
                </a:solidFill>
              </a:rPr>
              <a:t>) και οπτικό υλικό (</a:t>
            </a:r>
            <a:r>
              <a:rPr lang="el-GR" sz="2000" dirty="0" err="1">
                <a:solidFill>
                  <a:srgbClr val="002060"/>
                </a:solidFill>
              </a:rPr>
              <a:t>pictures</a:t>
            </a:r>
            <a:r>
              <a:rPr lang="el-GR" sz="2000" dirty="0">
                <a:solidFill>
                  <a:srgbClr val="002060"/>
                </a:solidFill>
              </a:rPr>
              <a:t>), να συντάσσουν κείμενα οποιουδήποτε θέματος και ενδιαφέροντος τα οποία στη συνέχεια μπορούν να επεξεργάζονται, να διορθώνουν και να εμπλουτίζουν </a:t>
            </a:r>
            <a:r>
              <a:rPr lang="el-GR" sz="2000" dirty="0">
                <a:solidFill>
                  <a:srgbClr val="FFFF00"/>
                </a:solidFill>
              </a:rPr>
              <a:t>συμβάλλοντας με αυτόν τον τρόπο στη συμπαραγωγή</a:t>
            </a:r>
            <a:r>
              <a:rPr lang="el-GR" sz="2000" dirty="0">
                <a:solidFill>
                  <a:srgbClr val="002060"/>
                </a:solidFill>
              </a:rPr>
              <a:t>, αλλά και </a:t>
            </a:r>
            <a:r>
              <a:rPr lang="el-GR" sz="2000" dirty="0">
                <a:solidFill>
                  <a:srgbClr val="FFFF00"/>
                </a:solidFill>
              </a:rPr>
              <a:t>στο διαμοιρασμό </a:t>
            </a:r>
            <a:r>
              <a:rPr lang="el-GR" sz="2000" dirty="0" err="1">
                <a:solidFill>
                  <a:srgbClr val="FFFF00"/>
                </a:solidFill>
              </a:rPr>
              <a:t>επικαιροποιημένου</a:t>
            </a:r>
            <a:r>
              <a:rPr lang="el-GR" sz="2000" dirty="0">
                <a:solidFill>
                  <a:srgbClr val="FFFF00"/>
                </a:solidFill>
              </a:rPr>
              <a:t> εκπαιδευτικού υλικού</a:t>
            </a:r>
            <a:r>
              <a:rPr lang="el-GR" sz="2000" dirty="0">
                <a:solidFill>
                  <a:srgbClr val="002060"/>
                </a:solidFill>
              </a:rPr>
              <a:t>. </a:t>
            </a:r>
          </a:p>
          <a:p>
            <a:endParaRPr lang="el-GR" sz="2000" dirty="0">
              <a:solidFill>
                <a:srgbClr val="002060"/>
              </a:solidFill>
            </a:endParaRPr>
          </a:p>
        </p:txBody>
      </p:sp>
    </p:spTree>
    <p:extLst>
      <p:ext uri="{BB962C8B-B14F-4D97-AF65-F5344CB8AC3E}">
        <p14:creationId xmlns:p14="http://schemas.microsoft.com/office/powerpoint/2010/main" val="36858785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251520" y="1356676"/>
            <a:ext cx="8856984" cy="4616648"/>
          </a:xfrm>
          <a:prstGeom prst="rect">
            <a:avLst/>
          </a:prstGeom>
        </p:spPr>
        <p:txBody>
          <a:bodyPr wrap="square">
            <a:spAutoFit/>
          </a:bodyPr>
          <a:lstStyle/>
          <a:p>
            <a:pPr algn="ctr">
              <a:spcBef>
                <a:spcPct val="0"/>
              </a:spcBef>
              <a:spcAft>
                <a:spcPts val="1200"/>
              </a:spcAft>
            </a:pPr>
            <a:r>
              <a:rPr lang="el-GR" sz="2400" spc="-10" dirty="0">
                <a:solidFill>
                  <a:srgbClr val="001F5F"/>
                </a:solidFill>
                <a:latin typeface="Carlito"/>
                <a:cs typeface="Carlito"/>
              </a:rPr>
              <a:t>Web 2.0</a:t>
            </a:r>
            <a:endParaRPr lang="el-GR" sz="2400" spc="-10" dirty="0">
              <a:solidFill>
                <a:srgbClr val="001F5F"/>
              </a:solidFill>
              <a:latin typeface="Carlito"/>
              <a:cs typeface="Carlito"/>
            </a:endParaRPr>
          </a:p>
          <a:p>
            <a:r>
              <a:rPr lang="el-GR" sz="2000" dirty="0" smtClean="0">
                <a:solidFill>
                  <a:srgbClr val="002060"/>
                </a:solidFill>
              </a:rPr>
              <a:t>Τα </a:t>
            </a:r>
            <a:r>
              <a:rPr lang="el-GR" sz="2000" dirty="0">
                <a:solidFill>
                  <a:srgbClr val="002060"/>
                </a:solidFill>
              </a:rPr>
              <a:t>χαρακτηριστικά ενός </a:t>
            </a:r>
            <a:r>
              <a:rPr lang="el-GR" sz="2000" dirty="0" err="1">
                <a:solidFill>
                  <a:srgbClr val="002060"/>
                </a:solidFill>
              </a:rPr>
              <a:t>wiki</a:t>
            </a:r>
            <a:r>
              <a:rPr lang="el-GR" sz="2000" dirty="0">
                <a:solidFill>
                  <a:srgbClr val="002060"/>
                </a:solidFill>
              </a:rPr>
              <a:t> είναι: </a:t>
            </a:r>
          </a:p>
          <a:p>
            <a:pPr marL="342900" indent="-342900">
              <a:buFont typeface="Arial" panose="020B0604020202020204" pitchFamily="34" charset="0"/>
              <a:buChar char="•"/>
            </a:pPr>
            <a:r>
              <a:rPr lang="el-GR" sz="2000" dirty="0" err="1" smtClean="0">
                <a:solidFill>
                  <a:srgbClr val="002060"/>
                </a:solidFill>
              </a:rPr>
              <a:t>Υπερκειμενική</a:t>
            </a:r>
            <a:r>
              <a:rPr lang="el-GR" sz="2000" dirty="0" smtClean="0">
                <a:solidFill>
                  <a:srgbClr val="002060"/>
                </a:solidFill>
              </a:rPr>
              <a:t> </a:t>
            </a:r>
            <a:r>
              <a:rPr lang="el-GR" sz="2000" dirty="0">
                <a:solidFill>
                  <a:srgbClr val="002060"/>
                </a:solidFill>
              </a:rPr>
              <a:t>δομή. </a:t>
            </a:r>
          </a:p>
          <a:p>
            <a:pPr marL="342900" indent="-342900">
              <a:buFont typeface="Arial" panose="020B0604020202020204" pitchFamily="34" charset="0"/>
              <a:buChar char="•"/>
            </a:pPr>
            <a:r>
              <a:rPr lang="el-GR" sz="2000" dirty="0" smtClean="0">
                <a:solidFill>
                  <a:srgbClr val="002060"/>
                </a:solidFill>
              </a:rPr>
              <a:t>Κοινωνική </a:t>
            </a:r>
            <a:r>
              <a:rPr lang="el-GR" sz="2000" dirty="0">
                <a:solidFill>
                  <a:srgbClr val="002060"/>
                </a:solidFill>
              </a:rPr>
              <a:t>συγγραφή – συνεργατική παραγωγή. </a:t>
            </a:r>
          </a:p>
          <a:p>
            <a:pPr marL="342900" indent="-342900">
              <a:buFont typeface="Arial" panose="020B0604020202020204" pitchFamily="34" charset="0"/>
              <a:buChar char="•"/>
            </a:pPr>
            <a:r>
              <a:rPr lang="el-GR" sz="2000" dirty="0" smtClean="0">
                <a:solidFill>
                  <a:srgbClr val="002060"/>
                </a:solidFill>
              </a:rPr>
              <a:t>Αρχείο </a:t>
            </a:r>
            <a:r>
              <a:rPr lang="el-GR" sz="2000" dirty="0">
                <a:solidFill>
                  <a:srgbClr val="002060"/>
                </a:solidFill>
              </a:rPr>
              <a:t>αλλαγών της δομής του. </a:t>
            </a:r>
          </a:p>
          <a:p>
            <a:pPr marL="342900" indent="-342900">
              <a:buFont typeface="Arial" panose="020B0604020202020204" pitchFamily="34" charset="0"/>
              <a:buChar char="•"/>
            </a:pPr>
            <a:r>
              <a:rPr lang="el-GR" sz="2000" dirty="0" smtClean="0">
                <a:solidFill>
                  <a:srgbClr val="002060"/>
                </a:solidFill>
              </a:rPr>
              <a:t>Περιορισμένη </a:t>
            </a:r>
            <a:r>
              <a:rPr lang="el-GR" sz="2000" dirty="0">
                <a:solidFill>
                  <a:srgbClr val="002060"/>
                </a:solidFill>
              </a:rPr>
              <a:t>χρήση της HTML. </a:t>
            </a:r>
          </a:p>
          <a:p>
            <a:pPr marL="342900" indent="-342900">
              <a:buFont typeface="Arial" panose="020B0604020202020204" pitchFamily="34" charset="0"/>
              <a:buChar char="•"/>
            </a:pPr>
            <a:r>
              <a:rPr lang="el-GR" sz="2000" dirty="0" smtClean="0">
                <a:solidFill>
                  <a:srgbClr val="002060"/>
                </a:solidFill>
              </a:rPr>
              <a:t>Δυναμικό </a:t>
            </a:r>
            <a:r>
              <a:rPr lang="el-GR" sz="2000" dirty="0">
                <a:solidFill>
                  <a:srgbClr val="002060"/>
                </a:solidFill>
              </a:rPr>
              <a:t>κείμενο – είναι πάντοτε υπό κατασκευή. </a:t>
            </a:r>
          </a:p>
          <a:p>
            <a:r>
              <a:rPr lang="el-GR" sz="2000" dirty="0">
                <a:solidFill>
                  <a:srgbClr val="002060"/>
                </a:solidFill>
              </a:rPr>
              <a:t>Στην εκπαίδευση τα </a:t>
            </a:r>
            <a:r>
              <a:rPr lang="el-GR" sz="2000" dirty="0" err="1">
                <a:solidFill>
                  <a:srgbClr val="002060"/>
                </a:solidFill>
              </a:rPr>
              <a:t>wikis</a:t>
            </a:r>
            <a:r>
              <a:rPr lang="el-GR" sz="2000" dirty="0">
                <a:solidFill>
                  <a:srgbClr val="002060"/>
                </a:solidFill>
              </a:rPr>
              <a:t> χρησιμοποιούνται με διάφορους τρόπους: </a:t>
            </a:r>
          </a:p>
          <a:p>
            <a:pPr marL="342900" indent="-342900">
              <a:buFont typeface="Arial" panose="020B0604020202020204" pitchFamily="34" charset="0"/>
              <a:buChar char="•"/>
            </a:pPr>
            <a:r>
              <a:rPr lang="el-GR" sz="2000" dirty="0" smtClean="0">
                <a:solidFill>
                  <a:srgbClr val="002060"/>
                </a:solidFill>
              </a:rPr>
              <a:t>Για </a:t>
            </a:r>
            <a:r>
              <a:rPr lang="el-GR" sz="2000" dirty="0">
                <a:solidFill>
                  <a:srgbClr val="002060"/>
                </a:solidFill>
              </a:rPr>
              <a:t>να υποστηρίξουν τη συνεργατική μάθηση, υποκαθιστώντας τα παλιά κείμενα.doc και.pdf. </a:t>
            </a:r>
          </a:p>
          <a:p>
            <a:pPr marL="342900" indent="-342900">
              <a:buFont typeface="Arial" panose="020B0604020202020204" pitchFamily="34" charset="0"/>
              <a:buChar char="•"/>
            </a:pPr>
            <a:r>
              <a:rPr lang="el-GR" sz="2000" dirty="0" smtClean="0">
                <a:solidFill>
                  <a:srgbClr val="002060"/>
                </a:solidFill>
              </a:rPr>
              <a:t>Για </a:t>
            </a:r>
            <a:r>
              <a:rPr lang="el-GR" sz="2000" dirty="0">
                <a:solidFill>
                  <a:srgbClr val="002060"/>
                </a:solidFill>
              </a:rPr>
              <a:t>να παραχθεί ένας κορμός μελέτης σε συνεργασία με όλους τους ακαδημαϊκά ενδιαφερόμενους. </a:t>
            </a:r>
          </a:p>
          <a:p>
            <a:pPr marL="342900" indent="-342900">
              <a:buFont typeface="Arial" panose="020B0604020202020204" pitchFamily="34" charset="0"/>
              <a:buChar char="•"/>
            </a:pPr>
            <a:r>
              <a:rPr lang="el-GR" sz="2000" dirty="0" smtClean="0">
                <a:solidFill>
                  <a:srgbClr val="002060"/>
                </a:solidFill>
              </a:rPr>
              <a:t>Να </a:t>
            </a:r>
            <a:r>
              <a:rPr lang="el-GR" sz="2000" dirty="0">
                <a:solidFill>
                  <a:srgbClr val="002060"/>
                </a:solidFill>
              </a:rPr>
              <a:t>διανεμηθεί η πληροφορία στους μαθητές και να διευκολυνθεί η ενημέρωση του υλικού από τον εκπαιδευτή. </a:t>
            </a:r>
          </a:p>
        </p:txBody>
      </p:sp>
    </p:spTree>
    <p:extLst>
      <p:ext uri="{BB962C8B-B14F-4D97-AF65-F5344CB8AC3E}">
        <p14:creationId xmlns:p14="http://schemas.microsoft.com/office/powerpoint/2010/main" val="26144185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251520" y="1356676"/>
            <a:ext cx="8856984" cy="5232202"/>
          </a:xfrm>
          <a:prstGeom prst="rect">
            <a:avLst/>
          </a:prstGeom>
        </p:spPr>
        <p:txBody>
          <a:bodyPr wrap="square">
            <a:spAutoFit/>
          </a:bodyPr>
          <a:lstStyle/>
          <a:p>
            <a:pPr algn="ctr">
              <a:spcBef>
                <a:spcPct val="0"/>
              </a:spcBef>
              <a:spcAft>
                <a:spcPts val="1200"/>
              </a:spcAft>
            </a:pPr>
            <a:r>
              <a:rPr lang="el-GR" sz="2400" spc="-10" dirty="0">
                <a:solidFill>
                  <a:srgbClr val="001F5F"/>
                </a:solidFill>
                <a:latin typeface="Carlito"/>
                <a:cs typeface="Carlito"/>
              </a:rPr>
              <a:t>Web 2.0</a:t>
            </a:r>
            <a:endParaRPr lang="el-GR" sz="2400" spc="-10" dirty="0">
              <a:solidFill>
                <a:srgbClr val="001F5F"/>
              </a:solidFill>
              <a:latin typeface="Carlito"/>
              <a:cs typeface="Carlito"/>
            </a:endParaRPr>
          </a:p>
          <a:p>
            <a:r>
              <a:rPr lang="el-GR" sz="2000" dirty="0" smtClean="0">
                <a:solidFill>
                  <a:srgbClr val="002060"/>
                </a:solidFill>
              </a:rPr>
              <a:t>Χαρακτηριστικά </a:t>
            </a:r>
            <a:r>
              <a:rPr lang="el-GR" sz="2000" dirty="0">
                <a:solidFill>
                  <a:srgbClr val="002060"/>
                </a:solidFill>
              </a:rPr>
              <a:t>των </a:t>
            </a:r>
            <a:r>
              <a:rPr lang="el-GR" sz="2000" dirty="0" err="1">
                <a:solidFill>
                  <a:srgbClr val="002060"/>
                </a:solidFill>
              </a:rPr>
              <a:t>ιστολογίων</a:t>
            </a:r>
            <a:r>
              <a:rPr lang="el-GR" sz="2000" dirty="0">
                <a:solidFill>
                  <a:srgbClr val="002060"/>
                </a:solidFill>
              </a:rPr>
              <a:t> (</a:t>
            </a:r>
            <a:r>
              <a:rPr lang="el-GR" sz="2000" dirty="0" err="1">
                <a:solidFill>
                  <a:srgbClr val="FF0000"/>
                </a:solidFill>
              </a:rPr>
              <a:t>blogs</a:t>
            </a:r>
            <a:r>
              <a:rPr lang="el-GR" sz="2000" dirty="0">
                <a:solidFill>
                  <a:srgbClr val="002060"/>
                </a:solidFill>
              </a:rPr>
              <a:t>) είναι (</a:t>
            </a:r>
            <a:r>
              <a:rPr lang="el-GR" sz="2000" dirty="0" err="1">
                <a:solidFill>
                  <a:srgbClr val="002060"/>
                </a:solidFill>
              </a:rPr>
              <a:t>Barltolome</a:t>
            </a:r>
            <a:r>
              <a:rPr lang="el-GR" sz="2000" dirty="0">
                <a:solidFill>
                  <a:srgbClr val="002060"/>
                </a:solidFill>
              </a:rPr>
              <a:t>, 2008): </a:t>
            </a:r>
            <a:endParaRPr lang="en-US" sz="2000" dirty="0">
              <a:solidFill>
                <a:srgbClr val="002060"/>
              </a:solidFill>
            </a:endParaRPr>
          </a:p>
          <a:p>
            <a:pPr marL="285750" indent="-285750">
              <a:buFont typeface="Arial" panose="020B0604020202020204" pitchFamily="34" charset="0"/>
              <a:buChar char="•"/>
            </a:pPr>
            <a:r>
              <a:rPr lang="el-GR" sz="2000" dirty="0" smtClean="0">
                <a:solidFill>
                  <a:srgbClr val="002060"/>
                </a:solidFill>
              </a:rPr>
              <a:t>Περισσότεροι </a:t>
            </a:r>
            <a:r>
              <a:rPr lang="el-GR" sz="2000" dirty="0">
                <a:solidFill>
                  <a:srgbClr val="002060"/>
                </a:solidFill>
              </a:rPr>
              <a:t>του ενός συγγραφείς να παράγουν υλικό για το </a:t>
            </a:r>
            <a:r>
              <a:rPr lang="el-GR" sz="2000" dirty="0" err="1">
                <a:solidFill>
                  <a:srgbClr val="002060"/>
                </a:solidFill>
              </a:rPr>
              <a:t>ιστολόγιο</a:t>
            </a:r>
            <a:r>
              <a:rPr lang="el-GR" sz="2000" dirty="0">
                <a:solidFill>
                  <a:srgbClr val="002060"/>
                </a:solidFill>
              </a:rPr>
              <a:t>. </a:t>
            </a:r>
            <a:endParaRPr lang="en-US" sz="2000" dirty="0">
              <a:solidFill>
                <a:srgbClr val="002060"/>
              </a:solidFill>
            </a:endParaRPr>
          </a:p>
          <a:p>
            <a:pPr marL="285750" indent="-285750">
              <a:buFont typeface="Arial" panose="020B0604020202020204" pitchFamily="34" charset="0"/>
              <a:buChar char="•"/>
            </a:pPr>
            <a:r>
              <a:rPr lang="el-GR" sz="2000" dirty="0">
                <a:solidFill>
                  <a:srgbClr val="002060"/>
                </a:solidFill>
              </a:rPr>
              <a:t>Οι επισκέπτες μπορούν να κάνουν σχόλια. </a:t>
            </a:r>
            <a:endParaRPr lang="en-US" sz="2000" dirty="0">
              <a:solidFill>
                <a:srgbClr val="002060"/>
              </a:solidFill>
            </a:endParaRPr>
          </a:p>
          <a:p>
            <a:pPr marL="285750" indent="-285750">
              <a:buFont typeface="Arial" panose="020B0604020202020204" pitchFamily="34" charset="0"/>
              <a:buChar char="•"/>
            </a:pPr>
            <a:r>
              <a:rPr lang="el-GR" sz="2000" dirty="0">
                <a:solidFill>
                  <a:srgbClr val="002060"/>
                </a:solidFill>
              </a:rPr>
              <a:t>Το νέο υλικό και τα νέα σχόλια δεν υποκαθιστούν τα παλαιότερα. </a:t>
            </a:r>
            <a:endParaRPr lang="en-US" sz="2000" dirty="0">
              <a:solidFill>
                <a:srgbClr val="002060"/>
              </a:solidFill>
            </a:endParaRPr>
          </a:p>
          <a:p>
            <a:pPr marL="285750" indent="-285750">
              <a:buFont typeface="Arial" panose="020B0604020202020204" pitchFamily="34" charset="0"/>
              <a:buChar char="•"/>
            </a:pPr>
            <a:r>
              <a:rPr lang="el-GR" sz="2000" dirty="0">
                <a:solidFill>
                  <a:srgbClr val="002060"/>
                </a:solidFill>
              </a:rPr>
              <a:t>Είναι δυνατόν με μια απλή εγγραφή να λαμβάνονται νέα είτε μέσω RSS, είτε μέσω email. </a:t>
            </a:r>
            <a:endParaRPr lang="en-US" sz="2000" dirty="0">
              <a:solidFill>
                <a:srgbClr val="002060"/>
              </a:solidFill>
            </a:endParaRPr>
          </a:p>
          <a:p>
            <a:pPr marL="285750" indent="-285750">
              <a:buFont typeface="Arial" panose="020B0604020202020204" pitchFamily="34" charset="0"/>
              <a:buChar char="•"/>
            </a:pPr>
            <a:r>
              <a:rPr lang="el-GR" sz="2000" dirty="0">
                <a:solidFill>
                  <a:srgbClr val="002060"/>
                </a:solidFill>
              </a:rPr>
              <a:t>Οι καταχωρήσεις περιλαμβάνουν την πηγή πληροφόρησης και γι’ αυτό μπορούν να αξιολογηθούν. </a:t>
            </a:r>
            <a:endParaRPr lang="en-US" sz="2000" dirty="0">
              <a:solidFill>
                <a:srgbClr val="002060"/>
              </a:solidFill>
            </a:endParaRPr>
          </a:p>
          <a:p>
            <a:r>
              <a:rPr lang="el-GR" sz="2000" dirty="0">
                <a:solidFill>
                  <a:srgbClr val="002060"/>
                </a:solidFill>
              </a:rPr>
              <a:t>Ειδικότερα για την εκπαίδευση: </a:t>
            </a:r>
            <a:endParaRPr lang="en-US" sz="2000" dirty="0">
              <a:solidFill>
                <a:srgbClr val="002060"/>
              </a:solidFill>
            </a:endParaRPr>
          </a:p>
          <a:p>
            <a:pPr marL="285750" indent="-285750">
              <a:buFont typeface="Arial" panose="020B0604020202020204" pitchFamily="34" charset="0"/>
              <a:buChar char="•"/>
            </a:pPr>
            <a:r>
              <a:rPr lang="el-GR" sz="2000" dirty="0">
                <a:solidFill>
                  <a:srgbClr val="002060"/>
                </a:solidFill>
              </a:rPr>
              <a:t>Οι εκπαιδευτές μπορούν να χρησιμοποιήσουν τα </a:t>
            </a:r>
            <a:r>
              <a:rPr lang="el-GR" sz="2000" dirty="0" err="1">
                <a:solidFill>
                  <a:srgbClr val="002060"/>
                </a:solidFill>
              </a:rPr>
              <a:t>ιστολόγια</a:t>
            </a:r>
            <a:r>
              <a:rPr lang="el-GR" sz="2000" dirty="0">
                <a:solidFill>
                  <a:srgbClr val="002060"/>
                </a:solidFill>
              </a:rPr>
              <a:t> για να δημιουργήσουν δυναμικά μαθησιακά περιβάλλοντα χωρίς να διαθέτουν γνώσεις HTML. </a:t>
            </a:r>
            <a:endParaRPr lang="en-US" sz="2000" dirty="0">
              <a:solidFill>
                <a:srgbClr val="002060"/>
              </a:solidFill>
            </a:endParaRPr>
          </a:p>
          <a:p>
            <a:pPr marL="285750" indent="-285750">
              <a:buFont typeface="Arial" panose="020B0604020202020204" pitchFamily="34" charset="0"/>
              <a:buChar char="•"/>
            </a:pPr>
            <a:r>
              <a:rPr lang="el-GR" sz="2000" dirty="0">
                <a:solidFill>
                  <a:srgbClr val="002060"/>
                </a:solidFill>
              </a:rPr>
              <a:t>Οι μαθητές μπορούν να χρησιμοποιήσουν τα </a:t>
            </a:r>
            <a:r>
              <a:rPr lang="el-GR" sz="2000" dirty="0" err="1">
                <a:solidFill>
                  <a:srgbClr val="002060"/>
                </a:solidFill>
              </a:rPr>
              <a:t>ιστολόγια</a:t>
            </a:r>
            <a:r>
              <a:rPr lang="el-GR" sz="2000" dirty="0">
                <a:solidFill>
                  <a:srgbClr val="002060"/>
                </a:solidFill>
              </a:rPr>
              <a:t> σαν εναλλακτικούς ηλεκτρονικούς φακέλους εργασιών. </a:t>
            </a:r>
            <a:endParaRPr lang="en-US" sz="2000" dirty="0">
              <a:solidFill>
                <a:srgbClr val="002060"/>
              </a:solidFill>
            </a:endParaRPr>
          </a:p>
          <a:p>
            <a:pPr marL="285750" indent="-285750">
              <a:buFont typeface="Arial" panose="020B0604020202020204" pitchFamily="34" charset="0"/>
              <a:buChar char="•"/>
            </a:pPr>
            <a:r>
              <a:rPr lang="el-GR" sz="2000" dirty="0">
                <a:solidFill>
                  <a:srgbClr val="002060"/>
                </a:solidFill>
              </a:rPr>
              <a:t>Μπορούν να χρησιμοποιηθούν για να υποστηρίξουν τη συνεργατική δουλειά. </a:t>
            </a:r>
          </a:p>
        </p:txBody>
      </p:sp>
    </p:spTree>
    <p:extLst>
      <p:ext uri="{BB962C8B-B14F-4D97-AF65-F5344CB8AC3E}">
        <p14:creationId xmlns:p14="http://schemas.microsoft.com/office/powerpoint/2010/main" val="38958484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251520" y="1356676"/>
            <a:ext cx="8856984" cy="6340197"/>
          </a:xfrm>
          <a:prstGeom prst="rect">
            <a:avLst/>
          </a:prstGeom>
        </p:spPr>
        <p:txBody>
          <a:bodyPr wrap="square">
            <a:spAutoFit/>
          </a:bodyPr>
          <a:lstStyle/>
          <a:p>
            <a:pPr algn="ctr">
              <a:spcBef>
                <a:spcPct val="0"/>
              </a:spcBef>
              <a:spcAft>
                <a:spcPts val="600"/>
              </a:spcAft>
            </a:pPr>
            <a:r>
              <a:rPr lang="el-GR" sz="2400" spc="-10" dirty="0">
                <a:solidFill>
                  <a:srgbClr val="001F5F"/>
                </a:solidFill>
                <a:latin typeface="Carlito"/>
                <a:cs typeface="Carlito"/>
              </a:rPr>
              <a:t>Web 2.0</a:t>
            </a:r>
            <a:endParaRPr lang="el-GR" sz="2400" spc="-10" dirty="0">
              <a:solidFill>
                <a:srgbClr val="001F5F"/>
              </a:solidFill>
              <a:latin typeface="Carlito"/>
              <a:cs typeface="Carlito"/>
            </a:endParaRPr>
          </a:p>
          <a:p>
            <a:r>
              <a:rPr lang="el-GR" sz="2000" dirty="0" smtClean="0">
                <a:solidFill>
                  <a:srgbClr val="002060"/>
                </a:solidFill>
              </a:rPr>
              <a:t>Με τις υπηρεσίες </a:t>
            </a:r>
            <a:r>
              <a:rPr lang="el-GR" sz="2000" dirty="0">
                <a:solidFill>
                  <a:srgbClr val="FF0000"/>
                </a:solidFill>
              </a:rPr>
              <a:t>κοινωνικής </a:t>
            </a:r>
            <a:r>
              <a:rPr lang="el-GR" sz="2000" dirty="0" err="1">
                <a:solidFill>
                  <a:srgbClr val="FF0000"/>
                </a:solidFill>
              </a:rPr>
              <a:t>σελιδοσήμανσης</a:t>
            </a:r>
            <a:r>
              <a:rPr lang="el-GR" sz="2000" dirty="0">
                <a:solidFill>
                  <a:srgbClr val="FF0000"/>
                </a:solidFill>
              </a:rPr>
              <a:t> – </a:t>
            </a:r>
            <a:r>
              <a:rPr lang="el-GR" sz="2000" dirty="0" err="1">
                <a:solidFill>
                  <a:srgbClr val="FF0000"/>
                </a:solidFill>
              </a:rPr>
              <a:t>ετικετοποίησης</a:t>
            </a:r>
            <a:r>
              <a:rPr lang="el-GR" sz="2000" dirty="0">
                <a:solidFill>
                  <a:srgbClr val="002060"/>
                </a:solidFill>
              </a:rPr>
              <a:t>, </a:t>
            </a:r>
            <a:r>
              <a:rPr lang="el-GR" sz="2000" dirty="0" smtClean="0">
                <a:solidFill>
                  <a:srgbClr val="002060"/>
                </a:solidFill>
              </a:rPr>
              <a:t>εκπαιδευτικοί </a:t>
            </a:r>
            <a:r>
              <a:rPr lang="el-GR" sz="2000" dirty="0">
                <a:solidFill>
                  <a:srgbClr val="002060"/>
                </a:solidFill>
              </a:rPr>
              <a:t>και μαθητές μπορούν για ένα θέμα που τους ενδιαφέρει να εντοπίζουν, να επιλέγουν και να οργανώνουν ιστοσελίδες, φωτογραφίες </a:t>
            </a:r>
            <a:r>
              <a:rPr lang="el-GR" sz="2000" dirty="0" err="1">
                <a:solidFill>
                  <a:srgbClr val="002060"/>
                </a:solidFill>
              </a:rPr>
              <a:t>κλπ</a:t>
            </a:r>
            <a:r>
              <a:rPr lang="el-GR" sz="2000" dirty="0">
                <a:solidFill>
                  <a:srgbClr val="002060"/>
                </a:solidFill>
              </a:rPr>
              <a:t> δημιουργώντας έτσι μια βιβλιοθήκη, μια πηγή γνώσης με ελεύθερη πρόσβαση για όλους τους μαθητές. </a:t>
            </a:r>
          </a:p>
          <a:p>
            <a:endParaRPr lang="el-GR" sz="1200" dirty="0" smtClean="0">
              <a:solidFill>
                <a:srgbClr val="002060"/>
              </a:solidFill>
            </a:endParaRPr>
          </a:p>
          <a:p>
            <a:r>
              <a:rPr lang="el-GR" sz="2000" dirty="0" smtClean="0">
                <a:solidFill>
                  <a:srgbClr val="002060"/>
                </a:solidFill>
              </a:rPr>
              <a:t>Με τις </a:t>
            </a:r>
            <a:r>
              <a:rPr lang="el-GR" sz="2000" dirty="0">
                <a:solidFill>
                  <a:srgbClr val="002060"/>
                </a:solidFill>
              </a:rPr>
              <a:t>υπηρεσίες </a:t>
            </a:r>
            <a:r>
              <a:rPr lang="el-GR" sz="2000" dirty="0">
                <a:solidFill>
                  <a:srgbClr val="FF0000"/>
                </a:solidFill>
              </a:rPr>
              <a:t>RSS</a:t>
            </a:r>
            <a:r>
              <a:rPr lang="el-GR" sz="2000" dirty="0">
                <a:solidFill>
                  <a:srgbClr val="002060"/>
                </a:solidFill>
              </a:rPr>
              <a:t>, η αξιοποίηση τους στην εκπαιδευτική διαδικασία μπορεί να αποδειχτεί ιδιαίτερα χρήσιμη σε ό,τι αφορά την ενημερωτική τους διάσταση, καθώς είναι δυνατόν να διευκολύνει την επαφή εκπαιδευτικών και μαθητών με περιεχόμενα που μεταβάλλονται συνεχώς σε μια ενιαία πλατφόρμα, καθιστώντας ευκολότερη την πρόσβαση σε περιεχόμενα και πηγές, αλλά και εδραιώνοντας ένα διαφορετικό κανάλι επικοινωνίας μεταξύ των εκπαιδευτικών και των </a:t>
            </a:r>
            <a:r>
              <a:rPr lang="el-GR" sz="2000" dirty="0" smtClean="0">
                <a:solidFill>
                  <a:srgbClr val="002060"/>
                </a:solidFill>
              </a:rPr>
              <a:t>εκπαιδευομένων.</a:t>
            </a:r>
            <a:endParaRPr lang="el-GR" sz="1200" dirty="0" smtClean="0">
              <a:solidFill>
                <a:srgbClr val="002060"/>
              </a:solidFill>
            </a:endParaRPr>
          </a:p>
          <a:p>
            <a:r>
              <a:rPr lang="el-GR" sz="1200" dirty="0" smtClean="0">
                <a:solidFill>
                  <a:srgbClr val="002060"/>
                </a:solidFill>
              </a:rPr>
              <a:t> </a:t>
            </a:r>
          </a:p>
          <a:p>
            <a:r>
              <a:rPr lang="el-GR" sz="2000" dirty="0">
                <a:solidFill>
                  <a:srgbClr val="002060"/>
                </a:solidFill>
              </a:rPr>
              <a:t>Τα </a:t>
            </a:r>
            <a:r>
              <a:rPr lang="el-GR" sz="2000" dirty="0" err="1">
                <a:solidFill>
                  <a:srgbClr val="FF0000"/>
                </a:solidFill>
              </a:rPr>
              <a:t>podcasts</a:t>
            </a:r>
            <a:r>
              <a:rPr lang="el-GR" sz="2000" dirty="0">
                <a:solidFill>
                  <a:srgbClr val="FF0000"/>
                </a:solidFill>
              </a:rPr>
              <a:t> </a:t>
            </a:r>
            <a:r>
              <a:rPr lang="el-GR" sz="2000" dirty="0">
                <a:solidFill>
                  <a:srgbClr val="002060"/>
                </a:solidFill>
              </a:rPr>
              <a:t>παρέχουν ποικίλες εκπαιδευτικές χρήσεις, καλύπτοντας τους διαφορετικούς τρόπους με τους οποίους οι μαθητές μαθαίνουν, επιτρέποντας ευελιξία στο πότε, πού και πώς αυτοί θέλουν να μάθουν, κάνοντας έτσι στην εκπαίδευση να γίνει πιο φορητή από όσο ποτέ πριν.</a:t>
            </a:r>
          </a:p>
          <a:p>
            <a:endParaRPr lang="el-GR" sz="2000" dirty="0">
              <a:solidFill>
                <a:srgbClr val="002060"/>
              </a:solidFill>
            </a:endParaRPr>
          </a:p>
          <a:p>
            <a:endParaRPr lang="el-GR" sz="2000" dirty="0">
              <a:solidFill>
                <a:srgbClr val="002060"/>
              </a:solidFill>
            </a:endParaRPr>
          </a:p>
        </p:txBody>
      </p:sp>
    </p:spTree>
    <p:extLst>
      <p:ext uri="{BB962C8B-B14F-4D97-AF65-F5344CB8AC3E}">
        <p14:creationId xmlns:p14="http://schemas.microsoft.com/office/powerpoint/2010/main" val="25518547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590827"/>
            <a:ext cx="8856984" cy="400110"/>
          </a:xfrm>
          <a:prstGeom prst="rect">
            <a:avLst/>
          </a:prstGeom>
        </p:spPr>
        <p:txBody>
          <a:bodyPr wrap="square">
            <a:spAutoFit/>
          </a:bodyPr>
          <a:lstStyle/>
          <a:p>
            <a:pPr algn="ctr">
              <a:spcBef>
                <a:spcPct val="0"/>
              </a:spcBef>
              <a:spcAft>
                <a:spcPts val="600"/>
              </a:spcAft>
            </a:pPr>
            <a:r>
              <a:rPr lang="el-GR" altLang="el-GR" sz="2000" b="1" spc="-10" dirty="0">
                <a:solidFill>
                  <a:srgbClr val="001F5F"/>
                </a:solidFill>
                <a:latin typeface="Carlito"/>
                <a:cs typeface="Carlito"/>
              </a:rPr>
              <a:t>Αποθήκες Μαθησιακών  Αντικειμένων και Μαθησιακών Δραστηριοτήτων</a:t>
            </a:r>
            <a:endParaRPr lang="el-GR" sz="2000" b="1" spc="-10" dirty="0">
              <a:solidFill>
                <a:srgbClr val="001F5F"/>
              </a:solidFill>
              <a:latin typeface="Carlito"/>
              <a:cs typeface="Carlito"/>
            </a:endParaRPr>
          </a:p>
        </p:txBody>
      </p:sp>
      <p:sp>
        <p:nvSpPr>
          <p:cNvPr id="7" name="Ορθογώνιο 6"/>
          <p:cNvSpPr/>
          <p:nvPr/>
        </p:nvSpPr>
        <p:spPr>
          <a:xfrm>
            <a:off x="287524" y="1992532"/>
            <a:ext cx="8640960" cy="5632311"/>
          </a:xfrm>
          <a:prstGeom prst="rect">
            <a:avLst/>
          </a:prstGeom>
        </p:spPr>
        <p:txBody>
          <a:bodyPr wrap="square">
            <a:spAutoFit/>
          </a:bodyPr>
          <a:lstStyle/>
          <a:p>
            <a:r>
              <a:rPr lang="el-GR" altLang="el-GR" sz="2400" dirty="0">
                <a:solidFill>
                  <a:srgbClr val="002060"/>
                </a:solidFill>
              </a:rPr>
              <a:t>Οι αποθήκες μαθησιακών αντικειμένων (</a:t>
            </a:r>
            <a:r>
              <a:rPr lang="el-GR" altLang="el-GR" sz="2400" dirty="0" err="1">
                <a:solidFill>
                  <a:srgbClr val="002060"/>
                </a:solidFill>
              </a:rPr>
              <a:t>Learning</a:t>
            </a:r>
            <a:r>
              <a:rPr lang="el-GR" altLang="el-GR" sz="2400" dirty="0">
                <a:solidFill>
                  <a:srgbClr val="002060"/>
                </a:solidFill>
              </a:rPr>
              <a:t> </a:t>
            </a:r>
            <a:r>
              <a:rPr lang="el-GR" altLang="el-GR" sz="2400" dirty="0" err="1">
                <a:solidFill>
                  <a:srgbClr val="002060"/>
                </a:solidFill>
              </a:rPr>
              <a:t>Object</a:t>
            </a:r>
            <a:r>
              <a:rPr lang="el-GR" altLang="el-GR" sz="2400" dirty="0">
                <a:solidFill>
                  <a:srgbClr val="002060"/>
                </a:solidFill>
              </a:rPr>
              <a:t> </a:t>
            </a:r>
            <a:r>
              <a:rPr lang="el-GR" altLang="el-GR" sz="2400" dirty="0" err="1">
                <a:solidFill>
                  <a:srgbClr val="002060"/>
                </a:solidFill>
              </a:rPr>
              <a:t>Repositories</a:t>
            </a:r>
            <a:r>
              <a:rPr lang="el-GR" altLang="el-GR" sz="2400" dirty="0">
                <a:solidFill>
                  <a:srgbClr val="002060"/>
                </a:solidFill>
              </a:rPr>
              <a:t>- </a:t>
            </a:r>
            <a:r>
              <a:rPr lang="en-US" altLang="el-GR" sz="2400" dirty="0">
                <a:solidFill>
                  <a:srgbClr val="002060"/>
                </a:solidFill>
              </a:rPr>
              <a:t>LOR</a:t>
            </a:r>
            <a:r>
              <a:rPr lang="el-GR" altLang="el-GR" sz="2400" dirty="0">
                <a:solidFill>
                  <a:srgbClr val="002060"/>
                </a:solidFill>
              </a:rPr>
              <a:t>) </a:t>
            </a:r>
            <a:r>
              <a:rPr lang="el-GR" altLang="el-GR" sz="2400" dirty="0" smtClean="0">
                <a:solidFill>
                  <a:srgbClr val="002060"/>
                </a:solidFill>
              </a:rPr>
              <a:t>και  οι αποθήκες </a:t>
            </a:r>
            <a:r>
              <a:rPr lang="el-GR" altLang="el-GR" sz="2400" dirty="0">
                <a:solidFill>
                  <a:srgbClr val="002060"/>
                </a:solidFill>
              </a:rPr>
              <a:t>μαθησιακών δραστηριοτήτων (</a:t>
            </a:r>
            <a:r>
              <a:rPr lang="en-US" altLang="el-GR" sz="2400" dirty="0">
                <a:solidFill>
                  <a:srgbClr val="002060"/>
                </a:solidFill>
              </a:rPr>
              <a:t>Learning Design Activities</a:t>
            </a:r>
            <a:r>
              <a:rPr lang="el-GR" altLang="el-GR" sz="2400" dirty="0">
                <a:solidFill>
                  <a:srgbClr val="002060"/>
                </a:solidFill>
              </a:rPr>
              <a:t>) είναι συστήματα με μαθησιακό υλικό  και κατάλληλες περιγραφές του μαθησιακού υλικού, στα οποία θα πρέπει να αξιολογούνται </a:t>
            </a:r>
            <a:r>
              <a:rPr lang="en-US" altLang="el-GR" sz="2400" dirty="0" smtClean="0">
                <a:solidFill>
                  <a:srgbClr val="002060"/>
                </a:solidFill>
              </a:rPr>
              <a:t>:</a:t>
            </a:r>
            <a:endParaRPr lang="el-GR" altLang="el-GR" sz="2400" dirty="0" smtClean="0">
              <a:solidFill>
                <a:srgbClr val="002060"/>
              </a:solidFill>
            </a:endParaRPr>
          </a:p>
          <a:p>
            <a:pPr marL="457200" indent="-457200">
              <a:buFont typeface="+mj-lt"/>
              <a:buAutoNum type="arabicPeriod"/>
            </a:pPr>
            <a:r>
              <a:rPr lang="el-GR" altLang="el-GR" sz="2000" dirty="0" smtClean="0">
                <a:solidFill>
                  <a:srgbClr val="002060"/>
                </a:solidFill>
              </a:rPr>
              <a:t>το </a:t>
            </a:r>
            <a:r>
              <a:rPr lang="el-GR" altLang="el-GR" sz="2000" dirty="0">
                <a:solidFill>
                  <a:srgbClr val="002060"/>
                </a:solidFill>
              </a:rPr>
              <a:t>περιεχόμενο (π.χ. σαφήνεια και ακρίβεια εννοιών και αναπαραστάσεων που </a:t>
            </a:r>
            <a:r>
              <a:rPr lang="el-GR" altLang="el-GR" sz="2000" dirty="0" smtClean="0">
                <a:solidFill>
                  <a:srgbClr val="002060"/>
                </a:solidFill>
              </a:rPr>
              <a:t>περιέχει) </a:t>
            </a:r>
          </a:p>
          <a:p>
            <a:pPr marL="457200" indent="-457200">
              <a:buFont typeface="+mj-lt"/>
              <a:buAutoNum type="arabicPeriod"/>
            </a:pPr>
            <a:r>
              <a:rPr lang="el-GR" altLang="el-GR" sz="2000" dirty="0" smtClean="0">
                <a:solidFill>
                  <a:srgbClr val="002060"/>
                </a:solidFill>
              </a:rPr>
              <a:t>ο </a:t>
            </a:r>
            <a:r>
              <a:rPr lang="el-GR" altLang="el-GR" sz="2000" dirty="0">
                <a:solidFill>
                  <a:srgbClr val="002060"/>
                </a:solidFill>
              </a:rPr>
              <a:t>παιδαγωγικός σχεδιασμός, δηλαδή τα διδακτικά μοντέλα στα οποία μπορεί να αξιοποιηθεί </a:t>
            </a:r>
            <a:endParaRPr lang="el-GR" altLang="el-GR" sz="2000" dirty="0" smtClean="0">
              <a:solidFill>
                <a:srgbClr val="002060"/>
              </a:solidFill>
            </a:endParaRPr>
          </a:p>
          <a:p>
            <a:pPr marL="457200" indent="-457200">
              <a:buFont typeface="+mj-lt"/>
              <a:buAutoNum type="arabicPeriod"/>
            </a:pPr>
            <a:r>
              <a:rPr lang="el-GR" altLang="el-GR" sz="2000" dirty="0" smtClean="0">
                <a:solidFill>
                  <a:srgbClr val="002060"/>
                </a:solidFill>
              </a:rPr>
              <a:t>η  </a:t>
            </a:r>
            <a:r>
              <a:rPr lang="el-GR" altLang="el-GR" sz="2000" dirty="0">
                <a:solidFill>
                  <a:srgbClr val="002060"/>
                </a:solidFill>
              </a:rPr>
              <a:t>προστιθέμενη αξία του , δηλαδή που μπορεί να βοηθήσει την μάθηση σε σχέση με άλλο εκπαιδευτικό υλικό </a:t>
            </a:r>
            <a:r>
              <a:rPr lang="el-GR" altLang="el-GR" sz="2000" dirty="0">
                <a:solidFill>
                  <a:srgbClr val="002060"/>
                </a:solidFill>
              </a:rPr>
              <a:t> </a:t>
            </a:r>
            <a:endParaRPr lang="el-GR" altLang="el-GR" sz="2000" dirty="0">
              <a:solidFill>
                <a:srgbClr val="002060"/>
              </a:solidFill>
            </a:endParaRPr>
          </a:p>
          <a:p>
            <a:endParaRPr lang="el-GR" altLang="el-GR" dirty="0" smtClean="0">
              <a:solidFill>
                <a:srgbClr val="002060"/>
              </a:solidFill>
            </a:endParaRPr>
          </a:p>
          <a:p>
            <a:r>
              <a:rPr lang="el-GR" altLang="el-GR" dirty="0" smtClean="0">
                <a:solidFill>
                  <a:srgbClr val="002060"/>
                </a:solidFill>
              </a:rPr>
              <a:t>Ο </a:t>
            </a:r>
            <a:r>
              <a:rPr lang="el-GR" altLang="el-GR" dirty="0">
                <a:solidFill>
                  <a:srgbClr val="002060"/>
                </a:solidFill>
              </a:rPr>
              <a:t>προσομοιωτής της κίνησης του </a:t>
            </a:r>
            <a:r>
              <a:rPr lang="el-GR" altLang="el-GR" dirty="0" err="1">
                <a:solidFill>
                  <a:srgbClr val="002060"/>
                </a:solidFill>
              </a:rPr>
              <a:t>Beebot</a:t>
            </a:r>
            <a:r>
              <a:rPr lang="el-GR" altLang="el-GR" dirty="0">
                <a:solidFill>
                  <a:srgbClr val="002060"/>
                </a:solidFill>
              </a:rPr>
              <a:t>: </a:t>
            </a:r>
            <a:r>
              <a:rPr lang="en-US" altLang="el-GR" dirty="0" smtClean="0">
                <a:solidFill>
                  <a:srgbClr val="002060"/>
                </a:solidFill>
                <a:hlinkClick r:id="rId4"/>
              </a:rPr>
              <a:t>https</a:t>
            </a:r>
            <a:r>
              <a:rPr lang="en-US" altLang="el-GR" dirty="0">
                <a:solidFill>
                  <a:srgbClr val="002060"/>
                </a:solidFill>
                <a:hlinkClick r:id="rId4"/>
              </a:rPr>
              <a:t>://</a:t>
            </a:r>
            <a:r>
              <a:rPr lang="en-US" altLang="el-GR" dirty="0" smtClean="0">
                <a:solidFill>
                  <a:srgbClr val="002060"/>
                </a:solidFill>
                <a:hlinkClick r:id="rId4"/>
              </a:rPr>
              <a:t>beebot.terrapinlogo.com/</a:t>
            </a:r>
            <a:endParaRPr lang="el-GR" altLang="el-GR" dirty="0" smtClean="0">
              <a:solidFill>
                <a:srgbClr val="002060"/>
              </a:solidFill>
            </a:endParaRPr>
          </a:p>
          <a:p>
            <a:r>
              <a:rPr lang="el-GR" altLang="el-GR" dirty="0" smtClean="0">
                <a:solidFill>
                  <a:srgbClr val="002060"/>
                </a:solidFill>
              </a:rPr>
              <a:t>Το </a:t>
            </a:r>
            <a:r>
              <a:rPr lang="el-GR" altLang="el-GR" dirty="0">
                <a:solidFill>
                  <a:srgbClr val="002060"/>
                </a:solidFill>
              </a:rPr>
              <a:t>ΜΑ του </a:t>
            </a:r>
            <a:r>
              <a:rPr lang="el-GR" altLang="el-GR" dirty="0" err="1">
                <a:solidFill>
                  <a:srgbClr val="002060"/>
                </a:solidFill>
              </a:rPr>
              <a:t>Φωτόδεντρου</a:t>
            </a:r>
            <a:r>
              <a:rPr lang="el-GR" altLang="el-GR" dirty="0">
                <a:solidFill>
                  <a:srgbClr val="002060"/>
                </a:solidFill>
              </a:rPr>
              <a:t> «Βασικός Προγραμματισμός Ρομπότ»: </a:t>
            </a:r>
            <a:r>
              <a:rPr lang="en-US" altLang="el-GR" dirty="0" smtClean="0">
                <a:solidFill>
                  <a:srgbClr val="002060"/>
                </a:solidFill>
              </a:rPr>
              <a:t>http</a:t>
            </a:r>
            <a:r>
              <a:rPr lang="en-US" altLang="el-GR" dirty="0">
                <a:solidFill>
                  <a:srgbClr val="002060"/>
                </a:solidFill>
              </a:rPr>
              <a:t>://photodentro.edu.gr/v/item/ds/8521/11286 </a:t>
            </a:r>
            <a:r>
              <a:rPr lang="el-GR" altLang="el-GR" sz="2400" dirty="0">
                <a:solidFill>
                  <a:srgbClr val="002060"/>
                </a:solidFill>
              </a:rPr>
              <a:t/>
            </a:r>
            <a:br>
              <a:rPr lang="el-GR" altLang="el-GR" sz="2400" dirty="0">
                <a:solidFill>
                  <a:srgbClr val="002060"/>
                </a:solidFill>
              </a:rPr>
            </a:br>
            <a:endParaRPr lang="el-GR" altLang="el-GR" sz="2400" dirty="0">
              <a:solidFill>
                <a:srgbClr val="002060"/>
              </a:solidFill>
            </a:endParaRPr>
          </a:p>
          <a:p>
            <a:pPr marL="457200" indent="-457200">
              <a:buFont typeface="+mj-lt"/>
              <a:buAutoNum type="arabicPeriod"/>
            </a:pPr>
            <a:endParaRPr lang="el-GR" sz="2400" dirty="0">
              <a:solidFill>
                <a:srgbClr val="002060"/>
              </a:solidFill>
            </a:endParaRPr>
          </a:p>
        </p:txBody>
      </p:sp>
    </p:spTree>
    <p:extLst>
      <p:ext uri="{BB962C8B-B14F-4D97-AF65-F5344CB8AC3E}">
        <p14:creationId xmlns:p14="http://schemas.microsoft.com/office/powerpoint/2010/main" val="74385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395536" y="1628800"/>
            <a:ext cx="8424936" cy="5016758"/>
          </a:xfrm>
          <a:prstGeom prst="rect">
            <a:avLst/>
          </a:prstGeom>
        </p:spPr>
        <p:txBody>
          <a:bodyPr wrap="square">
            <a:spAutoFit/>
          </a:bodyPr>
          <a:lstStyle/>
          <a:p>
            <a:pPr>
              <a:spcBef>
                <a:spcPct val="0"/>
              </a:spcBef>
              <a:buFontTx/>
              <a:buNone/>
            </a:pPr>
            <a:r>
              <a:rPr lang="el-GR" altLang="el-GR" sz="2400" spc="-10" dirty="0">
                <a:solidFill>
                  <a:srgbClr val="001F5F"/>
                </a:solidFill>
                <a:latin typeface="Carlito"/>
                <a:cs typeface="Carlito"/>
              </a:rPr>
              <a:t>Ο οργανισμός για την «Τεχνολογία στην Εκπαίδευση» (</a:t>
            </a:r>
            <a:r>
              <a:rPr lang="en-US" altLang="el-GR" sz="2400" spc="-10" dirty="0">
                <a:solidFill>
                  <a:srgbClr val="001F5F"/>
                </a:solidFill>
                <a:latin typeface="Carlito"/>
                <a:cs typeface="Carlito"/>
              </a:rPr>
              <a:t>International Society for Technology in Education</a:t>
            </a:r>
            <a:r>
              <a:rPr lang="el-GR" altLang="el-GR" sz="2400" spc="-10" dirty="0">
                <a:solidFill>
                  <a:srgbClr val="001F5F"/>
                </a:solidFill>
                <a:latin typeface="Carlito"/>
                <a:cs typeface="Carlito"/>
              </a:rPr>
              <a:t>- </a:t>
            </a:r>
            <a:r>
              <a:rPr lang="el-GR" altLang="el-GR" sz="2800" dirty="0">
                <a:solidFill>
                  <a:srgbClr val="002060"/>
                </a:solidFill>
                <a:hlinkClick r:id="rId4"/>
              </a:rPr>
              <a:t>https://www.iste.org/</a:t>
            </a:r>
            <a:r>
              <a:rPr lang="el-GR" altLang="el-GR" sz="2800" dirty="0">
                <a:solidFill>
                  <a:srgbClr val="002060"/>
                </a:solidFill>
              </a:rPr>
              <a:t>) </a:t>
            </a:r>
            <a:r>
              <a:rPr lang="el-GR" altLang="el-GR" sz="2400" spc="-10" dirty="0">
                <a:solidFill>
                  <a:srgbClr val="001F5F"/>
                </a:solidFill>
                <a:latin typeface="Carlito"/>
                <a:cs typeface="Carlito"/>
              </a:rPr>
              <a:t>έχει θεσπίσει   γενικά κριτήρια (</a:t>
            </a:r>
            <a:r>
              <a:rPr lang="en-US" altLang="el-GR" sz="2400" spc="-10" dirty="0">
                <a:solidFill>
                  <a:srgbClr val="001F5F"/>
                </a:solidFill>
                <a:latin typeface="Carlito"/>
                <a:cs typeface="Carlito"/>
              </a:rPr>
              <a:t>standards</a:t>
            </a:r>
            <a:r>
              <a:rPr lang="el-GR" altLang="el-GR" sz="2400" spc="-10" dirty="0">
                <a:solidFill>
                  <a:srgbClr val="001F5F"/>
                </a:solidFill>
                <a:latin typeface="Carlito"/>
                <a:cs typeface="Carlito"/>
              </a:rPr>
              <a:t>), που αφορούν την αξιοποίηση της χρήσης των ΤΠΕ  </a:t>
            </a:r>
            <a:r>
              <a:rPr lang="el-GR" altLang="el-GR" sz="2400" spc="-10" dirty="0" smtClean="0">
                <a:solidFill>
                  <a:srgbClr val="001F5F"/>
                </a:solidFill>
                <a:latin typeface="Carlito"/>
                <a:cs typeface="Carlito"/>
              </a:rPr>
              <a:t>στην εκπαίδευση </a:t>
            </a:r>
            <a:r>
              <a:rPr lang="el-GR" altLang="el-GR" sz="2400" spc="-10" dirty="0">
                <a:solidFill>
                  <a:srgbClr val="001F5F"/>
                </a:solidFill>
                <a:latin typeface="Carlito"/>
                <a:cs typeface="Carlito"/>
              </a:rPr>
              <a:t>και </a:t>
            </a:r>
            <a:r>
              <a:rPr lang="el-GR" altLang="el-GR" sz="2400" spc="-10" dirty="0" smtClean="0">
                <a:solidFill>
                  <a:srgbClr val="001F5F"/>
                </a:solidFill>
                <a:latin typeface="Carlito"/>
                <a:cs typeface="Carlito"/>
              </a:rPr>
              <a:t>αφορούν στην:</a:t>
            </a:r>
            <a:endParaRPr lang="el-GR" altLang="el-GR" sz="2400" spc="-10" dirty="0">
              <a:solidFill>
                <a:srgbClr val="001F5F"/>
              </a:solidFill>
              <a:latin typeface="Carlito"/>
              <a:cs typeface="Carlito"/>
            </a:endParaRPr>
          </a:p>
          <a:p>
            <a:pPr marL="342900" indent="-342900">
              <a:spcBef>
                <a:spcPct val="0"/>
              </a:spcBef>
              <a:buFont typeface="Arial" panose="020B0604020202020204" pitchFamily="34" charset="0"/>
              <a:buChar char="•"/>
            </a:pPr>
            <a:r>
              <a:rPr lang="el-GR" altLang="el-GR" sz="2400" spc="-10" dirty="0">
                <a:solidFill>
                  <a:srgbClr val="001F5F"/>
                </a:solidFill>
                <a:latin typeface="Carlito"/>
                <a:cs typeface="Carlito"/>
              </a:rPr>
              <a:t>στην </a:t>
            </a:r>
            <a:r>
              <a:rPr lang="el-GR" altLang="el-GR" sz="2400" spc="-10" dirty="0" smtClean="0">
                <a:solidFill>
                  <a:srgbClr val="001F5F"/>
                </a:solidFill>
                <a:latin typeface="Carlito"/>
                <a:cs typeface="Carlito"/>
              </a:rPr>
              <a:t>τεχνική </a:t>
            </a:r>
            <a:r>
              <a:rPr lang="el-GR" altLang="el-GR" sz="2400" spc="-10" dirty="0">
                <a:solidFill>
                  <a:srgbClr val="001F5F"/>
                </a:solidFill>
                <a:latin typeface="Carlito"/>
                <a:cs typeface="Carlito"/>
              </a:rPr>
              <a:t>ικανότητα, </a:t>
            </a:r>
            <a:r>
              <a:rPr lang="el-GR" altLang="el-GR" sz="2400" spc="-10" dirty="0">
                <a:solidFill>
                  <a:srgbClr val="001F5F"/>
                </a:solidFill>
                <a:latin typeface="Carlito"/>
                <a:cs typeface="Carlito"/>
              </a:rPr>
              <a:t>στην</a:t>
            </a:r>
            <a:r>
              <a:rPr lang="el-GR" altLang="el-GR" sz="2400" spc="-10" dirty="0" smtClean="0">
                <a:solidFill>
                  <a:srgbClr val="001F5F"/>
                </a:solidFill>
                <a:latin typeface="Carlito"/>
                <a:cs typeface="Carlito"/>
              </a:rPr>
              <a:t> </a:t>
            </a:r>
            <a:r>
              <a:rPr lang="el-GR" altLang="el-GR" sz="2400" spc="-10" dirty="0">
                <a:solidFill>
                  <a:srgbClr val="001F5F"/>
                </a:solidFill>
                <a:latin typeface="Carlito"/>
                <a:cs typeface="Carlito"/>
              </a:rPr>
              <a:t>προετοιμασία, </a:t>
            </a:r>
            <a:r>
              <a:rPr lang="el-GR" altLang="el-GR" sz="2400" spc="-10" dirty="0">
                <a:solidFill>
                  <a:srgbClr val="001F5F"/>
                </a:solidFill>
                <a:latin typeface="Carlito"/>
                <a:cs typeface="Carlito"/>
              </a:rPr>
              <a:t>στην</a:t>
            </a:r>
            <a:r>
              <a:rPr lang="el-GR" altLang="el-GR" sz="2400" spc="-10" dirty="0" smtClean="0">
                <a:solidFill>
                  <a:srgbClr val="001F5F"/>
                </a:solidFill>
                <a:latin typeface="Carlito"/>
                <a:cs typeface="Carlito"/>
              </a:rPr>
              <a:t> </a:t>
            </a:r>
            <a:r>
              <a:rPr lang="el-GR" altLang="el-GR" sz="2400" spc="-10" dirty="0">
                <a:solidFill>
                  <a:srgbClr val="001F5F"/>
                </a:solidFill>
                <a:latin typeface="Carlito"/>
                <a:cs typeface="Carlito"/>
              </a:rPr>
              <a:t>εφαρμογή</a:t>
            </a:r>
            <a:r>
              <a:rPr lang="el-GR" altLang="el-GR" sz="2400" spc="-10" dirty="0" smtClean="0">
                <a:solidFill>
                  <a:srgbClr val="001F5F"/>
                </a:solidFill>
                <a:latin typeface="Carlito"/>
                <a:cs typeface="Carlito"/>
              </a:rPr>
              <a:t>,</a:t>
            </a:r>
          </a:p>
          <a:p>
            <a:pPr marL="342900" indent="-342900">
              <a:spcBef>
                <a:spcPct val="0"/>
              </a:spcBef>
              <a:buFont typeface="Arial" panose="020B0604020202020204" pitchFamily="34" charset="0"/>
              <a:buChar char="•"/>
            </a:pPr>
            <a:r>
              <a:rPr lang="el-GR" altLang="el-GR" sz="2400" spc="-10" dirty="0">
                <a:solidFill>
                  <a:srgbClr val="001F5F"/>
                </a:solidFill>
                <a:latin typeface="Carlito"/>
                <a:cs typeface="Carlito"/>
              </a:rPr>
              <a:t>στην </a:t>
            </a:r>
            <a:r>
              <a:rPr lang="el-GR" altLang="el-GR" sz="2400" spc="-10" dirty="0" smtClean="0">
                <a:solidFill>
                  <a:srgbClr val="001F5F"/>
                </a:solidFill>
                <a:latin typeface="Carlito"/>
                <a:cs typeface="Carlito"/>
              </a:rPr>
              <a:t>αξιολόγηση </a:t>
            </a:r>
            <a:r>
              <a:rPr lang="el-GR" altLang="el-GR" sz="2400" spc="-10" dirty="0">
                <a:solidFill>
                  <a:srgbClr val="001F5F"/>
                </a:solidFill>
                <a:latin typeface="Carlito"/>
                <a:cs typeface="Carlito"/>
              </a:rPr>
              <a:t>του υποστηρικτικού υλικού μάθησης</a:t>
            </a:r>
            <a:r>
              <a:rPr lang="el-GR" altLang="el-GR" sz="2400" spc="-10" dirty="0" smtClean="0">
                <a:solidFill>
                  <a:srgbClr val="001F5F"/>
                </a:solidFill>
                <a:latin typeface="Carlito"/>
                <a:cs typeface="Carlito"/>
              </a:rPr>
              <a:t>,</a:t>
            </a:r>
          </a:p>
          <a:p>
            <a:pPr marL="342900" indent="-342900">
              <a:spcBef>
                <a:spcPct val="0"/>
              </a:spcBef>
              <a:buFont typeface="Arial" panose="020B0604020202020204" pitchFamily="34" charset="0"/>
              <a:buChar char="•"/>
            </a:pPr>
            <a:r>
              <a:rPr lang="el-GR" altLang="el-GR" sz="2400" spc="-10" dirty="0">
                <a:solidFill>
                  <a:srgbClr val="001F5F"/>
                </a:solidFill>
                <a:latin typeface="Carlito"/>
                <a:cs typeface="Carlito"/>
              </a:rPr>
              <a:t>στην </a:t>
            </a:r>
            <a:r>
              <a:rPr lang="el-GR" altLang="el-GR" sz="2400" spc="-10" dirty="0" smtClean="0">
                <a:solidFill>
                  <a:srgbClr val="001F5F"/>
                </a:solidFill>
                <a:latin typeface="Carlito"/>
                <a:cs typeface="Carlito"/>
              </a:rPr>
              <a:t>αξιολόγηση </a:t>
            </a:r>
            <a:r>
              <a:rPr lang="el-GR" altLang="el-GR" sz="2400" spc="-10" dirty="0">
                <a:solidFill>
                  <a:srgbClr val="001F5F"/>
                </a:solidFill>
                <a:latin typeface="Carlito"/>
                <a:cs typeface="Carlito"/>
              </a:rPr>
              <a:t>των αποτελεσματικών παιδαγωγικών στρατηγικών </a:t>
            </a:r>
            <a:r>
              <a:rPr lang="el-GR" altLang="el-GR" sz="2400" spc="-10" dirty="0" smtClean="0">
                <a:solidFill>
                  <a:srgbClr val="001F5F"/>
                </a:solidFill>
                <a:latin typeface="Carlito"/>
                <a:cs typeface="Carlito"/>
              </a:rPr>
              <a:t>και </a:t>
            </a:r>
          </a:p>
          <a:p>
            <a:pPr marL="342900" indent="-342900">
              <a:spcBef>
                <a:spcPct val="0"/>
              </a:spcBef>
              <a:buFont typeface="Arial" panose="020B0604020202020204" pitchFamily="34" charset="0"/>
              <a:buChar char="•"/>
            </a:pPr>
            <a:r>
              <a:rPr lang="el-GR" altLang="el-GR" sz="2400" spc="-10" dirty="0">
                <a:solidFill>
                  <a:srgbClr val="001F5F"/>
                </a:solidFill>
                <a:latin typeface="Carlito"/>
                <a:cs typeface="Carlito"/>
              </a:rPr>
              <a:t>στην</a:t>
            </a:r>
            <a:r>
              <a:rPr lang="el-GR" altLang="el-GR" sz="2400" spc="-10" dirty="0" smtClean="0">
                <a:solidFill>
                  <a:srgbClr val="001F5F"/>
                </a:solidFill>
                <a:latin typeface="Carlito"/>
                <a:cs typeface="Carlito"/>
              </a:rPr>
              <a:t> </a:t>
            </a:r>
            <a:r>
              <a:rPr lang="el-GR" altLang="el-GR" sz="2400" spc="-10" dirty="0">
                <a:solidFill>
                  <a:srgbClr val="001F5F"/>
                </a:solidFill>
                <a:latin typeface="Carlito"/>
                <a:cs typeface="Carlito"/>
              </a:rPr>
              <a:t>αξιολόγηση των διδακτικών πρακτικών. </a:t>
            </a:r>
            <a:br>
              <a:rPr lang="el-GR" altLang="el-GR" sz="2400" spc="-10" dirty="0">
                <a:solidFill>
                  <a:srgbClr val="001F5F"/>
                </a:solidFill>
                <a:latin typeface="Carlito"/>
                <a:cs typeface="Carlito"/>
              </a:rPr>
            </a:br>
            <a:r>
              <a:rPr lang="el-GR" altLang="el-GR" sz="2400" b="1" dirty="0">
                <a:solidFill>
                  <a:srgbClr val="FF0000"/>
                </a:solidFill>
              </a:rPr>
              <a:t/>
            </a:r>
            <a:br>
              <a:rPr lang="el-GR" altLang="el-GR" sz="2400" b="1" dirty="0">
                <a:solidFill>
                  <a:srgbClr val="FF0000"/>
                </a:solidFill>
              </a:rPr>
            </a:br>
            <a:endParaRPr lang="el-GR" altLang="el-GR" sz="2800" b="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11460968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590827"/>
            <a:ext cx="8856984" cy="400110"/>
          </a:xfrm>
          <a:prstGeom prst="rect">
            <a:avLst/>
          </a:prstGeom>
        </p:spPr>
        <p:txBody>
          <a:bodyPr wrap="square">
            <a:spAutoFit/>
          </a:bodyPr>
          <a:lstStyle/>
          <a:p>
            <a:pPr algn="ctr">
              <a:spcBef>
                <a:spcPct val="0"/>
              </a:spcBef>
              <a:spcAft>
                <a:spcPts val="600"/>
              </a:spcAft>
            </a:pPr>
            <a:r>
              <a:rPr lang="el-GR" altLang="el-GR" sz="2000" b="1" spc="-10" dirty="0">
                <a:solidFill>
                  <a:srgbClr val="001F5F"/>
                </a:solidFill>
                <a:latin typeface="Carlito"/>
                <a:cs typeface="Carlito"/>
              </a:rPr>
              <a:t>Αποθήκες Μαθησιακών  Αντικειμένων και Μαθησιακών Δραστηριοτήτων</a:t>
            </a:r>
            <a:endParaRPr lang="el-GR" sz="2000" b="1" spc="-10" dirty="0">
              <a:solidFill>
                <a:srgbClr val="001F5F"/>
              </a:solidFill>
              <a:latin typeface="Carlito"/>
              <a:cs typeface="Carlito"/>
            </a:endParaRPr>
          </a:p>
        </p:txBody>
      </p:sp>
      <p:sp>
        <p:nvSpPr>
          <p:cNvPr id="7" name="Ορθογώνιο 6"/>
          <p:cNvSpPr/>
          <p:nvPr/>
        </p:nvSpPr>
        <p:spPr>
          <a:xfrm>
            <a:off x="251520" y="2216963"/>
            <a:ext cx="8640960" cy="4154984"/>
          </a:xfrm>
          <a:prstGeom prst="rect">
            <a:avLst/>
          </a:prstGeom>
        </p:spPr>
        <p:txBody>
          <a:bodyPr wrap="square">
            <a:spAutoFit/>
          </a:bodyPr>
          <a:lstStyle/>
          <a:p>
            <a:pPr marL="342900" indent="-342900">
              <a:buFont typeface="Arial" panose="020B0604020202020204" pitchFamily="34" charset="0"/>
              <a:buChar char="•"/>
            </a:pPr>
            <a:r>
              <a:rPr lang="el-GR" altLang="el-GR" sz="2400" dirty="0" smtClean="0">
                <a:solidFill>
                  <a:srgbClr val="002060"/>
                </a:solidFill>
              </a:rPr>
              <a:t>Για </a:t>
            </a:r>
            <a:r>
              <a:rPr lang="el-GR" altLang="el-GR" sz="2400" dirty="0">
                <a:solidFill>
                  <a:srgbClr val="002060"/>
                </a:solidFill>
              </a:rPr>
              <a:t>κάθε ψηφιακό μαθησιακό αντικείμενο (ΨΜΑ</a:t>
            </a:r>
            <a:r>
              <a:rPr lang="el-GR" altLang="el-GR" sz="2400" dirty="0" smtClean="0">
                <a:solidFill>
                  <a:srgbClr val="002060"/>
                </a:solidFill>
              </a:rPr>
              <a:t>) παρέχεται </a:t>
            </a:r>
            <a:r>
              <a:rPr lang="el-GR" altLang="el-GR" sz="2400" dirty="0">
                <a:solidFill>
                  <a:srgbClr val="002060"/>
                </a:solidFill>
              </a:rPr>
              <a:t>ένα σύνολο από χαρακτηριστικά και ιδιότητες που το περιγράφουν.  </a:t>
            </a:r>
            <a:br>
              <a:rPr lang="el-GR" altLang="el-GR" sz="2400" dirty="0">
                <a:solidFill>
                  <a:srgbClr val="002060"/>
                </a:solidFill>
              </a:rPr>
            </a:br>
            <a:r>
              <a:rPr lang="el-GR" altLang="el-GR" sz="2400" dirty="0">
                <a:solidFill>
                  <a:srgbClr val="002060"/>
                </a:solidFill>
              </a:rPr>
              <a:t>Ορισμός </a:t>
            </a:r>
            <a:r>
              <a:rPr lang="el-GR" altLang="el-GR" sz="2400" dirty="0" smtClean="0">
                <a:solidFill>
                  <a:srgbClr val="002060"/>
                </a:solidFill>
              </a:rPr>
              <a:t>από </a:t>
            </a:r>
            <a:r>
              <a:rPr lang="el-GR" altLang="el-GR" sz="2400" dirty="0">
                <a:solidFill>
                  <a:srgbClr val="002060"/>
                </a:solidFill>
              </a:rPr>
              <a:t>IEEE ενός προτύπου  με στόχο τον κοινό τρόπο καταγραφής των μαθησιακών </a:t>
            </a:r>
            <a:r>
              <a:rPr lang="el-GR" altLang="el-GR" sz="2400" dirty="0" err="1">
                <a:solidFill>
                  <a:srgbClr val="002060"/>
                </a:solidFill>
              </a:rPr>
              <a:t>μετα</a:t>
            </a:r>
            <a:r>
              <a:rPr lang="el-GR" altLang="el-GR" sz="2400" dirty="0">
                <a:solidFill>
                  <a:srgbClr val="002060"/>
                </a:solidFill>
              </a:rPr>
              <a:t>-δεδομένων. Το πρότυπο αυτό ονομάζεται </a:t>
            </a:r>
            <a:r>
              <a:rPr lang="el-GR" altLang="el-GR" sz="2400" dirty="0" err="1">
                <a:solidFill>
                  <a:srgbClr val="002060"/>
                </a:solidFill>
              </a:rPr>
              <a:t>Learning</a:t>
            </a:r>
            <a:r>
              <a:rPr lang="el-GR" altLang="el-GR" sz="2400" dirty="0">
                <a:solidFill>
                  <a:srgbClr val="002060"/>
                </a:solidFill>
              </a:rPr>
              <a:t> </a:t>
            </a:r>
            <a:r>
              <a:rPr lang="el-GR" altLang="el-GR" sz="2400" dirty="0" err="1">
                <a:solidFill>
                  <a:srgbClr val="002060"/>
                </a:solidFill>
              </a:rPr>
              <a:t>Object</a:t>
            </a:r>
            <a:r>
              <a:rPr lang="el-GR" altLang="el-GR" sz="2400" dirty="0">
                <a:solidFill>
                  <a:srgbClr val="002060"/>
                </a:solidFill>
              </a:rPr>
              <a:t> </a:t>
            </a:r>
            <a:r>
              <a:rPr lang="el-GR" altLang="el-GR" sz="2400" dirty="0" err="1">
                <a:solidFill>
                  <a:srgbClr val="002060"/>
                </a:solidFill>
              </a:rPr>
              <a:t>Metadata</a:t>
            </a:r>
            <a:r>
              <a:rPr lang="el-GR" altLang="el-GR" sz="2400" dirty="0">
                <a:solidFill>
                  <a:srgbClr val="002060"/>
                </a:solidFill>
              </a:rPr>
              <a:t> (LOM –</a:t>
            </a:r>
            <a:r>
              <a:rPr lang="el-GR" altLang="el-GR" sz="2400" dirty="0" err="1">
                <a:solidFill>
                  <a:srgbClr val="002060"/>
                </a:solidFill>
              </a:rPr>
              <a:t>μετα</a:t>
            </a:r>
            <a:r>
              <a:rPr lang="el-GR" altLang="el-GR" sz="2400" dirty="0">
                <a:solidFill>
                  <a:srgbClr val="002060"/>
                </a:solidFill>
              </a:rPr>
              <a:t>-δεδομένα μαθησιακών αντικειμένων). </a:t>
            </a:r>
            <a:endParaRPr lang="el-GR" altLang="el-GR" sz="2400" dirty="0" smtClean="0">
              <a:solidFill>
                <a:srgbClr val="002060"/>
              </a:solidFill>
            </a:endParaRPr>
          </a:p>
          <a:p>
            <a:pPr marL="342900" indent="-342900">
              <a:buFont typeface="Arial" panose="020B0604020202020204" pitchFamily="34" charset="0"/>
              <a:buChar char="•"/>
            </a:pPr>
            <a:r>
              <a:rPr lang="el-GR" altLang="el-GR" sz="2400" dirty="0" smtClean="0">
                <a:solidFill>
                  <a:srgbClr val="002060"/>
                </a:solidFill>
              </a:rPr>
              <a:t>Μερικά </a:t>
            </a:r>
            <a:r>
              <a:rPr lang="el-GR" altLang="el-GR" sz="2400" dirty="0">
                <a:solidFill>
                  <a:srgbClr val="002060"/>
                </a:solidFill>
              </a:rPr>
              <a:t>εργαλεία συγγραφής που χρησιμοποιούν το πρότυπο </a:t>
            </a:r>
            <a:r>
              <a:rPr lang="en-US" altLang="el-GR" sz="2400" dirty="0">
                <a:solidFill>
                  <a:srgbClr val="002060"/>
                </a:solidFill>
              </a:rPr>
              <a:t>IEEE</a:t>
            </a:r>
            <a:r>
              <a:rPr lang="el-GR" altLang="el-GR" sz="2400" dirty="0">
                <a:solidFill>
                  <a:srgbClr val="002060"/>
                </a:solidFill>
              </a:rPr>
              <a:t>-</a:t>
            </a:r>
            <a:r>
              <a:rPr lang="en-US" altLang="el-GR" sz="2400" dirty="0">
                <a:solidFill>
                  <a:srgbClr val="002060"/>
                </a:solidFill>
              </a:rPr>
              <a:t>LOM</a:t>
            </a:r>
            <a:r>
              <a:rPr lang="el-GR" altLang="el-GR" sz="2400" dirty="0">
                <a:solidFill>
                  <a:srgbClr val="002060"/>
                </a:solidFill>
              </a:rPr>
              <a:t> είναι τα:   </a:t>
            </a:r>
            <a:r>
              <a:rPr lang="en-US" altLang="el-GR" sz="2400" dirty="0" err="1">
                <a:solidFill>
                  <a:srgbClr val="002060"/>
                </a:solidFill>
              </a:rPr>
              <a:t>LomPad</a:t>
            </a:r>
            <a:r>
              <a:rPr lang="el-GR" altLang="el-GR" sz="2400" dirty="0">
                <a:solidFill>
                  <a:srgbClr val="002060"/>
                </a:solidFill>
              </a:rPr>
              <a:t>, </a:t>
            </a:r>
            <a:r>
              <a:rPr lang="en-US" altLang="el-GR" sz="2400" dirty="0">
                <a:solidFill>
                  <a:srgbClr val="002060"/>
                </a:solidFill>
              </a:rPr>
              <a:t>Reload Metadata Editor</a:t>
            </a:r>
            <a:r>
              <a:rPr lang="el-GR" altLang="el-GR" sz="2400" dirty="0">
                <a:solidFill>
                  <a:srgbClr val="002060"/>
                </a:solidFill>
              </a:rPr>
              <a:t>, </a:t>
            </a:r>
            <a:r>
              <a:rPr lang="en-US" altLang="el-GR" sz="2400" dirty="0">
                <a:solidFill>
                  <a:srgbClr val="002060"/>
                </a:solidFill>
              </a:rPr>
              <a:t>LOM Editor</a:t>
            </a:r>
            <a:r>
              <a:rPr lang="el-GR" altLang="el-GR" sz="2400" dirty="0">
                <a:solidFill>
                  <a:srgbClr val="002060"/>
                </a:solidFill>
              </a:rPr>
              <a:t>, ASK-LOM-AT (</a:t>
            </a:r>
            <a:r>
              <a:rPr lang="el-GR" altLang="el-GR" sz="2400" dirty="0" err="1">
                <a:solidFill>
                  <a:srgbClr val="002060"/>
                </a:solidFill>
              </a:rPr>
              <a:t>Sampson</a:t>
            </a:r>
            <a:r>
              <a:rPr lang="el-GR" altLang="el-GR" sz="2400" dirty="0">
                <a:solidFill>
                  <a:srgbClr val="002060"/>
                </a:solidFill>
              </a:rPr>
              <a:t> &amp; </a:t>
            </a:r>
            <a:r>
              <a:rPr lang="el-GR" altLang="el-GR" sz="2400" dirty="0" err="1">
                <a:solidFill>
                  <a:srgbClr val="002060"/>
                </a:solidFill>
              </a:rPr>
              <a:t>Karampiperis</a:t>
            </a:r>
            <a:r>
              <a:rPr lang="el-GR" altLang="el-GR" sz="2400" dirty="0">
                <a:solidFill>
                  <a:srgbClr val="002060"/>
                </a:solidFill>
              </a:rPr>
              <a:t>, 2004).</a:t>
            </a:r>
            <a:br>
              <a:rPr lang="el-GR" altLang="el-GR" sz="2400" dirty="0">
                <a:solidFill>
                  <a:srgbClr val="002060"/>
                </a:solidFill>
              </a:rPr>
            </a:br>
            <a:r>
              <a:rPr lang="el-GR" altLang="el-GR" sz="2400" dirty="0">
                <a:solidFill>
                  <a:srgbClr val="002060"/>
                </a:solidFill>
              </a:rPr>
              <a:t/>
            </a:r>
            <a:br>
              <a:rPr lang="el-GR" altLang="el-GR" sz="2400" dirty="0">
                <a:solidFill>
                  <a:srgbClr val="002060"/>
                </a:solidFill>
              </a:rPr>
            </a:br>
            <a:endParaRPr lang="el-GR" sz="2400" dirty="0">
              <a:solidFill>
                <a:srgbClr val="002060"/>
              </a:solidFill>
            </a:endParaRPr>
          </a:p>
        </p:txBody>
      </p:sp>
    </p:spTree>
    <p:extLst>
      <p:ext uri="{BB962C8B-B14F-4D97-AF65-F5344CB8AC3E}">
        <p14:creationId xmlns:p14="http://schemas.microsoft.com/office/powerpoint/2010/main" val="26968824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8" name="Ορθογώνιο 7"/>
          <p:cNvSpPr/>
          <p:nvPr/>
        </p:nvSpPr>
        <p:spPr>
          <a:xfrm>
            <a:off x="179512" y="1590827"/>
            <a:ext cx="8856984" cy="707886"/>
          </a:xfrm>
          <a:prstGeom prst="rect">
            <a:avLst/>
          </a:prstGeom>
        </p:spPr>
        <p:txBody>
          <a:bodyPr wrap="square">
            <a:spAutoFit/>
          </a:bodyPr>
          <a:lstStyle/>
          <a:p>
            <a:pPr algn="ctr">
              <a:spcBef>
                <a:spcPct val="0"/>
              </a:spcBef>
              <a:spcAft>
                <a:spcPts val="600"/>
              </a:spcAft>
            </a:pPr>
            <a:r>
              <a:rPr lang="el-GR" altLang="el-GR" sz="2000" b="1" spc="-10" dirty="0">
                <a:solidFill>
                  <a:srgbClr val="001F5F"/>
                </a:solidFill>
                <a:latin typeface="Carlito"/>
                <a:cs typeface="Carlito"/>
              </a:rPr>
              <a:t>Δικτυακά εργαλεία Αξιολόγησης-Το λογισμικό </a:t>
            </a:r>
            <a:r>
              <a:rPr lang="en-US" altLang="el-GR" sz="2000" b="1" spc="-10" dirty="0">
                <a:solidFill>
                  <a:srgbClr val="001F5F"/>
                </a:solidFill>
                <a:latin typeface="Carlito"/>
                <a:cs typeface="Carlito"/>
              </a:rPr>
              <a:t>Class</a:t>
            </a:r>
            <a:r>
              <a:rPr lang="el-GR" altLang="el-GR" sz="2000" b="1" spc="-10" dirty="0">
                <a:solidFill>
                  <a:srgbClr val="001F5F"/>
                </a:solidFill>
                <a:latin typeface="Carlito"/>
                <a:cs typeface="Carlito"/>
              </a:rPr>
              <a:t> </a:t>
            </a:r>
            <a:r>
              <a:rPr lang="en-US" altLang="el-GR" sz="2000" b="1" spc="-10" dirty="0">
                <a:solidFill>
                  <a:srgbClr val="001F5F"/>
                </a:solidFill>
                <a:latin typeface="Carlito"/>
                <a:cs typeface="Carlito"/>
              </a:rPr>
              <a:t>Marker</a:t>
            </a:r>
            <a:r>
              <a:rPr lang="el-GR" altLang="el-GR" sz="2000" b="1" spc="-10" dirty="0">
                <a:solidFill>
                  <a:srgbClr val="001F5F"/>
                </a:solidFill>
                <a:latin typeface="Carlito"/>
                <a:cs typeface="Carlito"/>
              </a:rPr>
              <a:t> </a:t>
            </a:r>
            <a:r>
              <a:rPr lang="en-US" altLang="el-GR" sz="2000" b="1" spc="-10" dirty="0">
                <a:solidFill>
                  <a:srgbClr val="001F5F"/>
                </a:solidFill>
                <a:latin typeface="Carlito"/>
                <a:cs typeface="Carlito"/>
              </a:rPr>
              <a:t/>
            </a:r>
            <a:br>
              <a:rPr lang="en-US" altLang="el-GR" sz="2000" b="1" spc="-10" dirty="0">
                <a:solidFill>
                  <a:srgbClr val="001F5F"/>
                </a:solidFill>
                <a:latin typeface="Carlito"/>
                <a:cs typeface="Carlito"/>
              </a:rPr>
            </a:br>
            <a:endParaRPr lang="el-GR" sz="2000" b="1" spc="-10" dirty="0">
              <a:solidFill>
                <a:srgbClr val="001F5F"/>
              </a:solidFill>
              <a:latin typeface="Carlito"/>
              <a:cs typeface="Carlito"/>
            </a:endParaRPr>
          </a:p>
        </p:txBody>
      </p:sp>
      <p:sp>
        <p:nvSpPr>
          <p:cNvPr id="7" name="Ορθογώνιο 6"/>
          <p:cNvSpPr/>
          <p:nvPr/>
        </p:nvSpPr>
        <p:spPr>
          <a:xfrm>
            <a:off x="179512" y="2071742"/>
            <a:ext cx="8640960" cy="4893647"/>
          </a:xfrm>
          <a:prstGeom prst="rect">
            <a:avLst/>
          </a:prstGeom>
        </p:spPr>
        <p:txBody>
          <a:bodyPr wrap="square">
            <a:spAutoFit/>
          </a:bodyPr>
          <a:lstStyle/>
          <a:p>
            <a:r>
              <a:rPr lang="el-GR" altLang="el-GR" sz="2400" b="1" u="sng" dirty="0" smtClean="0">
                <a:solidFill>
                  <a:srgbClr val="002060"/>
                </a:solidFill>
              </a:rPr>
              <a:t>Με </a:t>
            </a:r>
            <a:r>
              <a:rPr lang="el-GR" altLang="el-GR" sz="2400" b="1" u="sng" dirty="0">
                <a:solidFill>
                  <a:srgbClr val="002060"/>
                </a:solidFill>
              </a:rPr>
              <a:t>το λογισμικό </a:t>
            </a:r>
            <a:r>
              <a:rPr lang="en-US" altLang="el-GR" sz="2400" b="1" u="sng" dirty="0" err="1">
                <a:solidFill>
                  <a:srgbClr val="002060"/>
                </a:solidFill>
              </a:rPr>
              <a:t>ClassMarker</a:t>
            </a:r>
            <a:r>
              <a:rPr lang="en-US" altLang="el-GR" sz="2400" b="1" u="sng" dirty="0">
                <a:solidFill>
                  <a:srgbClr val="002060"/>
                </a:solidFill>
              </a:rPr>
              <a:t> </a:t>
            </a:r>
            <a:r>
              <a:rPr lang="el-GR" altLang="el-GR" sz="2400" dirty="0">
                <a:solidFill>
                  <a:srgbClr val="002060"/>
                </a:solidFill>
              </a:rPr>
              <a:t>οι εκπαιδευτικοί μπορούν να δημιουργήσουν ένα αποθετήριο ερωτήσεων, απαντήσεων, διαγωνισμάτων </a:t>
            </a:r>
            <a:r>
              <a:rPr lang="el-GR" altLang="el-GR" sz="2400" dirty="0" smtClean="0">
                <a:solidFill>
                  <a:srgbClr val="002060"/>
                </a:solidFill>
              </a:rPr>
              <a:t>κλπ.</a:t>
            </a:r>
          </a:p>
          <a:p>
            <a:r>
              <a:rPr lang="el-GR" altLang="el-GR" sz="2400" dirty="0">
                <a:solidFill>
                  <a:srgbClr val="002060"/>
                </a:solidFill>
              </a:rPr>
              <a:t/>
            </a:r>
            <a:br>
              <a:rPr lang="el-GR" altLang="el-GR" sz="2400" dirty="0">
                <a:solidFill>
                  <a:srgbClr val="002060"/>
                </a:solidFill>
              </a:rPr>
            </a:br>
            <a:r>
              <a:rPr lang="el-GR" altLang="el-GR" sz="2400" dirty="0">
                <a:solidFill>
                  <a:srgbClr val="002060"/>
                </a:solidFill>
              </a:rPr>
              <a:t>Οι ερωτήσεις μπορεί να είναι πολλαπλής επιλογής, σύντομης απάντησης, ελεύθερης ανάπτυξης  ενώ παρέχεται η δυνατότητα εισαγωγής </a:t>
            </a:r>
            <a:r>
              <a:rPr lang="en-US" altLang="el-GR" sz="2400" dirty="0">
                <a:solidFill>
                  <a:srgbClr val="002060"/>
                </a:solidFill>
              </a:rPr>
              <a:t>video </a:t>
            </a:r>
            <a:r>
              <a:rPr lang="el-GR" altLang="el-GR" sz="2400" dirty="0" smtClean="0">
                <a:solidFill>
                  <a:srgbClr val="002060"/>
                </a:solidFill>
              </a:rPr>
              <a:t>κλπ.</a:t>
            </a:r>
          </a:p>
          <a:p>
            <a:r>
              <a:rPr lang="el-GR" altLang="el-GR" sz="2400" dirty="0">
                <a:solidFill>
                  <a:srgbClr val="002060"/>
                </a:solidFill>
              </a:rPr>
              <a:t/>
            </a:r>
            <a:br>
              <a:rPr lang="el-GR" altLang="el-GR" sz="2400" dirty="0">
                <a:solidFill>
                  <a:srgbClr val="002060"/>
                </a:solidFill>
              </a:rPr>
            </a:br>
            <a:r>
              <a:rPr lang="el-GR" altLang="el-GR" sz="2400" dirty="0">
                <a:solidFill>
                  <a:srgbClr val="002060"/>
                </a:solidFill>
              </a:rPr>
              <a:t>Έχει επίσης τη δυνατότητα για προβολή των αποτελεσμάτων </a:t>
            </a:r>
            <a:endParaRPr lang="el-GR" altLang="el-GR" sz="2400" dirty="0" smtClean="0">
              <a:solidFill>
                <a:srgbClr val="002060"/>
              </a:solidFill>
            </a:endParaRPr>
          </a:p>
          <a:p>
            <a:r>
              <a:rPr lang="el-GR" altLang="el-GR" sz="2400" dirty="0">
                <a:solidFill>
                  <a:srgbClr val="002060"/>
                </a:solidFill>
              </a:rPr>
              <a:t/>
            </a:r>
            <a:br>
              <a:rPr lang="el-GR" altLang="el-GR" sz="2400" dirty="0">
                <a:solidFill>
                  <a:srgbClr val="002060"/>
                </a:solidFill>
              </a:rPr>
            </a:br>
            <a:r>
              <a:rPr lang="el-GR" altLang="el-GR" sz="2400" u="sng" dirty="0">
                <a:solidFill>
                  <a:srgbClr val="002060"/>
                </a:solidFill>
              </a:rPr>
              <a:t>Δυνατότητα εξατομίκευσης  και σύνδεση με διαφοροποιημένη μάθηση </a:t>
            </a:r>
            <a:r>
              <a:rPr lang="el-GR" altLang="el-GR" sz="2400" dirty="0">
                <a:solidFill>
                  <a:srgbClr val="002060"/>
                </a:solidFill>
              </a:rPr>
              <a:t/>
            </a:r>
            <a:br>
              <a:rPr lang="el-GR" altLang="el-GR" sz="2400" dirty="0">
                <a:solidFill>
                  <a:srgbClr val="002060"/>
                </a:solidFill>
              </a:rPr>
            </a:br>
            <a:endParaRPr lang="el-GR" sz="2400" dirty="0">
              <a:solidFill>
                <a:srgbClr val="002060"/>
              </a:solidFill>
            </a:endParaRPr>
          </a:p>
        </p:txBody>
      </p:sp>
    </p:spTree>
    <p:extLst>
      <p:ext uri="{BB962C8B-B14F-4D97-AF65-F5344CB8AC3E}">
        <p14:creationId xmlns:p14="http://schemas.microsoft.com/office/powerpoint/2010/main" val="32858869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467544" y="2020138"/>
            <a:ext cx="8424936" cy="4401205"/>
          </a:xfrm>
          <a:prstGeom prst="rect">
            <a:avLst/>
          </a:prstGeom>
        </p:spPr>
        <p:txBody>
          <a:bodyPr wrap="square">
            <a:spAutoFit/>
          </a:bodyPr>
          <a:lstStyle/>
          <a:p>
            <a:pPr algn="ctr">
              <a:spcBef>
                <a:spcPct val="0"/>
              </a:spcBef>
              <a:spcAft>
                <a:spcPts val="1200"/>
              </a:spcAft>
            </a:pPr>
            <a:r>
              <a:rPr lang="el-GR" altLang="el-GR" sz="2400" spc="-10" dirty="0">
                <a:solidFill>
                  <a:srgbClr val="001F5F"/>
                </a:solidFill>
                <a:latin typeface="Carlito"/>
                <a:cs typeface="Carlito"/>
              </a:rPr>
              <a:t>ΕΡΓΑΛΕΙΑ </a:t>
            </a:r>
            <a:endParaRPr lang="en-US" altLang="el-GR" sz="2800" b="1" i="1" dirty="0">
              <a:solidFill>
                <a:srgbClr val="FF0000"/>
              </a:solidFill>
            </a:endParaRPr>
          </a:p>
          <a:p>
            <a:pPr>
              <a:spcBef>
                <a:spcPct val="0"/>
              </a:spcBef>
              <a:spcAft>
                <a:spcPts val="1200"/>
              </a:spcAft>
            </a:pPr>
            <a:r>
              <a:rPr lang="en-US" altLang="el-GR" sz="2400" b="1" dirty="0">
                <a:solidFill>
                  <a:srgbClr val="FF0000"/>
                </a:solidFill>
              </a:rPr>
              <a:t>Video </a:t>
            </a:r>
            <a:r>
              <a:rPr lang="el-GR" altLang="el-GR" sz="2400" b="1" dirty="0">
                <a:solidFill>
                  <a:srgbClr val="FF0000"/>
                </a:solidFill>
              </a:rPr>
              <a:t> </a:t>
            </a:r>
            <a:endParaRPr lang="en-US" altLang="el-GR" sz="2400" b="1" dirty="0" smtClean="0">
              <a:solidFill>
                <a:srgbClr val="FF0000"/>
              </a:solidFill>
            </a:endParaRPr>
          </a:p>
          <a:p>
            <a:pPr marL="342900" indent="-342900">
              <a:spcBef>
                <a:spcPct val="0"/>
              </a:spcBef>
              <a:spcAft>
                <a:spcPts val="1200"/>
              </a:spcAft>
              <a:buFont typeface="Arial" panose="020B0604020202020204" pitchFamily="34" charset="0"/>
              <a:buChar char="•"/>
            </a:pPr>
            <a:r>
              <a:rPr lang="el-GR" altLang="el-GR" sz="2400" b="1" dirty="0" smtClean="0">
                <a:solidFill>
                  <a:srgbClr val="000099"/>
                </a:solidFill>
              </a:rPr>
              <a:t> </a:t>
            </a:r>
            <a:r>
              <a:rPr lang="en-US" altLang="el-GR" sz="2400" spc="-10" dirty="0" smtClean="0">
                <a:solidFill>
                  <a:srgbClr val="001F5F"/>
                </a:solidFill>
                <a:latin typeface="Carlito"/>
                <a:cs typeface="Carlito"/>
              </a:rPr>
              <a:t>http</a:t>
            </a:r>
            <a:r>
              <a:rPr lang="en-US" altLang="el-GR" sz="2400" spc="-10" dirty="0">
                <a:solidFill>
                  <a:srgbClr val="001F5F"/>
                </a:solidFill>
                <a:latin typeface="Carlito"/>
                <a:cs typeface="Carlito"/>
              </a:rPr>
              <a:t>://</a:t>
            </a:r>
            <a:r>
              <a:rPr lang="en-US" altLang="el-GR" sz="2400" spc="-10" dirty="0">
                <a:solidFill>
                  <a:srgbClr val="001F5F"/>
                </a:solidFill>
                <a:latin typeface="Carlito"/>
                <a:cs typeface="Carlito"/>
              </a:rPr>
              <a:t>screencast-o-matic.com/home</a:t>
            </a:r>
          </a:p>
          <a:p>
            <a:pPr marL="342900" indent="-342900">
              <a:spcBef>
                <a:spcPct val="0"/>
              </a:spcBef>
              <a:spcAft>
                <a:spcPts val="1200"/>
              </a:spcAft>
              <a:buFont typeface="Arial" panose="020B0604020202020204" pitchFamily="34" charset="0"/>
              <a:buChar char="•"/>
            </a:pPr>
            <a:r>
              <a:rPr lang="en-US" altLang="el-GR" sz="2400" spc="-10" dirty="0" err="1">
                <a:solidFill>
                  <a:srgbClr val="001F5F"/>
                </a:solidFill>
                <a:latin typeface="Carlito"/>
                <a:cs typeface="Carlito"/>
              </a:rPr>
              <a:t>CamStudio</a:t>
            </a:r>
            <a:r>
              <a:rPr lang="en-US" altLang="el-GR" sz="2400" spc="-10" dirty="0">
                <a:solidFill>
                  <a:srgbClr val="001F5F"/>
                </a:solidFill>
                <a:latin typeface="Carlito"/>
                <a:cs typeface="Carlito"/>
              </a:rPr>
              <a:t> </a:t>
            </a:r>
            <a:r>
              <a:rPr lang="en-US" altLang="el-GR" sz="2400" spc="-10" dirty="0">
                <a:solidFill>
                  <a:srgbClr val="001F5F"/>
                </a:solidFill>
                <a:latin typeface="Carlito"/>
                <a:cs typeface="Carlito"/>
              </a:rPr>
              <a:t>(free</a:t>
            </a:r>
            <a:r>
              <a:rPr lang="en-US" altLang="el-GR" sz="2400" spc="-10" dirty="0">
                <a:solidFill>
                  <a:srgbClr val="001F5F"/>
                </a:solidFill>
                <a:latin typeface="Carlito"/>
                <a:cs typeface="Carlito"/>
              </a:rPr>
              <a:t>)</a:t>
            </a:r>
          </a:p>
          <a:p>
            <a:pPr marL="342900" indent="-342900">
              <a:spcBef>
                <a:spcPct val="0"/>
              </a:spcBef>
              <a:spcAft>
                <a:spcPts val="1200"/>
              </a:spcAft>
              <a:buFont typeface="Arial" panose="020B0604020202020204" pitchFamily="34" charset="0"/>
              <a:buChar char="•"/>
            </a:pPr>
            <a:r>
              <a:rPr lang="en-US" altLang="el-GR" sz="2400" spc="-10" dirty="0">
                <a:solidFill>
                  <a:srgbClr val="001F5F"/>
                </a:solidFill>
                <a:latin typeface="Carlito"/>
                <a:cs typeface="Carlito"/>
              </a:rPr>
              <a:t>Wink </a:t>
            </a:r>
            <a:r>
              <a:rPr lang="en-US" altLang="el-GR" sz="2400" spc="-10" dirty="0">
                <a:solidFill>
                  <a:srgbClr val="001F5F"/>
                </a:solidFill>
                <a:latin typeface="Carlito"/>
                <a:cs typeface="Carlito"/>
              </a:rPr>
              <a:t>(free)  </a:t>
            </a:r>
          </a:p>
          <a:p>
            <a:pPr marL="342900" indent="-342900">
              <a:spcBef>
                <a:spcPct val="0"/>
              </a:spcBef>
              <a:spcAft>
                <a:spcPts val="1200"/>
              </a:spcAft>
              <a:buFont typeface="Arial" panose="020B0604020202020204" pitchFamily="34" charset="0"/>
              <a:buChar char="•"/>
            </a:pPr>
            <a:r>
              <a:rPr lang="en-US" altLang="el-GR" sz="2400" spc="-10" dirty="0">
                <a:solidFill>
                  <a:srgbClr val="001F5F"/>
                </a:solidFill>
                <a:latin typeface="Carlito"/>
                <a:cs typeface="Carlito"/>
              </a:rPr>
              <a:t>Camtasia  </a:t>
            </a:r>
          </a:p>
          <a:p>
            <a:pPr marL="342900" indent="-342900">
              <a:spcBef>
                <a:spcPct val="0"/>
              </a:spcBef>
              <a:spcAft>
                <a:spcPts val="1200"/>
              </a:spcAft>
              <a:buFont typeface="Arial" panose="020B0604020202020204" pitchFamily="34" charset="0"/>
              <a:buChar char="•"/>
            </a:pPr>
            <a:r>
              <a:rPr lang="en-US" altLang="el-GR" sz="2400" spc="-10" dirty="0">
                <a:solidFill>
                  <a:srgbClr val="001F5F"/>
                </a:solidFill>
                <a:latin typeface="Carlito"/>
                <a:cs typeface="Carlito"/>
              </a:rPr>
              <a:t>Movie </a:t>
            </a:r>
            <a:r>
              <a:rPr lang="en-US" altLang="el-GR" sz="2400" spc="-10" dirty="0">
                <a:solidFill>
                  <a:srgbClr val="001F5F"/>
                </a:solidFill>
                <a:latin typeface="Carlito"/>
                <a:cs typeface="Carlito"/>
              </a:rPr>
              <a:t>Maker </a:t>
            </a:r>
            <a:r>
              <a:rPr lang="en-US" altLang="el-GR" sz="2400" dirty="0">
                <a:solidFill>
                  <a:srgbClr val="000099"/>
                </a:solidFill>
              </a:rPr>
              <a:t/>
            </a:r>
            <a:br>
              <a:rPr lang="en-US" altLang="el-GR" sz="2400" dirty="0">
                <a:solidFill>
                  <a:srgbClr val="000099"/>
                </a:solidFill>
              </a:rPr>
            </a:br>
            <a:r>
              <a:rPr lang="en-US" altLang="el-GR" sz="2400" dirty="0">
                <a:solidFill>
                  <a:srgbClr val="000099"/>
                </a:solidFill>
              </a:rPr>
              <a:t/>
            </a:r>
            <a:br>
              <a:rPr lang="en-US" altLang="el-GR" sz="2400" dirty="0">
                <a:solidFill>
                  <a:srgbClr val="000099"/>
                </a:solidFill>
              </a:rPr>
            </a:br>
            <a:endParaRPr lang="el-GR" altLang="el-GR" sz="2800" b="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299886444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719064" y="1364801"/>
            <a:ext cx="8424936" cy="5001369"/>
          </a:xfrm>
          <a:prstGeom prst="rect">
            <a:avLst/>
          </a:prstGeom>
        </p:spPr>
        <p:txBody>
          <a:bodyPr wrap="square">
            <a:spAutoFit/>
          </a:bodyPr>
          <a:lstStyle/>
          <a:p>
            <a:pPr algn="ctr">
              <a:spcBef>
                <a:spcPct val="0"/>
              </a:spcBef>
              <a:spcAft>
                <a:spcPts val="1200"/>
              </a:spcAft>
            </a:pPr>
            <a:r>
              <a:rPr lang="el-GR" altLang="el-GR" sz="2400" spc="-10" dirty="0" smtClean="0">
                <a:solidFill>
                  <a:srgbClr val="001F5F"/>
                </a:solidFill>
                <a:latin typeface="Carlito"/>
                <a:cs typeface="Carlito"/>
              </a:rPr>
              <a:t>ΕΡΓΑΛΕΙΑ </a:t>
            </a:r>
            <a:endParaRPr lang="en-US" altLang="el-GR" sz="2800" b="1" i="1" dirty="0" smtClean="0">
              <a:solidFill>
                <a:srgbClr val="FF0000"/>
              </a:solidFill>
            </a:endParaRPr>
          </a:p>
          <a:p>
            <a:pPr>
              <a:spcBef>
                <a:spcPct val="0"/>
              </a:spcBef>
              <a:spcAft>
                <a:spcPts val="600"/>
              </a:spcAft>
            </a:pPr>
            <a:r>
              <a:rPr lang="el-GR" altLang="el-GR" sz="2400" b="1" dirty="0" smtClean="0">
                <a:solidFill>
                  <a:srgbClr val="FF0000"/>
                </a:solidFill>
              </a:rPr>
              <a:t>Χαρτογράφηση </a:t>
            </a:r>
            <a:r>
              <a:rPr lang="el-GR" altLang="el-GR" sz="2400" b="1" dirty="0">
                <a:solidFill>
                  <a:srgbClr val="FF0000"/>
                </a:solidFill>
              </a:rPr>
              <a:t>εννοιών </a:t>
            </a:r>
            <a:endParaRPr lang="en-US" altLang="el-GR" sz="2400" b="1" dirty="0" smtClean="0">
              <a:solidFill>
                <a:srgbClr val="FF0000"/>
              </a:solidFill>
            </a:endParaRPr>
          </a:p>
          <a:p>
            <a:pPr marL="342900" indent="-342900">
              <a:spcBef>
                <a:spcPct val="0"/>
              </a:spcBef>
              <a:spcAft>
                <a:spcPts val="600"/>
              </a:spcAft>
              <a:buFont typeface="Arial" panose="020B0604020202020204" pitchFamily="34" charset="0"/>
              <a:buChar char="•"/>
            </a:pPr>
            <a:r>
              <a:rPr lang="en-US" altLang="el-GR" sz="2400" spc="-10" dirty="0">
                <a:solidFill>
                  <a:srgbClr val="001F5F"/>
                </a:solidFill>
                <a:latin typeface="Carlito"/>
                <a:cs typeface="Carlito"/>
              </a:rPr>
              <a:t>http</a:t>
            </a:r>
            <a:r>
              <a:rPr lang="en-US" altLang="el-GR" sz="2400" spc="-10" dirty="0">
                <a:solidFill>
                  <a:srgbClr val="001F5F"/>
                </a:solidFill>
                <a:latin typeface="Carlito"/>
                <a:cs typeface="Carlito"/>
              </a:rPr>
              <a:t>://</a:t>
            </a:r>
            <a:r>
              <a:rPr lang="en-US" altLang="el-GR" sz="2400" spc="-10" dirty="0">
                <a:solidFill>
                  <a:srgbClr val="001F5F"/>
                </a:solidFill>
                <a:latin typeface="Carlito"/>
                <a:cs typeface="Carlito"/>
              </a:rPr>
              <a:t>cmap.ihmc.us/</a:t>
            </a:r>
            <a:endParaRPr lang="en-US" altLang="el-GR" sz="2400" spc="-10" dirty="0">
              <a:solidFill>
                <a:srgbClr val="001F5F"/>
              </a:solidFill>
              <a:latin typeface="Carlito"/>
              <a:cs typeface="Carlito"/>
            </a:endParaRPr>
          </a:p>
          <a:p>
            <a:pPr marL="342900" indent="-342900">
              <a:spcBef>
                <a:spcPct val="0"/>
              </a:spcBef>
              <a:spcAft>
                <a:spcPts val="600"/>
              </a:spcAft>
              <a:buFont typeface="Arial" panose="020B0604020202020204" pitchFamily="34" charset="0"/>
              <a:buChar char="•"/>
            </a:pPr>
            <a:r>
              <a:rPr lang="el-GR" altLang="el-GR" sz="2400" spc="-10" dirty="0" smtClean="0">
                <a:solidFill>
                  <a:srgbClr val="001F5F"/>
                </a:solidFill>
                <a:latin typeface="Carlito"/>
                <a:cs typeface="Carlito"/>
              </a:rPr>
              <a:t>https</a:t>
            </a:r>
            <a:r>
              <a:rPr lang="el-GR" altLang="el-GR" sz="2400" spc="-10" dirty="0">
                <a:solidFill>
                  <a:srgbClr val="001F5F"/>
                </a:solidFill>
                <a:latin typeface="Carlito"/>
                <a:cs typeface="Carlito"/>
              </a:rPr>
              <a:t>://</a:t>
            </a:r>
            <a:r>
              <a:rPr lang="el-GR" altLang="el-GR" sz="2400" spc="-10" dirty="0" smtClean="0">
                <a:solidFill>
                  <a:srgbClr val="001F5F"/>
                </a:solidFill>
                <a:latin typeface="Carlito"/>
                <a:cs typeface="Carlito"/>
              </a:rPr>
              <a:t>www.mindmeister.com/training</a:t>
            </a:r>
            <a:endParaRPr lang="en-US" altLang="el-GR" sz="2400" spc="-10" dirty="0" smtClean="0">
              <a:solidFill>
                <a:srgbClr val="001F5F"/>
              </a:solidFill>
              <a:latin typeface="Carlito"/>
              <a:cs typeface="Carlito"/>
            </a:endParaRPr>
          </a:p>
          <a:p>
            <a:pPr marL="342900" indent="-342900">
              <a:spcBef>
                <a:spcPct val="0"/>
              </a:spcBef>
              <a:spcAft>
                <a:spcPts val="600"/>
              </a:spcAft>
              <a:buFont typeface="Arial" panose="020B0604020202020204" pitchFamily="34" charset="0"/>
              <a:buChar char="•"/>
            </a:pPr>
            <a:r>
              <a:rPr lang="en-US" altLang="el-GR" sz="2400" spc="-10" dirty="0" smtClean="0">
                <a:solidFill>
                  <a:srgbClr val="001F5F"/>
                </a:solidFill>
                <a:latin typeface="Carlito"/>
                <a:cs typeface="Carlito"/>
              </a:rPr>
              <a:t>https</a:t>
            </a:r>
            <a:r>
              <a:rPr lang="en-US" altLang="el-GR" sz="2400" spc="-10" dirty="0">
                <a:solidFill>
                  <a:srgbClr val="001F5F"/>
                </a:solidFill>
                <a:latin typeface="Carlito"/>
                <a:cs typeface="Carlito"/>
              </a:rPr>
              <a:t>://www.mindomo.com</a:t>
            </a:r>
            <a:r>
              <a:rPr lang="en-US" altLang="el-GR" sz="2400" spc="-10" dirty="0" smtClean="0">
                <a:solidFill>
                  <a:srgbClr val="001F5F"/>
                </a:solidFill>
                <a:latin typeface="Carlito"/>
                <a:cs typeface="Carlito"/>
              </a:rPr>
              <a:t>/</a:t>
            </a:r>
          </a:p>
          <a:p>
            <a:pPr marL="342900" indent="-342900">
              <a:spcBef>
                <a:spcPct val="0"/>
              </a:spcBef>
              <a:spcAft>
                <a:spcPts val="600"/>
              </a:spcAft>
              <a:buFont typeface="Arial" panose="020B0604020202020204" pitchFamily="34" charset="0"/>
              <a:buChar char="•"/>
            </a:pPr>
            <a:r>
              <a:rPr lang="en-US" altLang="el-GR" sz="2400" spc="-10" dirty="0" smtClean="0">
                <a:solidFill>
                  <a:srgbClr val="001F5F"/>
                </a:solidFill>
                <a:latin typeface="Carlito"/>
                <a:cs typeface="Carlito"/>
              </a:rPr>
              <a:t>www.Spicynodes.org</a:t>
            </a:r>
          </a:p>
          <a:p>
            <a:pPr marL="342900" indent="-342900">
              <a:spcBef>
                <a:spcPct val="0"/>
              </a:spcBef>
              <a:spcAft>
                <a:spcPts val="600"/>
              </a:spcAft>
              <a:buFont typeface="Arial" panose="020B0604020202020204" pitchFamily="34" charset="0"/>
              <a:buChar char="•"/>
            </a:pPr>
            <a:r>
              <a:rPr lang="en-US" altLang="el-GR" sz="2400" spc="-10" dirty="0" smtClean="0">
                <a:solidFill>
                  <a:srgbClr val="001F5F"/>
                </a:solidFill>
                <a:latin typeface="Carlito"/>
                <a:cs typeface="Carlito"/>
              </a:rPr>
              <a:t>http</a:t>
            </a:r>
            <a:r>
              <a:rPr lang="en-US" altLang="el-GR" sz="2400" spc="-10" dirty="0">
                <a:solidFill>
                  <a:srgbClr val="001F5F"/>
                </a:solidFill>
                <a:latin typeface="Carlito"/>
                <a:cs typeface="Carlito"/>
              </a:rPr>
              <a:t>://</a:t>
            </a:r>
            <a:r>
              <a:rPr lang="en-US" altLang="el-GR" sz="2400" spc="-10" dirty="0" smtClean="0">
                <a:solidFill>
                  <a:srgbClr val="001F5F"/>
                </a:solidFill>
                <a:latin typeface="Carlito"/>
                <a:cs typeface="Carlito"/>
              </a:rPr>
              <a:t>www.creaza.com/home/exercises</a:t>
            </a:r>
            <a:endParaRPr lang="en-US" altLang="el-GR" sz="2400" spc="-10" dirty="0">
              <a:solidFill>
                <a:srgbClr val="001F5F"/>
              </a:solidFill>
              <a:latin typeface="Carlito"/>
              <a:cs typeface="Carlito"/>
            </a:endParaRPr>
          </a:p>
          <a:p>
            <a:pPr>
              <a:spcBef>
                <a:spcPct val="0"/>
              </a:spcBef>
              <a:spcAft>
                <a:spcPts val="600"/>
              </a:spcAft>
            </a:pPr>
            <a:r>
              <a:rPr lang="el-GR" altLang="el-GR" sz="2400" b="1" dirty="0" smtClean="0">
                <a:solidFill>
                  <a:srgbClr val="FF0000"/>
                </a:solidFill>
              </a:rPr>
              <a:t>Συνεργατική </a:t>
            </a:r>
            <a:r>
              <a:rPr lang="el-GR" altLang="el-GR" sz="2400" b="1" dirty="0">
                <a:solidFill>
                  <a:srgbClr val="FF0000"/>
                </a:solidFill>
              </a:rPr>
              <a:t>μάθηση </a:t>
            </a:r>
            <a:endParaRPr lang="en-US" altLang="el-GR" sz="2400" b="1" dirty="0" smtClean="0">
              <a:solidFill>
                <a:srgbClr val="FF0000"/>
              </a:solidFill>
            </a:endParaRPr>
          </a:p>
          <a:p>
            <a:pPr marL="342900" indent="-342900">
              <a:spcBef>
                <a:spcPct val="0"/>
              </a:spcBef>
              <a:spcAft>
                <a:spcPts val="600"/>
              </a:spcAft>
              <a:buFont typeface="Arial" panose="020B0604020202020204" pitchFamily="34" charset="0"/>
              <a:buChar char="•"/>
            </a:pPr>
            <a:r>
              <a:rPr lang="en-US" altLang="el-GR" sz="2400" spc="-10" dirty="0" err="1" smtClean="0">
                <a:solidFill>
                  <a:srgbClr val="001F5F"/>
                </a:solidFill>
                <a:latin typeface="Carlito"/>
                <a:cs typeface="Carlito"/>
              </a:rPr>
              <a:t>comapping</a:t>
            </a:r>
            <a:r>
              <a:rPr lang="el-GR" altLang="el-GR" sz="2400" spc="-10" dirty="0">
                <a:solidFill>
                  <a:srgbClr val="001F5F"/>
                </a:solidFill>
                <a:latin typeface="Carlito"/>
                <a:cs typeface="Carlito"/>
              </a:rPr>
              <a:t>, </a:t>
            </a:r>
            <a:endParaRPr lang="en-US" altLang="el-GR" sz="2400" spc="-10" dirty="0">
              <a:solidFill>
                <a:srgbClr val="001F5F"/>
              </a:solidFill>
              <a:latin typeface="Carlito"/>
              <a:cs typeface="Carlito"/>
            </a:endParaRPr>
          </a:p>
          <a:p>
            <a:pPr marL="342900" indent="-342900">
              <a:spcBef>
                <a:spcPct val="0"/>
              </a:spcBef>
              <a:spcAft>
                <a:spcPts val="600"/>
              </a:spcAft>
              <a:buFont typeface="Arial" panose="020B0604020202020204" pitchFamily="34" charset="0"/>
              <a:buChar char="•"/>
            </a:pPr>
            <a:r>
              <a:rPr lang="en-US" altLang="el-GR" sz="2400" spc="-10" dirty="0" err="1">
                <a:solidFill>
                  <a:srgbClr val="001F5F"/>
                </a:solidFill>
                <a:latin typeface="Carlito"/>
                <a:cs typeface="Carlito"/>
              </a:rPr>
              <a:t>padlet</a:t>
            </a:r>
            <a:r>
              <a:rPr lang="el-GR" altLang="el-GR" sz="2400" spc="-10" dirty="0">
                <a:solidFill>
                  <a:srgbClr val="001F5F"/>
                </a:solidFill>
                <a:latin typeface="Carlito"/>
                <a:cs typeface="Carlito"/>
              </a:rPr>
              <a:t>, </a:t>
            </a:r>
            <a:endParaRPr lang="en-US" altLang="el-GR" sz="2400" spc="-10" dirty="0">
              <a:solidFill>
                <a:srgbClr val="001F5F"/>
              </a:solidFill>
              <a:latin typeface="Carlito"/>
              <a:cs typeface="Carlito"/>
            </a:endParaRPr>
          </a:p>
          <a:p>
            <a:pPr marL="342900" indent="-342900">
              <a:spcBef>
                <a:spcPct val="0"/>
              </a:spcBef>
              <a:spcAft>
                <a:spcPts val="600"/>
              </a:spcAft>
              <a:buFont typeface="Arial" panose="020B0604020202020204" pitchFamily="34" charset="0"/>
              <a:buChar char="•"/>
            </a:pPr>
            <a:r>
              <a:rPr lang="en-US" altLang="el-GR" sz="2400" spc="-10" dirty="0" err="1">
                <a:solidFill>
                  <a:srgbClr val="001F5F"/>
                </a:solidFill>
                <a:latin typeface="Carlito"/>
                <a:cs typeface="Carlito"/>
              </a:rPr>
              <a:t>TitanPad</a:t>
            </a:r>
            <a:r>
              <a:rPr lang="en-US" altLang="el-GR" sz="2400" spc="-10" dirty="0">
                <a:solidFill>
                  <a:srgbClr val="001F5F"/>
                </a:solidFill>
                <a:latin typeface="Carlito"/>
                <a:cs typeface="Carlito"/>
              </a:rPr>
              <a:t> </a:t>
            </a:r>
            <a:endParaRPr lang="el-GR" altLang="el-GR" sz="2400" spc="-10" dirty="0">
              <a:solidFill>
                <a:srgbClr val="001F5F"/>
              </a:solidFill>
              <a:latin typeface="Carlito"/>
              <a:cs typeface="Carlito"/>
            </a:endParaRPr>
          </a:p>
        </p:txBody>
      </p:sp>
    </p:spTree>
    <p:extLst>
      <p:ext uri="{BB962C8B-B14F-4D97-AF65-F5344CB8AC3E}">
        <p14:creationId xmlns:p14="http://schemas.microsoft.com/office/powerpoint/2010/main" val="29636505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395536" y="1398242"/>
            <a:ext cx="8424936" cy="5386090"/>
          </a:xfrm>
          <a:prstGeom prst="rect">
            <a:avLst/>
          </a:prstGeom>
        </p:spPr>
        <p:txBody>
          <a:bodyPr wrap="square">
            <a:spAutoFit/>
          </a:bodyPr>
          <a:lstStyle/>
          <a:p>
            <a:pPr algn="ctr">
              <a:spcBef>
                <a:spcPct val="0"/>
              </a:spcBef>
              <a:spcAft>
                <a:spcPts val="1200"/>
              </a:spcAft>
            </a:pPr>
            <a:r>
              <a:rPr lang="el-GR" altLang="el-GR" sz="2400" spc="-10" dirty="0" smtClean="0">
                <a:solidFill>
                  <a:srgbClr val="001F5F"/>
                </a:solidFill>
                <a:latin typeface="Carlito"/>
                <a:cs typeface="Carlito"/>
              </a:rPr>
              <a:t>ΕΡΓΑΛΕΙΑ</a:t>
            </a:r>
            <a:endParaRPr lang="en-US" altLang="el-GR" sz="2400" spc="-10" dirty="0" smtClean="0">
              <a:solidFill>
                <a:srgbClr val="001F5F"/>
              </a:solidFill>
              <a:latin typeface="Carlito"/>
              <a:cs typeface="Carlito"/>
            </a:endParaRPr>
          </a:p>
          <a:p>
            <a:pPr>
              <a:spcBef>
                <a:spcPct val="0"/>
              </a:spcBef>
              <a:spcAft>
                <a:spcPts val="1200"/>
              </a:spcAft>
            </a:pPr>
            <a:r>
              <a:rPr lang="el-GR" altLang="el-GR" sz="2400" b="1" dirty="0" smtClean="0">
                <a:solidFill>
                  <a:srgbClr val="FF0000"/>
                </a:solidFill>
              </a:rPr>
              <a:t>Αξιολόγησης </a:t>
            </a:r>
            <a:endParaRPr lang="en-US" altLang="el-GR" sz="2400" b="1" dirty="0" smtClean="0">
              <a:solidFill>
                <a:srgbClr val="FF0000"/>
              </a:solidFill>
            </a:endParaRPr>
          </a:p>
          <a:p>
            <a:pPr marL="342900" indent="-342900">
              <a:spcBef>
                <a:spcPct val="0"/>
              </a:spcBef>
              <a:spcAft>
                <a:spcPts val="1200"/>
              </a:spcAft>
              <a:buFont typeface="Arial" panose="020B0604020202020204" pitchFamily="34" charset="0"/>
              <a:buChar char="•"/>
            </a:pPr>
            <a:r>
              <a:rPr lang="el-GR" altLang="el-GR" sz="2400" spc="-10" dirty="0">
                <a:solidFill>
                  <a:srgbClr val="001F5F"/>
                </a:solidFill>
                <a:latin typeface="Carlito"/>
                <a:cs typeface="Carlito"/>
              </a:rPr>
              <a:t>https</a:t>
            </a:r>
            <a:r>
              <a:rPr lang="el-GR" altLang="el-GR" sz="2400" spc="-10" dirty="0">
                <a:solidFill>
                  <a:srgbClr val="001F5F"/>
                </a:solidFill>
                <a:latin typeface="Carlito"/>
                <a:cs typeface="Carlito"/>
              </a:rPr>
              <a:t>://</a:t>
            </a:r>
            <a:r>
              <a:rPr lang="el-GR" altLang="el-GR" sz="2400" spc="-10" dirty="0">
                <a:solidFill>
                  <a:srgbClr val="001F5F"/>
                </a:solidFill>
                <a:latin typeface="Carlito"/>
                <a:cs typeface="Carlito"/>
              </a:rPr>
              <a:t>kahoot.com/</a:t>
            </a:r>
            <a:endParaRPr lang="en-US" altLang="el-GR" sz="2400" spc="-10" dirty="0">
              <a:solidFill>
                <a:srgbClr val="001F5F"/>
              </a:solidFill>
              <a:latin typeface="Carlito"/>
              <a:cs typeface="Carlito"/>
            </a:endParaRPr>
          </a:p>
          <a:p>
            <a:pPr marL="342900" indent="-342900">
              <a:spcBef>
                <a:spcPct val="0"/>
              </a:spcBef>
              <a:spcAft>
                <a:spcPts val="1200"/>
              </a:spcAft>
              <a:buFont typeface="Arial" panose="020B0604020202020204" pitchFamily="34" charset="0"/>
              <a:buChar char="•"/>
            </a:pPr>
            <a:r>
              <a:rPr lang="el-GR" altLang="el-GR" sz="2400" spc="-10" dirty="0">
                <a:solidFill>
                  <a:srgbClr val="001F5F"/>
                </a:solidFill>
                <a:latin typeface="Carlito"/>
                <a:cs typeface="Carlito"/>
              </a:rPr>
              <a:t>https</a:t>
            </a:r>
            <a:r>
              <a:rPr lang="el-GR" altLang="el-GR" sz="2400" spc="-10" dirty="0">
                <a:solidFill>
                  <a:srgbClr val="001F5F"/>
                </a:solidFill>
                <a:latin typeface="Carlito"/>
                <a:cs typeface="Carlito"/>
              </a:rPr>
              <a:t>://</a:t>
            </a:r>
            <a:r>
              <a:rPr lang="el-GR" altLang="el-GR" sz="2400" spc="-10" dirty="0">
                <a:solidFill>
                  <a:srgbClr val="001F5F"/>
                </a:solidFill>
                <a:latin typeface="Carlito"/>
                <a:cs typeface="Carlito"/>
              </a:rPr>
              <a:t>www.peergrade.io</a:t>
            </a:r>
            <a:endParaRPr lang="en-US" altLang="el-GR" sz="2400" spc="-10" dirty="0">
              <a:solidFill>
                <a:srgbClr val="001F5F"/>
              </a:solidFill>
              <a:latin typeface="Carlito"/>
              <a:cs typeface="Carlito"/>
            </a:endParaRPr>
          </a:p>
          <a:p>
            <a:pPr>
              <a:spcBef>
                <a:spcPct val="0"/>
              </a:spcBef>
              <a:spcAft>
                <a:spcPts val="1200"/>
              </a:spcAft>
            </a:pPr>
            <a:r>
              <a:rPr lang="el-GR" altLang="el-GR" sz="2400" b="1" dirty="0" err="1" smtClean="0">
                <a:solidFill>
                  <a:srgbClr val="FF0000"/>
                </a:solidFill>
              </a:rPr>
              <a:t>Χρονοσειρές</a:t>
            </a:r>
            <a:r>
              <a:rPr lang="el-GR" altLang="el-GR" sz="2400" b="1" dirty="0" smtClean="0">
                <a:solidFill>
                  <a:srgbClr val="FF0000"/>
                </a:solidFill>
              </a:rPr>
              <a:t> </a:t>
            </a:r>
            <a:r>
              <a:rPr lang="el-GR" altLang="el-GR" sz="2400" b="1" dirty="0">
                <a:solidFill>
                  <a:srgbClr val="FF0000"/>
                </a:solidFill>
              </a:rPr>
              <a:t>στην </a:t>
            </a:r>
            <a:r>
              <a:rPr lang="el-GR" altLang="el-GR" sz="2400" b="1" dirty="0">
                <a:solidFill>
                  <a:srgbClr val="FF0000"/>
                </a:solidFill>
              </a:rPr>
              <a:t>εκπαίδευση</a:t>
            </a:r>
            <a:endParaRPr lang="en-US" altLang="el-GR" sz="2400" b="1" dirty="0">
              <a:solidFill>
                <a:srgbClr val="FF0000"/>
              </a:solidFill>
            </a:endParaRPr>
          </a:p>
          <a:p>
            <a:pPr marL="342900" indent="-342900">
              <a:spcBef>
                <a:spcPct val="0"/>
              </a:spcBef>
              <a:spcAft>
                <a:spcPts val="1200"/>
              </a:spcAft>
              <a:buFont typeface="Arial" panose="020B0604020202020204" pitchFamily="34" charset="0"/>
              <a:buChar char="•"/>
            </a:pPr>
            <a:r>
              <a:rPr lang="el-GR" altLang="el-GR" sz="2400" spc="-10" dirty="0" smtClean="0">
                <a:solidFill>
                  <a:srgbClr val="001F5F"/>
                </a:solidFill>
                <a:latin typeface="Carlito"/>
                <a:cs typeface="Carlito"/>
              </a:rPr>
              <a:t>https</a:t>
            </a:r>
            <a:r>
              <a:rPr lang="el-GR" altLang="el-GR" sz="2400" spc="-10" dirty="0">
                <a:solidFill>
                  <a:srgbClr val="001F5F"/>
                </a:solidFill>
                <a:latin typeface="Carlito"/>
                <a:cs typeface="Carlito"/>
              </a:rPr>
              <a:t>://</a:t>
            </a:r>
            <a:r>
              <a:rPr lang="el-GR" altLang="el-GR" sz="2400" spc="-10" dirty="0" smtClean="0">
                <a:solidFill>
                  <a:srgbClr val="001F5F"/>
                </a:solidFill>
                <a:latin typeface="Carlito"/>
                <a:cs typeface="Carlito"/>
              </a:rPr>
              <a:t>www.sutori.com/story/beginner-s-guide-teacher-tutorial-TyRfCRgfCyi2y3trphFMvJKi</a:t>
            </a:r>
            <a:endParaRPr lang="en-US" altLang="el-GR" sz="2400" spc="-10" dirty="0" smtClean="0">
              <a:solidFill>
                <a:srgbClr val="001F5F"/>
              </a:solidFill>
              <a:latin typeface="Carlito"/>
              <a:cs typeface="Carlito"/>
            </a:endParaRPr>
          </a:p>
          <a:p>
            <a:pPr marL="342900" indent="-342900">
              <a:spcBef>
                <a:spcPct val="0"/>
              </a:spcBef>
              <a:spcAft>
                <a:spcPts val="1200"/>
              </a:spcAft>
              <a:buFont typeface="Arial" panose="020B0604020202020204" pitchFamily="34" charset="0"/>
              <a:buChar char="•"/>
            </a:pPr>
            <a:r>
              <a:rPr lang="el-GR" altLang="el-GR" sz="2400" spc="-10" dirty="0" smtClean="0">
                <a:solidFill>
                  <a:srgbClr val="001F5F"/>
                </a:solidFill>
                <a:latin typeface="Carlito"/>
                <a:cs typeface="Carlito"/>
              </a:rPr>
              <a:t>https</a:t>
            </a:r>
            <a:r>
              <a:rPr lang="el-GR" altLang="el-GR" sz="2400" spc="-10" dirty="0">
                <a:solidFill>
                  <a:srgbClr val="001F5F"/>
                </a:solidFill>
                <a:latin typeface="Carlito"/>
                <a:cs typeface="Carlito"/>
              </a:rPr>
              <a:t>://www.sutori.com/story/my-learning-diary--</a:t>
            </a:r>
            <a:r>
              <a:rPr lang="el-GR" altLang="el-GR" sz="2400" spc="-10" dirty="0" smtClean="0">
                <a:solidFill>
                  <a:srgbClr val="001F5F"/>
                </a:solidFill>
                <a:latin typeface="Carlito"/>
                <a:cs typeface="Carlito"/>
              </a:rPr>
              <a:t>ksLS8iURdYkEvUUreiXAzWrr</a:t>
            </a:r>
            <a:endParaRPr lang="en-US" altLang="el-GR" sz="2400" spc="-10" dirty="0" smtClean="0">
              <a:solidFill>
                <a:srgbClr val="001F5F"/>
              </a:solidFill>
              <a:latin typeface="Carlito"/>
              <a:cs typeface="Carlito"/>
            </a:endParaRPr>
          </a:p>
          <a:p>
            <a:pPr marL="342900" indent="-342900">
              <a:spcBef>
                <a:spcPct val="0"/>
              </a:spcBef>
              <a:spcAft>
                <a:spcPts val="1200"/>
              </a:spcAft>
              <a:buFont typeface="Arial" panose="020B0604020202020204" pitchFamily="34" charset="0"/>
              <a:buChar char="•"/>
            </a:pPr>
            <a:r>
              <a:rPr lang="el-GR" altLang="el-GR" sz="2400" spc="-10" dirty="0" smtClean="0">
                <a:solidFill>
                  <a:srgbClr val="001F5F"/>
                </a:solidFill>
                <a:latin typeface="Carlito"/>
                <a:cs typeface="Carlito"/>
              </a:rPr>
              <a:t>https</a:t>
            </a:r>
            <a:r>
              <a:rPr lang="el-GR" altLang="el-GR" sz="2400" spc="-10" dirty="0">
                <a:solidFill>
                  <a:srgbClr val="001F5F"/>
                </a:solidFill>
                <a:latin typeface="Carlito"/>
                <a:cs typeface="Carlito"/>
              </a:rPr>
              <a:t>://</a:t>
            </a:r>
            <a:r>
              <a:rPr lang="el-GR" altLang="el-GR" sz="2400" spc="-10" dirty="0" smtClean="0">
                <a:solidFill>
                  <a:srgbClr val="001F5F"/>
                </a:solidFill>
                <a:latin typeface="Carlito"/>
                <a:cs typeface="Carlito"/>
              </a:rPr>
              <a:t>www.officetimeline.com/</a:t>
            </a:r>
            <a:endParaRPr lang="en-US" altLang="el-GR" sz="2400" spc="-10" dirty="0" smtClean="0">
              <a:solidFill>
                <a:srgbClr val="001F5F"/>
              </a:solidFill>
              <a:latin typeface="Carlito"/>
              <a:cs typeface="Carlito"/>
            </a:endParaRPr>
          </a:p>
          <a:p>
            <a:pPr marL="342900" indent="-342900">
              <a:spcBef>
                <a:spcPct val="0"/>
              </a:spcBef>
              <a:spcAft>
                <a:spcPts val="1200"/>
              </a:spcAft>
              <a:buFont typeface="Arial" panose="020B0604020202020204" pitchFamily="34" charset="0"/>
              <a:buChar char="•"/>
            </a:pPr>
            <a:r>
              <a:rPr lang="el-GR" altLang="el-GR" sz="2400" spc="-10" dirty="0" smtClean="0">
                <a:solidFill>
                  <a:srgbClr val="001F5F"/>
                </a:solidFill>
                <a:latin typeface="Carlito"/>
                <a:cs typeface="Carlito"/>
              </a:rPr>
              <a:t>https</a:t>
            </a:r>
            <a:r>
              <a:rPr lang="el-GR" altLang="el-GR" sz="2400" spc="-10" dirty="0">
                <a:solidFill>
                  <a:srgbClr val="001F5F"/>
                </a:solidFill>
                <a:latin typeface="Carlito"/>
                <a:cs typeface="Carlito"/>
              </a:rPr>
              <a:t>://www.timetoast.com</a:t>
            </a:r>
            <a:r>
              <a:rPr lang="el-GR" altLang="el-GR" sz="2400" spc="-10" dirty="0" smtClean="0">
                <a:solidFill>
                  <a:srgbClr val="001F5F"/>
                </a:solidFill>
                <a:latin typeface="Carlito"/>
                <a:cs typeface="Carlito"/>
              </a:rPr>
              <a:t>/</a:t>
            </a:r>
            <a:endParaRPr lang="el-GR" altLang="el-GR" sz="2800" b="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11848238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395536" y="1398242"/>
            <a:ext cx="8424936" cy="2462213"/>
          </a:xfrm>
          <a:prstGeom prst="rect">
            <a:avLst/>
          </a:prstGeom>
        </p:spPr>
        <p:txBody>
          <a:bodyPr wrap="square">
            <a:spAutoFit/>
          </a:bodyPr>
          <a:lstStyle/>
          <a:p>
            <a:pPr algn="ctr">
              <a:spcBef>
                <a:spcPct val="0"/>
              </a:spcBef>
              <a:spcAft>
                <a:spcPts val="1200"/>
              </a:spcAft>
            </a:pPr>
            <a:r>
              <a:rPr lang="el-GR" altLang="el-GR" sz="2400" spc="-10" dirty="0" smtClean="0">
                <a:solidFill>
                  <a:srgbClr val="001F5F"/>
                </a:solidFill>
                <a:latin typeface="Carlito"/>
                <a:cs typeface="Carlito"/>
              </a:rPr>
              <a:t>ΕΡΓΑΛΕΙΑ</a:t>
            </a:r>
            <a:endParaRPr lang="en-US" altLang="el-GR" sz="2400" spc="-10" dirty="0" smtClean="0">
              <a:solidFill>
                <a:srgbClr val="001F5F"/>
              </a:solidFill>
              <a:latin typeface="Carlito"/>
              <a:cs typeface="Carlito"/>
            </a:endParaRPr>
          </a:p>
          <a:p>
            <a:pPr>
              <a:spcBef>
                <a:spcPct val="0"/>
              </a:spcBef>
              <a:spcAft>
                <a:spcPts val="1200"/>
              </a:spcAft>
            </a:pPr>
            <a:r>
              <a:rPr lang="en-US" altLang="el-GR" sz="2400" b="1" dirty="0">
                <a:solidFill>
                  <a:srgbClr val="FF0000"/>
                </a:solidFill>
              </a:rPr>
              <a:t>Comics</a:t>
            </a:r>
            <a:r>
              <a:rPr lang="en-US" altLang="el-GR" sz="2400" b="1" dirty="0" smtClean="0">
                <a:solidFill>
                  <a:srgbClr val="FF0000"/>
                </a:solidFill>
              </a:rPr>
              <a:t>:</a:t>
            </a:r>
          </a:p>
          <a:p>
            <a:pPr marL="342900" indent="-342900">
              <a:spcBef>
                <a:spcPct val="0"/>
              </a:spcBef>
              <a:spcAft>
                <a:spcPts val="1200"/>
              </a:spcAft>
              <a:buFont typeface="Arial" panose="020B0604020202020204" pitchFamily="34" charset="0"/>
              <a:buChar char="•"/>
            </a:pPr>
            <a:r>
              <a:rPr lang="el-GR" altLang="el-GR" sz="2400" dirty="0" smtClean="0">
                <a:solidFill>
                  <a:srgbClr val="002060"/>
                </a:solidFill>
              </a:rPr>
              <a:t>https</a:t>
            </a:r>
            <a:r>
              <a:rPr lang="el-GR" altLang="el-GR" sz="2400" dirty="0">
                <a:solidFill>
                  <a:srgbClr val="002060"/>
                </a:solidFill>
              </a:rPr>
              <a:t>://</a:t>
            </a:r>
            <a:r>
              <a:rPr lang="el-GR" altLang="el-GR" sz="2400" dirty="0" smtClean="0">
                <a:solidFill>
                  <a:srgbClr val="002060"/>
                </a:solidFill>
              </a:rPr>
              <a:t>www.storyboardthat.com/storyboard-creator</a:t>
            </a:r>
            <a:endParaRPr lang="en-US" altLang="el-GR" sz="2400" dirty="0" smtClean="0">
              <a:solidFill>
                <a:srgbClr val="002060"/>
              </a:solidFill>
            </a:endParaRPr>
          </a:p>
          <a:p>
            <a:pPr marL="342900" indent="-342900">
              <a:spcBef>
                <a:spcPct val="0"/>
              </a:spcBef>
              <a:spcAft>
                <a:spcPts val="1200"/>
              </a:spcAft>
              <a:buFont typeface="Arial" panose="020B0604020202020204" pitchFamily="34" charset="0"/>
              <a:buChar char="•"/>
            </a:pPr>
            <a:r>
              <a:rPr lang="en-US" altLang="el-GR" sz="2400" dirty="0" smtClean="0">
                <a:solidFill>
                  <a:srgbClr val="002060"/>
                </a:solidFill>
              </a:rPr>
              <a:t>http</a:t>
            </a:r>
            <a:r>
              <a:rPr lang="en-US" altLang="el-GR" sz="2400" dirty="0">
                <a:solidFill>
                  <a:srgbClr val="002060"/>
                </a:solidFill>
              </a:rPr>
              <a:t>://www.makebeliefscomix.com/ </a:t>
            </a:r>
            <a:r>
              <a:rPr lang="el-GR" altLang="el-GR" sz="2400" dirty="0">
                <a:solidFill>
                  <a:srgbClr val="002060"/>
                </a:solidFill>
              </a:rPr>
              <a:t/>
            </a:r>
            <a:br>
              <a:rPr lang="el-GR" altLang="el-GR" sz="2400" dirty="0">
                <a:solidFill>
                  <a:srgbClr val="002060"/>
                </a:solidFill>
              </a:rPr>
            </a:br>
            <a:endParaRPr lang="el-GR" altLang="el-GR" sz="2800" b="1" dirty="0">
              <a:solidFill>
                <a:srgbClr val="FF0000"/>
              </a:solidFill>
              <a:latin typeface="Times New Roman" panose="02020603050405020304" pitchFamily="18" charset="0"/>
            </a:endParaRPr>
          </a:p>
        </p:txBody>
      </p:sp>
      <p:sp>
        <p:nvSpPr>
          <p:cNvPr id="8" name="Ορθογώνιο 7"/>
          <p:cNvSpPr/>
          <p:nvPr/>
        </p:nvSpPr>
        <p:spPr>
          <a:xfrm>
            <a:off x="396577" y="3831111"/>
            <a:ext cx="8064896" cy="2246769"/>
          </a:xfrm>
          <a:prstGeom prst="rect">
            <a:avLst/>
          </a:prstGeom>
        </p:spPr>
        <p:txBody>
          <a:bodyPr wrap="square">
            <a:spAutoFit/>
          </a:bodyPr>
          <a:lstStyle/>
          <a:p>
            <a:pPr>
              <a:spcBef>
                <a:spcPct val="0"/>
              </a:spcBef>
              <a:spcAft>
                <a:spcPts val="1200"/>
              </a:spcAft>
            </a:pPr>
            <a:r>
              <a:rPr lang="el-GR" altLang="el-GR" sz="2400" b="1" dirty="0" smtClean="0">
                <a:solidFill>
                  <a:srgbClr val="FF0000"/>
                </a:solidFill>
              </a:rPr>
              <a:t>Δημιουργία </a:t>
            </a:r>
            <a:r>
              <a:rPr lang="el-GR" altLang="el-GR" sz="2400" b="1" dirty="0">
                <a:solidFill>
                  <a:srgbClr val="FF0000"/>
                </a:solidFill>
              </a:rPr>
              <a:t>και επεξεργασία εικόνας-</a:t>
            </a:r>
            <a:r>
              <a:rPr lang="en-US" altLang="el-GR" sz="2400" b="1" dirty="0">
                <a:solidFill>
                  <a:srgbClr val="FF0000"/>
                </a:solidFill>
              </a:rPr>
              <a:t>3D </a:t>
            </a:r>
            <a:r>
              <a:rPr lang="en-US" altLang="el-GR" sz="2400" b="1" dirty="0" smtClean="0">
                <a:solidFill>
                  <a:srgbClr val="FF0000"/>
                </a:solidFill>
              </a:rPr>
              <a:t>Animation</a:t>
            </a:r>
            <a:endParaRPr lang="el-GR" altLang="el-GR" sz="2400" b="1" dirty="0" smtClean="0">
              <a:solidFill>
                <a:srgbClr val="FF0000"/>
              </a:solidFill>
            </a:endParaRPr>
          </a:p>
          <a:p>
            <a:pPr marL="342900" indent="-342900">
              <a:spcBef>
                <a:spcPct val="0"/>
              </a:spcBef>
              <a:spcAft>
                <a:spcPts val="1200"/>
              </a:spcAft>
              <a:buFont typeface="Arial" panose="020B0604020202020204" pitchFamily="34" charset="0"/>
              <a:buChar char="•"/>
            </a:pPr>
            <a:r>
              <a:rPr lang="en-US" altLang="el-GR" sz="2400" dirty="0" smtClean="0">
                <a:solidFill>
                  <a:srgbClr val="002060"/>
                </a:solidFill>
              </a:rPr>
              <a:t>The </a:t>
            </a:r>
            <a:r>
              <a:rPr lang="en-US" altLang="el-GR" sz="2400" dirty="0">
                <a:solidFill>
                  <a:srgbClr val="002060"/>
                </a:solidFill>
              </a:rPr>
              <a:t>Free &amp; Open Source Image </a:t>
            </a:r>
            <a:r>
              <a:rPr lang="en-US" altLang="el-GR" sz="2400" dirty="0">
                <a:solidFill>
                  <a:srgbClr val="002060"/>
                </a:solidFill>
              </a:rPr>
              <a:t>Editor</a:t>
            </a:r>
            <a:r>
              <a:rPr lang="el-GR" altLang="el-GR" sz="2400" dirty="0">
                <a:solidFill>
                  <a:srgbClr val="002060"/>
                </a:solidFill>
              </a:rPr>
              <a:t> </a:t>
            </a:r>
            <a:r>
              <a:rPr lang="en-US" altLang="el-GR" sz="2400" dirty="0">
                <a:solidFill>
                  <a:srgbClr val="002060"/>
                </a:solidFill>
              </a:rPr>
              <a:t>(</a:t>
            </a:r>
            <a:r>
              <a:rPr lang="en-US" altLang="el-GR" sz="2400" dirty="0">
                <a:solidFill>
                  <a:srgbClr val="002060"/>
                </a:solidFill>
              </a:rPr>
              <a:t>GIMP</a:t>
            </a:r>
            <a:r>
              <a:rPr lang="en-US" altLang="el-GR" sz="2400" dirty="0" smtClean="0">
                <a:solidFill>
                  <a:srgbClr val="002060"/>
                </a:solidFill>
              </a:rPr>
              <a:t>) </a:t>
            </a:r>
            <a:r>
              <a:rPr lang="en-US" altLang="el-GR" sz="2400" dirty="0">
                <a:solidFill>
                  <a:srgbClr val="002060"/>
                </a:solidFill>
              </a:rPr>
              <a:t>https://www.gimp.org</a:t>
            </a:r>
            <a:r>
              <a:rPr lang="en-US" altLang="el-GR" sz="2400" dirty="0" smtClean="0">
                <a:solidFill>
                  <a:srgbClr val="002060"/>
                </a:solidFill>
              </a:rPr>
              <a:t>/</a:t>
            </a:r>
            <a:endParaRPr lang="el-GR" altLang="el-GR" sz="2400" dirty="0" smtClean="0">
              <a:solidFill>
                <a:srgbClr val="002060"/>
              </a:solidFill>
              <a:hlinkClick r:id="rId4"/>
            </a:endParaRPr>
          </a:p>
          <a:p>
            <a:pPr marL="342900" indent="-342900">
              <a:spcBef>
                <a:spcPct val="0"/>
              </a:spcBef>
              <a:spcAft>
                <a:spcPts val="1200"/>
              </a:spcAft>
              <a:buFont typeface="Arial" panose="020B0604020202020204" pitchFamily="34" charset="0"/>
              <a:buChar char="•"/>
            </a:pPr>
            <a:r>
              <a:rPr lang="el-GR" sz="2400" dirty="0" err="1">
                <a:solidFill>
                  <a:srgbClr val="002060"/>
                </a:solidFill>
              </a:rPr>
              <a:t>Blender</a:t>
            </a:r>
            <a:r>
              <a:rPr lang="el-GR" sz="2400" dirty="0">
                <a:solidFill>
                  <a:srgbClr val="002060"/>
                </a:solidFill>
              </a:rPr>
              <a:t> https://</a:t>
            </a:r>
            <a:r>
              <a:rPr lang="el-GR" sz="2400" dirty="0" smtClean="0">
                <a:solidFill>
                  <a:srgbClr val="002060"/>
                </a:solidFill>
              </a:rPr>
              <a:t>www.blender.org/ Λογισμικό </a:t>
            </a:r>
            <a:r>
              <a:rPr lang="el-GR" sz="2400" dirty="0">
                <a:solidFill>
                  <a:srgbClr val="002060"/>
                </a:solidFill>
              </a:rPr>
              <a:t>δημιουργίας 3D </a:t>
            </a:r>
            <a:r>
              <a:rPr lang="el-GR" sz="2400" dirty="0" err="1">
                <a:solidFill>
                  <a:srgbClr val="002060"/>
                </a:solidFill>
              </a:rPr>
              <a:t>Animation</a:t>
            </a:r>
            <a:r>
              <a:rPr lang="el-GR" sz="2400" dirty="0">
                <a:solidFill>
                  <a:srgbClr val="002060"/>
                </a:solidFill>
              </a:rPr>
              <a:t> και τρισδιάστατων εικόνων και </a:t>
            </a:r>
            <a:r>
              <a:rPr lang="el-GR" sz="2400" dirty="0" smtClean="0">
                <a:solidFill>
                  <a:srgbClr val="002060"/>
                </a:solidFill>
              </a:rPr>
              <a:t>γραφικών</a:t>
            </a:r>
            <a:endParaRPr lang="el-GR" sz="2400" dirty="0">
              <a:solidFill>
                <a:srgbClr val="002060"/>
              </a:solidFill>
            </a:endParaRPr>
          </a:p>
        </p:txBody>
      </p:sp>
    </p:spTree>
    <p:extLst>
      <p:ext uri="{BB962C8B-B14F-4D97-AF65-F5344CB8AC3E}">
        <p14:creationId xmlns:p14="http://schemas.microsoft.com/office/powerpoint/2010/main" val="10075047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395536" y="1398242"/>
            <a:ext cx="8424936" cy="1938992"/>
          </a:xfrm>
          <a:prstGeom prst="rect">
            <a:avLst/>
          </a:prstGeom>
        </p:spPr>
        <p:txBody>
          <a:bodyPr wrap="square">
            <a:spAutoFit/>
          </a:bodyPr>
          <a:lstStyle/>
          <a:p>
            <a:pPr algn="ctr">
              <a:spcBef>
                <a:spcPct val="0"/>
              </a:spcBef>
              <a:spcAft>
                <a:spcPts val="1200"/>
              </a:spcAft>
            </a:pPr>
            <a:r>
              <a:rPr lang="el-GR" altLang="el-GR" sz="2400" spc="-10" dirty="0" smtClean="0">
                <a:solidFill>
                  <a:srgbClr val="001F5F"/>
                </a:solidFill>
                <a:latin typeface="Carlito"/>
                <a:cs typeface="Carlito"/>
              </a:rPr>
              <a:t>ΕΡΓΑΛΕΙΑ</a:t>
            </a:r>
            <a:endParaRPr lang="en-US" altLang="el-GR" sz="2400" spc="-10" dirty="0" smtClean="0">
              <a:solidFill>
                <a:srgbClr val="001F5F"/>
              </a:solidFill>
              <a:latin typeface="Carlito"/>
              <a:cs typeface="Carlito"/>
            </a:endParaRPr>
          </a:p>
          <a:p>
            <a:pPr>
              <a:spcBef>
                <a:spcPct val="0"/>
              </a:spcBef>
              <a:spcAft>
                <a:spcPts val="1200"/>
              </a:spcAft>
            </a:pPr>
            <a:r>
              <a:rPr lang="el-GR" altLang="el-GR" sz="2400" b="1" dirty="0" smtClean="0">
                <a:solidFill>
                  <a:srgbClr val="FF0000"/>
                </a:solidFill>
              </a:rPr>
              <a:t>Επεξεργασία ήχου</a:t>
            </a:r>
          </a:p>
          <a:p>
            <a:pPr marL="342900" indent="-342900">
              <a:spcBef>
                <a:spcPct val="0"/>
              </a:spcBef>
              <a:spcAft>
                <a:spcPts val="1200"/>
              </a:spcAft>
              <a:buFont typeface="Arial" panose="020B0604020202020204" pitchFamily="34" charset="0"/>
              <a:buChar char="•"/>
            </a:pPr>
            <a:r>
              <a:rPr lang="en-US" altLang="el-GR" sz="2400" dirty="0" smtClean="0">
                <a:solidFill>
                  <a:srgbClr val="002060"/>
                </a:solidFill>
              </a:rPr>
              <a:t>Audacity </a:t>
            </a:r>
            <a:r>
              <a:rPr lang="en-US" altLang="el-GR" sz="2400" dirty="0">
                <a:solidFill>
                  <a:srgbClr val="002060"/>
                </a:solidFill>
              </a:rPr>
              <a:t>https://www.audacityteam.org/ </a:t>
            </a:r>
            <a:br>
              <a:rPr lang="en-US" altLang="el-GR" sz="2400" dirty="0">
                <a:solidFill>
                  <a:srgbClr val="002060"/>
                </a:solidFill>
              </a:rPr>
            </a:br>
            <a:endParaRPr lang="el-GR" altLang="el-GR" sz="2400" dirty="0">
              <a:solidFill>
                <a:srgbClr val="002060"/>
              </a:solidFill>
            </a:endParaRPr>
          </a:p>
        </p:txBody>
      </p:sp>
      <p:sp>
        <p:nvSpPr>
          <p:cNvPr id="8" name="Ορθογώνιο 7"/>
          <p:cNvSpPr/>
          <p:nvPr/>
        </p:nvSpPr>
        <p:spPr>
          <a:xfrm>
            <a:off x="557808" y="3620649"/>
            <a:ext cx="7254552" cy="1877437"/>
          </a:xfrm>
          <a:prstGeom prst="rect">
            <a:avLst/>
          </a:prstGeom>
        </p:spPr>
        <p:txBody>
          <a:bodyPr wrap="square">
            <a:spAutoFit/>
          </a:bodyPr>
          <a:lstStyle/>
          <a:p>
            <a:pPr>
              <a:spcBef>
                <a:spcPct val="0"/>
              </a:spcBef>
              <a:spcAft>
                <a:spcPts val="1200"/>
              </a:spcAft>
            </a:pPr>
            <a:r>
              <a:rPr lang="el-GR" altLang="el-GR" sz="2400" b="1" dirty="0">
                <a:solidFill>
                  <a:srgbClr val="FF0000"/>
                </a:solidFill>
              </a:rPr>
              <a:t>Λογισμικά Ψηφιακής Αφήγησης </a:t>
            </a:r>
            <a:endParaRPr lang="el-GR" altLang="el-GR" sz="2400" b="1" dirty="0" smtClean="0">
              <a:solidFill>
                <a:srgbClr val="FF0000"/>
              </a:solidFill>
            </a:endParaRPr>
          </a:p>
          <a:p>
            <a:pPr marL="342900" indent="-342900">
              <a:spcBef>
                <a:spcPct val="0"/>
              </a:spcBef>
              <a:spcAft>
                <a:spcPts val="1200"/>
              </a:spcAft>
              <a:buFont typeface="Arial" panose="020B0604020202020204" pitchFamily="34" charset="0"/>
              <a:buChar char="•"/>
            </a:pPr>
            <a:r>
              <a:rPr lang="el-GR" altLang="el-GR" sz="2400" dirty="0" smtClean="0">
                <a:solidFill>
                  <a:srgbClr val="002060"/>
                </a:solidFill>
              </a:rPr>
              <a:t>https</a:t>
            </a:r>
            <a:r>
              <a:rPr lang="el-GR" altLang="el-GR" sz="2400" dirty="0">
                <a:solidFill>
                  <a:srgbClr val="002060"/>
                </a:solidFill>
              </a:rPr>
              <a:t>://storybird.com/ </a:t>
            </a:r>
            <a:endParaRPr lang="el-GR" altLang="el-GR" sz="2400" dirty="0" smtClean="0">
              <a:solidFill>
                <a:srgbClr val="002060"/>
              </a:solidFill>
            </a:endParaRPr>
          </a:p>
          <a:p>
            <a:pPr marL="342900" indent="-342900">
              <a:spcBef>
                <a:spcPct val="0"/>
              </a:spcBef>
              <a:spcAft>
                <a:spcPts val="1200"/>
              </a:spcAft>
              <a:buFont typeface="Arial" panose="020B0604020202020204" pitchFamily="34" charset="0"/>
              <a:buChar char="•"/>
            </a:pPr>
            <a:r>
              <a:rPr lang="el-GR" altLang="el-GR" sz="2400" dirty="0" smtClean="0">
                <a:solidFill>
                  <a:srgbClr val="002060"/>
                </a:solidFill>
              </a:rPr>
              <a:t>https</a:t>
            </a:r>
            <a:r>
              <a:rPr lang="el-GR" altLang="el-GR" sz="2400" dirty="0">
                <a:solidFill>
                  <a:srgbClr val="002060"/>
                </a:solidFill>
              </a:rPr>
              <a:t>://www.mystorybook.com/books/new/.</a:t>
            </a:r>
            <a:br>
              <a:rPr lang="el-GR" altLang="el-GR" sz="2400" dirty="0">
                <a:solidFill>
                  <a:srgbClr val="002060"/>
                </a:solidFill>
              </a:rPr>
            </a:br>
            <a:endParaRPr lang="el-GR" sz="2400" dirty="0">
              <a:solidFill>
                <a:srgbClr val="002060"/>
              </a:solidFill>
            </a:endParaRPr>
          </a:p>
        </p:txBody>
      </p:sp>
    </p:spTree>
    <p:extLst>
      <p:ext uri="{BB962C8B-B14F-4D97-AF65-F5344CB8AC3E}">
        <p14:creationId xmlns:p14="http://schemas.microsoft.com/office/powerpoint/2010/main" val="3700954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467544" y="2020138"/>
            <a:ext cx="8424936" cy="4308872"/>
          </a:xfrm>
          <a:prstGeom prst="rect">
            <a:avLst/>
          </a:prstGeom>
        </p:spPr>
        <p:txBody>
          <a:bodyPr wrap="square">
            <a:spAutoFit/>
          </a:bodyPr>
          <a:lstStyle/>
          <a:p>
            <a:pPr>
              <a:spcBef>
                <a:spcPct val="0"/>
              </a:spcBef>
            </a:pPr>
            <a:r>
              <a:rPr lang="el-GR" altLang="el-GR" sz="2400" spc="-10" dirty="0">
                <a:solidFill>
                  <a:srgbClr val="001F5F"/>
                </a:solidFill>
                <a:latin typeface="Carlito"/>
                <a:cs typeface="Carlito"/>
              </a:rPr>
              <a:t>Τα εργαλεία συγγραφής υλικού διακρίνονται </a:t>
            </a:r>
            <a:r>
              <a:rPr lang="el-GR" altLang="el-GR" sz="2400" spc="-10" dirty="0" smtClean="0">
                <a:solidFill>
                  <a:srgbClr val="001F5F"/>
                </a:solidFill>
                <a:latin typeface="Carlito"/>
                <a:cs typeface="Carlito"/>
              </a:rPr>
              <a:t>σε:</a:t>
            </a:r>
          </a:p>
          <a:p>
            <a:pPr marL="342900" indent="-342900">
              <a:spcBef>
                <a:spcPct val="0"/>
              </a:spcBef>
              <a:spcAft>
                <a:spcPts val="1200"/>
              </a:spcAft>
              <a:buFont typeface="Arial" panose="020B0604020202020204" pitchFamily="34" charset="0"/>
              <a:buChar char="•"/>
            </a:pPr>
            <a:r>
              <a:rPr lang="el-GR" altLang="el-GR" sz="2400" spc="-10" dirty="0" smtClean="0">
                <a:solidFill>
                  <a:srgbClr val="001F5F"/>
                </a:solidFill>
                <a:latin typeface="Carlito"/>
                <a:cs typeface="Carlito"/>
              </a:rPr>
              <a:t>Εργαλεία </a:t>
            </a:r>
            <a:r>
              <a:rPr lang="el-GR" altLang="el-GR" sz="2400" spc="-10" dirty="0">
                <a:solidFill>
                  <a:srgbClr val="001F5F"/>
                </a:solidFill>
                <a:latin typeface="Carlito"/>
                <a:cs typeface="Carlito"/>
              </a:rPr>
              <a:t>δημιουργίας/ανάπτυξης  μαθημάτων (</a:t>
            </a:r>
            <a:r>
              <a:rPr lang="en-US" altLang="el-GR" sz="2400" spc="-10" dirty="0">
                <a:solidFill>
                  <a:srgbClr val="001F5F"/>
                </a:solidFill>
                <a:latin typeface="Carlito"/>
                <a:cs typeface="Carlito"/>
              </a:rPr>
              <a:t>Course authoring tools</a:t>
            </a:r>
            <a:r>
              <a:rPr lang="el-GR" altLang="el-GR" sz="2400" spc="-10" dirty="0" smtClean="0">
                <a:solidFill>
                  <a:srgbClr val="001F5F"/>
                </a:solidFill>
                <a:latin typeface="Carlito"/>
                <a:cs typeface="Carlito"/>
              </a:rPr>
              <a:t>)</a:t>
            </a:r>
          </a:p>
          <a:p>
            <a:pPr marL="342900" indent="-342900">
              <a:spcBef>
                <a:spcPct val="0"/>
              </a:spcBef>
              <a:spcAft>
                <a:spcPts val="1200"/>
              </a:spcAft>
              <a:buFont typeface="Arial" panose="020B0604020202020204" pitchFamily="34" charset="0"/>
              <a:buChar char="•"/>
            </a:pPr>
            <a:r>
              <a:rPr lang="el-GR" altLang="el-GR" sz="2400" spc="-10" dirty="0" smtClean="0">
                <a:solidFill>
                  <a:srgbClr val="001F5F"/>
                </a:solidFill>
                <a:latin typeface="Carlito"/>
                <a:cs typeface="Carlito"/>
              </a:rPr>
              <a:t> Εργαλεία </a:t>
            </a:r>
            <a:r>
              <a:rPr lang="el-GR" altLang="el-GR" sz="2400" spc="-10" dirty="0">
                <a:solidFill>
                  <a:srgbClr val="001F5F"/>
                </a:solidFill>
                <a:latin typeface="Carlito"/>
                <a:cs typeface="Carlito"/>
              </a:rPr>
              <a:t>δημιουργίας </a:t>
            </a:r>
            <a:r>
              <a:rPr lang="en-US" altLang="el-GR" sz="2400" spc="-10" dirty="0">
                <a:solidFill>
                  <a:srgbClr val="001F5F"/>
                </a:solidFill>
                <a:latin typeface="Carlito"/>
                <a:cs typeface="Carlito"/>
              </a:rPr>
              <a:t>video tutorials (Video tutorials authoring tools) </a:t>
            </a:r>
            <a:endParaRPr lang="el-GR" altLang="el-GR" sz="2400" spc="-10" dirty="0" smtClean="0">
              <a:solidFill>
                <a:srgbClr val="001F5F"/>
              </a:solidFill>
              <a:latin typeface="Carlito"/>
              <a:cs typeface="Carlito"/>
            </a:endParaRPr>
          </a:p>
          <a:p>
            <a:pPr marL="342900" indent="-342900">
              <a:spcBef>
                <a:spcPct val="0"/>
              </a:spcBef>
              <a:spcAft>
                <a:spcPts val="1200"/>
              </a:spcAft>
              <a:buFont typeface="Arial" panose="020B0604020202020204" pitchFamily="34" charset="0"/>
              <a:buChar char="•"/>
            </a:pPr>
            <a:r>
              <a:rPr lang="el-GR" altLang="el-GR" sz="2400" spc="-10" dirty="0" smtClean="0">
                <a:solidFill>
                  <a:srgbClr val="001F5F"/>
                </a:solidFill>
                <a:latin typeface="Carlito"/>
                <a:cs typeface="Carlito"/>
              </a:rPr>
              <a:t>Εργαλεία </a:t>
            </a:r>
            <a:r>
              <a:rPr lang="el-GR" altLang="el-GR" sz="2400" spc="-10" dirty="0">
                <a:solidFill>
                  <a:srgbClr val="001F5F"/>
                </a:solidFill>
                <a:latin typeface="Carlito"/>
                <a:cs typeface="Carlito"/>
              </a:rPr>
              <a:t>δημιουργίας ασκήσεων αξιολόγησης (</a:t>
            </a:r>
            <a:r>
              <a:rPr lang="en-US" altLang="el-GR" sz="2400" spc="-10" dirty="0">
                <a:solidFill>
                  <a:srgbClr val="001F5F"/>
                </a:solidFill>
                <a:latin typeface="Carlito"/>
                <a:cs typeface="Carlito"/>
              </a:rPr>
              <a:t>Testing and Assessment authoring tools</a:t>
            </a:r>
            <a:r>
              <a:rPr lang="el-GR" altLang="el-GR" sz="2400" spc="-10" dirty="0">
                <a:solidFill>
                  <a:srgbClr val="001F5F"/>
                </a:solidFill>
                <a:latin typeface="Carlito"/>
                <a:cs typeface="Carlito"/>
              </a:rPr>
              <a:t>) </a:t>
            </a:r>
            <a:endParaRPr lang="el-GR" altLang="el-GR" sz="2400" spc="-10" dirty="0" smtClean="0">
              <a:solidFill>
                <a:srgbClr val="001F5F"/>
              </a:solidFill>
              <a:latin typeface="Carlito"/>
              <a:cs typeface="Carlito"/>
            </a:endParaRPr>
          </a:p>
          <a:p>
            <a:pPr marL="342900" indent="-342900">
              <a:spcBef>
                <a:spcPct val="0"/>
              </a:spcBef>
              <a:spcAft>
                <a:spcPts val="1200"/>
              </a:spcAft>
              <a:buFont typeface="Arial" panose="020B0604020202020204" pitchFamily="34" charset="0"/>
              <a:buChar char="•"/>
            </a:pPr>
            <a:r>
              <a:rPr lang="el-GR" altLang="el-GR" sz="2400" spc="-10" dirty="0" smtClean="0">
                <a:solidFill>
                  <a:srgbClr val="001F5F"/>
                </a:solidFill>
                <a:latin typeface="Carlito"/>
                <a:cs typeface="Carlito"/>
              </a:rPr>
              <a:t>Εργαλεία </a:t>
            </a:r>
            <a:r>
              <a:rPr lang="el-GR" altLang="el-GR" sz="2400" spc="-10" dirty="0">
                <a:solidFill>
                  <a:srgbClr val="001F5F"/>
                </a:solidFill>
                <a:latin typeface="Carlito"/>
                <a:cs typeface="Carlito"/>
              </a:rPr>
              <a:t>δημιουργίας ψηφιακών ιστοριών-παιχνιδιών </a:t>
            </a:r>
            <a:r>
              <a:rPr lang="en-US" altLang="el-GR" sz="2400" spc="-10" dirty="0">
                <a:solidFill>
                  <a:srgbClr val="001F5F"/>
                </a:solidFill>
                <a:latin typeface="Carlito"/>
                <a:cs typeface="Carlito"/>
              </a:rPr>
              <a:t>(simulation &amp; game-based authoring Tools)</a:t>
            </a:r>
            <a:r>
              <a:rPr lang="el-GR" altLang="el-GR" sz="2400" spc="-10" dirty="0">
                <a:solidFill>
                  <a:srgbClr val="001F5F"/>
                </a:solidFill>
                <a:latin typeface="Carlito"/>
                <a:cs typeface="Carlito"/>
              </a:rPr>
              <a:t/>
            </a:r>
            <a:br>
              <a:rPr lang="el-GR" altLang="el-GR" sz="2400" spc="-10" dirty="0">
                <a:solidFill>
                  <a:srgbClr val="001F5F"/>
                </a:solidFill>
                <a:latin typeface="Carlito"/>
                <a:cs typeface="Carlito"/>
              </a:rPr>
            </a:br>
            <a:endParaRPr lang="el-GR" altLang="el-GR" sz="2800" b="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5946627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539552" y="1772816"/>
            <a:ext cx="8424936" cy="7078861"/>
          </a:xfrm>
          <a:prstGeom prst="rect">
            <a:avLst/>
          </a:prstGeom>
        </p:spPr>
        <p:txBody>
          <a:bodyPr wrap="square">
            <a:spAutoFit/>
          </a:bodyPr>
          <a:lstStyle/>
          <a:p>
            <a:pPr algn="ctr">
              <a:spcBef>
                <a:spcPct val="0"/>
              </a:spcBef>
              <a:spcAft>
                <a:spcPts val="1200"/>
              </a:spcAft>
            </a:pPr>
            <a:r>
              <a:rPr lang="el-GR" altLang="el-GR" sz="2400" spc="-10" dirty="0">
                <a:solidFill>
                  <a:srgbClr val="001F5F"/>
                </a:solidFill>
                <a:latin typeface="Carlito"/>
                <a:cs typeface="Carlito"/>
              </a:rPr>
              <a:t>ΨΗΦΙΑΚΗ ΑΦΗΓΗΣΗ</a:t>
            </a:r>
            <a:endParaRPr lang="el-GR" sz="2400" spc="-10" dirty="0">
              <a:solidFill>
                <a:srgbClr val="001F5F"/>
              </a:solidFill>
              <a:latin typeface="Carlito"/>
              <a:cs typeface="Carlito"/>
            </a:endParaRPr>
          </a:p>
          <a:p>
            <a:pPr marL="342900" indent="-342900">
              <a:spcBef>
                <a:spcPct val="0"/>
              </a:spcBef>
              <a:spcAft>
                <a:spcPts val="1200"/>
              </a:spcAft>
              <a:buFont typeface="Arial" panose="020B0604020202020204" pitchFamily="34" charset="0"/>
              <a:buChar char="•"/>
            </a:pPr>
            <a:r>
              <a:rPr lang="el-GR" altLang="el-GR" sz="2800" b="1" u="sng" dirty="0" smtClean="0">
                <a:solidFill>
                  <a:srgbClr val="FF0000"/>
                </a:solidFill>
              </a:rPr>
              <a:t>Αξιοποίηση </a:t>
            </a:r>
            <a:r>
              <a:rPr lang="el-GR" altLang="el-GR" sz="2800" b="1" u="sng" dirty="0">
                <a:solidFill>
                  <a:srgbClr val="FF0000"/>
                </a:solidFill>
              </a:rPr>
              <a:t>της αναφοράς  </a:t>
            </a:r>
            <a:r>
              <a:rPr lang="el-GR" altLang="el-GR" sz="2800" b="1" dirty="0">
                <a:solidFill>
                  <a:srgbClr val="FF0000"/>
                </a:solidFill>
              </a:rPr>
              <a:t/>
            </a:r>
            <a:br>
              <a:rPr lang="el-GR" altLang="el-GR" sz="2800" b="1" dirty="0">
                <a:solidFill>
                  <a:srgbClr val="FF0000"/>
                </a:solidFill>
              </a:rPr>
            </a:br>
            <a:r>
              <a:rPr lang="el-GR" altLang="el-GR" sz="2800" b="1" dirty="0">
                <a:solidFill>
                  <a:srgbClr val="FF0000"/>
                </a:solidFill>
              </a:rPr>
              <a:t>	</a:t>
            </a:r>
            <a:br>
              <a:rPr lang="el-GR" altLang="el-GR" sz="2800" b="1" dirty="0">
                <a:solidFill>
                  <a:srgbClr val="FF0000"/>
                </a:solidFill>
              </a:rPr>
            </a:br>
            <a:r>
              <a:rPr lang="el-GR" altLang="el-GR" sz="2400" b="1" dirty="0">
                <a:solidFill>
                  <a:srgbClr val="FF0000"/>
                </a:solidFill>
              </a:rPr>
              <a:t>ΨΗΦΙΑΚΗ ΑΦΗΓΗΣΗ</a:t>
            </a:r>
            <a:r>
              <a:rPr lang="el-GR" altLang="el-GR" sz="2400" dirty="0">
                <a:solidFill>
                  <a:srgbClr val="002060"/>
                </a:solidFill>
              </a:rPr>
              <a:t>: ΒΙΒΛΙΟΓΡΑΦΙΚΗ ΕΠΙΣΚΟΠΗΣΗ ΚΑΙ ΑΞΙΟΛΟΓΗΣΗ ΛΟΓΙΣΜΙΚΩΝ</a:t>
            </a:r>
            <a:br>
              <a:rPr lang="el-GR" altLang="el-GR" sz="2400" dirty="0">
                <a:solidFill>
                  <a:srgbClr val="002060"/>
                </a:solidFill>
              </a:rPr>
            </a:br>
            <a:r>
              <a:rPr lang="el-GR" altLang="el-GR" sz="2400" b="1" dirty="0">
                <a:solidFill>
                  <a:srgbClr val="002060"/>
                </a:solidFill>
              </a:rPr>
              <a:t/>
            </a:r>
            <a:br>
              <a:rPr lang="el-GR" altLang="el-GR" sz="2400" b="1" dirty="0">
                <a:solidFill>
                  <a:srgbClr val="002060"/>
                </a:solidFill>
              </a:rPr>
            </a:br>
            <a:r>
              <a:rPr lang="el-GR" altLang="el-GR" sz="2400" dirty="0">
                <a:solidFill>
                  <a:srgbClr val="002060"/>
                </a:solidFill>
              </a:rPr>
              <a:t> Συγγραφέας</a:t>
            </a:r>
            <a:br>
              <a:rPr lang="el-GR" altLang="el-GR" sz="2400" dirty="0">
                <a:solidFill>
                  <a:srgbClr val="002060"/>
                </a:solidFill>
              </a:rPr>
            </a:br>
            <a:r>
              <a:rPr lang="el-GR" altLang="el-GR" sz="2400" dirty="0">
                <a:solidFill>
                  <a:srgbClr val="002060"/>
                </a:solidFill>
              </a:rPr>
              <a:t>Σαλαπασίδου, Ελισάβετ</a:t>
            </a:r>
            <a:br>
              <a:rPr lang="el-GR" altLang="el-GR" sz="2400" dirty="0">
                <a:solidFill>
                  <a:srgbClr val="002060"/>
                </a:solidFill>
              </a:rPr>
            </a:br>
            <a:r>
              <a:rPr lang="el-GR" altLang="el-GR" sz="2400" b="1" dirty="0">
                <a:solidFill>
                  <a:srgbClr val="002060"/>
                </a:solidFill>
              </a:rPr>
              <a:t/>
            </a:r>
            <a:br>
              <a:rPr lang="el-GR" altLang="el-GR" sz="2400" b="1" dirty="0">
                <a:solidFill>
                  <a:srgbClr val="002060"/>
                </a:solidFill>
              </a:rPr>
            </a:br>
            <a:r>
              <a:rPr lang="en-US" altLang="el-GR" sz="2400" dirty="0">
                <a:solidFill>
                  <a:srgbClr val="002060"/>
                </a:solidFill>
                <a:hlinkClick r:id="rId4"/>
              </a:rPr>
              <a:t>https://dspace.uowm.gr/xmlui/handle/123456789/916</a:t>
            </a:r>
            <a:r>
              <a:rPr lang="el-GR" altLang="el-GR" sz="2400" dirty="0">
                <a:solidFill>
                  <a:srgbClr val="002060"/>
                </a:solidFill>
              </a:rPr>
              <a:t/>
            </a:r>
            <a:br>
              <a:rPr lang="el-GR" altLang="el-GR" sz="2400" dirty="0">
                <a:solidFill>
                  <a:srgbClr val="002060"/>
                </a:solidFill>
              </a:rPr>
            </a:br>
            <a:r>
              <a:rPr lang="el-GR" altLang="el-GR" sz="2400" dirty="0">
                <a:solidFill>
                  <a:srgbClr val="002060"/>
                </a:solidFill>
              </a:rPr>
              <a:t/>
            </a:r>
            <a:br>
              <a:rPr lang="el-GR" altLang="el-GR" sz="2400" dirty="0">
                <a:solidFill>
                  <a:srgbClr val="002060"/>
                </a:solidFill>
              </a:rPr>
            </a:br>
            <a:r>
              <a:rPr lang="el-GR" altLang="el-GR" sz="2400" dirty="0">
                <a:solidFill>
                  <a:srgbClr val="FF0000"/>
                </a:solidFill>
              </a:rPr>
              <a:t>Εξεταστέα </a:t>
            </a:r>
            <a:r>
              <a:rPr lang="el-GR" altLang="el-GR" sz="2400" dirty="0" smtClean="0">
                <a:solidFill>
                  <a:srgbClr val="FF0000"/>
                </a:solidFill>
              </a:rPr>
              <a:t>Ύλη </a:t>
            </a:r>
            <a:r>
              <a:rPr lang="el-GR" altLang="el-GR" sz="2400" dirty="0">
                <a:solidFill>
                  <a:srgbClr val="FF0000"/>
                </a:solidFill>
              </a:rPr>
              <a:t>Σελίδες 8 έως 15 </a:t>
            </a:r>
            <a:r>
              <a:rPr lang="el-GR" altLang="el-GR" sz="2400" dirty="0">
                <a:solidFill>
                  <a:srgbClr val="002060"/>
                </a:solidFill>
              </a:rPr>
              <a:t/>
            </a:r>
            <a:br>
              <a:rPr lang="el-GR" altLang="el-GR" sz="2400" dirty="0">
                <a:solidFill>
                  <a:srgbClr val="002060"/>
                </a:solidFill>
              </a:rPr>
            </a:br>
            <a:r>
              <a:rPr lang="el-GR" altLang="el-GR" sz="2400" dirty="0">
                <a:solidFill>
                  <a:srgbClr val="002060"/>
                </a:solidFill>
              </a:rPr>
              <a:t/>
            </a:r>
            <a:br>
              <a:rPr lang="el-GR" altLang="el-GR" sz="2400" dirty="0">
                <a:solidFill>
                  <a:srgbClr val="002060"/>
                </a:solidFill>
              </a:rPr>
            </a:br>
            <a:r>
              <a:rPr lang="el-GR" altLang="el-GR" sz="2400" dirty="0">
                <a:solidFill>
                  <a:srgbClr val="002060"/>
                </a:solidFill>
              </a:rPr>
              <a:t>Λογισμικά Ψηφιακής Αφήγησης </a:t>
            </a:r>
            <a:br>
              <a:rPr lang="el-GR" altLang="el-GR" sz="2400" dirty="0">
                <a:solidFill>
                  <a:srgbClr val="002060"/>
                </a:solidFill>
              </a:rPr>
            </a:br>
            <a:r>
              <a:rPr lang="el-GR" altLang="el-GR" sz="2400" u="sng" dirty="0">
                <a:hlinkClick r:id="rId5"/>
              </a:rPr>
              <a:t>https://storybird.com/</a:t>
            </a:r>
            <a:r>
              <a:rPr lang="el-GR" altLang="el-GR" sz="2400" dirty="0"/>
              <a:t> </a:t>
            </a:r>
            <a:br>
              <a:rPr lang="el-GR" altLang="el-GR" sz="2400" dirty="0"/>
            </a:br>
            <a:r>
              <a:rPr lang="el-GR" altLang="el-GR" sz="2400" dirty="0"/>
              <a:t>-</a:t>
            </a:r>
            <a:r>
              <a:rPr lang="el-GR" altLang="el-GR" sz="2400" u="sng" dirty="0">
                <a:hlinkClick r:id="rId6"/>
              </a:rPr>
              <a:t>https://www.mystorybook.com/books/new/</a:t>
            </a:r>
            <a:r>
              <a:rPr lang="el-GR" altLang="el-GR" sz="2400" dirty="0"/>
              <a:t>.</a:t>
            </a:r>
            <a:r>
              <a:rPr lang="el-GR" altLang="el-GR" sz="2400" b="1" dirty="0">
                <a:solidFill>
                  <a:srgbClr val="002060"/>
                </a:solidFill>
              </a:rPr>
              <a:t/>
            </a:r>
            <a:br>
              <a:rPr lang="el-GR" altLang="el-GR" sz="2400" b="1" dirty="0">
                <a:solidFill>
                  <a:srgbClr val="002060"/>
                </a:solidFill>
              </a:rPr>
            </a:br>
            <a:r>
              <a:rPr lang="el-GR" altLang="el-GR" sz="2400" b="1" dirty="0">
                <a:solidFill>
                  <a:srgbClr val="002060"/>
                </a:solidFill>
              </a:rPr>
              <a:t/>
            </a:r>
            <a:br>
              <a:rPr lang="el-GR" altLang="el-GR" sz="2400" b="1" dirty="0">
                <a:solidFill>
                  <a:srgbClr val="002060"/>
                </a:solidFill>
              </a:rPr>
            </a:br>
            <a:endParaRPr lang="el-GR" altLang="el-GR" sz="2800" b="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2650130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251520" y="2009970"/>
            <a:ext cx="8620649" cy="4154984"/>
          </a:xfrm>
          <a:prstGeom prst="rect">
            <a:avLst/>
          </a:prstGeom>
        </p:spPr>
        <p:txBody>
          <a:bodyPr wrap="square">
            <a:spAutoFit/>
          </a:bodyPr>
          <a:lstStyle/>
          <a:p>
            <a:pPr>
              <a:spcBef>
                <a:spcPct val="0"/>
              </a:spcBef>
            </a:pPr>
            <a:r>
              <a:rPr lang="el-GR" sz="2400" spc="-10" dirty="0" smtClean="0">
                <a:solidFill>
                  <a:srgbClr val="001F5F"/>
                </a:solidFill>
                <a:latin typeface="Carlito"/>
                <a:cs typeface="Carlito"/>
              </a:rPr>
              <a:t>Η αφήγηση είναι μια </a:t>
            </a:r>
            <a:r>
              <a:rPr lang="el-GR" sz="2400" spc="-10" dirty="0">
                <a:solidFill>
                  <a:srgbClr val="001F5F"/>
                </a:solidFill>
                <a:latin typeface="Carlito"/>
                <a:cs typeface="Carlito"/>
              </a:rPr>
              <a:t>διαδικασία που δημιουργεί συναισθήματα και διεγείρει τόσο τη φαντασία του αφηγητή όσο και του ακροατή. </a:t>
            </a:r>
            <a:endParaRPr lang="el-GR" sz="2400" spc="-10" dirty="0" smtClean="0">
              <a:solidFill>
                <a:srgbClr val="001F5F"/>
              </a:solidFill>
              <a:latin typeface="Carlito"/>
              <a:cs typeface="Carlito"/>
            </a:endParaRPr>
          </a:p>
          <a:p>
            <a:pPr>
              <a:spcBef>
                <a:spcPct val="0"/>
              </a:spcBef>
            </a:pPr>
            <a:endParaRPr lang="el-GR" sz="2400" spc="-10" dirty="0">
              <a:solidFill>
                <a:srgbClr val="001F5F"/>
              </a:solidFill>
              <a:latin typeface="Carlito"/>
              <a:cs typeface="Carlito"/>
            </a:endParaRPr>
          </a:p>
          <a:p>
            <a:pPr>
              <a:spcBef>
                <a:spcPct val="0"/>
              </a:spcBef>
            </a:pPr>
            <a:r>
              <a:rPr lang="el-GR" sz="2400" spc="-10" dirty="0" smtClean="0">
                <a:solidFill>
                  <a:srgbClr val="001F5F"/>
                </a:solidFill>
                <a:latin typeface="Carlito"/>
                <a:cs typeface="Carlito"/>
              </a:rPr>
              <a:t>Η </a:t>
            </a:r>
            <a:r>
              <a:rPr lang="el-GR" sz="2400" spc="-10" dirty="0">
                <a:solidFill>
                  <a:srgbClr val="001F5F"/>
                </a:solidFill>
                <a:latin typeface="Carlito"/>
                <a:cs typeface="Carlito"/>
              </a:rPr>
              <a:t>αφήγηση έχει μια εξαιρετικά ισχυρή και ευρεία δύναμη καθώς έχει την ικανότητα να συνδέεται και να επικοινωνεί με το ακροατήριο σε συναισθηματικό επίπεδο.</a:t>
            </a:r>
          </a:p>
          <a:p>
            <a:pPr>
              <a:spcBef>
                <a:spcPct val="0"/>
              </a:spcBef>
            </a:pPr>
            <a:endParaRPr lang="el-GR" sz="2400" spc="-10" dirty="0" smtClean="0">
              <a:solidFill>
                <a:srgbClr val="001F5F"/>
              </a:solidFill>
              <a:latin typeface="Carlito"/>
              <a:cs typeface="Carlito"/>
            </a:endParaRPr>
          </a:p>
          <a:p>
            <a:pPr>
              <a:spcBef>
                <a:spcPct val="0"/>
              </a:spcBef>
            </a:pPr>
            <a:r>
              <a:rPr lang="el-GR" sz="2400" spc="-10" dirty="0" smtClean="0">
                <a:solidFill>
                  <a:srgbClr val="001F5F"/>
                </a:solidFill>
                <a:latin typeface="Carlito"/>
                <a:cs typeface="Carlito"/>
              </a:rPr>
              <a:t>Η </a:t>
            </a:r>
            <a:r>
              <a:rPr lang="el-GR" sz="2400" spc="-10" dirty="0">
                <a:solidFill>
                  <a:srgbClr val="001F5F"/>
                </a:solidFill>
                <a:latin typeface="Carlito"/>
                <a:cs typeface="Carlito"/>
              </a:rPr>
              <a:t>ψηφιακή αφήγηση αποτελεί ένα συνδυασμό της παραδοσιακής προφορικής και γραπτής αφήγησης με χαρακτηριστικά από πολυμέσα και </a:t>
            </a:r>
            <a:r>
              <a:rPr lang="el-GR" sz="2400" spc="-10" dirty="0" err="1" smtClean="0">
                <a:solidFill>
                  <a:srgbClr val="001F5F"/>
                </a:solidFill>
                <a:latin typeface="Carlito"/>
                <a:cs typeface="Carlito"/>
              </a:rPr>
              <a:t>υπερμέσων</a:t>
            </a:r>
            <a:r>
              <a:rPr lang="el-GR" sz="2400" spc="-10" dirty="0" smtClean="0">
                <a:solidFill>
                  <a:srgbClr val="001F5F"/>
                </a:solidFill>
                <a:latin typeface="Carlito"/>
                <a:cs typeface="Carlito"/>
              </a:rPr>
              <a:t>. </a:t>
            </a:r>
            <a:endParaRPr lang="el-GR" sz="2400" spc="-10" dirty="0">
              <a:solidFill>
                <a:srgbClr val="001F5F"/>
              </a:solidFill>
              <a:latin typeface="Carlito"/>
              <a:cs typeface="Carlito"/>
            </a:endParaRPr>
          </a:p>
        </p:txBody>
      </p:sp>
      <p:sp>
        <p:nvSpPr>
          <p:cNvPr id="8" name="Ορθογώνιο 7"/>
          <p:cNvSpPr/>
          <p:nvPr/>
        </p:nvSpPr>
        <p:spPr>
          <a:xfrm>
            <a:off x="3086290" y="1548305"/>
            <a:ext cx="3146823" cy="461665"/>
          </a:xfrm>
          <a:prstGeom prst="rect">
            <a:avLst/>
          </a:prstGeom>
        </p:spPr>
        <p:txBody>
          <a:bodyPr wrap="none">
            <a:spAutoFit/>
          </a:bodyPr>
          <a:lstStyle/>
          <a:p>
            <a:pPr algn="ctr">
              <a:spcBef>
                <a:spcPct val="0"/>
              </a:spcBef>
              <a:spcAft>
                <a:spcPts val="1200"/>
              </a:spcAft>
            </a:pPr>
            <a:r>
              <a:rPr lang="el-GR" altLang="el-GR" sz="2400" spc="-10" dirty="0">
                <a:solidFill>
                  <a:srgbClr val="001F5F"/>
                </a:solidFill>
                <a:latin typeface="Carlito"/>
                <a:cs typeface="Carlito"/>
              </a:rPr>
              <a:t>ΨΗΦΙΑΚΗ ΑΦΗΓΗΣΗ</a:t>
            </a:r>
            <a:endParaRPr lang="el-GR" sz="2400" spc="-10" dirty="0">
              <a:solidFill>
                <a:srgbClr val="001F5F"/>
              </a:solidFill>
              <a:latin typeface="Carlito"/>
              <a:cs typeface="Carlito"/>
            </a:endParaRPr>
          </a:p>
        </p:txBody>
      </p:sp>
    </p:spTree>
    <p:extLst>
      <p:ext uri="{BB962C8B-B14F-4D97-AF65-F5344CB8AC3E}">
        <p14:creationId xmlns:p14="http://schemas.microsoft.com/office/powerpoint/2010/main" val="1701009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251520" y="2009970"/>
            <a:ext cx="8620649" cy="4524315"/>
          </a:xfrm>
          <a:prstGeom prst="rect">
            <a:avLst/>
          </a:prstGeom>
        </p:spPr>
        <p:txBody>
          <a:bodyPr wrap="square">
            <a:spAutoFit/>
          </a:bodyPr>
          <a:lstStyle/>
          <a:p>
            <a:pPr>
              <a:spcBef>
                <a:spcPct val="0"/>
              </a:spcBef>
            </a:pPr>
            <a:r>
              <a:rPr lang="el-GR" sz="2400" spc="-10" dirty="0" smtClean="0">
                <a:solidFill>
                  <a:srgbClr val="001F5F"/>
                </a:solidFill>
                <a:latin typeface="Carlito"/>
                <a:cs typeface="Carlito"/>
              </a:rPr>
              <a:t>Η </a:t>
            </a:r>
            <a:r>
              <a:rPr lang="el-GR" sz="2400" spc="-10" dirty="0">
                <a:solidFill>
                  <a:srgbClr val="001F5F"/>
                </a:solidFill>
                <a:latin typeface="Carlito"/>
                <a:cs typeface="Carlito"/>
              </a:rPr>
              <a:t>εμπλοκή των τεχνολογικών μέσων στην αφήγηση καθιστά την όλη διαδικασία περίπλοκη και πιο σύνθετη καθώς πλέον σημασία δεν έχει μόνο η φωνή και ο λόγος του αφηγητή, αλλά και πολλά ηλεκτρονικά, οπτικά και ακουστικά μέσα.</a:t>
            </a:r>
          </a:p>
          <a:p>
            <a:pPr>
              <a:spcBef>
                <a:spcPct val="0"/>
              </a:spcBef>
            </a:pPr>
            <a:endParaRPr lang="el-GR" sz="2400" spc="-10" dirty="0" smtClean="0">
              <a:solidFill>
                <a:srgbClr val="001F5F"/>
              </a:solidFill>
              <a:latin typeface="Carlito"/>
              <a:cs typeface="Carlito"/>
            </a:endParaRPr>
          </a:p>
          <a:p>
            <a:pPr>
              <a:spcBef>
                <a:spcPct val="0"/>
              </a:spcBef>
            </a:pPr>
            <a:r>
              <a:rPr lang="el-GR" sz="2400" spc="-10" dirty="0" smtClean="0">
                <a:solidFill>
                  <a:srgbClr val="001F5F"/>
                </a:solidFill>
                <a:latin typeface="Carlito"/>
                <a:cs typeface="Carlito"/>
              </a:rPr>
              <a:t>Η ψηφιακή </a:t>
            </a:r>
            <a:r>
              <a:rPr lang="el-GR" sz="2400" spc="-10" dirty="0">
                <a:solidFill>
                  <a:srgbClr val="001F5F"/>
                </a:solidFill>
                <a:latin typeface="Carlito"/>
                <a:cs typeface="Carlito"/>
              </a:rPr>
              <a:t>αφήγηση </a:t>
            </a:r>
            <a:r>
              <a:rPr lang="el-GR" sz="2400" spc="-10" dirty="0" smtClean="0">
                <a:solidFill>
                  <a:srgbClr val="001F5F"/>
                </a:solidFill>
                <a:latin typeface="Carlito"/>
                <a:cs typeface="Carlito"/>
              </a:rPr>
              <a:t>ορίζεται ως η </a:t>
            </a:r>
            <a:r>
              <a:rPr lang="el-GR" sz="2400" spc="-10" dirty="0">
                <a:solidFill>
                  <a:srgbClr val="001F5F"/>
                </a:solidFill>
                <a:latin typeface="Carlito"/>
                <a:cs typeface="Carlito"/>
              </a:rPr>
              <a:t>προσωπική αφήγηση με την βοήθεια ψηφιακών μέσων και συγκεκριμένα των φωτογραφιών και των βίντεο (</a:t>
            </a:r>
            <a:r>
              <a:rPr lang="el-GR" sz="2400" spc="-10" dirty="0" err="1">
                <a:solidFill>
                  <a:srgbClr val="001F5F"/>
                </a:solidFill>
                <a:latin typeface="Carlito"/>
                <a:cs typeface="Carlito"/>
              </a:rPr>
              <a:t>van</a:t>
            </a:r>
            <a:r>
              <a:rPr lang="el-GR" sz="2400" spc="-10" dirty="0">
                <a:solidFill>
                  <a:srgbClr val="001F5F"/>
                </a:solidFill>
                <a:latin typeface="Carlito"/>
                <a:cs typeface="Carlito"/>
              </a:rPr>
              <a:t> </a:t>
            </a:r>
            <a:r>
              <a:rPr lang="el-GR" sz="2400" spc="-10" dirty="0" err="1">
                <a:solidFill>
                  <a:srgbClr val="001F5F"/>
                </a:solidFill>
                <a:latin typeface="Carlito"/>
                <a:cs typeface="Carlito"/>
              </a:rPr>
              <a:t>Gils</a:t>
            </a:r>
            <a:r>
              <a:rPr lang="el-GR" sz="2400" spc="-10" dirty="0">
                <a:solidFill>
                  <a:srgbClr val="001F5F"/>
                </a:solidFill>
                <a:latin typeface="Carlito"/>
                <a:cs typeface="Carlito"/>
              </a:rPr>
              <a:t>, 2005). </a:t>
            </a:r>
            <a:endParaRPr lang="el-GR" sz="2400" spc="-10" dirty="0" smtClean="0">
              <a:solidFill>
                <a:srgbClr val="001F5F"/>
              </a:solidFill>
              <a:latin typeface="Carlito"/>
              <a:cs typeface="Carlito"/>
            </a:endParaRPr>
          </a:p>
          <a:p>
            <a:pPr>
              <a:spcBef>
                <a:spcPct val="0"/>
              </a:spcBef>
            </a:pPr>
            <a:endParaRPr lang="el-GR" sz="2400" spc="-10" dirty="0" smtClean="0">
              <a:solidFill>
                <a:srgbClr val="001F5F"/>
              </a:solidFill>
              <a:latin typeface="Carlito"/>
              <a:cs typeface="Carlito"/>
            </a:endParaRPr>
          </a:p>
          <a:p>
            <a:pPr>
              <a:spcBef>
                <a:spcPct val="0"/>
              </a:spcBef>
            </a:pPr>
            <a:r>
              <a:rPr lang="el-GR" sz="2400" spc="-10" dirty="0" smtClean="0">
                <a:solidFill>
                  <a:srgbClr val="001F5F"/>
                </a:solidFill>
                <a:latin typeface="Carlito"/>
                <a:cs typeface="Carlito"/>
              </a:rPr>
              <a:t>Η ψηφιακή </a:t>
            </a:r>
            <a:r>
              <a:rPr lang="el-GR" sz="2400" spc="-10" dirty="0">
                <a:solidFill>
                  <a:srgbClr val="001F5F"/>
                </a:solidFill>
                <a:latin typeface="Carlito"/>
                <a:cs typeface="Carlito"/>
              </a:rPr>
              <a:t>αφήγηση είναι ο συνδυασμός της παραδοσιακής προφορικής αφήγησης με πολυμέσα του 21ου αιώνα και εργαλείων </a:t>
            </a:r>
            <a:r>
              <a:rPr lang="el-GR" sz="2400" spc="-10" dirty="0" smtClean="0">
                <a:solidFill>
                  <a:srgbClr val="001F5F"/>
                </a:solidFill>
                <a:latin typeface="Carlito"/>
                <a:cs typeface="Carlito"/>
              </a:rPr>
              <a:t>τηλεπικοινωνίας </a:t>
            </a:r>
            <a:r>
              <a:rPr lang="el-GR" sz="2400" spc="-10" dirty="0" err="1" smtClean="0">
                <a:solidFill>
                  <a:srgbClr val="001F5F"/>
                </a:solidFill>
                <a:latin typeface="Carlito"/>
                <a:cs typeface="Carlito"/>
              </a:rPr>
              <a:t>Lathem</a:t>
            </a:r>
            <a:r>
              <a:rPr lang="el-GR" sz="2400" spc="-10" dirty="0" smtClean="0">
                <a:solidFill>
                  <a:srgbClr val="001F5F"/>
                </a:solidFill>
                <a:latin typeface="Carlito"/>
                <a:cs typeface="Carlito"/>
              </a:rPr>
              <a:t> </a:t>
            </a:r>
            <a:r>
              <a:rPr lang="el-GR" sz="2400" spc="-10" dirty="0">
                <a:solidFill>
                  <a:srgbClr val="001F5F"/>
                </a:solidFill>
                <a:latin typeface="Carlito"/>
                <a:cs typeface="Carlito"/>
              </a:rPr>
              <a:t>(2005</a:t>
            </a:r>
            <a:r>
              <a:rPr lang="el-GR" sz="2400" spc="-10" dirty="0" smtClean="0">
                <a:solidFill>
                  <a:srgbClr val="001F5F"/>
                </a:solidFill>
                <a:latin typeface="Carlito"/>
                <a:cs typeface="Carlito"/>
              </a:rPr>
              <a:t>). </a:t>
            </a:r>
            <a:endParaRPr lang="el-GR" sz="2400" spc="-10" dirty="0">
              <a:solidFill>
                <a:srgbClr val="001F5F"/>
              </a:solidFill>
              <a:latin typeface="Carlito"/>
              <a:cs typeface="Carlito"/>
            </a:endParaRPr>
          </a:p>
        </p:txBody>
      </p:sp>
      <p:sp>
        <p:nvSpPr>
          <p:cNvPr id="8" name="Ορθογώνιο 7"/>
          <p:cNvSpPr/>
          <p:nvPr/>
        </p:nvSpPr>
        <p:spPr>
          <a:xfrm>
            <a:off x="3086290" y="1548305"/>
            <a:ext cx="3146823" cy="461665"/>
          </a:xfrm>
          <a:prstGeom prst="rect">
            <a:avLst/>
          </a:prstGeom>
        </p:spPr>
        <p:txBody>
          <a:bodyPr wrap="none">
            <a:spAutoFit/>
          </a:bodyPr>
          <a:lstStyle/>
          <a:p>
            <a:pPr algn="ctr">
              <a:spcBef>
                <a:spcPct val="0"/>
              </a:spcBef>
              <a:spcAft>
                <a:spcPts val="1200"/>
              </a:spcAft>
            </a:pPr>
            <a:r>
              <a:rPr lang="el-GR" altLang="el-GR" sz="2400" spc="-10" dirty="0">
                <a:solidFill>
                  <a:srgbClr val="001F5F"/>
                </a:solidFill>
                <a:latin typeface="Carlito"/>
                <a:cs typeface="Carlito"/>
              </a:rPr>
              <a:t>ΨΗΦΙΑΚΗ ΑΦΗΓΗΣΗ</a:t>
            </a:r>
            <a:endParaRPr lang="el-GR" sz="2400" spc="-10" dirty="0">
              <a:solidFill>
                <a:srgbClr val="001F5F"/>
              </a:solidFill>
              <a:latin typeface="Carlito"/>
              <a:cs typeface="Carlito"/>
            </a:endParaRPr>
          </a:p>
        </p:txBody>
      </p:sp>
    </p:spTree>
    <p:extLst>
      <p:ext uri="{BB962C8B-B14F-4D97-AF65-F5344CB8AC3E}">
        <p14:creationId xmlns:p14="http://schemas.microsoft.com/office/powerpoint/2010/main" val="1337824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251520" y="2009970"/>
            <a:ext cx="8620649" cy="4708981"/>
          </a:xfrm>
          <a:prstGeom prst="rect">
            <a:avLst/>
          </a:prstGeom>
        </p:spPr>
        <p:txBody>
          <a:bodyPr wrap="square">
            <a:spAutoFit/>
          </a:bodyPr>
          <a:lstStyle/>
          <a:p>
            <a:pPr>
              <a:spcBef>
                <a:spcPct val="0"/>
              </a:spcBef>
            </a:pPr>
            <a:r>
              <a:rPr lang="el-GR" sz="2000" spc="-10" dirty="0" smtClean="0">
                <a:solidFill>
                  <a:srgbClr val="001F5F"/>
                </a:solidFill>
                <a:latin typeface="Carlito"/>
                <a:cs typeface="Carlito"/>
              </a:rPr>
              <a:t>Τα </a:t>
            </a:r>
            <a:r>
              <a:rPr lang="el-GR" sz="2000" spc="-10" dirty="0">
                <a:solidFill>
                  <a:srgbClr val="001F5F"/>
                </a:solidFill>
                <a:latin typeface="Carlito"/>
                <a:cs typeface="Carlito"/>
              </a:rPr>
              <a:t>θεμελιώδη χαρακτηριστικά των ψηφιακών αφηγήσεων είναι ίδια μ’ αυτά των παραδοσιακών αφηγήσεων, καθώς και τα δυο </a:t>
            </a:r>
            <a:r>
              <a:rPr lang="el-GR" sz="2000" spc="-10" dirty="0" smtClean="0">
                <a:solidFill>
                  <a:srgbClr val="001F5F"/>
                </a:solidFill>
                <a:latin typeface="Carlito"/>
                <a:cs typeface="Carlito"/>
              </a:rPr>
              <a:t>εστιάζουν </a:t>
            </a:r>
            <a:r>
              <a:rPr lang="el-GR" sz="2000" spc="-10" dirty="0">
                <a:solidFill>
                  <a:srgbClr val="001F5F"/>
                </a:solidFill>
                <a:latin typeface="Carlito"/>
                <a:cs typeface="Carlito"/>
              </a:rPr>
              <a:t>σε ένα συγκεκριμένο θέμα </a:t>
            </a:r>
            <a:r>
              <a:rPr lang="el-GR" sz="2000" spc="-10" dirty="0" smtClean="0">
                <a:solidFill>
                  <a:srgbClr val="001F5F"/>
                </a:solidFill>
                <a:latin typeface="Carlito"/>
                <a:cs typeface="Carlito"/>
              </a:rPr>
              <a:t>που το παρουσιάζουν </a:t>
            </a:r>
            <a:r>
              <a:rPr lang="el-GR" sz="2000" spc="-10" dirty="0">
                <a:solidFill>
                  <a:srgbClr val="001F5F"/>
                </a:solidFill>
                <a:latin typeface="Carlito"/>
                <a:cs typeface="Carlito"/>
              </a:rPr>
              <a:t>από μια </a:t>
            </a:r>
            <a:r>
              <a:rPr lang="el-GR" sz="2000" spc="-10" dirty="0" smtClean="0">
                <a:solidFill>
                  <a:srgbClr val="001F5F"/>
                </a:solidFill>
                <a:latin typeface="Carlito"/>
                <a:cs typeface="Carlito"/>
              </a:rPr>
              <a:t>ορισμένη </a:t>
            </a:r>
            <a:r>
              <a:rPr lang="el-GR" sz="2000" spc="-10" dirty="0">
                <a:solidFill>
                  <a:srgbClr val="001F5F"/>
                </a:solidFill>
                <a:latin typeface="Carlito"/>
                <a:cs typeface="Carlito"/>
              </a:rPr>
              <a:t>οπτική γωνία. </a:t>
            </a:r>
            <a:endParaRPr lang="el-GR" sz="2000" spc="-10" dirty="0" smtClean="0">
              <a:solidFill>
                <a:srgbClr val="001F5F"/>
              </a:solidFill>
              <a:latin typeface="Carlito"/>
              <a:cs typeface="Carlito"/>
            </a:endParaRPr>
          </a:p>
          <a:p>
            <a:pPr>
              <a:spcBef>
                <a:spcPct val="0"/>
              </a:spcBef>
            </a:pPr>
            <a:endParaRPr lang="el-GR" sz="1000" spc="-10" dirty="0" smtClean="0">
              <a:solidFill>
                <a:srgbClr val="001F5F"/>
              </a:solidFill>
              <a:latin typeface="Carlito"/>
              <a:cs typeface="Carlito"/>
            </a:endParaRPr>
          </a:p>
          <a:p>
            <a:pPr>
              <a:spcBef>
                <a:spcPct val="0"/>
              </a:spcBef>
            </a:pPr>
            <a:r>
              <a:rPr lang="el-GR" sz="2000" spc="-10" dirty="0" smtClean="0">
                <a:solidFill>
                  <a:srgbClr val="001F5F"/>
                </a:solidFill>
                <a:latin typeface="Carlito"/>
                <a:cs typeface="Carlito"/>
              </a:rPr>
              <a:t>Στις ψηφιακές αφηγήσεις δίνεται </a:t>
            </a:r>
            <a:r>
              <a:rPr lang="el-GR" sz="2000" spc="-10" dirty="0">
                <a:solidFill>
                  <a:srgbClr val="001F5F"/>
                </a:solidFill>
                <a:latin typeface="Carlito"/>
                <a:cs typeface="Carlito"/>
              </a:rPr>
              <a:t>έμφαση στην επιλογή των ψηφιακών πολυμέσων. Ωστόσο, και στα δυο είδη σημασία κατέχει η επιλογή του θέματος και η διαδικασία της συγγραφής καθώς σ΄ αυτά βασίζεται μια αποδοτική και πετυχημένη </a:t>
            </a:r>
            <a:r>
              <a:rPr lang="el-GR" sz="2000" spc="-10" dirty="0" smtClean="0">
                <a:solidFill>
                  <a:srgbClr val="001F5F"/>
                </a:solidFill>
                <a:latin typeface="Carlito"/>
                <a:cs typeface="Carlito"/>
              </a:rPr>
              <a:t>αφήγηση. </a:t>
            </a:r>
          </a:p>
          <a:p>
            <a:pPr>
              <a:spcBef>
                <a:spcPct val="0"/>
              </a:spcBef>
            </a:pPr>
            <a:endParaRPr lang="el-GR" sz="1000" spc="-10" dirty="0">
              <a:solidFill>
                <a:srgbClr val="001F5F"/>
              </a:solidFill>
              <a:latin typeface="Carlito"/>
              <a:cs typeface="Carlito"/>
            </a:endParaRPr>
          </a:p>
          <a:p>
            <a:pPr>
              <a:spcBef>
                <a:spcPct val="0"/>
              </a:spcBef>
            </a:pPr>
            <a:r>
              <a:rPr lang="el-GR" sz="2000" spc="-10" dirty="0">
                <a:solidFill>
                  <a:srgbClr val="001F5F"/>
                </a:solidFill>
                <a:latin typeface="Carlito"/>
                <a:cs typeface="Carlito"/>
              </a:rPr>
              <a:t>Τα βασικά </a:t>
            </a:r>
            <a:r>
              <a:rPr lang="el-GR" sz="2000" spc="-10" dirty="0" err="1">
                <a:solidFill>
                  <a:srgbClr val="001F5F"/>
                </a:solidFill>
                <a:latin typeface="Carlito"/>
                <a:cs typeface="Carlito"/>
              </a:rPr>
              <a:t>ενδοκειμενικά</a:t>
            </a:r>
            <a:r>
              <a:rPr lang="el-GR" sz="2000" spc="-10" dirty="0">
                <a:solidFill>
                  <a:srgbClr val="001F5F"/>
                </a:solidFill>
                <a:latin typeface="Carlito"/>
                <a:cs typeface="Carlito"/>
              </a:rPr>
              <a:t> χαρακτηριστικά των σωστά σχεδιασμένων ψηφιακών </a:t>
            </a:r>
            <a:r>
              <a:rPr lang="el-GR" sz="2000" spc="-10" dirty="0" smtClean="0">
                <a:solidFill>
                  <a:srgbClr val="001F5F"/>
                </a:solidFill>
                <a:latin typeface="Carlito"/>
                <a:cs typeface="Carlito"/>
              </a:rPr>
              <a:t>αφηγήσεων </a:t>
            </a:r>
            <a:r>
              <a:rPr lang="el-GR" sz="2000" spc="-10" dirty="0">
                <a:solidFill>
                  <a:srgbClr val="001F5F"/>
                </a:solidFill>
                <a:latin typeface="Carlito"/>
                <a:cs typeface="Carlito"/>
              </a:rPr>
              <a:t>είναι </a:t>
            </a:r>
            <a:endParaRPr lang="el-GR" sz="2000" spc="-10" dirty="0" smtClean="0">
              <a:solidFill>
                <a:srgbClr val="001F5F"/>
              </a:solidFill>
              <a:latin typeface="Carlito"/>
              <a:cs typeface="Carlito"/>
            </a:endParaRPr>
          </a:p>
          <a:p>
            <a:pPr>
              <a:spcBef>
                <a:spcPct val="0"/>
              </a:spcBef>
            </a:pPr>
            <a:r>
              <a:rPr lang="el-GR" sz="2000" spc="-10" dirty="0" smtClean="0">
                <a:solidFill>
                  <a:srgbClr val="001F5F"/>
                </a:solidFill>
                <a:latin typeface="Carlito"/>
                <a:cs typeface="Carlito"/>
              </a:rPr>
              <a:t>ο </a:t>
            </a:r>
            <a:r>
              <a:rPr lang="el-GR" sz="2000" spc="-10" dirty="0">
                <a:solidFill>
                  <a:srgbClr val="001F5F"/>
                </a:solidFill>
                <a:latin typeface="Carlito"/>
                <a:cs typeface="Carlito"/>
              </a:rPr>
              <a:t>χρόνος, </a:t>
            </a:r>
            <a:endParaRPr lang="el-GR" sz="2000" spc="-10" dirty="0" smtClean="0">
              <a:solidFill>
                <a:srgbClr val="001F5F"/>
              </a:solidFill>
              <a:latin typeface="Carlito"/>
              <a:cs typeface="Carlito"/>
            </a:endParaRPr>
          </a:p>
          <a:p>
            <a:pPr>
              <a:spcBef>
                <a:spcPct val="0"/>
              </a:spcBef>
            </a:pPr>
            <a:r>
              <a:rPr lang="el-GR" sz="2000" spc="-10" dirty="0" smtClean="0">
                <a:solidFill>
                  <a:srgbClr val="001F5F"/>
                </a:solidFill>
                <a:latin typeface="Carlito"/>
                <a:cs typeface="Carlito"/>
              </a:rPr>
              <a:t>το </a:t>
            </a:r>
            <a:r>
              <a:rPr lang="el-GR" sz="2000" spc="-10" dirty="0">
                <a:solidFill>
                  <a:srgbClr val="001F5F"/>
                </a:solidFill>
                <a:latin typeface="Carlito"/>
                <a:cs typeface="Carlito"/>
              </a:rPr>
              <a:t>μέρος, </a:t>
            </a:r>
            <a:endParaRPr lang="el-GR" sz="2000" spc="-10" dirty="0" smtClean="0">
              <a:solidFill>
                <a:srgbClr val="001F5F"/>
              </a:solidFill>
              <a:latin typeface="Carlito"/>
              <a:cs typeface="Carlito"/>
            </a:endParaRPr>
          </a:p>
          <a:p>
            <a:pPr>
              <a:spcBef>
                <a:spcPct val="0"/>
              </a:spcBef>
            </a:pPr>
            <a:r>
              <a:rPr lang="el-GR" sz="2000" spc="-10" dirty="0" smtClean="0">
                <a:solidFill>
                  <a:srgbClr val="001F5F"/>
                </a:solidFill>
                <a:latin typeface="Carlito"/>
                <a:cs typeface="Carlito"/>
              </a:rPr>
              <a:t>οι </a:t>
            </a:r>
            <a:r>
              <a:rPr lang="el-GR" sz="2000" spc="-10" dirty="0">
                <a:solidFill>
                  <a:srgbClr val="001F5F"/>
                </a:solidFill>
                <a:latin typeface="Carlito"/>
                <a:cs typeface="Carlito"/>
              </a:rPr>
              <a:t>χαρακτήρες, </a:t>
            </a:r>
            <a:endParaRPr lang="el-GR" sz="2000" spc="-10" dirty="0" smtClean="0">
              <a:solidFill>
                <a:srgbClr val="001F5F"/>
              </a:solidFill>
              <a:latin typeface="Carlito"/>
              <a:cs typeface="Carlito"/>
            </a:endParaRPr>
          </a:p>
          <a:p>
            <a:pPr>
              <a:spcBef>
                <a:spcPct val="0"/>
              </a:spcBef>
            </a:pPr>
            <a:r>
              <a:rPr lang="el-GR" sz="2000" spc="-10" dirty="0" smtClean="0">
                <a:solidFill>
                  <a:srgbClr val="001F5F"/>
                </a:solidFill>
                <a:latin typeface="Carlito"/>
                <a:cs typeface="Carlito"/>
              </a:rPr>
              <a:t>το </a:t>
            </a:r>
            <a:r>
              <a:rPr lang="el-GR" sz="2000" spc="-10" dirty="0">
                <a:solidFill>
                  <a:srgbClr val="001F5F"/>
                </a:solidFill>
                <a:latin typeface="Carlito"/>
                <a:cs typeface="Carlito"/>
              </a:rPr>
              <a:t>θέμα, </a:t>
            </a:r>
            <a:endParaRPr lang="el-GR" sz="2000" spc="-10" dirty="0" smtClean="0">
              <a:solidFill>
                <a:srgbClr val="001F5F"/>
              </a:solidFill>
              <a:latin typeface="Carlito"/>
              <a:cs typeface="Carlito"/>
            </a:endParaRPr>
          </a:p>
          <a:p>
            <a:pPr>
              <a:spcBef>
                <a:spcPct val="0"/>
              </a:spcBef>
            </a:pPr>
            <a:r>
              <a:rPr lang="el-GR" sz="2000" spc="-10" dirty="0" smtClean="0">
                <a:solidFill>
                  <a:srgbClr val="001F5F"/>
                </a:solidFill>
                <a:latin typeface="Carlito"/>
                <a:cs typeface="Carlito"/>
              </a:rPr>
              <a:t>τα επεισόδια. </a:t>
            </a:r>
            <a:endParaRPr lang="el-GR" sz="2000" spc="-10" dirty="0">
              <a:solidFill>
                <a:srgbClr val="001F5F"/>
              </a:solidFill>
              <a:latin typeface="Carlito"/>
              <a:cs typeface="Carlito"/>
            </a:endParaRPr>
          </a:p>
        </p:txBody>
      </p:sp>
      <p:sp>
        <p:nvSpPr>
          <p:cNvPr id="8" name="Ορθογώνιο 7"/>
          <p:cNvSpPr/>
          <p:nvPr/>
        </p:nvSpPr>
        <p:spPr>
          <a:xfrm>
            <a:off x="1006107" y="1548305"/>
            <a:ext cx="7307193" cy="461665"/>
          </a:xfrm>
          <a:prstGeom prst="rect">
            <a:avLst/>
          </a:prstGeom>
        </p:spPr>
        <p:txBody>
          <a:bodyPr wrap="none">
            <a:spAutoFit/>
          </a:bodyPr>
          <a:lstStyle/>
          <a:p>
            <a:pPr algn="ctr">
              <a:spcBef>
                <a:spcPct val="0"/>
              </a:spcBef>
              <a:spcAft>
                <a:spcPts val="1200"/>
              </a:spcAft>
            </a:pPr>
            <a:r>
              <a:rPr lang="el-GR" sz="2400" spc="-10" dirty="0" smtClean="0">
                <a:solidFill>
                  <a:srgbClr val="001F5F"/>
                </a:solidFill>
                <a:latin typeface="Carlito"/>
                <a:cs typeface="Carlito"/>
              </a:rPr>
              <a:t>ΒΑΣΙΚΑ ΧΑΡΑΚΤΗΡΙΣΤΙΚΑ </a:t>
            </a:r>
            <a:r>
              <a:rPr lang="el-GR" altLang="el-GR" sz="2400" spc="-10" dirty="0" smtClean="0">
                <a:solidFill>
                  <a:srgbClr val="001F5F"/>
                </a:solidFill>
                <a:latin typeface="Carlito"/>
                <a:cs typeface="Carlito"/>
              </a:rPr>
              <a:t>ΨΗΦΙΑΚΗΣ ΑΦΗΓΗΣΗΣ</a:t>
            </a:r>
            <a:endParaRPr lang="el-GR" sz="2400" spc="-10" dirty="0">
              <a:solidFill>
                <a:srgbClr val="001F5F"/>
              </a:solidFill>
              <a:latin typeface="Carlito"/>
              <a:cs typeface="Carlito"/>
            </a:endParaRPr>
          </a:p>
        </p:txBody>
      </p:sp>
    </p:spTree>
    <p:extLst>
      <p:ext uri="{BB962C8B-B14F-4D97-AF65-F5344CB8AC3E}">
        <p14:creationId xmlns:p14="http://schemas.microsoft.com/office/powerpoint/2010/main" val="8844958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251520" y="2009970"/>
            <a:ext cx="8620649" cy="4832092"/>
          </a:xfrm>
          <a:prstGeom prst="rect">
            <a:avLst/>
          </a:prstGeom>
        </p:spPr>
        <p:txBody>
          <a:bodyPr wrap="square">
            <a:spAutoFit/>
          </a:bodyPr>
          <a:lstStyle/>
          <a:p>
            <a:pPr>
              <a:spcBef>
                <a:spcPct val="0"/>
              </a:spcBef>
            </a:pPr>
            <a:r>
              <a:rPr lang="el-GR" sz="2400" spc="-10" dirty="0" smtClean="0">
                <a:solidFill>
                  <a:srgbClr val="001F5F"/>
                </a:solidFill>
                <a:latin typeface="Carlito"/>
                <a:cs typeface="Carlito"/>
              </a:rPr>
              <a:t>Τα τεχνικά </a:t>
            </a:r>
            <a:r>
              <a:rPr lang="el-GR" sz="2400" spc="-10" dirty="0">
                <a:solidFill>
                  <a:srgbClr val="001F5F"/>
                </a:solidFill>
                <a:latin typeface="Carlito"/>
                <a:cs typeface="Carlito"/>
              </a:rPr>
              <a:t>χαρακτηριστικά μιας </a:t>
            </a:r>
            <a:r>
              <a:rPr lang="el-GR" sz="2400" spc="-10" dirty="0" smtClean="0">
                <a:solidFill>
                  <a:srgbClr val="001F5F"/>
                </a:solidFill>
                <a:latin typeface="Carlito"/>
                <a:cs typeface="Carlito"/>
              </a:rPr>
              <a:t>ψηφιακής αφήγησης σχετίζονται </a:t>
            </a:r>
            <a:r>
              <a:rPr lang="el-GR" sz="2400" spc="-10" dirty="0">
                <a:solidFill>
                  <a:srgbClr val="001F5F"/>
                </a:solidFill>
                <a:latin typeface="Carlito"/>
                <a:cs typeface="Carlito"/>
              </a:rPr>
              <a:t>με την </a:t>
            </a:r>
            <a:r>
              <a:rPr lang="el-GR" sz="2400" spc="-10" dirty="0" smtClean="0">
                <a:solidFill>
                  <a:srgbClr val="001F5F"/>
                </a:solidFill>
                <a:latin typeface="Carlito"/>
                <a:cs typeface="Carlito"/>
              </a:rPr>
              <a:t>τεχνική </a:t>
            </a:r>
            <a:r>
              <a:rPr lang="el-GR" sz="2400" spc="-10" dirty="0">
                <a:solidFill>
                  <a:srgbClr val="001F5F"/>
                </a:solidFill>
                <a:latin typeface="Carlito"/>
                <a:cs typeface="Carlito"/>
              </a:rPr>
              <a:t>της προφορικής αφήγησης σε συνδυασμό με </a:t>
            </a:r>
            <a:r>
              <a:rPr lang="el-GR" sz="2400" spc="-10" dirty="0" smtClean="0">
                <a:solidFill>
                  <a:srgbClr val="001F5F"/>
                </a:solidFill>
                <a:latin typeface="Carlito"/>
                <a:cs typeface="Carlito"/>
              </a:rPr>
              <a:t>τεχνολογικά εργαλεία </a:t>
            </a:r>
            <a:r>
              <a:rPr lang="el-GR" sz="2400" spc="-10" dirty="0">
                <a:solidFill>
                  <a:srgbClr val="001F5F"/>
                </a:solidFill>
                <a:latin typeface="Carlito"/>
                <a:cs typeface="Carlito"/>
              </a:rPr>
              <a:t>και πολυμέσων . Στόχος είναι η δημιουργία ατομικών ιστοριών </a:t>
            </a:r>
            <a:r>
              <a:rPr lang="el-GR" sz="2400" spc="-10" dirty="0" smtClean="0">
                <a:solidFill>
                  <a:srgbClr val="001F5F"/>
                </a:solidFill>
                <a:latin typeface="Carlito"/>
                <a:cs typeface="Carlito"/>
              </a:rPr>
              <a:t>με τη </a:t>
            </a:r>
            <a:r>
              <a:rPr lang="el-GR" sz="2400" spc="-10" dirty="0">
                <a:solidFill>
                  <a:srgbClr val="001F5F"/>
                </a:solidFill>
                <a:latin typeface="Carlito"/>
                <a:cs typeface="Carlito"/>
              </a:rPr>
              <a:t>χρήση εικόνων, γραφικών, μουσικής και </a:t>
            </a:r>
            <a:r>
              <a:rPr lang="el-GR" sz="2400" spc="-10" dirty="0" smtClean="0">
                <a:solidFill>
                  <a:srgbClr val="001F5F"/>
                </a:solidFill>
                <a:latin typeface="Carlito"/>
                <a:cs typeface="Carlito"/>
              </a:rPr>
              <a:t>ήχου. </a:t>
            </a:r>
          </a:p>
          <a:p>
            <a:pPr>
              <a:spcBef>
                <a:spcPct val="0"/>
              </a:spcBef>
            </a:pPr>
            <a:r>
              <a:rPr lang="el-GR" sz="2400" spc="-10" dirty="0" smtClean="0">
                <a:solidFill>
                  <a:srgbClr val="001F5F"/>
                </a:solidFill>
                <a:latin typeface="Carlito"/>
                <a:cs typeface="Carlito"/>
              </a:rPr>
              <a:t>Τα </a:t>
            </a:r>
            <a:r>
              <a:rPr lang="el-GR" sz="2400" spc="-10" dirty="0" err="1">
                <a:solidFill>
                  <a:srgbClr val="001F5F"/>
                </a:solidFill>
                <a:latin typeface="Carlito"/>
                <a:cs typeface="Carlito"/>
              </a:rPr>
              <a:t>διαδραστικά</a:t>
            </a:r>
            <a:r>
              <a:rPr lang="el-GR" sz="2400" spc="-10" dirty="0">
                <a:solidFill>
                  <a:srgbClr val="001F5F"/>
                </a:solidFill>
                <a:latin typeface="Carlito"/>
                <a:cs typeface="Carlito"/>
              </a:rPr>
              <a:t> πολυμέσα </a:t>
            </a:r>
            <a:r>
              <a:rPr lang="el-GR" sz="2400" spc="-10" dirty="0" smtClean="0">
                <a:solidFill>
                  <a:srgbClr val="001F5F"/>
                </a:solidFill>
                <a:latin typeface="Carlito"/>
                <a:cs typeface="Carlito"/>
              </a:rPr>
              <a:t>διακρίνονται σε 8 κατηγορίες</a:t>
            </a:r>
          </a:p>
          <a:p>
            <a:pPr marL="457200" indent="-457200">
              <a:spcBef>
                <a:spcPct val="0"/>
              </a:spcBef>
              <a:buFont typeface="+mj-lt"/>
              <a:buAutoNum type="arabicPeriod"/>
            </a:pPr>
            <a:r>
              <a:rPr lang="el-GR" sz="2000" spc="-10" dirty="0" smtClean="0">
                <a:solidFill>
                  <a:srgbClr val="001F5F"/>
                </a:solidFill>
                <a:latin typeface="Carlito"/>
                <a:cs typeface="Carlito"/>
              </a:rPr>
              <a:t>τις</a:t>
            </a:r>
            <a:r>
              <a:rPr lang="el-GR" sz="2400" spc="-10" dirty="0" smtClean="0">
                <a:solidFill>
                  <a:srgbClr val="001F5F"/>
                </a:solidFill>
                <a:latin typeface="Carlito"/>
                <a:cs typeface="Carlito"/>
              </a:rPr>
              <a:t> </a:t>
            </a:r>
            <a:r>
              <a:rPr lang="el-GR" sz="2000" spc="-10" dirty="0">
                <a:solidFill>
                  <a:srgbClr val="001F5F"/>
                </a:solidFill>
                <a:latin typeface="Carlito"/>
                <a:cs typeface="Carlito"/>
              </a:rPr>
              <a:t>προσομοιώσεις, </a:t>
            </a:r>
            <a:endParaRPr lang="el-GR" sz="2000" spc="-10" dirty="0" smtClean="0">
              <a:solidFill>
                <a:srgbClr val="001F5F"/>
              </a:solidFill>
              <a:latin typeface="Carlito"/>
              <a:cs typeface="Carlito"/>
            </a:endParaRPr>
          </a:p>
          <a:p>
            <a:pPr marL="457200" indent="-457200">
              <a:spcBef>
                <a:spcPct val="0"/>
              </a:spcBef>
              <a:buFont typeface="+mj-lt"/>
              <a:buAutoNum type="arabicPeriod"/>
            </a:pPr>
            <a:r>
              <a:rPr lang="el-GR" sz="2000" spc="-10" dirty="0" smtClean="0">
                <a:solidFill>
                  <a:srgbClr val="001F5F"/>
                </a:solidFill>
                <a:latin typeface="Carlito"/>
                <a:cs typeface="Carlito"/>
              </a:rPr>
              <a:t>τα </a:t>
            </a:r>
            <a:r>
              <a:rPr lang="el-GR" sz="2000" spc="-10" dirty="0">
                <a:solidFill>
                  <a:srgbClr val="001F5F"/>
                </a:solidFill>
                <a:latin typeface="Carlito"/>
                <a:cs typeface="Carlito"/>
              </a:rPr>
              <a:t>εργαλεία, </a:t>
            </a:r>
            <a:endParaRPr lang="el-GR" sz="2000" spc="-10" dirty="0" smtClean="0">
              <a:solidFill>
                <a:srgbClr val="001F5F"/>
              </a:solidFill>
              <a:latin typeface="Carlito"/>
              <a:cs typeface="Carlito"/>
            </a:endParaRPr>
          </a:p>
          <a:p>
            <a:pPr marL="457200" indent="-457200">
              <a:spcBef>
                <a:spcPct val="0"/>
              </a:spcBef>
              <a:buFont typeface="+mj-lt"/>
              <a:buAutoNum type="arabicPeriod"/>
            </a:pPr>
            <a:r>
              <a:rPr lang="el-GR" sz="2000" spc="-10" dirty="0" smtClean="0">
                <a:solidFill>
                  <a:srgbClr val="001F5F"/>
                </a:solidFill>
                <a:latin typeface="Carlito"/>
                <a:cs typeface="Carlito"/>
              </a:rPr>
              <a:t>τα </a:t>
            </a:r>
            <a:r>
              <a:rPr lang="el-GR" sz="2000" spc="-10" dirty="0" err="1">
                <a:solidFill>
                  <a:srgbClr val="001F5F"/>
                </a:solidFill>
                <a:latin typeface="Carlito"/>
                <a:cs typeface="Carlito"/>
              </a:rPr>
              <a:t>υπερμέσα</a:t>
            </a:r>
            <a:r>
              <a:rPr lang="el-GR" sz="2000" spc="-10" dirty="0">
                <a:solidFill>
                  <a:srgbClr val="001F5F"/>
                </a:solidFill>
                <a:latin typeface="Carlito"/>
                <a:cs typeface="Carlito"/>
              </a:rPr>
              <a:t>, </a:t>
            </a:r>
            <a:endParaRPr lang="el-GR" sz="2000" spc="-10" dirty="0" smtClean="0">
              <a:solidFill>
                <a:srgbClr val="001F5F"/>
              </a:solidFill>
              <a:latin typeface="Carlito"/>
              <a:cs typeface="Carlito"/>
            </a:endParaRPr>
          </a:p>
          <a:p>
            <a:pPr marL="457200" indent="-457200">
              <a:spcBef>
                <a:spcPct val="0"/>
              </a:spcBef>
              <a:buFont typeface="+mj-lt"/>
              <a:buAutoNum type="arabicPeriod"/>
            </a:pPr>
            <a:r>
              <a:rPr lang="el-GR" sz="2000" spc="-10" dirty="0" smtClean="0">
                <a:solidFill>
                  <a:srgbClr val="001F5F"/>
                </a:solidFill>
                <a:latin typeface="Carlito"/>
                <a:cs typeface="Carlito"/>
              </a:rPr>
              <a:t>τα </a:t>
            </a:r>
            <a:r>
              <a:rPr lang="el-GR" sz="2000" spc="-10" dirty="0">
                <a:solidFill>
                  <a:srgbClr val="001F5F"/>
                </a:solidFill>
                <a:latin typeface="Carlito"/>
                <a:cs typeface="Carlito"/>
              </a:rPr>
              <a:t>παιχνίδια, </a:t>
            </a:r>
            <a:endParaRPr lang="el-GR" sz="2000" spc="-10" dirty="0" smtClean="0">
              <a:solidFill>
                <a:srgbClr val="001F5F"/>
              </a:solidFill>
              <a:latin typeface="Carlito"/>
              <a:cs typeface="Carlito"/>
            </a:endParaRPr>
          </a:p>
          <a:p>
            <a:pPr marL="457200" indent="-457200">
              <a:spcBef>
                <a:spcPct val="0"/>
              </a:spcBef>
              <a:buFont typeface="+mj-lt"/>
              <a:buAutoNum type="arabicPeriod"/>
            </a:pPr>
            <a:r>
              <a:rPr lang="el-GR" sz="2000" spc="-10" dirty="0" smtClean="0">
                <a:solidFill>
                  <a:srgbClr val="001F5F"/>
                </a:solidFill>
                <a:latin typeface="Carlito"/>
                <a:cs typeface="Carlito"/>
              </a:rPr>
              <a:t>τη </a:t>
            </a:r>
            <a:r>
              <a:rPr lang="el-GR" sz="2000" spc="-10" dirty="0">
                <a:solidFill>
                  <a:srgbClr val="001F5F"/>
                </a:solidFill>
                <a:latin typeface="Carlito"/>
                <a:cs typeface="Carlito"/>
              </a:rPr>
              <a:t>διαδικτυακή μάθηση, </a:t>
            </a:r>
            <a:endParaRPr lang="el-GR" sz="2000" spc="-10" dirty="0" smtClean="0">
              <a:solidFill>
                <a:srgbClr val="001F5F"/>
              </a:solidFill>
              <a:latin typeface="Carlito"/>
              <a:cs typeface="Carlito"/>
            </a:endParaRPr>
          </a:p>
          <a:p>
            <a:pPr marL="457200" indent="-457200">
              <a:spcBef>
                <a:spcPct val="0"/>
              </a:spcBef>
              <a:buFont typeface="+mj-lt"/>
              <a:buAutoNum type="arabicPeriod"/>
            </a:pPr>
            <a:r>
              <a:rPr lang="el-GR" sz="2000" spc="-10" dirty="0" smtClean="0">
                <a:solidFill>
                  <a:srgbClr val="001F5F"/>
                </a:solidFill>
                <a:latin typeface="Carlito"/>
                <a:cs typeface="Carlito"/>
              </a:rPr>
              <a:t>τα </a:t>
            </a:r>
            <a:r>
              <a:rPr lang="el-GR" sz="2000" spc="-10" dirty="0">
                <a:solidFill>
                  <a:srgbClr val="001F5F"/>
                </a:solidFill>
                <a:latin typeface="Carlito"/>
                <a:cs typeface="Carlito"/>
              </a:rPr>
              <a:t>σεμινάρια, </a:t>
            </a:r>
            <a:endParaRPr lang="el-GR" sz="2000" spc="-10" dirty="0" smtClean="0">
              <a:solidFill>
                <a:srgbClr val="001F5F"/>
              </a:solidFill>
              <a:latin typeface="Carlito"/>
              <a:cs typeface="Carlito"/>
            </a:endParaRPr>
          </a:p>
          <a:p>
            <a:pPr marL="457200" indent="-457200">
              <a:spcBef>
                <a:spcPct val="0"/>
              </a:spcBef>
              <a:buFont typeface="+mj-lt"/>
              <a:buAutoNum type="arabicPeriod"/>
            </a:pPr>
            <a:r>
              <a:rPr lang="el-GR" sz="2000" spc="-10" dirty="0" smtClean="0">
                <a:solidFill>
                  <a:srgbClr val="001F5F"/>
                </a:solidFill>
                <a:latin typeface="Carlito"/>
                <a:cs typeface="Carlito"/>
              </a:rPr>
              <a:t>τις </a:t>
            </a:r>
            <a:r>
              <a:rPr lang="el-GR" sz="2000" spc="-10" dirty="0">
                <a:solidFill>
                  <a:srgbClr val="001F5F"/>
                </a:solidFill>
                <a:latin typeface="Carlito"/>
                <a:cs typeface="Carlito"/>
              </a:rPr>
              <a:t>ασκήσεις και </a:t>
            </a:r>
            <a:endParaRPr lang="el-GR" sz="2000" spc="-10" dirty="0" smtClean="0">
              <a:solidFill>
                <a:srgbClr val="001F5F"/>
              </a:solidFill>
              <a:latin typeface="Carlito"/>
              <a:cs typeface="Carlito"/>
            </a:endParaRPr>
          </a:p>
          <a:p>
            <a:pPr marL="457200" indent="-457200">
              <a:spcBef>
                <a:spcPct val="0"/>
              </a:spcBef>
              <a:buFont typeface="+mj-lt"/>
              <a:buAutoNum type="arabicPeriod"/>
            </a:pPr>
            <a:r>
              <a:rPr lang="el-GR" sz="2000" spc="-10" dirty="0" smtClean="0">
                <a:solidFill>
                  <a:srgbClr val="001F5F"/>
                </a:solidFill>
                <a:latin typeface="Carlito"/>
                <a:cs typeface="Carlito"/>
              </a:rPr>
              <a:t>τα </a:t>
            </a:r>
            <a:r>
              <a:rPr lang="el-GR" sz="2000" spc="-10" dirty="0">
                <a:solidFill>
                  <a:srgbClr val="001F5F"/>
                </a:solidFill>
                <a:latin typeface="Carlito"/>
                <a:cs typeface="Carlito"/>
              </a:rPr>
              <a:t>τεστ </a:t>
            </a:r>
            <a:r>
              <a:rPr lang="el-GR" sz="2000" spc="-10" dirty="0" smtClean="0">
                <a:solidFill>
                  <a:srgbClr val="001F5F"/>
                </a:solidFill>
                <a:latin typeface="Carlito"/>
                <a:cs typeface="Carlito"/>
              </a:rPr>
              <a:t>επιδόσεων </a:t>
            </a:r>
            <a:r>
              <a:rPr lang="el-GR" sz="2000" spc="-10" dirty="0" err="1">
                <a:solidFill>
                  <a:srgbClr val="001F5F"/>
                </a:solidFill>
                <a:latin typeface="Carlito"/>
                <a:cs typeface="Carlito"/>
              </a:rPr>
              <a:t>Alessi</a:t>
            </a:r>
            <a:r>
              <a:rPr lang="el-GR" sz="2000" spc="-10" dirty="0">
                <a:solidFill>
                  <a:srgbClr val="001F5F"/>
                </a:solidFill>
                <a:latin typeface="Carlito"/>
                <a:cs typeface="Carlito"/>
              </a:rPr>
              <a:t> και </a:t>
            </a:r>
            <a:r>
              <a:rPr lang="el-GR" sz="2000" spc="-10" dirty="0" err="1">
                <a:solidFill>
                  <a:srgbClr val="001F5F"/>
                </a:solidFill>
                <a:latin typeface="Carlito"/>
                <a:cs typeface="Carlito"/>
              </a:rPr>
              <a:t>Trollip</a:t>
            </a:r>
            <a:r>
              <a:rPr lang="el-GR" sz="2000" spc="-10" dirty="0">
                <a:solidFill>
                  <a:srgbClr val="001F5F"/>
                </a:solidFill>
                <a:latin typeface="Carlito"/>
                <a:cs typeface="Carlito"/>
              </a:rPr>
              <a:t> (2001</a:t>
            </a:r>
            <a:r>
              <a:rPr lang="el-GR" sz="2000" spc="-10" dirty="0" smtClean="0">
                <a:solidFill>
                  <a:srgbClr val="001F5F"/>
                </a:solidFill>
                <a:latin typeface="Carlito"/>
                <a:cs typeface="Carlito"/>
              </a:rPr>
              <a:t>).</a:t>
            </a:r>
            <a:endParaRPr lang="el-GR" sz="2000" spc="-10" dirty="0">
              <a:solidFill>
                <a:srgbClr val="001F5F"/>
              </a:solidFill>
              <a:latin typeface="Carlito"/>
              <a:cs typeface="Carlito"/>
            </a:endParaRPr>
          </a:p>
        </p:txBody>
      </p:sp>
      <p:sp>
        <p:nvSpPr>
          <p:cNvPr id="8" name="Ορθογώνιο 7"/>
          <p:cNvSpPr/>
          <p:nvPr/>
        </p:nvSpPr>
        <p:spPr>
          <a:xfrm>
            <a:off x="1006107" y="1548305"/>
            <a:ext cx="7307193" cy="461665"/>
          </a:xfrm>
          <a:prstGeom prst="rect">
            <a:avLst/>
          </a:prstGeom>
        </p:spPr>
        <p:txBody>
          <a:bodyPr wrap="none">
            <a:spAutoFit/>
          </a:bodyPr>
          <a:lstStyle/>
          <a:p>
            <a:pPr algn="ctr">
              <a:spcBef>
                <a:spcPct val="0"/>
              </a:spcBef>
              <a:spcAft>
                <a:spcPts val="1200"/>
              </a:spcAft>
            </a:pPr>
            <a:r>
              <a:rPr lang="el-GR" sz="2400" spc="-10" dirty="0" smtClean="0">
                <a:solidFill>
                  <a:srgbClr val="001F5F"/>
                </a:solidFill>
                <a:latin typeface="Carlito"/>
                <a:cs typeface="Carlito"/>
              </a:rPr>
              <a:t>ΒΑΣΙΚΑ ΧΑΡΑΚΤΗΡΙΣΤΙΚΑ </a:t>
            </a:r>
            <a:r>
              <a:rPr lang="el-GR" altLang="el-GR" sz="2400" spc="-10" dirty="0" smtClean="0">
                <a:solidFill>
                  <a:srgbClr val="001F5F"/>
                </a:solidFill>
                <a:latin typeface="Carlito"/>
                <a:cs typeface="Carlito"/>
              </a:rPr>
              <a:t>ΨΗΦΙΑΚΗΣ ΑΦΗΓΗΣΗΣ</a:t>
            </a:r>
            <a:endParaRPr lang="el-GR" sz="2400" spc="-10" dirty="0">
              <a:solidFill>
                <a:srgbClr val="001F5F"/>
              </a:solidFill>
              <a:latin typeface="Carlito"/>
              <a:cs typeface="Carlito"/>
            </a:endParaRPr>
          </a:p>
        </p:txBody>
      </p:sp>
    </p:spTree>
    <p:extLst>
      <p:ext uri="{BB962C8B-B14F-4D97-AF65-F5344CB8AC3E}">
        <p14:creationId xmlns:p14="http://schemas.microsoft.com/office/powerpoint/2010/main" val="31504898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43808" y="44624"/>
            <a:ext cx="6300192" cy="1235038"/>
          </a:xfrm>
        </p:spPr>
        <p:txBody>
          <a:bodyPr>
            <a:noAutofit/>
          </a:bodyPr>
          <a:lstStyle/>
          <a:p>
            <a:r>
              <a:rPr lang="el-GR" altLang="el-GR" sz="2800" b="1" dirty="0" smtClean="0">
                <a:solidFill>
                  <a:srgbClr val="002060"/>
                </a:solidFill>
              </a:rPr>
              <a:t>Εργαλεία Λογισμικού</a:t>
            </a:r>
            <a:br>
              <a:rPr lang="el-GR" altLang="el-GR" sz="2800" b="1" dirty="0" smtClean="0">
                <a:solidFill>
                  <a:srgbClr val="002060"/>
                </a:solidFill>
              </a:rPr>
            </a:br>
            <a:r>
              <a:rPr lang="el-GR" altLang="el-GR" sz="2800" b="1" dirty="0" smtClean="0">
                <a:solidFill>
                  <a:srgbClr val="002060"/>
                </a:solidFill>
              </a:rPr>
              <a:t>Εργαλεία Πολυμέσων/</a:t>
            </a:r>
            <a:r>
              <a:rPr lang="el-GR" altLang="el-GR" sz="2800" b="1" dirty="0" err="1" smtClean="0">
                <a:solidFill>
                  <a:srgbClr val="002060"/>
                </a:solidFill>
              </a:rPr>
              <a:t>Υπερμέσων</a:t>
            </a:r>
            <a:r>
              <a:rPr lang="el-GR" altLang="el-GR" sz="2800" b="1" dirty="0" smtClean="0">
                <a:solidFill>
                  <a:srgbClr val="002060"/>
                </a:solidFill>
              </a:rPr>
              <a:t/>
            </a:r>
            <a:br>
              <a:rPr lang="el-GR" altLang="el-GR" sz="2800" b="1" dirty="0" smtClean="0">
                <a:solidFill>
                  <a:srgbClr val="002060"/>
                </a:solidFill>
              </a:rPr>
            </a:br>
            <a:r>
              <a:rPr lang="el-GR" altLang="el-GR" sz="2800" b="1" dirty="0" smtClean="0">
                <a:solidFill>
                  <a:srgbClr val="002060"/>
                </a:solidFill>
              </a:rPr>
              <a:t>Διαδικτυακές </a:t>
            </a:r>
            <a:r>
              <a:rPr lang="el-GR" altLang="el-GR" sz="2800" b="1" dirty="0">
                <a:solidFill>
                  <a:srgbClr val="002060"/>
                </a:solidFill>
              </a:rPr>
              <a:t>τεχνολογίες-το </a:t>
            </a:r>
            <a:r>
              <a:rPr lang="en-US" altLang="el-GR" sz="2800" b="1" dirty="0">
                <a:solidFill>
                  <a:srgbClr val="002060"/>
                </a:solidFill>
              </a:rPr>
              <a:t>Web </a:t>
            </a:r>
            <a:r>
              <a:rPr lang="en-US" altLang="el-GR" sz="2800" b="1" dirty="0" smtClean="0">
                <a:solidFill>
                  <a:srgbClr val="002060"/>
                </a:solidFill>
              </a:rPr>
              <a:t>2.0</a:t>
            </a:r>
            <a:endParaRPr lang="el-GR" altLang="el-GR" sz="2800" b="1" dirty="0">
              <a:solidFill>
                <a:srgbClr val="FF0000"/>
              </a:solidFill>
              <a:latin typeface="Times New Roman" panose="02020603050405020304" pitchFamily="18" charset="0"/>
            </a:endParaRPr>
          </a:p>
        </p:txBody>
      </p:sp>
      <p:pic>
        <p:nvPicPr>
          <p:cNvPr id="4" name="Εικόνα 3" descr="ΛΟΓΟΤΥΠΟ ΑΣΠΑΙΤΕ ΕΛΛΗΝΙΚΟ copy"/>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
            <a:ext cx="1678321" cy="995469"/>
          </a:xfrm>
          <a:prstGeom prst="rect">
            <a:avLst/>
          </a:prstGeom>
          <a:noFill/>
          <a:ln>
            <a:noFill/>
          </a:ln>
        </p:spPr>
      </p:pic>
      <p:sp>
        <p:nvSpPr>
          <p:cNvPr id="5" name="TextBox 4"/>
          <p:cNvSpPr txBox="1"/>
          <p:nvPr/>
        </p:nvSpPr>
        <p:spPr>
          <a:xfrm>
            <a:off x="1678320" y="0"/>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smtClean="0"/>
          </a:p>
          <a:p>
            <a:r>
              <a:rPr lang="el-GR" sz="1200" b="1" dirty="0" smtClean="0"/>
              <a:t>Σ</a:t>
            </a:r>
            <a:r>
              <a:rPr lang="el-GR" sz="1200" dirty="0" smtClean="0"/>
              <a:t>ΧΟΛΗ</a:t>
            </a:r>
          </a:p>
          <a:p>
            <a:r>
              <a:rPr lang="el-GR" sz="1200" b="1" dirty="0" smtClean="0"/>
              <a:t>ΠΑ</a:t>
            </a:r>
            <a:r>
              <a:rPr lang="el-GR" sz="1200" dirty="0" smtClean="0"/>
              <a:t>ΙΔΑΓΩΓΙΚΗΣ &amp;</a:t>
            </a:r>
          </a:p>
          <a:p>
            <a:r>
              <a:rPr lang="el-GR" sz="1200" b="1" dirty="0" smtClean="0"/>
              <a:t>Τ</a:t>
            </a:r>
            <a:r>
              <a:rPr lang="el-GR" sz="1200" dirty="0" smtClean="0"/>
              <a:t>ΕΧΝΟΛΟΓΙΚΗΣ</a:t>
            </a:r>
          </a:p>
          <a:p>
            <a:r>
              <a:rPr lang="el-GR" sz="1200" b="1" dirty="0" smtClean="0"/>
              <a:t>Ε</a:t>
            </a:r>
            <a:r>
              <a:rPr lang="el-GR" sz="1200" dirty="0" smtClean="0"/>
              <a:t>ΚΠΑΙΔΕΥΣΗΣ</a:t>
            </a:r>
            <a:endParaRPr lang="el-GR" sz="1200" dirty="0"/>
          </a:p>
        </p:txBody>
      </p:sp>
      <p:sp>
        <p:nvSpPr>
          <p:cNvPr id="6" name="TextBox 5"/>
          <p:cNvSpPr txBox="1"/>
          <p:nvPr/>
        </p:nvSpPr>
        <p:spPr>
          <a:xfrm>
            <a:off x="-26505" y="995469"/>
            <a:ext cx="1804918" cy="369332"/>
          </a:xfrm>
          <a:prstGeom prst="rect">
            <a:avLst/>
          </a:prstGeom>
          <a:noFill/>
        </p:spPr>
        <p:txBody>
          <a:bodyPr wrap="none" rtlCol="0">
            <a:spAutoFit/>
          </a:bodyPr>
          <a:lstStyle/>
          <a:p>
            <a:r>
              <a:rPr lang="el-GR" b="1" dirty="0" smtClean="0"/>
              <a:t>ΕΠΠΑΙΚ ΑΘΗΝΑΣ</a:t>
            </a:r>
            <a:endParaRPr lang="el-GR" b="1" dirty="0"/>
          </a:p>
        </p:txBody>
      </p:sp>
      <p:sp>
        <p:nvSpPr>
          <p:cNvPr id="3" name="TextBox 2"/>
          <p:cNvSpPr txBox="1"/>
          <p:nvPr/>
        </p:nvSpPr>
        <p:spPr>
          <a:xfrm>
            <a:off x="2987824" y="2924944"/>
            <a:ext cx="184731" cy="369332"/>
          </a:xfrm>
          <a:prstGeom prst="rect">
            <a:avLst/>
          </a:prstGeom>
          <a:noFill/>
        </p:spPr>
        <p:txBody>
          <a:bodyPr wrap="none" rtlCol="0">
            <a:spAutoFit/>
          </a:bodyPr>
          <a:lstStyle/>
          <a:p>
            <a:endParaRPr lang="el-GR" dirty="0"/>
          </a:p>
        </p:txBody>
      </p:sp>
      <p:sp>
        <p:nvSpPr>
          <p:cNvPr id="7" name="Ορθογώνιο 6"/>
          <p:cNvSpPr/>
          <p:nvPr/>
        </p:nvSpPr>
        <p:spPr>
          <a:xfrm>
            <a:off x="349376" y="1822813"/>
            <a:ext cx="8620649" cy="5016758"/>
          </a:xfrm>
          <a:prstGeom prst="rect">
            <a:avLst/>
          </a:prstGeom>
        </p:spPr>
        <p:txBody>
          <a:bodyPr wrap="square">
            <a:spAutoFit/>
          </a:bodyPr>
          <a:lstStyle/>
          <a:p>
            <a:r>
              <a:rPr lang="el-GR" sz="2000" spc="-10" dirty="0">
                <a:solidFill>
                  <a:srgbClr val="001F5F"/>
                </a:solidFill>
                <a:latin typeface="Carlito"/>
                <a:cs typeface="Carlito"/>
              </a:rPr>
              <a:t>Ειδικότερα υπάρχουν επτά χαρακτηριστικά που χρησιμεύουν για να αρχίσει κάποιος να παράγει ψηφιακές ιστορίες. </a:t>
            </a:r>
          </a:p>
          <a:p>
            <a:pPr marL="457200" indent="-457200">
              <a:buFont typeface="+mj-lt"/>
              <a:buAutoNum type="arabicPeriod"/>
            </a:pPr>
            <a:r>
              <a:rPr lang="el-GR" sz="2000" spc="-10" dirty="0">
                <a:solidFill>
                  <a:srgbClr val="001F5F"/>
                </a:solidFill>
                <a:latin typeface="Carlito"/>
                <a:cs typeface="Carlito"/>
              </a:rPr>
              <a:t>Ο σκοπός και συγκεκριμένα ο λόγος για τον οποίο γράφει κάποιος την </a:t>
            </a:r>
            <a:r>
              <a:rPr lang="el-GR" sz="2000" spc="-10" dirty="0">
                <a:solidFill>
                  <a:srgbClr val="001F5F"/>
                </a:solidFill>
                <a:latin typeface="Carlito"/>
                <a:cs typeface="Carlito"/>
              </a:rPr>
              <a:t>ιστορία. </a:t>
            </a:r>
          </a:p>
          <a:p>
            <a:pPr marL="457200" indent="-457200">
              <a:buFont typeface="+mj-lt"/>
              <a:buAutoNum type="arabicPeriod"/>
            </a:pPr>
            <a:r>
              <a:rPr lang="el-GR" sz="2000" spc="-10" dirty="0">
                <a:solidFill>
                  <a:srgbClr val="001F5F"/>
                </a:solidFill>
                <a:latin typeface="Carlito"/>
                <a:cs typeface="Carlito"/>
              </a:rPr>
              <a:t>Η ερώτηση κλειδί, μέσω της οποία προκαλείται το ενδιαφέρον των ακροατών και η οποία λύνεται στο τέλος της αφήγησης. </a:t>
            </a:r>
          </a:p>
          <a:p>
            <a:pPr marL="457200" indent="-457200">
              <a:buFont typeface="+mj-lt"/>
              <a:buAutoNum type="arabicPeriod"/>
            </a:pPr>
            <a:r>
              <a:rPr lang="el-GR" sz="2000" spc="-10" dirty="0">
                <a:solidFill>
                  <a:srgbClr val="001F5F"/>
                </a:solidFill>
                <a:latin typeface="Carlito"/>
                <a:cs typeface="Carlito"/>
              </a:rPr>
              <a:t>Το </a:t>
            </a:r>
            <a:r>
              <a:rPr lang="el-GR" sz="2000" spc="-10" dirty="0">
                <a:solidFill>
                  <a:srgbClr val="001F5F"/>
                </a:solidFill>
                <a:latin typeface="Carlito"/>
                <a:cs typeface="Carlito"/>
              </a:rPr>
              <a:t>συναισθηματικό περιεχόμενο της ιστορίας, δηλαδή τα μοτίβα και οι θεματικές που συνδέουν την αφήγηση με το </a:t>
            </a:r>
            <a:r>
              <a:rPr lang="el-GR" sz="2000" spc="-10" dirty="0">
                <a:solidFill>
                  <a:srgbClr val="001F5F"/>
                </a:solidFill>
                <a:latin typeface="Carlito"/>
                <a:cs typeface="Carlito"/>
              </a:rPr>
              <a:t>ακροατήριο. </a:t>
            </a:r>
            <a:endParaRPr lang="el-GR" sz="2000" spc="-10" dirty="0">
              <a:solidFill>
                <a:srgbClr val="001F5F"/>
              </a:solidFill>
              <a:latin typeface="Carlito"/>
              <a:cs typeface="Carlito"/>
            </a:endParaRPr>
          </a:p>
          <a:p>
            <a:pPr marL="457200" indent="-457200">
              <a:buFont typeface="+mj-lt"/>
              <a:buAutoNum type="arabicPeriod"/>
            </a:pPr>
            <a:r>
              <a:rPr lang="el-GR" sz="2000" spc="-10" dirty="0">
                <a:solidFill>
                  <a:srgbClr val="001F5F"/>
                </a:solidFill>
                <a:latin typeface="Carlito"/>
                <a:cs typeface="Carlito"/>
              </a:rPr>
              <a:t>Η φωνή του αφηγητή και ειδικότερα ο τρόπος με τον οποίο ο αφηγητής προσωποποιεί την ιστορία με στόχο να κατανοήσουν οι ακροατές το πλαίσιο στο οποίο εξελίσσεται η αφήγηση. </a:t>
            </a:r>
          </a:p>
          <a:p>
            <a:pPr marL="457200" indent="-457200">
              <a:buFont typeface="+mj-lt"/>
              <a:buAutoNum type="arabicPeriod"/>
            </a:pPr>
            <a:r>
              <a:rPr lang="el-GR" sz="2000" spc="-10" dirty="0">
                <a:solidFill>
                  <a:srgbClr val="001F5F"/>
                </a:solidFill>
                <a:latin typeface="Carlito"/>
                <a:cs typeface="Carlito"/>
              </a:rPr>
              <a:t>Η δύναμη που έχει η μουσική και οι ήχοι που ενισχύουν την ιστορία. </a:t>
            </a:r>
          </a:p>
          <a:p>
            <a:pPr marL="457200" indent="-457200">
              <a:buFont typeface="+mj-lt"/>
              <a:buAutoNum type="arabicPeriod"/>
            </a:pPr>
            <a:r>
              <a:rPr lang="el-GR" sz="2000" spc="-10" dirty="0">
                <a:solidFill>
                  <a:srgbClr val="001F5F"/>
                </a:solidFill>
                <a:latin typeface="Carlito"/>
                <a:cs typeface="Carlito"/>
              </a:rPr>
              <a:t>Η οικονομία στο περιεχόμενο και συγκεκριμένα η χρήση να του αναγκαίου αφηγηματικού περιεχομένου, προκειμένου να μη βαρεθεί ο ακροατής. </a:t>
            </a:r>
          </a:p>
          <a:p>
            <a:pPr marL="457200" indent="-457200">
              <a:buFont typeface="+mj-lt"/>
              <a:buAutoNum type="arabicPeriod"/>
            </a:pPr>
            <a:r>
              <a:rPr lang="el-GR" sz="2000" spc="-10" dirty="0">
                <a:solidFill>
                  <a:srgbClr val="001F5F"/>
                </a:solidFill>
                <a:latin typeface="Carlito"/>
                <a:cs typeface="Carlito"/>
              </a:rPr>
              <a:t>Ο ρυθμός δηλαδή το πόσο γρήγορα εξελίσσεται η ιστορία (Robin,2008). </a:t>
            </a:r>
          </a:p>
        </p:txBody>
      </p:sp>
      <p:sp>
        <p:nvSpPr>
          <p:cNvPr id="8" name="Ορθογώνιο 7"/>
          <p:cNvSpPr/>
          <p:nvPr/>
        </p:nvSpPr>
        <p:spPr>
          <a:xfrm>
            <a:off x="1006105" y="1324286"/>
            <a:ext cx="7307193" cy="461665"/>
          </a:xfrm>
          <a:prstGeom prst="rect">
            <a:avLst/>
          </a:prstGeom>
        </p:spPr>
        <p:txBody>
          <a:bodyPr wrap="none">
            <a:spAutoFit/>
          </a:bodyPr>
          <a:lstStyle/>
          <a:p>
            <a:pPr algn="ctr">
              <a:spcBef>
                <a:spcPct val="0"/>
              </a:spcBef>
              <a:spcAft>
                <a:spcPts val="1200"/>
              </a:spcAft>
            </a:pPr>
            <a:r>
              <a:rPr lang="el-GR" sz="2400" spc="-10" dirty="0" smtClean="0">
                <a:solidFill>
                  <a:srgbClr val="001F5F"/>
                </a:solidFill>
                <a:latin typeface="Carlito"/>
                <a:cs typeface="Carlito"/>
              </a:rPr>
              <a:t>ΒΑΣΙΚΑ ΧΑΡΑΚΤΗΡΙΣΤΙΚΑ </a:t>
            </a:r>
            <a:r>
              <a:rPr lang="el-GR" altLang="el-GR" sz="2400" spc="-10" dirty="0" smtClean="0">
                <a:solidFill>
                  <a:srgbClr val="001F5F"/>
                </a:solidFill>
                <a:latin typeface="Carlito"/>
                <a:cs typeface="Carlito"/>
              </a:rPr>
              <a:t>ΨΗΦΙΑΚΗΣ ΑΦΗΓΗΣΗΣ</a:t>
            </a:r>
            <a:endParaRPr lang="el-GR" sz="2400" spc="-10" dirty="0">
              <a:solidFill>
                <a:srgbClr val="001F5F"/>
              </a:solidFill>
              <a:latin typeface="Carlito"/>
              <a:cs typeface="Carlito"/>
            </a:endParaRPr>
          </a:p>
        </p:txBody>
      </p:sp>
    </p:spTree>
    <p:extLst>
      <p:ext uri="{BB962C8B-B14F-4D97-AF65-F5344CB8AC3E}">
        <p14:creationId xmlns:p14="http://schemas.microsoft.com/office/powerpoint/2010/main" val="3911727109"/>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36306</TotalTime>
  <Words>2205</Words>
  <Application>Microsoft Office PowerPoint</Application>
  <PresentationFormat>Προβολή στην οθόνη (4:3)</PresentationFormat>
  <Paragraphs>381</Paragraphs>
  <Slides>26</Slides>
  <Notes>26</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26</vt:i4>
      </vt:variant>
    </vt:vector>
  </HeadingPairs>
  <TitlesOfParts>
    <vt:vector size="31" baseType="lpstr">
      <vt:lpstr>Arial</vt:lpstr>
      <vt:lpstr>Calibri</vt:lpstr>
      <vt:lpstr>Carlito</vt:lpstr>
      <vt:lpstr>Times New Roman</vt:lpstr>
      <vt:lpstr>Θέμα του Office</vt:lpstr>
      <vt:lpstr>Εκπαιδευτική Τεχνολογία-Πολυμέσα </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lpstr>Εργαλεία Λογισμικού Εργαλεία Πολυμέσων/Υπερμέσων Διαδικτυακές τεχνολογίες-το Web 2.0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Εκπαιδευτική Τεχνολογία-Πολυμέσα</dc:title>
  <dc:creator>spanetsos</dc:creator>
  <cp:lastModifiedBy>spanetsos</cp:lastModifiedBy>
  <cp:revision>209</cp:revision>
  <dcterms:created xsi:type="dcterms:W3CDTF">2021-10-11T16:14:56Z</dcterms:created>
  <dcterms:modified xsi:type="dcterms:W3CDTF">2023-01-10T05:43:51Z</dcterms:modified>
</cp:coreProperties>
</file>