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3" r:id="rId3"/>
    <p:sldId id="258" r:id="rId4"/>
    <p:sldId id="291" r:id="rId5"/>
    <p:sldId id="264" r:id="rId6"/>
    <p:sldId id="274" r:id="rId7"/>
    <p:sldId id="295" r:id="rId8"/>
    <p:sldId id="293" r:id="rId9"/>
    <p:sldId id="292" r:id="rId10"/>
    <p:sldId id="275" r:id="rId11"/>
    <p:sldId id="259" r:id="rId12"/>
    <p:sldId id="261" r:id="rId13"/>
    <p:sldId id="279" r:id="rId14"/>
    <p:sldId id="276" r:id="rId15"/>
    <p:sldId id="280" r:id="rId16"/>
    <p:sldId id="281" r:id="rId17"/>
    <p:sldId id="282" r:id="rId18"/>
    <p:sldId id="284" r:id="rId19"/>
    <p:sldId id="283" r:id="rId20"/>
    <p:sldId id="260" r:id="rId21"/>
    <p:sldId id="285" r:id="rId22"/>
    <p:sldId id="266" r:id="rId23"/>
    <p:sldId id="262" r:id="rId24"/>
    <p:sldId id="267"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9" d="100"/>
          <a:sy n="79" d="100"/>
        </p:scale>
        <p:origin x="11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A0C6-EB26-4469-8518-F1ECBD83DF3D}" type="datetimeFigureOut">
              <a:rPr lang="el-GR" smtClean="0"/>
              <a:t>28/Φευ/2023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5CB62-1BB3-4ED7-8018-BCEBBF7193A1}" type="slidenum">
              <a:rPr lang="el-GR" smtClean="0"/>
              <a:t>‹#›</a:t>
            </a:fld>
            <a:endParaRPr lang="el-GR"/>
          </a:p>
        </p:txBody>
      </p:sp>
    </p:spTree>
    <p:extLst>
      <p:ext uri="{BB962C8B-B14F-4D97-AF65-F5344CB8AC3E}">
        <p14:creationId xmlns:p14="http://schemas.microsoft.com/office/powerpoint/2010/main" val="405012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a:t>
            </a:fld>
            <a:endParaRPr lang="el-GR"/>
          </a:p>
        </p:txBody>
      </p:sp>
    </p:spTree>
    <p:extLst>
      <p:ext uri="{BB962C8B-B14F-4D97-AF65-F5344CB8AC3E}">
        <p14:creationId xmlns:p14="http://schemas.microsoft.com/office/powerpoint/2010/main" val="17330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10</a:t>
            </a:fld>
            <a:endParaRPr lang="el-GR"/>
          </a:p>
        </p:txBody>
      </p:sp>
    </p:spTree>
    <p:extLst>
      <p:ext uri="{BB962C8B-B14F-4D97-AF65-F5344CB8AC3E}">
        <p14:creationId xmlns:p14="http://schemas.microsoft.com/office/powerpoint/2010/main" val="133504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11</a:t>
            </a:fld>
            <a:endParaRPr lang="el-GR"/>
          </a:p>
        </p:txBody>
      </p:sp>
    </p:spTree>
    <p:extLst>
      <p:ext uri="{BB962C8B-B14F-4D97-AF65-F5344CB8AC3E}">
        <p14:creationId xmlns:p14="http://schemas.microsoft.com/office/powerpoint/2010/main" val="65361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12</a:t>
            </a:fld>
            <a:endParaRPr lang="el-GR"/>
          </a:p>
        </p:txBody>
      </p:sp>
    </p:spTree>
    <p:extLst>
      <p:ext uri="{BB962C8B-B14F-4D97-AF65-F5344CB8AC3E}">
        <p14:creationId xmlns:p14="http://schemas.microsoft.com/office/powerpoint/2010/main" val="184585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13</a:t>
            </a:fld>
            <a:endParaRPr lang="el-GR"/>
          </a:p>
        </p:txBody>
      </p:sp>
    </p:spTree>
    <p:extLst>
      <p:ext uri="{BB962C8B-B14F-4D97-AF65-F5344CB8AC3E}">
        <p14:creationId xmlns:p14="http://schemas.microsoft.com/office/powerpoint/2010/main" val="60848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14</a:t>
            </a:fld>
            <a:endParaRPr lang="el-GR"/>
          </a:p>
        </p:txBody>
      </p:sp>
    </p:spTree>
    <p:extLst>
      <p:ext uri="{BB962C8B-B14F-4D97-AF65-F5344CB8AC3E}">
        <p14:creationId xmlns:p14="http://schemas.microsoft.com/office/powerpoint/2010/main" val="335836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15</a:t>
            </a:fld>
            <a:endParaRPr lang="el-GR"/>
          </a:p>
        </p:txBody>
      </p:sp>
    </p:spTree>
    <p:extLst>
      <p:ext uri="{BB962C8B-B14F-4D97-AF65-F5344CB8AC3E}">
        <p14:creationId xmlns:p14="http://schemas.microsoft.com/office/powerpoint/2010/main" val="248502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16</a:t>
            </a:fld>
            <a:endParaRPr lang="el-GR"/>
          </a:p>
        </p:txBody>
      </p:sp>
    </p:spTree>
    <p:extLst>
      <p:ext uri="{BB962C8B-B14F-4D97-AF65-F5344CB8AC3E}">
        <p14:creationId xmlns:p14="http://schemas.microsoft.com/office/powerpoint/2010/main" val="140504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17</a:t>
            </a:fld>
            <a:endParaRPr lang="el-GR"/>
          </a:p>
        </p:txBody>
      </p:sp>
    </p:spTree>
    <p:extLst>
      <p:ext uri="{BB962C8B-B14F-4D97-AF65-F5344CB8AC3E}">
        <p14:creationId xmlns:p14="http://schemas.microsoft.com/office/powerpoint/2010/main" val="695588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18</a:t>
            </a:fld>
            <a:endParaRPr lang="el-GR"/>
          </a:p>
        </p:txBody>
      </p:sp>
    </p:spTree>
    <p:extLst>
      <p:ext uri="{BB962C8B-B14F-4D97-AF65-F5344CB8AC3E}">
        <p14:creationId xmlns:p14="http://schemas.microsoft.com/office/powerpoint/2010/main" val="83070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19</a:t>
            </a:fld>
            <a:endParaRPr lang="el-GR"/>
          </a:p>
        </p:txBody>
      </p:sp>
    </p:spTree>
    <p:extLst>
      <p:ext uri="{BB962C8B-B14F-4D97-AF65-F5344CB8AC3E}">
        <p14:creationId xmlns:p14="http://schemas.microsoft.com/office/powerpoint/2010/main" val="49805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a:t>
            </a:fld>
            <a:endParaRPr lang="el-GR"/>
          </a:p>
        </p:txBody>
      </p:sp>
    </p:spTree>
    <p:extLst>
      <p:ext uri="{BB962C8B-B14F-4D97-AF65-F5344CB8AC3E}">
        <p14:creationId xmlns:p14="http://schemas.microsoft.com/office/powerpoint/2010/main" val="382686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20</a:t>
            </a:fld>
            <a:endParaRPr lang="el-GR"/>
          </a:p>
        </p:txBody>
      </p:sp>
    </p:spTree>
    <p:extLst>
      <p:ext uri="{BB962C8B-B14F-4D97-AF65-F5344CB8AC3E}">
        <p14:creationId xmlns:p14="http://schemas.microsoft.com/office/powerpoint/2010/main" val="1429331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21</a:t>
            </a:fld>
            <a:endParaRPr lang="el-GR"/>
          </a:p>
        </p:txBody>
      </p:sp>
    </p:spTree>
    <p:extLst>
      <p:ext uri="{BB962C8B-B14F-4D97-AF65-F5344CB8AC3E}">
        <p14:creationId xmlns:p14="http://schemas.microsoft.com/office/powerpoint/2010/main" val="89810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22</a:t>
            </a:fld>
            <a:endParaRPr lang="el-GR"/>
          </a:p>
        </p:txBody>
      </p:sp>
    </p:spTree>
    <p:extLst>
      <p:ext uri="{BB962C8B-B14F-4D97-AF65-F5344CB8AC3E}">
        <p14:creationId xmlns:p14="http://schemas.microsoft.com/office/powerpoint/2010/main" val="185263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23</a:t>
            </a:fld>
            <a:endParaRPr lang="el-GR"/>
          </a:p>
        </p:txBody>
      </p:sp>
    </p:spTree>
    <p:extLst>
      <p:ext uri="{BB962C8B-B14F-4D97-AF65-F5344CB8AC3E}">
        <p14:creationId xmlns:p14="http://schemas.microsoft.com/office/powerpoint/2010/main" val="419195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24</a:t>
            </a:fld>
            <a:endParaRPr lang="el-GR"/>
          </a:p>
        </p:txBody>
      </p:sp>
    </p:spTree>
    <p:extLst>
      <p:ext uri="{BB962C8B-B14F-4D97-AF65-F5344CB8AC3E}">
        <p14:creationId xmlns:p14="http://schemas.microsoft.com/office/powerpoint/2010/main" val="389367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3</a:t>
            </a:fld>
            <a:endParaRPr lang="el-GR"/>
          </a:p>
        </p:txBody>
      </p:sp>
    </p:spTree>
    <p:extLst>
      <p:ext uri="{BB962C8B-B14F-4D97-AF65-F5344CB8AC3E}">
        <p14:creationId xmlns:p14="http://schemas.microsoft.com/office/powerpoint/2010/main" val="11424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4</a:t>
            </a:fld>
            <a:endParaRPr lang="el-GR"/>
          </a:p>
        </p:txBody>
      </p:sp>
    </p:spTree>
    <p:extLst>
      <p:ext uri="{BB962C8B-B14F-4D97-AF65-F5344CB8AC3E}">
        <p14:creationId xmlns:p14="http://schemas.microsoft.com/office/powerpoint/2010/main" val="315557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5</a:t>
            </a:fld>
            <a:endParaRPr lang="el-GR"/>
          </a:p>
        </p:txBody>
      </p:sp>
    </p:spTree>
    <p:extLst>
      <p:ext uri="{BB962C8B-B14F-4D97-AF65-F5344CB8AC3E}">
        <p14:creationId xmlns:p14="http://schemas.microsoft.com/office/powerpoint/2010/main" val="200986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6</a:t>
            </a:fld>
            <a:endParaRPr lang="el-GR"/>
          </a:p>
        </p:txBody>
      </p:sp>
    </p:spTree>
    <p:extLst>
      <p:ext uri="{BB962C8B-B14F-4D97-AF65-F5344CB8AC3E}">
        <p14:creationId xmlns:p14="http://schemas.microsoft.com/office/powerpoint/2010/main" val="292819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7</a:t>
            </a:fld>
            <a:endParaRPr lang="el-GR"/>
          </a:p>
        </p:txBody>
      </p:sp>
    </p:spTree>
    <p:extLst>
      <p:ext uri="{BB962C8B-B14F-4D97-AF65-F5344CB8AC3E}">
        <p14:creationId xmlns:p14="http://schemas.microsoft.com/office/powerpoint/2010/main" val="22390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8</a:t>
            </a:fld>
            <a:endParaRPr lang="el-GR"/>
          </a:p>
        </p:txBody>
      </p:sp>
    </p:spTree>
    <p:extLst>
      <p:ext uri="{BB962C8B-B14F-4D97-AF65-F5344CB8AC3E}">
        <p14:creationId xmlns:p14="http://schemas.microsoft.com/office/powerpoint/2010/main" val="91554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9</a:t>
            </a:fld>
            <a:endParaRPr lang="el-GR"/>
          </a:p>
        </p:txBody>
      </p:sp>
    </p:spTree>
    <p:extLst>
      <p:ext uri="{BB962C8B-B14F-4D97-AF65-F5344CB8AC3E}">
        <p14:creationId xmlns:p14="http://schemas.microsoft.com/office/powerpoint/2010/main" val="400424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8896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675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131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3158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6984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59D49D3-58D7-4587-A6E4-A9799A64BCCF}" type="datetimeFigureOut">
              <a:rPr lang="el-GR" smtClean="0"/>
              <a:t>28/Φευ/2023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7246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59D49D3-58D7-4587-A6E4-A9799A64BCCF}" type="datetimeFigureOut">
              <a:rPr lang="el-GR" smtClean="0"/>
              <a:t>28/Φευ/2023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159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59D49D3-58D7-4587-A6E4-A9799A64BCCF}" type="datetimeFigureOut">
              <a:rPr lang="el-GR" smtClean="0"/>
              <a:t>28/Φευ/2023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325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59D49D3-58D7-4587-A6E4-A9799A64BCCF}" type="datetimeFigureOut">
              <a:rPr lang="el-GR" smtClean="0"/>
              <a:t>28/Φευ/2023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42357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28/Φευ/2023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09100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28/Φευ/2023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359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49D3-58D7-4587-A6E4-A9799A64BCCF}" type="datetimeFigureOut">
              <a:rPr lang="el-GR" smtClean="0"/>
              <a:t>28/Φευ/2023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A29D-92E7-4898-8BD9-E98D749B4445}" type="slidenum">
              <a:rPr lang="el-GR" smtClean="0"/>
              <a:t>‹#›</a:t>
            </a:fld>
            <a:endParaRPr lang="el-GR"/>
          </a:p>
        </p:txBody>
      </p:sp>
    </p:spTree>
    <p:extLst>
      <p:ext uri="{BB962C8B-B14F-4D97-AF65-F5344CB8AC3E}">
        <p14:creationId xmlns:p14="http://schemas.microsoft.com/office/powerpoint/2010/main" val="193215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csteachers.org/page/standards-for-cs-teacher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docs.google.com/document/d/1TZcKVFYVFDPEBnYPr4nCerz0PrXKrp07WbMWqlT8E4A/edit" TargetMode="External"/><Relationship Id="rId4" Type="http://schemas.openxmlformats.org/officeDocument/2006/relationships/hyperlink" Target="https://edu.google.com/resources/programs/exploring-computational-thinking/#!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bbc.co.uk/education/guides/zp92mp3/revision"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48871" y="1776077"/>
            <a:ext cx="10058400" cy="1470025"/>
          </a:xfrm>
        </p:spPr>
        <p:txBody>
          <a:bodyPr>
            <a:normAutofit/>
          </a:bodyPr>
          <a:lstStyle/>
          <a:p>
            <a:r>
              <a:rPr lang="el-GR" b="1" dirty="0" smtClean="0"/>
              <a:t>Παιδαγωγικές Εφαρμογές ΗΥ</a:t>
            </a:r>
            <a:endParaRPr lang="el-GR" dirty="0"/>
          </a:p>
        </p:txBody>
      </p:sp>
      <p:sp>
        <p:nvSpPr>
          <p:cNvPr id="3" name="Υπότιτλος 2"/>
          <p:cNvSpPr>
            <a:spLocks noGrp="1"/>
          </p:cNvSpPr>
          <p:nvPr>
            <p:ph type="subTitle" idx="1"/>
          </p:nvPr>
        </p:nvSpPr>
        <p:spPr/>
        <p:txBody>
          <a:bodyPr/>
          <a:lstStyle/>
          <a:p>
            <a:r>
              <a:rPr lang="el-GR" dirty="0" smtClean="0">
                <a:solidFill>
                  <a:schemeClr val="tx2"/>
                </a:solidFill>
              </a:rPr>
              <a:t>Σπύρος Λ. </a:t>
            </a:r>
            <a:r>
              <a:rPr lang="el-GR" dirty="0" err="1" smtClean="0">
                <a:solidFill>
                  <a:schemeClr val="tx2"/>
                </a:solidFill>
              </a:rPr>
              <a:t>Πανέτσος</a:t>
            </a:r>
            <a:endParaRPr lang="el-GR" dirty="0" smtClean="0">
              <a:solidFill>
                <a:schemeClr val="tx2"/>
              </a:solidFill>
            </a:endParaRPr>
          </a:p>
          <a:p>
            <a:r>
              <a:rPr lang="el-GR" dirty="0" smtClean="0">
                <a:solidFill>
                  <a:schemeClr val="tx2"/>
                </a:solidFill>
              </a:rPr>
              <a:t>Καθηγητής ΑΣΠΑΙΤΕ</a:t>
            </a:r>
          </a:p>
          <a:p>
            <a:r>
              <a:rPr lang="en-US" dirty="0" smtClean="0">
                <a:solidFill>
                  <a:schemeClr val="tx2"/>
                </a:solidFill>
              </a:rPr>
              <a:t>spanetsos@aspete.gr</a:t>
            </a:r>
            <a:endParaRPr lang="el-GR" dirty="0" smtClean="0">
              <a:solidFill>
                <a:schemeClr val="tx2"/>
              </a:solidFill>
            </a:endParaRPr>
          </a:p>
          <a:p>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solidFill>
            <a:schemeClr val="accent1">
              <a:lumMod val="60000"/>
              <a:lumOff val="40000"/>
            </a:schemeClr>
          </a:solid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021286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471288" y="5203796"/>
            <a:ext cx="10744200" cy="1405713"/>
          </a:xfrm>
        </p:spPr>
        <p:txBody>
          <a:bodyPr>
            <a:noAutofit/>
          </a:bodyPr>
          <a:lstStyle/>
          <a:p>
            <a:pPr algn="l">
              <a:lnSpc>
                <a:spcPct val="80000"/>
              </a:lnSpc>
            </a:pPr>
            <a:r>
              <a:rPr lang="el-GR" altLang="el-GR" b="1" dirty="0"/>
              <a:t>Παραδείγματα Υ.Σ. ανεξάρτητα γνωστικής περιοχής </a:t>
            </a:r>
          </a:p>
          <a:p>
            <a:pPr algn="l">
              <a:lnSpc>
                <a:spcPct val="80000"/>
              </a:lnSpc>
            </a:pPr>
            <a:r>
              <a:rPr lang="el-GR" altLang="el-GR" b="1" dirty="0"/>
              <a:t>   </a:t>
            </a:r>
          </a:p>
          <a:p>
            <a:pPr algn="l">
              <a:lnSpc>
                <a:spcPct val="80000"/>
              </a:lnSpc>
            </a:pPr>
            <a:r>
              <a:rPr lang="en-US" altLang="el-GR" b="1" dirty="0"/>
              <a:t>https://learn.iste.org/d2l/lor/search/search_results.d2l?ou=6606&amp;lrepos=1006</a:t>
            </a:r>
            <a:endParaRPr lang="el-GR" alt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563241" y="1665540"/>
            <a:ext cx="11295529" cy="3268587"/>
          </a:xfrm>
          <a:prstGeom prst="rect">
            <a:avLst/>
          </a:prstGeom>
        </p:spPr>
        <p:txBody>
          <a:bodyPr wrap="square">
            <a:spAutoFit/>
          </a:bodyPr>
          <a:lstStyle/>
          <a:p>
            <a:pPr>
              <a:lnSpc>
                <a:spcPct val="80000"/>
              </a:lnSpc>
            </a:pPr>
            <a:r>
              <a:rPr lang="en-US" altLang="el-GR" sz="2400" dirty="0" smtClean="0">
                <a:cs typeface="Times New Roman" panose="02020603050405020304" pitchFamily="18" charset="0"/>
              </a:rPr>
              <a:t>H </a:t>
            </a:r>
            <a:r>
              <a:rPr lang="el-GR" altLang="el-GR" sz="2400" dirty="0" smtClean="0">
                <a:cs typeface="Times New Roman" panose="02020603050405020304" pitchFamily="18" charset="0"/>
              </a:rPr>
              <a:t>Computer </a:t>
            </a:r>
            <a:r>
              <a:rPr lang="el-GR" altLang="el-GR" sz="2400" dirty="0" err="1">
                <a:cs typeface="Times New Roman" panose="02020603050405020304" pitchFamily="18" charset="0"/>
              </a:rPr>
              <a:t>Science</a:t>
            </a:r>
            <a:r>
              <a:rPr lang="el-GR" altLang="el-GR" sz="2400" dirty="0">
                <a:cs typeface="Times New Roman" panose="02020603050405020304" pitchFamily="18" charset="0"/>
              </a:rPr>
              <a:t> </a:t>
            </a:r>
            <a:r>
              <a:rPr lang="en-US" altLang="el-GR" sz="2400" dirty="0" smtClean="0">
                <a:cs typeface="Times New Roman" panose="02020603050405020304" pitchFamily="18" charset="0"/>
              </a:rPr>
              <a:t>Teacher Association </a:t>
            </a:r>
            <a:r>
              <a:rPr lang="el-GR" altLang="el-GR" sz="2400" dirty="0" smtClean="0">
                <a:cs typeface="Times New Roman" panose="02020603050405020304" pitchFamily="18" charset="0"/>
              </a:rPr>
              <a:t>- </a:t>
            </a:r>
            <a:r>
              <a:rPr lang="el-GR" altLang="el-GR" sz="2400" dirty="0" err="1" smtClean="0">
                <a:cs typeface="Times New Roman" panose="02020603050405020304" pitchFamily="18" charset="0"/>
              </a:rPr>
              <a:t>CSTAστην</a:t>
            </a:r>
            <a:r>
              <a:rPr lang="el-GR" altLang="el-GR" sz="2400" dirty="0" smtClean="0">
                <a:cs typeface="Times New Roman" panose="02020603050405020304" pitchFamily="18" charset="0"/>
              </a:rPr>
              <a:t> πρότασή της για τον καθορισμό προτύπων για </a:t>
            </a:r>
            <a:r>
              <a:rPr lang="el-GR" altLang="el-GR" sz="2400" dirty="0">
                <a:cs typeface="Times New Roman" panose="02020603050405020304" pitchFamily="18" charset="0"/>
              </a:rPr>
              <a:t>την Ε.Υ</a:t>
            </a:r>
            <a:r>
              <a:rPr lang="el-GR" altLang="el-GR" sz="2400" dirty="0" smtClean="0">
                <a:cs typeface="Times New Roman" panose="02020603050405020304" pitchFamily="18" charset="0"/>
              </a:rPr>
              <a:t>. στην </a:t>
            </a:r>
            <a:r>
              <a:rPr lang="el-GR" altLang="el-GR" sz="2400" dirty="0">
                <a:cs typeface="Times New Roman" panose="02020603050405020304" pitchFamily="18" charset="0"/>
              </a:rPr>
              <a:t>Πρωτοβάθμια και Δευτεροβάθμια Εκπαίδευση γίνεται εμφατικά αναφορά στην Υπολογιστική </a:t>
            </a:r>
            <a:r>
              <a:rPr lang="el-GR" altLang="el-GR" sz="2400" dirty="0" smtClean="0">
                <a:cs typeface="Times New Roman" panose="02020603050405020304" pitchFamily="18" charset="0"/>
              </a:rPr>
              <a:t>Σκέψη (</a:t>
            </a:r>
            <a:r>
              <a:rPr lang="en-US" altLang="el-GR" sz="2400" dirty="0" smtClean="0">
                <a:cs typeface="Times New Roman" panose="02020603050405020304" pitchFamily="18" charset="0"/>
                <a:hlinkClick r:id="rId4"/>
              </a:rPr>
              <a:t>https</a:t>
            </a:r>
            <a:r>
              <a:rPr lang="en-US" altLang="el-GR" sz="2400" dirty="0">
                <a:cs typeface="Times New Roman" panose="02020603050405020304" pitchFamily="18" charset="0"/>
                <a:hlinkClick r:id="rId4"/>
              </a:rPr>
              <a:t>://</a:t>
            </a:r>
            <a:r>
              <a:rPr lang="en-US" altLang="el-GR" sz="2400" dirty="0" smtClean="0">
                <a:cs typeface="Times New Roman" panose="02020603050405020304" pitchFamily="18" charset="0"/>
                <a:hlinkClick r:id="rId4"/>
              </a:rPr>
              <a:t>www.csteachers.org/page/standards-for-cs-teachers</a:t>
            </a:r>
            <a:r>
              <a:rPr lang="el-GR" altLang="el-GR" sz="2400" dirty="0" smtClean="0">
                <a:cs typeface="Times New Roman" panose="02020603050405020304" pitchFamily="18" charset="0"/>
              </a:rPr>
              <a:t>) . </a:t>
            </a:r>
          </a:p>
          <a:p>
            <a:pPr>
              <a:lnSpc>
                <a:spcPct val="80000"/>
              </a:lnSpc>
            </a:pPr>
            <a:endParaRPr lang="el-GR" altLang="el-GR" sz="2400" dirty="0" smtClean="0">
              <a:cs typeface="Times New Roman" panose="02020603050405020304" pitchFamily="18" charset="0"/>
            </a:endParaRPr>
          </a:p>
          <a:p>
            <a:pPr>
              <a:lnSpc>
                <a:spcPct val="80000"/>
              </a:lnSpc>
            </a:pPr>
            <a:r>
              <a:rPr lang="el-GR" altLang="el-GR" sz="2400" dirty="0" smtClean="0">
                <a:cs typeface="Times New Roman" panose="02020603050405020304" pitchFamily="18" charset="0"/>
              </a:rPr>
              <a:t>H </a:t>
            </a:r>
            <a:r>
              <a:rPr lang="el-GR" altLang="el-GR" sz="2400" dirty="0">
                <a:cs typeface="Times New Roman" panose="02020603050405020304" pitchFamily="18" charset="0"/>
              </a:rPr>
              <a:t>Υπολογιστική Σκέψη μπορεί να αξιοποιηθεί σε όλες τις επιστήμες για </a:t>
            </a:r>
            <a:endParaRPr lang="el-GR" altLang="el-GR" sz="2400" dirty="0" smtClean="0">
              <a:cs typeface="Times New Roman" panose="02020603050405020304" pitchFamily="18" charset="0"/>
            </a:endParaRPr>
          </a:p>
          <a:p>
            <a:pPr marL="342900" indent="-342900">
              <a:lnSpc>
                <a:spcPct val="80000"/>
              </a:lnSpc>
              <a:buFont typeface="Arial" panose="020B0604020202020204" pitchFamily="34" charset="0"/>
              <a:buChar char="•"/>
            </a:pPr>
            <a:r>
              <a:rPr lang="el-GR" altLang="el-GR" sz="2400" dirty="0" smtClean="0">
                <a:cs typeface="Times New Roman" panose="02020603050405020304" pitchFamily="18" charset="0"/>
              </a:rPr>
              <a:t>την </a:t>
            </a:r>
            <a:r>
              <a:rPr lang="el-GR" altLang="el-GR" sz="2400" dirty="0">
                <a:cs typeface="Times New Roman" panose="02020603050405020304" pitchFamily="18" charset="0"/>
              </a:rPr>
              <a:t>επίλυση </a:t>
            </a:r>
            <a:r>
              <a:rPr lang="el-GR" altLang="el-GR" sz="2400" dirty="0" smtClean="0">
                <a:cs typeface="Times New Roman" panose="02020603050405020304" pitchFamily="18" charset="0"/>
              </a:rPr>
              <a:t>προβλημάτων, </a:t>
            </a:r>
          </a:p>
          <a:p>
            <a:pPr marL="342900" indent="-342900">
              <a:lnSpc>
                <a:spcPct val="80000"/>
              </a:lnSpc>
              <a:buFont typeface="Arial" panose="020B0604020202020204" pitchFamily="34" charset="0"/>
              <a:buChar char="•"/>
            </a:pPr>
            <a:r>
              <a:rPr lang="el-GR" altLang="el-GR" sz="2400" dirty="0" smtClean="0">
                <a:cs typeface="Times New Roman" panose="02020603050405020304" pitchFamily="18" charset="0"/>
              </a:rPr>
              <a:t>το </a:t>
            </a:r>
            <a:r>
              <a:rPr lang="el-GR" altLang="el-GR" sz="2400" dirty="0">
                <a:cs typeface="Times New Roman" panose="02020603050405020304" pitchFamily="18" charset="0"/>
              </a:rPr>
              <a:t>σχεδιασμό συστημάτων, </a:t>
            </a:r>
            <a:endParaRPr lang="el-GR" altLang="el-GR" sz="2400" dirty="0" smtClean="0">
              <a:cs typeface="Times New Roman" panose="02020603050405020304" pitchFamily="18" charset="0"/>
            </a:endParaRPr>
          </a:p>
          <a:p>
            <a:pPr marL="342900" indent="-342900">
              <a:lnSpc>
                <a:spcPct val="80000"/>
              </a:lnSpc>
              <a:buFont typeface="Arial" panose="020B0604020202020204" pitchFamily="34" charset="0"/>
              <a:buChar char="•"/>
            </a:pPr>
            <a:r>
              <a:rPr lang="el-GR" altLang="el-GR" sz="2400" dirty="0" smtClean="0">
                <a:cs typeface="Times New Roman" panose="02020603050405020304" pitchFamily="18" charset="0"/>
              </a:rPr>
              <a:t>τη </a:t>
            </a:r>
            <a:r>
              <a:rPr lang="el-GR" altLang="el-GR" sz="2400" dirty="0">
                <a:cs typeface="Times New Roman" panose="02020603050405020304" pitchFamily="18" charset="0"/>
              </a:rPr>
              <a:t>δημιουργία νέας γνώσης και </a:t>
            </a:r>
            <a:endParaRPr lang="el-GR" altLang="el-GR" sz="2400" dirty="0" smtClean="0">
              <a:cs typeface="Times New Roman" panose="02020603050405020304" pitchFamily="18" charset="0"/>
            </a:endParaRPr>
          </a:p>
          <a:p>
            <a:pPr marL="342900" indent="-342900">
              <a:lnSpc>
                <a:spcPct val="80000"/>
              </a:lnSpc>
              <a:buFont typeface="Arial" panose="020B0604020202020204" pitchFamily="34" charset="0"/>
              <a:buChar char="•"/>
            </a:pPr>
            <a:r>
              <a:rPr lang="el-GR" altLang="el-GR" sz="2400" dirty="0" smtClean="0">
                <a:cs typeface="Times New Roman" panose="02020603050405020304" pitchFamily="18" charset="0"/>
              </a:rPr>
              <a:t>την </a:t>
            </a:r>
            <a:r>
              <a:rPr lang="el-GR" altLang="el-GR" sz="2400" dirty="0">
                <a:cs typeface="Times New Roman" panose="02020603050405020304" pitchFamily="18" charset="0"/>
              </a:rPr>
              <a:t>κατανόηση των λειτουργιών και των περιορισμών των υπολογιστικών συστημάτων </a:t>
            </a:r>
            <a:endParaRPr lang="el-GR" altLang="el-GR" sz="2400" dirty="0" smtClean="0">
              <a:cs typeface="Times New Roman" panose="02020603050405020304" pitchFamily="18" charset="0"/>
            </a:endParaRPr>
          </a:p>
          <a:p>
            <a:pPr>
              <a:lnSpc>
                <a:spcPct val="80000"/>
              </a:lnSpc>
            </a:pPr>
            <a:endParaRPr lang="el-GR" altLang="el-GR" b="1"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821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pic>
        <p:nvPicPr>
          <p:cNvPr id="4" name="Εικόνα 3" descr="ΛΟΓΟΤΥΠΟ ΑΣΠΑΙΤΕ ΕΛΛΗΝΙΚΟ cop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Ορθογώνιο 11"/>
          <p:cNvSpPr>
            <a:spLocks noChangeArrowheads="1"/>
          </p:cNvSpPr>
          <p:nvPr/>
        </p:nvSpPr>
        <p:spPr bwMode="auto">
          <a:xfrm>
            <a:off x="852413" y="1361694"/>
            <a:ext cx="10690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el-GR" sz="2400" b="1" dirty="0">
                <a:solidFill>
                  <a:srgbClr val="FF0000"/>
                </a:solidFill>
                <a:latin typeface="Times New Roman" panose="02020603050405020304" pitchFamily="18" charset="0"/>
                <a:cs typeface="Times New Roman" panose="02020603050405020304" pitchFamily="18" charset="0"/>
              </a:rPr>
              <a:t>Η Υπολογιστική Σκέψη(Υ.Σ)</a:t>
            </a:r>
            <a:r>
              <a:rPr lang="en-US" altLang="el-GR" sz="2400" b="1" dirty="0" smtClean="0">
                <a:solidFill>
                  <a:srgbClr val="FF0000"/>
                </a:solidFill>
                <a:latin typeface="Times New Roman" panose="02020603050405020304" pitchFamily="18" charset="0"/>
                <a:cs typeface="Times New Roman" panose="02020603050405020304" pitchFamily="18" charset="0"/>
              </a:rPr>
              <a:t>:</a:t>
            </a:r>
            <a:r>
              <a:rPr lang="el-GR" altLang="el-GR" sz="2400" b="1" dirty="0" smtClean="0">
                <a:solidFill>
                  <a:srgbClr val="FF0000"/>
                </a:solidFill>
                <a:latin typeface="Times New Roman" panose="02020603050405020304" pitchFamily="18" charset="0"/>
                <a:cs typeface="Times New Roman" panose="02020603050405020304" pitchFamily="18" charset="0"/>
              </a:rPr>
              <a:t> Έννοιες - Υπολογιστικές πρακτικές - προοπτικές</a:t>
            </a:r>
            <a:endParaRPr lang="el-GR" altLang="el-GR" sz="2400" b="1" dirty="0">
              <a:solidFill>
                <a:srgbClr val="FF0000"/>
              </a:solidFill>
              <a:latin typeface="Times New Roman" panose="02020603050405020304" pitchFamily="18" charset="0"/>
              <a:cs typeface="Times New Roman" panose="02020603050405020304" pitchFamily="18" charset="0"/>
            </a:endParaRPr>
          </a:p>
        </p:txBody>
      </p:sp>
      <p:pic>
        <p:nvPicPr>
          <p:cNvPr id="10" name="Εικόνα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3342" y="1910400"/>
            <a:ext cx="10328554" cy="365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p:cNvSpPr/>
          <p:nvPr/>
        </p:nvSpPr>
        <p:spPr>
          <a:xfrm>
            <a:off x="242047" y="5654387"/>
            <a:ext cx="11781423" cy="1200329"/>
          </a:xfrm>
          <a:prstGeom prst="rect">
            <a:avLst/>
          </a:prstGeom>
        </p:spPr>
        <p:txBody>
          <a:bodyPr wrap="square">
            <a:spAutoFit/>
          </a:bodyPr>
          <a:lstStyle/>
          <a:p>
            <a:pPr>
              <a:buFontTx/>
              <a:buNone/>
            </a:pPr>
            <a:r>
              <a:rPr lang="en-US" altLang="el-GR" sz="1200" dirty="0">
                <a:cs typeface="Times New Roman" panose="02020603050405020304" pitchFamily="18" charset="0"/>
              </a:rPr>
              <a:t>Brennan K, </a:t>
            </a:r>
            <a:r>
              <a:rPr lang="en-US" altLang="el-GR" sz="1200" dirty="0" err="1">
                <a:cs typeface="Times New Roman" panose="02020603050405020304" pitchFamily="18" charset="0"/>
              </a:rPr>
              <a:t>Resnick</a:t>
            </a:r>
            <a:r>
              <a:rPr lang="en-US" altLang="el-GR" sz="1200" dirty="0">
                <a:cs typeface="Times New Roman" panose="02020603050405020304" pitchFamily="18" charset="0"/>
              </a:rPr>
              <a:t> M (2012). New frameworks for studying and assessing the development of computational thinking. Presented at the American Education Researcher Association, Vancouver, Canada.</a:t>
            </a:r>
            <a:endParaRPr lang="el-GR" altLang="el-GR" sz="1200" dirty="0">
              <a:cs typeface="Times New Roman" panose="02020603050405020304" pitchFamily="18" charset="0"/>
            </a:endParaRPr>
          </a:p>
          <a:p>
            <a:pPr>
              <a:buFontTx/>
              <a:buNone/>
            </a:pPr>
            <a:r>
              <a:rPr lang="el-GR" altLang="el-GR" sz="1200" dirty="0">
                <a:cs typeface="Times New Roman" panose="02020603050405020304" pitchFamily="18" charset="0"/>
              </a:rPr>
              <a:t> </a:t>
            </a:r>
            <a:r>
              <a:rPr lang="en-US" altLang="el-GR" sz="1200" dirty="0" err="1">
                <a:cs typeface="Times New Roman" panose="02020603050405020304" pitchFamily="18" charset="0"/>
              </a:rPr>
              <a:t>Namukasa</a:t>
            </a:r>
            <a:r>
              <a:rPr lang="en-US" altLang="el-GR" sz="1200" dirty="0">
                <a:cs typeface="Times New Roman" panose="02020603050405020304" pitchFamily="18" charset="0"/>
              </a:rPr>
              <a:t>, I. K., </a:t>
            </a:r>
            <a:r>
              <a:rPr lang="en-US" altLang="el-GR" sz="1200" dirty="0" err="1">
                <a:cs typeface="Times New Roman" panose="02020603050405020304" pitchFamily="18" charset="0"/>
              </a:rPr>
              <a:t>Kotsopoulos</a:t>
            </a:r>
            <a:r>
              <a:rPr lang="en-US" altLang="el-GR" sz="1200" dirty="0">
                <a:cs typeface="Times New Roman" panose="02020603050405020304" pitchFamily="18" charset="0"/>
              </a:rPr>
              <a:t>, D., Floyd, L., Weber, J., </a:t>
            </a:r>
            <a:r>
              <a:rPr lang="en-US" altLang="el-GR" sz="1200" dirty="0" err="1">
                <a:cs typeface="Times New Roman" panose="02020603050405020304" pitchFamily="18" charset="0"/>
              </a:rPr>
              <a:t>Kafai</a:t>
            </a:r>
            <a:r>
              <a:rPr lang="en-US" altLang="el-GR" sz="1200" dirty="0">
                <a:cs typeface="Times New Roman" panose="02020603050405020304" pitchFamily="18" charset="0"/>
              </a:rPr>
              <a:t>, Y. B., Khan, S., et al. (2015). From computational thinking to computational participation: Towards achieving excellence through coding in elementary schools. In G. </a:t>
            </a:r>
            <a:r>
              <a:rPr lang="en-US" altLang="el-GR" sz="1200" dirty="0" err="1">
                <a:cs typeface="Times New Roman" panose="02020603050405020304" pitchFamily="18" charset="0"/>
              </a:rPr>
              <a:t>Gadanidis</a:t>
            </a:r>
            <a:r>
              <a:rPr lang="en-US" altLang="el-GR" sz="1200" dirty="0">
                <a:cs typeface="Times New Roman" panose="02020603050405020304" pitchFamily="18" charset="0"/>
              </a:rPr>
              <a:t> (Ed.), Math + coding symposium. London: Western University</a:t>
            </a:r>
          </a:p>
          <a:p>
            <a:pPr>
              <a:buFontTx/>
              <a:buNone/>
            </a:pPr>
            <a:r>
              <a:rPr lang="en-US" altLang="el-GR" sz="1200" dirty="0" err="1">
                <a:cs typeface="Times New Roman" panose="02020603050405020304" pitchFamily="18" charset="0"/>
              </a:rPr>
              <a:t>Kafai</a:t>
            </a:r>
            <a:r>
              <a:rPr lang="en-US" altLang="el-GR" sz="1200" dirty="0">
                <a:cs typeface="Times New Roman" panose="02020603050405020304" pitchFamily="18" charset="0"/>
              </a:rPr>
              <a:t>, Y. B., &amp; Burke, Q. (2013). Computer programming goes back to school. Phi Delta </a:t>
            </a:r>
            <a:r>
              <a:rPr lang="en-US" altLang="el-GR" sz="1200" dirty="0" err="1">
                <a:cs typeface="Times New Roman" panose="02020603050405020304" pitchFamily="18" charset="0"/>
              </a:rPr>
              <a:t>Kappan</a:t>
            </a:r>
            <a:r>
              <a:rPr lang="en-US" altLang="el-GR" sz="1200" dirty="0">
                <a:cs typeface="Times New Roman" panose="02020603050405020304" pitchFamily="18" charset="0"/>
              </a:rPr>
              <a:t>, 95(1), 61.</a:t>
            </a:r>
          </a:p>
          <a:p>
            <a:r>
              <a:rPr lang="en-US" altLang="el-GR" sz="1200" dirty="0">
                <a:cs typeface="Times New Roman" panose="02020603050405020304" pitchFamily="18" charset="0"/>
              </a:rPr>
              <a:t>Lye, S. Y., &amp; </a:t>
            </a:r>
            <a:r>
              <a:rPr lang="en-US" altLang="el-GR" sz="1200" dirty="0" err="1">
                <a:cs typeface="Times New Roman" panose="02020603050405020304" pitchFamily="18" charset="0"/>
              </a:rPr>
              <a:t>Koh</a:t>
            </a:r>
            <a:r>
              <a:rPr lang="en-US" altLang="el-GR" sz="1200" dirty="0">
                <a:cs typeface="Times New Roman" panose="02020603050405020304" pitchFamily="18" charset="0"/>
              </a:rPr>
              <a:t>, J. H. L. (2014). Review on teaching and learning of computational thinking through programming: What is next for K-12? Computers in Human Behavior, 41, 51-61.</a:t>
            </a:r>
          </a:p>
        </p:txBody>
      </p:sp>
    </p:spTree>
    <p:extLst>
      <p:ext uri="{BB962C8B-B14F-4D97-AF65-F5344CB8AC3E}">
        <p14:creationId xmlns:p14="http://schemas.microsoft.com/office/powerpoint/2010/main" val="1494224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Ορθογώνιο 7"/>
          <p:cNvSpPr/>
          <p:nvPr/>
        </p:nvSpPr>
        <p:spPr>
          <a:xfrm>
            <a:off x="57730" y="5657892"/>
            <a:ext cx="5966210" cy="1015663"/>
          </a:xfrm>
          <a:prstGeom prst="rect">
            <a:avLst/>
          </a:prstGeom>
        </p:spPr>
        <p:txBody>
          <a:bodyPr wrap="square">
            <a:spAutoFit/>
          </a:bodyPr>
          <a:lstStyle/>
          <a:p>
            <a:r>
              <a:rPr lang="en-US" altLang="el-GR" sz="1200" dirty="0" smtClean="0">
                <a:cs typeface="Times New Roman" panose="02020603050405020304" pitchFamily="18" charset="0"/>
              </a:rPr>
              <a:t>ISTE </a:t>
            </a:r>
            <a:r>
              <a:rPr lang="en-US" altLang="el-GR" sz="1200" dirty="0">
                <a:cs typeface="Times New Roman" panose="02020603050405020304" pitchFamily="18" charset="0"/>
              </a:rPr>
              <a:t>(2011), Operational definitions of computational thinking, retrieved 24.12.2017 from: https://c.ymcdn.com/sites/www.csteachers.org/resource/resmgr/CompThinkingFlyer.pdf. 10 </a:t>
            </a:r>
            <a:endParaRPr lang="el-GR" altLang="el-GR" sz="1200" dirty="0">
              <a:cs typeface="Times New Roman" panose="02020603050405020304" pitchFamily="18" charset="0"/>
            </a:endParaRPr>
          </a:p>
          <a:p>
            <a:r>
              <a:rPr lang="el-GR" altLang="el-GR" sz="1200" dirty="0">
                <a:cs typeface="Times New Roman" panose="02020603050405020304" pitchFamily="18" charset="0"/>
              </a:rPr>
              <a:t>Ι</a:t>
            </a:r>
            <a:r>
              <a:rPr lang="en-US" altLang="el-GR" sz="1200" dirty="0">
                <a:cs typeface="Times New Roman" panose="02020603050405020304" pitchFamily="18" charset="0"/>
              </a:rPr>
              <a:t>STE (2016), ISTE Standards for Students, retrieved 24.12.2017 from: http://www.iste.org/docs/Standards-Resources/iste-standards_students-2016_one-sheet_final.pdf?sfvrsn=0.23432948779836327</a:t>
            </a:r>
            <a:r>
              <a:rPr lang="en-US" altLang="el-GR" sz="1100" dirty="0">
                <a:solidFill>
                  <a:srgbClr val="002060"/>
                </a:solidFill>
                <a:latin typeface="Times New Roman" panose="02020603050405020304" pitchFamily="18" charset="0"/>
                <a:cs typeface="Times New Roman" panose="02020603050405020304" pitchFamily="18" charset="0"/>
              </a:rPr>
              <a:t>.</a:t>
            </a:r>
            <a:endParaRPr lang="el-GR" altLang="el-GR" sz="1100" b="1" dirty="0">
              <a:solidFill>
                <a:srgbClr val="002060"/>
              </a:solidFill>
              <a:latin typeface="Times New Roman" panose="02020603050405020304" pitchFamily="18" charset="0"/>
              <a:cs typeface="Times New Roman" panose="02020603050405020304" pitchFamily="18" charset="0"/>
            </a:endParaRPr>
          </a:p>
        </p:txBody>
      </p:sp>
      <p:sp>
        <p:nvSpPr>
          <p:cNvPr id="9" name="Ορθογώνιο 8"/>
          <p:cNvSpPr/>
          <p:nvPr/>
        </p:nvSpPr>
        <p:spPr>
          <a:xfrm>
            <a:off x="4627710" y="847165"/>
            <a:ext cx="6258005" cy="487506"/>
          </a:xfrm>
          <a:prstGeom prst="rect">
            <a:avLst/>
          </a:prstGeom>
        </p:spPr>
        <p:txBody>
          <a:bodyPr wrap="square">
            <a:spAutoFit/>
          </a:bodyPr>
          <a:lstStyle/>
          <a:p>
            <a:pPr>
              <a:lnSpc>
                <a:spcPct val="107000"/>
              </a:lnSpc>
              <a:spcAft>
                <a:spcPts val="800"/>
              </a:spcAft>
            </a:pPr>
            <a:r>
              <a:rPr lang="el-GR" sz="2400" dirty="0" smtClean="0">
                <a:solidFill>
                  <a:srgbClr val="FF0000"/>
                </a:solidFill>
                <a:cs typeface="Times New Roman" panose="02020603050405020304" pitchFamily="18" charset="0"/>
              </a:rPr>
              <a:t>Λειτουργικοί Ορισμοί της Υπολογιστικής Σκέψης</a:t>
            </a:r>
          </a:p>
        </p:txBody>
      </p:sp>
      <p:pic>
        <p:nvPicPr>
          <p:cNvPr id="10" name="Εικόνα 9"/>
          <p:cNvPicPr>
            <a:picLocks noChangeAspect="1"/>
          </p:cNvPicPr>
          <p:nvPr/>
        </p:nvPicPr>
        <p:blipFill>
          <a:blip r:embed="rId4"/>
          <a:stretch>
            <a:fillRect/>
          </a:stretch>
        </p:blipFill>
        <p:spPr>
          <a:xfrm>
            <a:off x="5913529" y="2367009"/>
            <a:ext cx="6109941" cy="4306546"/>
          </a:xfrm>
          <a:prstGeom prst="rect">
            <a:avLst/>
          </a:prstGeom>
        </p:spPr>
      </p:pic>
      <p:sp>
        <p:nvSpPr>
          <p:cNvPr id="3" name="Ορθογώνιο 2"/>
          <p:cNvSpPr/>
          <p:nvPr/>
        </p:nvSpPr>
        <p:spPr>
          <a:xfrm>
            <a:off x="180958" y="1971663"/>
            <a:ext cx="5348985" cy="2554545"/>
          </a:xfrm>
          <a:prstGeom prst="rect">
            <a:avLst/>
          </a:prstGeom>
        </p:spPr>
        <p:txBody>
          <a:bodyPr wrap="square">
            <a:spAutoFit/>
          </a:bodyPr>
          <a:lstStyle/>
          <a:p>
            <a:r>
              <a:rPr lang="el-GR" sz="2000" dirty="0">
                <a:cs typeface="Times New Roman" panose="02020603050405020304" pitchFamily="18" charset="0"/>
              </a:rPr>
              <a:t>Ο Διεθνής οργανισμός </a:t>
            </a:r>
            <a:r>
              <a:rPr lang="en-US" sz="2000" dirty="0">
                <a:cs typeface="Times New Roman" panose="02020603050405020304" pitchFamily="18" charset="0"/>
              </a:rPr>
              <a:t>The International Society for Technology in Education</a:t>
            </a:r>
            <a:r>
              <a:rPr lang="el-GR" sz="2000" dirty="0">
                <a:cs typeface="Times New Roman" panose="02020603050405020304" pitchFamily="18" charset="0"/>
              </a:rPr>
              <a:t>η (</a:t>
            </a:r>
            <a:r>
              <a:rPr lang="en-US" sz="2000" dirty="0">
                <a:cs typeface="Times New Roman" panose="02020603050405020304" pitchFamily="18" charset="0"/>
              </a:rPr>
              <a:t>ISTE</a:t>
            </a:r>
            <a:r>
              <a:rPr lang="el-GR" sz="2000" dirty="0">
                <a:cs typeface="Times New Roman" panose="02020603050405020304" pitchFamily="18" charset="0"/>
              </a:rPr>
              <a:t>) και ένωση </a:t>
            </a:r>
            <a:r>
              <a:rPr lang="en-US" sz="2000" dirty="0">
                <a:cs typeface="Times New Roman" panose="02020603050405020304" pitchFamily="18" charset="0"/>
              </a:rPr>
              <a:t>Computer Science Teachers Association</a:t>
            </a:r>
            <a:r>
              <a:rPr lang="el-GR" sz="2000" dirty="0">
                <a:cs typeface="Times New Roman" panose="02020603050405020304" pitchFamily="18" charset="0"/>
              </a:rPr>
              <a:t> (</a:t>
            </a:r>
            <a:r>
              <a:rPr lang="en-US" sz="2000" dirty="0">
                <a:cs typeface="Times New Roman" panose="02020603050405020304" pitchFamily="18" charset="0"/>
              </a:rPr>
              <a:t>CSTA</a:t>
            </a:r>
            <a:r>
              <a:rPr lang="el-GR" sz="2000" dirty="0">
                <a:cs typeface="Times New Roman" panose="02020603050405020304" pitchFamily="18" charset="0"/>
              </a:rPr>
              <a:t>) έχουν συνεργαστεί με άλλους οργανισμούς που καθορίζουν την εκπαιδευτική πολιτική, την δημιουργική βιομηχανία, καθώς και με εκπαιδευτικούς φορείς ώστε να αναπτύξουν λειτουργικούς ορισμούς για την Υ.Σ. </a:t>
            </a:r>
          </a:p>
        </p:txBody>
      </p:sp>
      <p:sp>
        <p:nvSpPr>
          <p:cNvPr id="7" name="Ορθογώνιο 6"/>
          <p:cNvSpPr/>
          <p:nvPr/>
        </p:nvSpPr>
        <p:spPr>
          <a:xfrm>
            <a:off x="5920499" y="1334671"/>
            <a:ext cx="6096000" cy="1065676"/>
          </a:xfrm>
          <a:prstGeom prst="rect">
            <a:avLst/>
          </a:prstGeom>
        </p:spPr>
        <p:txBody>
          <a:bodyPr>
            <a:spAutoFit/>
          </a:bodyPr>
          <a:lstStyle/>
          <a:p>
            <a:pPr>
              <a:lnSpc>
                <a:spcPct val="107000"/>
              </a:lnSpc>
              <a:spcAft>
                <a:spcPts val="800"/>
              </a:spcAft>
            </a:pPr>
            <a:r>
              <a:rPr lang="el-GR" sz="2000" dirty="0">
                <a:cs typeface="Times New Roman" panose="02020603050405020304" pitchFamily="18" charset="0"/>
              </a:rPr>
              <a:t>Σύμφωνα με αυτούς η Υ.Σ. είναι μια διαδικασία επίλυσης προβλήματος που περιλαμβάνει μεταξύ άλλων τα ακόλουθα χαρακτηριστικά:</a:t>
            </a:r>
          </a:p>
        </p:txBody>
      </p:sp>
    </p:spTree>
    <p:extLst>
      <p:ext uri="{BB962C8B-B14F-4D97-AF65-F5344CB8AC3E}">
        <p14:creationId xmlns:p14="http://schemas.microsoft.com/office/powerpoint/2010/main" val="360505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2518" y="847165"/>
            <a:ext cx="8740588" cy="462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107577" y="5473005"/>
            <a:ext cx="12084423" cy="1384995"/>
          </a:xfrm>
          <a:prstGeom prst="rect">
            <a:avLst/>
          </a:prstGeom>
        </p:spPr>
        <p:txBody>
          <a:bodyPr wrap="square">
            <a:spAutoFit/>
          </a:bodyPr>
          <a:lstStyle/>
          <a:p>
            <a:r>
              <a:rPr lang="en-AU" altLang="el-GR" sz="1200" dirty="0">
                <a:cs typeface="Times New Roman" panose="02020603050405020304" pitchFamily="18" charset="0"/>
              </a:rPr>
              <a:t>Peel,A.,Fulton,J.,&amp;</a:t>
            </a:r>
            <a:r>
              <a:rPr lang="en-AU" altLang="el-GR" sz="1200" dirty="0" err="1">
                <a:cs typeface="Times New Roman" panose="02020603050405020304" pitchFamily="18" charset="0"/>
              </a:rPr>
              <a:t>Pontelli,E</a:t>
            </a:r>
            <a:r>
              <a:rPr lang="en-AU" altLang="el-GR" sz="1200" dirty="0">
                <a:cs typeface="Times New Roman" panose="02020603050405020304" pitchFamily="18" charset="0"/>
              </a:rPr>
              <a:t>.(2015). DISSECT: An experiment in infusing computational thinking in a sixth grade classroom. Conference: 2015 IEEE Frontiers in Education Conference (FIE)</a:t>
            </a:r>
          </a:p>
          <a:p>
            <a:r>
              <a:rPr lang="en-AU" altLang="el-GR" sz="1200" dirty="0">
                <a:cs typeface="Times New Roman" panose="02020603050405020304" pitchFamily="18" charset="0"/>
              </a:rPr>
              <a:t>Rich, K., &amp;Yadav, A. (2019, March). Infusing Computational Thinking Instruction into Elementary Mathematics and Science: Patterns of Teacher </a:t>
            </a:r>
            <a:r>
              <a:rPr lang="en-AU" altLang="el-GR" sz="1200" dirty="0" err="1">
                <a:cs typeface="Times New Roman" panose="02020603050405020304" pitchFamily="18" charset="0"/>
              </a:rPr>
              <a:t>Implementation.In</a:t>
            </a:r>
            <a:r>
              <a:rPr lang="en-AU" altLang="el-GR" sz="1200" dirty="0">
                <a:cs typeface="Times New Roman" panose="02020603050405020304" pitchFamily="18" charset="0"/>
              </a:rPr>
              <a:t> Society for Information Technology &amp; Teacher </a:t>
            </a:r>
            <a:r>
              <a:rPr lang="en-AU" altLang="el-GR" sz="1200" dirty="0" err="1">
                <a:cs typeface="Times New Roman" panose="02020603050405020304" pitchFamily="18" charset="0"/>
              </a:rPr>
              <a:t>EducationInternational</a:t>
            </a:r>
            <a:r>
              <a:rPr lang="en-AU" altLang="el-GR" sz="1200" dirty="0">
                <a:cs typeface="Times New Roman" panose="02020603050405020304" pitchFamily="18" charset="0"/>
              </a:rPr>
              <a:t> Conference (pp. 76-80). Association for the Advancement of Computing in Education (AACE)</a:t>
            </a:r>
          </a:p>
          <a:p>
            <a:r>
              <a:rPr lang="en-AU" altLang="el-GR" sz="1200" dirty="0" err="1">
                <a:cs typeface="Times New Roman" panose="02020603050405020304" pitchFamily="18" charset="0"/>
              </a:rPr>
              <a:t>Sengupta</a:t>
            </a:r>
            <a:r>
              <a:rPr lang="en-AU" altLang="el-GR" sz="1200" dirty="0">
                <a:cs typeface="Times New Roman" panose="02020603050405020304" pitchFamily="18" charset="0"/>
              </a:rPr>
              <a:t>, P., </a:t>
            </a:r>
            <a:r>
              <a:rPr lang="en-AU" altLang="el-GR" sz="1200" dirty="0" err="1">
                <a:cs typeface="Times New Roman" panose="02020603050405020304" pitchFamily="18" charset="0"/>
              </a:rPr>
              <a:t>Kinnebrew</a:t>
            </a:r>
            <a:r>
              <a:rPr lang="en-AU" altLang="el-GR" sz="1200" dirty="0">
                <a:cs typeface="Times New Roman" panose="02020603050405020304" pitchFamily="18" charset="0"/>
              </a:rPr>
              <a:t>, J. S., </a:t>
            </a:r>
            <a:r>
              <a:rPr lang="en-AU" altLang="el-GR" sz="1200" dirty="0" err="1">
                <a:cs typeface="Times New Roman" panose="02020603050405020304" pitchFamily="18" charset="0"/>
              </a:rPr>
              <a:t>Basu</a:t>
            </a:r>
            <a:r>
              <a:rPr lang="en-AU" altLang="el-GR" sz="1200" dirty="0">
                <a:cs typeface="Times New Roman" panose="02020603050405020304" pitchFamily="18" charset="0"/>
              </a:rPr>
              <a:t>, S., Biswas, G., &amp; Clark, D. (2013). Integrating computational thinking with K-12 science education using agent-based computation: A theoretical framework. Education and Information Technologies, 18(2), 351-380.</a:t>
            </a:r>
          </a:p>
          <a:p>
            <a:r>
              <a:rPr lang="en-AU" altLang="el-GR" sz="1200" dirty="0" err="1">
                <a:cs typeface="Times New Roman" panose="02020603050405020304" pitchFamily="18" charset="0"/>
              </a:rPr>
              <a:t>Weintrop</a:t>
            </a:r>
            <a:r>
              <a:rPr lang="en-AU" altLang="el-GR" sz="1200" dirty="0">
                <a:cs typeface="Times New Roman" panose="02020603050405020304" pitchFamily="18" charset="0"/>
              </a:rPr>
              <a:t>, D., </a:t>
            </a:r>
            <a:r>
              <a:rPr lang="en-AU" altLang="el-GR" sz="1200" dirty="0" err="1">
                <a:cs typeface="Times New Roman" panose="02020603050405020304" pitchFamily="18" charset="0"/>
              </a:rPr>
              <a:t>Beheshti</a:t>
            </a:r>
            <a:r>
              <a:rPr lang="en-AU" altLang="el-GR" sz="1200" dirty="0">
                <a:cs typeface="Times New Roman" panose="02020603050405020304" pitchFamily="18" charset="0"/>
              </a:rPr>
              <a:t>, E., Horn, M., Orton, K., </a:t>
            </a:r>
            <a:r>
              <a:rPr lang="en-AU" altLang="el-GR" sz="1200" dirty="0" err="1">
                <a:cs typeface="Times New Roman" panose="02020603050405020304" pitchFamily="18" charset="0"/>
              </a:rPr>
              <a:t>Jona</a:t>
            </a:r>
            <a:r>
              <a:rPr lang="en-AU" altLang="el-GR" sz="1200" dirty="0">
                <a:cs typeface="Times New Roman" panose="02020603050405020304" pitchFamily="18" charset="0"/>
              </a:rPr>
              <a:t>, K., </a:t>
            </a:r>
            <a:r>
              <a:rPr lang="en-AU" altLang="el-GR" sz="1200" dirty="0" err="1">
                <a:cs typeface="Times New Roman" panose="02020603050405020304" pitchFamily="18" charset="0"/>
              </a:rPr>
              <a:t>Trouille</a:t>
            </a:r>
            <a:r>
              <a:rPr lang="en-AU" altLang="el-GR" sz="1200" dirty="0">
                <a:cs typeface="Times New Roman" panose="02020603050405020304" pitchFamily="18" charset="0"/>
              </a:rPr>
              <a:t>, L., &amp;</a:t>
            </a:r>
            <a:r>
              <a:rPr lang="en-AU" altLang="el-GR" sz="1200" dirty="0" err="1">
                <a:cs typeface="Times New Roman" panose="02020603050405020304" pitchFamily="18" charset="0"/>
              </a:rPr>
              <a:t>Wilensky</a:t>
            </a:r>
            <a:r>
              <a:rPr lang="en-AU" altLang="el-GR" sz="1200" dirty="0">
                <a:cs typeface="Times New Roman" panose="02020603050405020304" pitchFamily="18" charset="0"/>
              </a:rPr>
              <a:t>, U. (2016). Defining Computational Thinking for Mathematics and Science Classrooms. Journal of Science Education and Technology, 25(1), 127-147. DOI: 10.1007/s10956-015-9581-5</a:t>
            </a:r>
            <a:endParaRPr lang="el-GR" altLang="el-GR" sz="1200" dirty="0">
              <a:cs typeface="Times New Roman" panose="02020603050405020304" pitchFamily="18" charset="0"/>
            </a:endParaRPr>
          </a:p>
        </p:txBody>
      </p:sp>
    </p:spTree>
    <p:extLst>
      <p:ext uri="{BB962C8B-B14F-4D97-AF65-F5344CB8AC3E}">
        <p14:creationId xmlns:p14="http://schemas.microsoft.com/office/powerpoint/2010/main" val="1036187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651008" y="1395871"/>
            <a:ext cx="11277600" cy="4910800"/>
          </a:xfrm>
        </p:spPr>
        <p:txBody>
          <a:bodyPr>
            <a:noAutofit/>
          </a:bodyPr>
          <a:lstStyle/>
          <a:p>
            <a:pPr algn="l">
              <a:lnSpc>
                <a:spcPct val="80000"/>
              </a:lnSpc>
            </a:pPr>
            <a:r>
              <a:rPr lang="el-GR" altLang="el-GR" b="1" dirty="0">
                <a:solidFill>
                  <a:srgbClr val="FF0000"/>
                </a:solidFill>
                <a:cs typeface="Times New Roman" panose="02020603050405020304" pitchFamily="18" charset="0"/>
              </a:rPr>
              <a:t>Παράδειγμα Υ.Σ. –  Δημιουργία απλής κρυπτογράφησης </a:t>
            </a:r>
            <a:endParaRPr lang="el-GR" altLang="el-GR" dirty="0">
              <a:solidFill>
                <a:srgbClr val="FF0000"/>
              </a:solidFill>
              <a:cs typeface="Times New Roman" panose="02020603050405020304" pitchFamily="18" charset="0"/>
            </a:endParaRPr>
          </a:p>
          <a:p>
            <a:pPr algn="l"/>
            <a:r>
              <a:rPr lang="el-GR" altLang="el-GR" b="1" dirty="0">
                <a:cs typeface="Times New Roman" panose="02020603050405020304" pitchFamily="18" charset="0"/>
              </a:rPr>
              <a:t>Να επισκεφθείτε την διεύθυνση: </a:t>
            </a:r>
          </a:p>
          <a:p>
            <a:pPr algn="l"/>
            <a:r>
              <a:rPr lang="en-US" altLang="el-GR" b="1" dirty="0">
                <a:solidFill>
                  <a:srgbClr val="0070C0"/>
                </a:solidFill>
                <a:cs typeface="Times New Roman" panose="02020603050405020304" pitchFamily="18" charset="0"/>
              </a:rPr>
              <a:t>https://edu.google.com/resources/programs/exploring-computational-thinking/</a:t>
            </a:r>
            <a:r>
              <a:rPr lang="en-US" altLang="el-GR" b="1" dirty="0">
                <a:cs typeface="Times New Roman" panose="02020603050405020304" pitchFamily="18" charset="0"/>
              </a:rPr>
              <a:t> </a:t>
            </a:r>
          </a:p>
          <a:p>
            <a:pPr algn="l"/>
            <a:r>
              <a:rPr lang="el-GR" altLang="el-GR" b="1" dirty="0">
                <a:cs typeface="Times New Roman" panose="02020603050405020304" pitchFamily="18" charset="0"/>
              </a:rPr>
              <a:t>και ειδικότερα εισερχόμενοι στην διεύθυνση: </a:t>
            </a:r>
          </a:p>
          <a:p>
            <a:pPr algn="l"/>
            <a:r>
              <a:rPr lang="en-US" altLang="el-GR" b="1" dirty="0">
                <a:solidFill>
                  <a:srgbClr val="0070C0"/>
                </a:solidFill>
                <a:cs typeface="Times New Roman" panose="02020603050405020304" pitchFamily="18" charset="0"/>
              </a:rPr>
              <a:t>https://learn.iste.org/d2l/lor/search/search_results.d2l?ou=6606&amp;lrepos=1006 </a:t>
            </a:r>
          </a:p>
          <a:p>
            <a:pPr algn="l"/>
            <a:r>
              <a:rPr lang="el-GR" altLang="el-GR" b="1" dirty="0">
                <a:cs typeface="Times New Roman" panose="02020603050405020304" pitchFamily="18" charset="0"/>
              </a:rPr>
              <a:t>αναζητήστε την δραστηριότητα: </a:t>
            </a:r>
          </a:p>
          <a:p>
            <a:pPr algn="l"/>
            <a:r>
              <a:rPr lang="en-US" altLang="el-GR" b="1" dirty="0">
                <a:solidFill>
                  <a:srgbClr val="0070C0"/>
                </a:solidFill>
                <a:cs typeface="Times New Roman" panose="02020603050405020304" pitchFamily="18" charset="0"/>
              </a:rPr>
              <a:t>https://docs.google.com/document/d/1WMbmR6ayfm45GfCZthMAuvDIAApP_oPIofhKwqtTy3w/edit# </a:t>
            </a:r>
          </a:p>
          <a:p>
            <a:pPr algn="l"/>
            <a:r>
              <a:rPr lang="el-GR" altLang="el-GR" b="1" dirty="0">
                <a:cs typeface="Times New Roman" panose="02020603050405020304" pitchFamily="18" charset="0"/>
              </a:rPr>
              <a:t>Στην δραστηριότητα αυτή, οι μαθητές γράφουν «κανόνες» για αντιστοίχιση και ανακατανομή της αλφαβήτου ώστε να κωδικοποιηθούν μηνύματα και να δημιουργηθεί μια «αλγοριθμική κρυπτογράφηση». </a:t>
            </a:r>
            <a:endParaRPr lang="en-GB" altLang="el-GR" b="1" dirty="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447088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3040835" y="885000"/>
            <a:ext cx="8469847" cy="427488"/>
          </a:xfrm>
        </p:spPr>
        <p:txBody>
          <a:bodyPr>
            <a:noAutofit/>
          </a:bodyPr>
          <a:lstStyle/>
          <a:p>
            <a:pPr algn="l">
              <a:lnSpc>
                <a:spcPct val="80000"/>
              </a:lnSpc>
            </a:pPr>
            <a:r>
              <a:rPr lang="el-GR" altLang="el-GR" b="1" dirty="0">
                <a:solidFill>
                  <a:srgbClr val="FF0000"/>
                </a:solidFill>
                <a:cs typeface="Times New Roman" panose="02020603050405020304" pitchFamily="18" charset="0"/>
              </a:rPr>
              <a:t>Παράδειγμα Υ.Σ. –  Δημιουργία απλής κρυπτογράφησης </a:t>
            </a:r>
            <a:endParaRPr lang="el-GR" altLang="el-GR" dirty="0">
              <a:solidFill>
                <a:srgbClr val="FF0000"/>
              </a:solidFill>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883" y="1426941"/>
            <a:ext cx="11187952" cy="499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345140" y="6418567"/>
            <a:ext cx="11031071" cy="369332"/>
          </a:xfrm>
          <a:prstGeom prst="rect">
            <a:avLst/>
          </a:prstGeom>
        </p:spPr>
        <p:txBody>
          <a:bodyPr wrap="square">
            <a:spAutoFit/>
          </a:bodyPr>
          <a:lstStyle/>
          <a:p>
            <a:pPr>
              <a:spcBef>
                <a:spcPct val="0"/>
              </a:spcBef>
              <a:buFont typeface="Arial" panose="020B0604020202020204" pitchFamily="34" charset="0"/>
              <a:buNone/>
            </a:pPr>
            <a:r>
              <a:rPr lang="en-US" altLang="el-GR" dirty="0"/>
              <a:t>https://docs.google.com/document/d/1WMbmR6ayfm45GfCZthMAuvDIAApP_oPIofhKwqtTy3w/edit# </a:t>
            </a:r>
          </a:p>
        </p:txBody>
      </p:sp>
    </p:spTree>
    <p:extLst>
      <p:ext uri="{BB962C8B-B14F-4D97-AF65-F5344CB8AC3E}">
        <p14:creationId xmlns:p14="http://schemas.microsoft.com/office/powerpoint/2010/main" val="3206983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651008" y="1395871"/>
            <a:ext cx="10294898" cy="427488"/>
          </a:xfrm>
        </p:spPr>
        <p:txBody>
          <a:bodyPr>
            <a:noAutofit/>
          </a:bodyPr>
          <a:lstStyle/>
          <a:p>
            <a:pPr algn="l">
              <a:lnSpc>
                <a:spcPct val="80000"/>
              </a:lnSpc>
            </a:pPr>
            <a:r>
              <a:rPr lang="el-GR" altLang="el-GR" b="1" dirty="0">
                <a:solidFill>
                  <a:srgbClr val="FF0000"/>
                </a:solidFill>
                <a:cs typeface="Times New Roman" panose="02020603050405020304" pitchFamily="18" charset="0"/>
              </a:rPr>
              <a:t>Παράδειγμα Υ.Σ. –  Δημιουργία απλής κρυπτογράφησης </a:t>
            </a:r>
            <a:endParaRPr lang="el-GR" altLang="el-GR" dirty="0">
              <a:solidFill>
                <a:srgbClr val="FF0000"/>
              </a:solidFill>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008" y="1823359"/>
            <a:ext cx="10945906" cy="491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35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745870" y="1754305"/>
            <a:ext cx="11277600" cy="3718647"/>
          </a:xfrm>
        </p:spPr>
        <p:txBody>
          <a:bodyPr>
            <a:noAutofit/>
          </a:bodyPr>
          <a:lstStyle/>
          <a:p>
            <a:pPr algn="l"/>
            <a:r>
              <a:rPr lang="el-GR" altLang="el-GR" b="1" dirty="0" smtClean="0">
                <a:solidFill>
                  <a:srgbClr val="FF0000"/>
                </a:solidFill>
                <a:cs typeface="Times New Roman" panose="02020603050405020304" pitchFamily="18" charset="0"/>
              </a:rPr>
              <a:t>Παράδειγμα </a:t>
            </a:r>
            <a:r>
              <a:rPr lang="el-GR" altLang="el-GR" b="1" dirty="0">
                <a:solidFill>
                  <a:srgbClr val="FF0000"/>
                </a:solidFill>
                <a:cs typeface="Times New Roman" panose="02020603050405020304" pitchFamily="18" charset="0"/>
              </a:rPr>
              <a:t>Υ.Σ. – 3: Ανίχνευση λαθών  </a:t>
            </a:r>
          </a:p>
          <a:p>
            <a:pPr algn="l"/>
            <a:r>
              <a:rPr lang="el-GR" altLang="el-GR" dirty="0">
                <a:cs typeface="Times New Roman" panose="02020603050405020304" pitchFamily="18" charset="0"/>
              </a:rPr>
              <a:t>Ανίχνευση λαθών με μαγικό τρικ που χρησιμοποιεί </a:t>
            </a:r>
            <a:r>
              <a:rPr lang="el-GR" altLang="el-GR" dirty="0" err="1">
                <a:cs typeface="Times New Roman" panose="02020603050405020304" pitchFamily="18" charset="0"/>
              </a:rPr>
              <a:t>bits</a:t>
            </a:r>
            <a:endParaRPr lang="en-US" altLang="el-GR" dirty="0">
              <a:cs typeface="Times New Roman" panose="02020603050405020304" pitchFamily="18" charset="0"/>
            </a:endParaRPr>
          </a:p>
          <a:p>
            <a:pPr algn="l"/>
            <a:r>
              <a:rPr lang="el-GR" altLang="el-GR" dirty="0">
                <a:cs typeface="Times New Roman" panose="02020603050405020304" pitchFamily="18" charset="0"/>
              </a:rPr>
              <a:t>ισοτιμίας (</a:t>
            </a:r>
            <a:r>
              <a:rPr lang="el-GR" altLang="el-GR" dirty="0" err="1">
                <a:cs typeface="Times New Roman" panose="02020603050405020304" pitchFamily="18" charset="0"/>
              </a:rPr>
              <a:t>parity</a:t>
            </a:r>
            <a:r>
              <a:rPr lang="el-GR" altLang="el-GR" dirty="0">
                <a:cs typeface="Times New Roman" panose="02020603050405020304" pitchFamily="18" charset="0"/>
              </a:rPr>
              <a:t> </a:t>
            </a:r>
            <a:r>
              <a:rPr lang="el-GR" altLang="el-GR" dirty="0" err="1">
                <a:cs typeface="Times New Roman" panose="02020603050405020304" pitchFamily="18" charset="0"/>
              </a:rPr>
              <a:t>modules</a:t>
            </a:r>
            <a:r>
              <a:rPr lang="el-GR" altLang="el-GR" dirty="0">
                <a:cs typeface="Times New Roman" panose="02020603050405020304" pitchFamily="18" charset="0"/>
              </a:rPr>
              <a:t>) - Κατάλληλο για παιδιά του δημοτικού σχολείου </a:t>
            </a:r>
          </a:p>
          <a:p>
            <a:pPr algn="l"/>
            <a:r>
              <a:rPr lang="el-GR" altLang="el-GR" i="1" dirty="0">
                <a:cs typeface="Times New Roman" panose="02020603050405020304" pitchFamily="18" charset="0"/>
              </a:rPr>
              <a:t>(βλ. </a:t>
            </a:r>
            <a:r>
              <a:rPr lang="en-US" altLang="el-GR" i="1" dirty="0">
                <a:cs typeface="Times New Roman" panose="02020603050405020304" pitchFamily="18" charset="0"/>
              </a:rPr>
              <a:t>https://csunplugged.org/en/topics/binary-numbers/unit-plan/description/ </a:t>
            </a:r>
            <a:endParaRPr lang="en-US" altLang="el-GR" dirty="0">
              <a:cs typeface="Times New Roman" panose="02020603050405020304" pitchFamily="18" charset="0"/>
            </a:endParaRPr>
          </a:p>
          <a:p>
            <a:pPr algn="l"/>
            <a:r>
              <a:rPr lang="en-US" altLang="el-GR" i="1" dirty="0">
                <a:cs typeface="Times New Roman" panose="02020603050405020304" pitchFamily="18" charset="0"/>
              </a:rPr>
              <a:t>https://csunplugged.org/en/topics/error-detection-and-correction/unit-plan/description/ </a:t>
            </a:r>
            <a:endParaRPr lang="en-US" altLang="el-GR" dirty="0">
              <a:cs typeface="Times New Roman" panose="02020603050405020304" pitchFamily="18" charset="0"/>
            </a:endParaRPr>
          </a:p>
          <a:p>
            <a:pPr algn="l"/>
            <a:r>
              <a:rPr lang="en-US" altLang="el-GR" i="1" dirty="0">
                <a:cs typeface="Times New Roman" panose="02020603050405020304" pitchFamily="18" charset="0"/>
              </a:rPr>
              <a:t>https://csunplugged.org/en/topics/searching-algorithms/sequential-and-binary-search-unit-plan/description/) </a:t>
            </a:r>
            <a:endParaRPr lang="el-GR" altLang="el-GR" b="1" dirty="0">
              <a:cs typeface="Times New Roman" panose="02020603050405020304" pitchFamily="18" charset="0"/>
            </a:endParaRPr>
          </a:p>
          <a:p>
            <a:pPr algn="l">
              <a:lnSpc>
                <a:spcPct val="80000"/>
              </a:lnSpc>
            </a:pPr>
            <a:endParaRPr lang="el-GR" altLang="el-GR" dirty="0">
              <a:solidFill>
                <a:srgbClr val="FF0000"/>
              </a:solidFill>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628468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74227" y="-91995"/>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852413" y="1339655"/>
            <a:ext cx="8291587" cy="391710"/>
          </a:xfrm>
        </p:spPr>
        <p:txBody>
          <a:bodyPr>
            <a:noAutofit/>
          </a:bodyPr>
          <a:lstStyle/>
          <a:p>
            <a:pPr algn="l"/>
            <a:r>
              <a:rPr lang="el-GR" altLang="el-GR" b="1" dirty="0">
                <a:solidFill>
                  <a:srgbClr val="FF0000"/>
                </a:solidFill>
                <a:cs typeface="Times New Roman" panose="02020603050405020304" pitchFamily="18" charset="0"/>
              </a:rPr>
              <a:t>Παράδειγμα Υ.Σ. – 3: Ανίχνευση </a:t>
            </a:r>
            <a:r>
              <a:rPr lang="el-GR" altLang="el-GR" b="1" dirty="0" smtClean="0">
                <a:solidFill>
                  <a:srgbClr val="FF0000"/>
                </a:solidFill>
                <a:cs typeface="Times New Roman" panose="02020603050405020304" pitchFamily="18" charset="0"/>
              </a:rPr>
              <a:t>λαθών </a:t>
            </a:r>
            <a:endParaRPr lang="el-GR" altLang="el-GR" b="1" dirty="0">
              <a:solidFill>
                <a:srgbClr val="FF0000"/>
              </a:solidFill>
              <a:cs typeface="Times New Roman" panose="02020603050405020304" pitchFamily="18" charset="0"/>
            </a:endParaRPr>
          </a:p>
          <a:p>
            <a:pPr algn="l"/>
            <a:endParaRPr lang="el-GR" b="1" dirty="0">
              <a:solidFill>
                <a:srgbClr val="FF0000"/>
              </a:solidFill>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12" name="Εικόνα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413" y="1731365"/>
            <a:ext cx="10792739" cy="49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267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74227" y="-91995"/>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3014330" y="789308"/>
            <a:ext cx="8630823" cy="1032411"/>
          </a:xfrm>
        </p:spPr>
        <p:txBody>
          <a:bodyPr>
            <a:noAutofit/>
          </a:bodyPr>
          <a:lstStyle/>
          <a:p>
            <a:pPr algn="l"/>
            <a:r>
              <a:rPr lang="el-GR" altLang="el-GR" b="1" dirty="0" smtClean="0">
                <a:solidFill>
                  <a:srgbClr val="FF0000"/>
                </a:solidFill>
                <a:latin typeface="Times New Roman" panose="02020603050405020304" pitchFamily="18" charset="0"/>
                <a:cs typeface="Times New Roman" panose="02020603050405020304" pitchFamily="18" charset="0"/>
              </a:rPr>
              <a:t>Παράδειγμα-Ανίχνευση </a:t>
            </a:r>
            <a:r>
              <a:rPr lang="el-GR" altLang="el-GR" b="1" dirty="0">
                <a:solidFill>
                  <a:srgbClr val="FF0000"/>
                </a:solidFill>
                <a:latin typeface="Times New Roman" panose="02020603050405020304" pitchFamily="18" charset="0"/>
                <a:cs typeface="Times New Roman" panose="02020603050405020304" pitchFamily="18" charset="0"/>
              </a:rPr>
              <a:t>Λαθών</a:t>
            </a:r>
            <a:r>
              <a:rPr lang="en-US" altLang="el-GR" b="1" dirty="0">
                <a:solidFill>
                  <a:srgbClr val="FF0000"/>
                </a:solidFill>
                <a:latin typeface="Times New Roman" panose="02020603050405020304" pitchFamily="18" charset="0"/>
                <a:cs typeface="Times New Roman" panose="02020603050405020304" pitchFamily="18" charset="0"/>
              </a:rPr>
              <a:t> </a:t>
            </a:r>
            <a:r>
              <a:rPr lang="el-GR" altLang="el-GR" b="1" dirty="0">
                <a:solidFill>
                  <a:srgbClr val="FF0000"/>
                </a:solidFill>
                <a:latin typeface="Times New Roman" panose="02020603050405020304" pitchFamily="18" charset="0"/>
                <a:cs typeface="Times New Roman" panose="02020603050405020304" pitchFamily="18" charset="0"/>
              </a:rPr>
              <a:t>Παρατηρείτε κάποια </a:t>
            </a:r>
            <a:r>
              <a:rPr lang="en-US" altLang="el-GR" b="1" dirty="0">
                <a:solidFill>
                  <a:srgbClr val="FF0000"/>
                </a:solidFill>
                <a:latin typeface="Times New Roman" panose="02020603050405020304" pitchFamily="18" charset="0"/>
                <a:cs typeface="Times New Roman" panose="02020603050405020304" pitchFamily="18" charset="0"/>
              </a:rPr>
              <a:t>patterns</a:t>
            </a:r>
            <a:r>
              <a:rPr lang="en-US" altLang="el-GR" b="1" dirty="0" smtClean="0">
                <a:solidFill>
                  <a:srgbClr val="FF0000"/>
                </a:solidFill>
                <a:latin typeface="Times New Roman" panose="02020603050405020304" pitchFamily="18" charset="0"/>
                <a:cs typeface="Times New Roman" panose="02020603050405020304" pitchFamily="18" charset="0"/>
              </a:rPr>
              <a:t>;</a:t>
            </a:r>
            <a:endParaRPr lang="el-GR" altLang="el-GR" b="1" dirty="0" smtClean="0">
              <a:solidFill>
                <a:srgbClr val="FF0000"/>
              </a:solidFill>
              <a:latin typeface="Times New Roman" panose="02020603050405020304" pitchFamily="18" charset="0"/>
              <a:cs typeface="Times New Roman" panose="02020603050405020304" pitchFamily="18" charset="0"/>
            </a:endParaRPr>
          </a:p>
          <a:p>
            <a:pPr algn="l"/>
            <a:r>
              <a:rPr lang="en-GB" altLang="el-GR" b="1" dirty="0">
                <a:solidFill>
                  <a:srgbClr val="002060"/>
                </a:solidFill>
                <a:latin typeface="Times New Roman" panose="02020603050405020304" pitchFamily="18" charset="0"/>
                <a:cs typeface="Times New Roman" panose="02020603050405020304" pitchFamily="18" charset="0"/>
              </a:rPr>
              <a:t>https://olympos.greeklug.gr/uploads/Computer_Science.pdf</a:t>
            </a:r>
          </a:p>
          <a:p>
            <a:pPr algn="l"/>
            <a:endParaRPr lang="en-US" altLang="el-GR" b="1" dirty="0">
              <a:solidFill>
                <a:srgbClr val="FF0000"/>
              </a:solidFill>
              <a:latin typeface="Times New Roman" panose="02020603050405020304" pitchFamily="18" charset="0"/>
              <a:cs typeface="Times New Roman" panose="02020603050405020304" pitchFamily="18" charset="0"/>
            </a:endParaRPr>
          </a:p>
          <a:p>
            <a:pPr algn="l"/>
            <a:endParaRPr lang="el-GR" b="1" dirty="0" smtClean="0">
              <a:solidFill>
                <a:srgbClr val="FF0000"/>
              </a:solidFill>
              <a:latin typeface="Times New Roman" panose="02020603050405020304" pitchFamily="18" charset="0"/>
              <a:cs typeface="Times New Roman" panose="02020603050405020304" pitchFamily="18" charset="0"/>
            </a:endParaRPr>
          </a:p>
          <a:p>
            <a:pPr algn="l"/>
            <a:endParaRPr lang="el-GR" b="1" dirty="0">
              <a:solidFill>
                <a:srgbClr val="FF0000"/>
              </a:solidFill>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7"/>
          <p:cNvPicPr>
            <a:picLocks noChangeAspect="1"/>
          </p:cNvPicPr>
          <p:nvPr/>
        </p:nvPicPr>
        <p:blipFill>
          <a:blip r:embed="rId4"/>
          <a:stretch>
            <a:fillRect/>
          </a:stretch>
        </p:blipFill>
        <p:spPr>
          <a:xfrm>
            <a:off x="571167" y="1821719"/>
            <a:ext cx="4886325" cy="4838700"/>
          </a:xfrm>
          <a:prstGeom prst="rect">
            <a:avLst/>
          </a:prstGeom>
        </p:spPr>
      </p:pic>
      <p:sp>
        <p:nvSpPr>
          <p:cNvPr id="9" name="Ορθογώνιο 8"/>
          <p:cNvSpPr/>
          <p:nvPr/>
        </p:nvSpPr>
        <p:spPr>
          <a:xfrm>
            <a:off x="5960862" y="2251190"/>
            <a:ext cx="5832209" cy="3785652"/>
          </a:xfrm>
          <a:prstGeom prst="rect">
            <a:avLst/>
          </a:prstGeom>
        </p:spPr>
        <p:txBody>
          <a:bodyPr wrap="square">
            <a:spAutoFit/>
          </a:bodyPr>
          <a:lstStyle/>
          <a:p>
            <a:pPr marL="285750" indent="-285750">
              <a:buFont typeface="Arial" panose="020B0604020202020204" pitchFamily="34" charset="0"/>
              <a:buChar char="•"/>
            </a:pPr>
            <a:r>
              <a:rPr lang="el-GR" altLang="el-GR" sz="2400" dirty="0" smtClean="0">
                <a:cs typeface="Times New Roman" panose="02020603050405020304" pitchFamily="18" charset="0"/>
              </a:rPr>
              <a:t>Δημιουργούμε ένα τετράγωνο 5Χ5 με λευκές και μαύρες κάρτες (μαθητές)</a:t>
            </a:r>
          </a:p>
          <a:p>
            <a:pPr marL="285750" indent="-285750">
              <a:buFont typeface="Arial" panose="020B0604020202020204" pitchFamily="34" charset="0"/>
              <a:buChar char="•"/>
            </a:pPr>
            <a:r>
              <a:rPr lang="el-GR" altLang="el-GR" sz="2400" dirty="0" smtClean="0">
                <a:cs typeface="Times New Roman" panose="02020603050405020304" pitchFamily="18" charset="0"/>
              </a:rPr>
              <a:t>Προσθέτουμε μια στήλη και μια γραμμή ώστε ο αριθμός των μαύρων καρτών να είναι ζυγός (καθηγητής)</a:t>
            </a:r>
          </a:p>
          <a:p>
            <a:pPr marL="285750" indent="-285750">
              <a:buFont typeface="Arial" panose="020B0604020202020204" pitchFamily="34" charset="0"/>
              <a:buChar char="•"/>
            </a:pPr>
            <a:r>
              <a:rPr lang="el-GR" altLang="el-GR" sz="2400" dirty="0" smtClean="0">
                <a:cs typeface="Times New Roman" panose="02020603050405020304" pitchFamily="18" charset="0"/>
              </a:rPr>
              <a:t>Αλλάζουμε μια κάρτα από μαύρη σε άσπρη ή από άσπρη σε μαύρη (μαθητής απόντος του καθηγητή)</a:t>
            </a:r>
          </a:p>
          <a:p>
            <a:pPr marL="285750" indent="-285750">
              <a:buFont typeface="Arial" panose="020B0604020202020204" pitchFamily="34" charset="0"/>
              <a:buChar char="•"/>
            </a:pPr>
            <a:r>
              <a:rPr lang="el-GR" altLang="el-GR" sz="2400" dirty="0" smtClean="0">
                <a:cs typeface="Times New Roman" panose="02020603050405020304" pitchFamily="18" charset="0"/>
              </a:rPr>
              <a:t>Ο καθηγητής έρχεται και βρίσκει την κάρτα που αλλάχθηκε.</a:t>
            </a:r>
            <a:endParaRPr lang="el-GR" altLang="el-GR" sz="2400" dirty="0">
              <a:cs typeface="Times New Roman" panose="02020603050405020304" pitchFamily="18" charset="0"/>
            </a:endParaRPr>
          </a:p>
        </p:txBody>
      </p:sp>
    </p:spTree>
    <p:extLst>
      <p:ext uri="{BB962C8B-B14F-4D97-AF65-F5344CB8AC3E}">
        <p14:creationId xmlns:p14="http://schemas.microsoft.com/office/powerpoint/2010/main" val="124643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1532965"/>
          </a:xfrm>
        </p:spPr>
        <p:txBody>
          <a:bodyPr>
            <a:noAutofit/>
          </a:bodyPr>
          <a:lstStyle/>
          <a:p>
            <a:r>
              <a:rPr lang="el-GR" altLang="el-GR" sz="5400" b="1" dirty="0"/>
              <a:t>Παιδαγωγική </a:t>
            </a:r>
            <a:r>
              <a:rPr lang="el-GR" altLang="el-GR" sz="5400" b="1" dirty="0" smtClean="0"/>
              <a:t/>
            </a:r>
            <a:br>
              <a:rPr lang="el-GR" altLang="el-GR" sz="5400" b="1" dirty="0" smtClean="0"/>
            </a:br>
            <a:r>
              <a:rPr lang="el-GR" altLang="el-GR" sz="5400" b="1" dirty="0" smtClean="0"/>
              <a:t>της </a:t>
            </a:r>
            <a:r>
              <a:rPr lang="el-GR" altLang="el-GR" sz="5400" b="1" dirty="0"/>
              <a:t>Επιστήμης των Υπολογιστών </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7435" y="1395871"/>
            <a:ext cx="7391400" cy="50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2"/>
          <p:cNvSpPr>
            <a:spLocks noChangeArrowheads="1"/>
          </p:cNvSpPr>
          <p:nvPr/>
        </p:nvSpPr>
        <p:spPr bwMode="auto">
          <a:xfrm>
            <a:off x="242047" y="6447118"/>
            <a:ext cx="11161059" cy="39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800"/>
              </a:spcAft>
              <a:buFontTx/>
              <a:buNone/>
            </a:pPr>
            <a:r>
              <a:rPr lang="en-US" altLang="el-GR" sz="1800" dirty="0">
                <a:latin typeface="Times New Roman" panose="02020603050405020304" pitchFamily="18" charset="0"/>
                <a:ea typeface="Calibri" panose="020F0502020204030204" pitchFamily="34" charset="0"/>
                <a:cs typeface="Times New Roman" panose="02020603050405020304" pitchFamily="18" charset="0"/>
              </a:rPr>
              <a:t>Waite, J. (2017). </a:t>
            </a:r>
            <a:r>
              <a:rPr lang="en-US" altLang="el-GR" sz="1800" dirty="0" smtClean="0">
                <a:latin typeface="Times New Roman" panose="02020603050405020304" pitchFamily="18" charset="0"/>
                <a:ea typeface="Calibri" panose="020F0502020204030204" pitchFamily="34" charset="0"/>
                <a:cs typeface="Times New Roman" panose="02020603050405020304" pitchFamily="18" charset="0"/>
              </a:rPr>
              <a:t>“Pedagogy </a:t>
            </a:r>
            <a:r>
              <a:rPr lang="en-US" altLang="el-GR" sz="1800" dirty="0">
                <a:latin typeface="Times New Roman" panose="02020603050405020304" pitchFamily="18" charset="0"/>
                <a:ea typeface="Calibri" panose="020F0502020204030204" pitchFamily="34" charset="0"/>
                <a:cs typeface="Times New Roman" panose="02020603050405020304" pitchFamily="18" charset="0"/>
              </a:rPr>
              <a:t>in teaching Computer Science in schools: A Literature </a:t>
            </a:r>
            <a:r>
              <a:rPr lang="en-US" altLang="el-GR" sz="1800" dirty="0" smtClean="0">
                <a:latin typeface="Times New Roman" panose="02020603050405020304" pitchFamily="18" charset="0"/>
                <a:ea typeface="Calibri" panose="020F0502020204030204" pitchFamily="34" charset="0"/>
                <a:cs typeface="Times New Roman" panose="02020603050405020304" pitchFamily="18" charset="0"/>
              </a:rPr>
              <a:t>Review”. </a:t>
            </a:r>
            <a:r>
              <a:rPr lang="en-US" altLang="el-GR" sz="1800" dirty="0">
                <a:latin typeface="Times New Roman" panose="02020603050405020304" pitchFamily="18" charset="0"/>
                <a:ea typeface="Calibri" panose="020F0502020204030204" pitchFamily="34" charset="0"/>
                <a:cs typeface="Times New Roman" panose="02020603050405020304" pitchFamily="18" charset="0"/>
              </a:rPr>
              <a:t>London (2017)</a:t>
            </a:r>
            <a:endParaRPr lang="el-GR" altLang="el-G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931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3562191" y="817648"/>
            <a:ext cx="4949798" cy="396417"/>
          </a:xfrm>
        </p:spPr>
        <p:txBody>
          <a:bodyPr>
            <a:noAutofit/>
          </a:bodyPr>
          <a:lstStyle/>
          <a:p>
            <a:pPr algn="l"/>
            <a:r>
              <a:rPr lang="el-GR" altLang="el-GR" b="1" dirty="0">
                <a:solidFill>
                  <a:srgbClr val="FF0000"/>
                </a:solidFill>
                <a:latin typeface="Times New Roman" panose="02020603050405020304" pitchFamily="18" charset="0"/>
                <a:cs typeface="Times New Roman" panose="02020603050405020304" pitchFamily="18" charset="0"/>
              </a:rPr>
              <a:t>Παράδειγμα-Ανίχνευση Λαθών</a:t>
            </a:r>
            <a:endParaRPr lang="el-GR" b="1" dirty="0">
              <a:solidFill>
                <a:srgbClr val="FF0000"/>
              </a:solidFill>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graphicFrame>
        <p:nvGraphicFramePr>
          <p:cNvPr id="8" name="Πίνακας 7"/>
          <p:cNvGraphicFramePr>
            <a:graphicFrameLocks noGrp="1"/>
          </p:cNvGraphicFramePr>
          <p:nvPr>
            <p:extLst>
              <p:ext uri="{D42A27DB-BD31-4B8C-83A1-F6EECF244321}">
                <p14:modId xmlns:p14="http://schemas.microsoft.com/office/powerpoint/2010/main" val="265794992"/>
              </p:ext>
            </p:extLst>
          </p:nvPr>
        </p:nvGraphicFramePr>
        <p:xfrm>
          <a:off x="537882" y="1395871"/>
          <a:ext cx="11255189" cy="5282946"/>
        </p:xfrm>
        <a:graphic>
          <a:graphicData uri="http://schemas.openxmlformats.org/drawingml/2006/table">
            <a:tbl>
              <a:tblPr firstRow="1" firstCol="1" bandRow="1">
                <a:tableStyleId>{5C22544A-7EE6-4342-B048-85BDC9FD1C3A}</a:tableStyleId>
              </a:tblPr>
              <a:tblGrid>
                <a:gridCol w="1924088">
                  <a:extLst>
                    <a:ext uri="{9D8B030D-6E8A-4147-A177-3AD203B41FA5}">
                      <a16:colId xmlns:a16="http://schemas.microsoft.com/office/drawing/2014/main" val="20000"/>
                    </a:ext>
                  </a:extLst>
                </a:gridCol>
                <a:gridCol w="9331101">
                  <a:extLst>
                    <a:ext uri="{9D8B030D-6E8A-4147-A177-3AD203B41FA5}">
                      <a16:colId xmlns:a16="http://schemas.microsoft.com/office/drawing/2014/main" val="20001"/>
                    </a:ext>
                  </a:extLst>
                </a:gridCol>
              </a:tblGrid>
              <a:tr h="273138">
                <a:tc>
                  <a:txBody>
                    <a:bodyPr/>
                    <a:lstStyle/>
                    <a:p>
                      <a:pPr>
                        <a:lnSpc>
                          <a:spcPct val="107000"/>
                        </a:lnSpc>
                        <a:spcAft>
                          <a:spcPts val="0"/>
                        </a:spcAft>
                      </a:pPr>
                      <a:r>
                        <a:rPr lang="el-GR" sz="1800" dirty="0">
                          <a:effectLst/>
                        </a:rPr>
                        <a:t>Διαστάσεις Υ. Σ.</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a:effectLst/>
                        </a:rPr>
                        <a:t>Σχολιασμός – αιτιολόγηση</a:t>
                      </a:r>
                      <a:endParaRPr lang="el-GR" sz="180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0"/>
                  </a:ext>
                </a:extLst>
              </a:tr>
              <a:tr h="696214">
                <a:tc>
                  <a:txBody>
                    <a:bodyPr/>
                    <a:lstStyle/>
                    <a:p>
                      <a:pPr>
                        <a:lnSpc>
                          <a:spcPct val="107000"/>
                        </a:lnSpc>
                        <a:spcAft>
                          <a:spcPts val="0"/>
                        </a:spcAft>
                      </a:pPr>
                      <a:r>
                        <a:rPr lang="el-GR" sz="1800" dirty="0">
                          <a:effectLst/>
                        </a:rPr>
                        <a:t>Αλγοριθμική σκέψη</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dirty="0">
                          <a:effectLst/>
                        </a:rPr>
                        <a:t>Η σειριακή διαδικασία της μέτρησης του αριθμού των μαύρων τετραγώνων σε κάθε γραμμή και η αναγνώριση ότι η ισοτιμία (</a:t>
                      </a:r>
                      <a:r>
                        <a:rPr lang="en-US" sz="1800" dirty="0">
                          <a:effectLst/>
                        </a:rPr>
                        <a:t>parity</a:t>
                      </a:r>
                      <a:r>
                        <a:rPr lang="el-GR" sz="1800" dirty="0">
                          <a:effectLst/>
                        </a:rPr>
                        <a:t>) είναι ζυγός αριθμός καθώς και η επανάληψη της διαδικασίας σε κάθε στήλη είναι </a:t>
                      </a:r>
                      <a:r>
                        <a:rPr lang="el-GR" sz="1800">
                          <a:effectLst/>
                        </a:rPr>
                        <a:t>ο </a:t>
                      </a:r>
                      <a:r>
                        <a:rPr lang="el-GR" sz="1800" smtClean="0">
                          <a:effectLst/>
                        </a:rPr>
                        <a:t>αλγόριθμος.</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1"/>
                  </a:ext>
                </a:extLst>
              </a:tr>
              <a:tr h="1044321">
                <a:tc>
                  <a:txBody>
                    <a:bodyPr/>
                    <a:lstStyle/>
                    <a:p>
                      <a:pPr>
                        <a:lnSpc>
                          <a:spcPct val="107000"/>
                        </a:lnSpc>
                        <a:spcAft>
                          <a:spcPts val="0"/>
                        </a:spcAft>
                      </a:pPr>
                      <a:r>
                        <a:rPr lang="el-GR" sz="1800" dirty="0">
                          <a:effectLst/>
                        </a:rPr>
                        <a:t>Αφαιρετική σκέψη</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dirty="0">
                          <a:effectLst/>
                        </a:rPr>
                        <a:t>Κάθε κάρτα (τετραγωνάκι) μπορεί να θεωρηθεί ότι αναπαριστά ένα </a:t>
                      </a:r>
                      <a:r>
                        <a:rPr lang="en-US" sz="1800" dirty="0">
                          <a:effectLst/>
                        </a:rPr>
                        <a:t>bit</a:t>
                      </a:r>
                      <a:r>
                        <a:rPr lang="el-GR" sz="1800" dirty="0">
                          <a:effectLst/>
                        </a:rPr>
                        <a:t> μέσα σε μια ψηφιακή συσκευή. Κάθε σχηματισμός των «</a:t>
                      </a:r>
                      <a:r>
                        <a:rPr lang="en-US" sz="1800" dirty="0">
                          <a:effectLst/>
                        </a:rPr>
                        <a:t>bits</a:t>
                      </a:r>
                      <a:r>
                        <a:rPr lang="el-GR" sz="1800" dirty="0">
                          <a:effectLst/>
                        </a:rPr>
                        <a:t>» στο πλαίσιο μπορεί να θεωρηθεί ως μια αναπαράσταση δεδομένων και το πλέγμα είναι μια αφαίρεση καθώς μπορεί να αποτελεί ένα μοντέλο που μπορεί να χρησιμοποιηθεί για να αναπαραστήσει δεδομένα σε μια ψηφιακή συσκευή, όπως ήχο κλπ.</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2"/>
                  </a:ext>
                </a:extLst>
              </a:tr>
              <a:tr h="870268">
                <a:tc>
                  <a:txBody>
                    <a:bodyPr/>
                    <a:lstStyle/>
                    <a:p>
                      <a:pPr>
                        <a:lnSpc>
                          <a:spcPct val="107000"/>
                        </a:lnSpc>
                        <a:spcAft>
                          <a:spcPts val="0"/>
                        </a:spcAft>
                      </a:pPr>
                      <a:r>
                        <a:rPr lang="el-GR" sz="1800">
                          <a:effectLst/>
                        </a:rPr>
                        <a:t>Διάσπαση προβλήματος</a:t>
                      </a:r>
                      <a:endParaRPr lang="el-GR" sz="180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dirty="0">
                          <a:effectLst/>
                        </a:rPr>
                        <a:t>Για να επιτύχουν τον στόχο τους οι μαθητές διασπούν το πρόβλημα «βρες το λάθος» σε μικρότερα βήματα. Στο πρώτο βήμα οι μαθητές κοιτάζουν κάθε γραμμή, τετραγωνάκι-τετραγωνάκι, μέχρι να βρουν το λάθος, αναρωτώμενοι αν η γραμμή έχει μονό ή ζυγό αριθμό από μαύρα τετραγωνάκια.</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3"/>
                  </a:ext>
                </a:extLst>
              </a:tr>
              <a:tr h="696214">
                <a:tc>
                  <a:txBody>
                    <a:bodyPr/>
                    <a:lstStyle/>
                    <a:p>
                      <a:pPr>
                        <a:lnSpc>
                          <a:spcPct val="107000"/>
                        </a:lnSpc>
                        <a:spcAft>
                          <a:spcPts val="0"/>
                        </a:spcAft>
                      </a:pPr>
                      <a:r>
                        <a:rPr lang="el-GR" sz="1800" dirty="0" smtClean="0">
                          <a:effectLst/>
                        </a:rPr>
                        <a:t>Γενίκευση</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dirty="0">
                          <a:effectLst/>
                        </a:rPr>
                        <a:t>Όταν οι μαθητές κατανοήσουν τον αλγόριθμο με τον οποίο βρίσκουν ποιο τετραγωνάκι έχει αντιστραφεί, τότε θα είναι ικανοί να βρουν το ανεστραμμένο τετραγωνάκι σε οποιοδήποτε πλέγμα πχ 10Χ10 με 100 κάρτες.</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4"/>
                  </a:ext>
                </a:extLst>
              </a:tr>
              <a:tr h="870268">
                <a:tc>
                  <a:txBody>
                    <a:bodyPr/>
                    <a:lstStyle/>
                    <a:p>
                      <a:pPr>
                        <a:lnSpc>
                          <a:spcPct val="107000"/>
                        </a:lnSpc>
                        <a:spcAft>
                          <a:spcPts val="0"/>
                        </a:spcAft>
                      </a:pPr>
                      <a:r>
                        <a:rPr lang="el-GR" sz="1800">
                          <a:effectLst/>
                        </a:rPr>
                        <a:t>Αξιολόγηση</a:t>
                      </a:r>
                      <a:endParaRPr lang="el-GR" sz="180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tc>
                  <a:txBody>
                    <a:bodyPr/>
                    <a:lstStyle/>
                    <a:p>
                      <a:pPr>
                        <a:lnSpc>
                          <a:spcPct val="107000"/>
                        </a:lnSpc>
                        <a:spcAft>
                          <a:spcPts val="0"/>
                        </a:spcAft>
                      </a:pPr>
                      <a:r>
                        <a:rPr lang="el-GR" sz="1800" dirty="0">
                          <a:effectLst/>
                        </a:rPr>
                        <a:t>Το μαγικό τρικ ανιχνεύει λάθη μόνο ένα </a:t>
                      </a:r>
                      <a:r>
                        <a:rPr lang="en-US" sz="1800" dirty="0">
                          <a:effectLst/>
                        </a:rPr>
                        <a:t>bit</a:t>
                      </a:r>
                      <a:r>
                        <a:rPr lang="el-GR" sz="1800" dirty="0">
                          <a:effectLst/>
                        </a:rPr>
                        <a:t> (τετραγωνάκι) έχει αναστραφεί. Η αξιολόγηση περιλαμβάνει και τον έλεγχο της αναστροφής σε δύο τετραγωνάκια, οπότε μπορούμε να πούμε ότι υπάρχει λάθος αλλά ο αλγόριθμος δεν </a:t>
                      </a:r>
                      <a:r>
                        <a:rPr lang="el-GR" sz="1800" dirty="0" err="1">
                          <a:effectLst/>
                        </a:rPr>
                        <a:t>μπόρει</a:t>
                      </a:r>
                      <a:r>
                        <a:rPr lang="el-GR" sz="1800" dirty="0">
                          <a:effectLst/>
                        </a:rPr>
                        <a:t> να μας βοηθήσει για να το βρούμε.</a:t>
                      </a:r>
                      <a:endParaRPr lang="el-GR" sz="1800" dirty="0">
                        <a:effectLst/>
                        <a:latin typeface="Calibri" panose="020F0502020204030204" pitchFamily="34" charset="0"/>
                        <a:ea typeface="PMingLiU" panose="02020500000000000000" pitchFamily="18" charset="-120"/>
                        <a:cs typeface="Arial" panose="020B0604020202020204" pitchFamily="34" charset="0"/>
                      </a:endParaRPr>
                    </a:p>
                  </a:txBody>
                  <a:tcPr marL="66541" marR="6654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5639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348343" y="1395870"/>
            <a:ext cx="11675127" cy="822895"/>
          </a:xfrm>
        </p:spPr>
        <p:txBody>
          <a:bodyPr>
            <a:noAutofit/>
          </a:bodyPr>
          <a:lstStyle/>
          <a:p>
            <a:pPr>
              <a:spcBef>
                <a:spcPct val="0"/>
              </a:spcBef>
            </a:pPr>
            <a:r>
              <a:rPr lang="el-GR" altLang="el-GR" b="1" dirty="0">
                <a:solidFill>
                  <a:srgbClr val="FF0000"/>
                </a:solidFill>
              </a:rPr>
              <a:t>Επίσκεψη στην </a:t>
            </a:r>
            <a:r>
              <a:rPr lang="en-US" altLang="el-GR" b="1" dirty="0">
                <a:solidFill>
                  <a:srgbClr val="FF0000"/>
                </a:solidFill>
              </a:rPr>
              <a:t>Google </a:t>
            </a:r>
            <a:r>
              <a:rPr lang="el-GR" altLang="el-GR" b="1" dirty="0">
                <a:solidFill>
                  <a:srgbClr val="FF0000"/>
                </a:solidFill>
              </a:rPr>
              <a:t>για σενάρια Υπολογιστικής </a:t>
            </a:r>
            <a:r>
              <a:rPr lang="el-GR" altLang="el-GR" b="1" dirty="0" smtClean="0">
                <a:solidFill>
                  <a:srgbClr val="FF0000"/>
                </a:solidFill>
              </a:rPr>
              <a:t>Σκέψης σε </a:t>
            </a:r>
            <a:r>
              <a:rPr lang="el-GR" altLang="el-GR" b="1" dirty="0">
                <a:solidFill>
                  <a:srgbClr val="FF0000"/>
                </a:solidFill>
              </a:rPr>
              <a:t>κάθε ειδικότητα</a:t>
            </a:r>
          </a:p>
          <a:p>
            <a:pPr>
              <a:spcBef>
                <a:spcPct val="0"/>
              </a:spcBef>
            </a:pPr>
            <a:r>
              <a:rPr lang="el-GR" altLang="el-GR" b="1" dirty="0">
                <a:solidFill>
                  <a:srgbClr val="FF0000"/>
                </a:solidFill>
                <a:cs typeface="Times New Roman" panose="02020603050405020304" pitchFamily="18" charset="0"/>
              </a:rPr>
              <a:t>Διαίρει και Βασίλευε!</a:t>
            </a:r>
            <a:endParaRPr lang="en-US" altLang="el-GR" sz="2800" b="1" dirty="0">
              <a:solidFill>
                <a:srgbClr val="FF0000"/>
              </a:solidFill>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348343" y="2372065"/>
            <a:ext cx="11174506" cy="4154984"/>
          </a:xfrm>
          <a:prstGeom prst="rect">
            <a:avLst/>
          </a:prstGeom>
        </p:spPr>
        <p:txBody>
          <a:bodyPr wrap="square">
            <a:spAutoFit/>
          </a:bodyPr>
          <a:lstStyle/>
          <a:p>
            <a:pPr>
              <a:buFont typeface="Arial" panose="020B0604020202020204" pitchFamily="34" charset="0"/>
              <a:buNone/>
            </a:pPr>
            <a:r>
              <a:rPr lang="el-GR" altLang="el-GR" sz="2400" b="1" u="sng" dirty="0">
                <a:solidFill>
                  <a:srgbClr val="FF0000"/>
                </a:solidFill>
                <a:cs typeface="Times New Roman" panose="02020603050405020304" pitchFamily="18" charset="0"/>
              </a:rPr>
              <a:t>Δραστηριότητα:-απευθύνεται κυρίως σε εκπαιδευτικούς σε παιδαγωγικά τμήματα ΑΕΙ</a:t>
            </a:r>
          </a:p>
          <a:p>
            <a:pPr>
              <a:buFont typeface="Arial" panose="020B0604020202020204" pitchFamily="34" charset="0"/>
              <a:buNone/>
            </a:pPr>
            <a:endParaRPr lang="el-GR" altLang="el-GR" sz="2400" dirty="0">
              <a:solidFill>
                <a:srgbClr val="FF0000"/>
              </a:solidFill>
              <a:cs typeface="Times New Roman" panose="02020603050405020304" pitchFamily="18" charset="0"/>
            </a:endParaRPr>
          </a:p>
          <a:p>
            <a:pPr>
              <a:buFontTx/>
              <a:buNone/>
            </a:pPr>
            <a:r>
              <a:rPr lang="el-GR" altLang="el-GR" sz="2400" b="1" u="sng" dirty="0">
                <a:cs typeface="Times New Roman" panose="02020603050405020304" pitchFamily="18" charset="0"/>
              </a:rPr>
              <a:t>Δραστηριότητα: </a:t>
            </a:r>
            <a:r>
              <a:rPr lang="el-GR" altLang="el-GR" sz="2400" dirty="0">
                <a:cs typeface="Times New Roman" panose="02020603050405020304" pitchFamily="18" charset="0"/>
              </a:rPr>
              <a:t>Να εισέλθετε στην ιστοσελίδα  </a:t>
            </a:r>
            <a:r>
              <a:rPr lang="el-GR" altLang="el-GR" sz="2400" u="sng" dirty="0">
                <a:cs typeface="Times New Roman" panose="02020603050405020304" pitchFamily="18" charset="0"/>
                <a:hlinkClick r:id="rId4"/>
              </a:rPr>
              <a:t>https://edu.google.com/resources/programs/exploring-computational-thinking/#!ct-</a:t>
            </a:r>
            <a:r>
              <a:rPr lang="el-GR" altLang="el-GR" sz="2400" dirty="0">
                <a:cs typeface="Times New Roman" panose="02020603050405020304" pitchFamily="18" charset="0"/>
              </a:rPr>
              <a:t> και στην συνέχεια  στην </a:t>
            </a:r>
            <a:r>
              <a:rPr lang="el-GR" altLang="el-GR" sz="2400" u="sng" dirty="0">
                <a:cs typeface="Times New Roman" panose="02020603050405020304" pitchFamily="18" charset="0"/>
                <a:hlinkClick r:id="rId5"/>
              </a:rPr>
              <a:t>https://docs.google.com/document/d/1TZcKVFYVFDPEBnYPr4nCerz0PrXKrp07WbMWqlT8E4A/edit</a:t>
            </a:r>
            <a:r>
              <a:rPr lang="el-GR" altLang="el-GR" sz="2400" dirty="0">
                <a:cs typeface="Times New Roman" panose="02020603050405020304" pitchFamily="18" charset="0"/>
              </a:rPr>
              <a:t> </a:t>
            </a:r>
            <a:endParaRPr lang="el-GR" altLang="el-GR" sz="2400" dirty="0" smtClean="0">
              <a:cs typeface="Times New Roman" panose="02020603050405020304" pitchFamily="18" charset="0"/>
            </a:endParaRPr>
          </a:p>
          <a:p>
            <a:pPr>
              <a:buFontTx/>
              <a:buNone/>
            </a:pPr>
            <a:r>
              <a:rPr lang="el-GR" altLang="el-GR" sz="2400" dirty="0" smtClean="0">
                <a:cs typeface="Times New Roman" panose="02020603050405020304" pitchFamily="18" charset="0"/>
              </a:rPr>
              <a:t>και </a:t>
            </a:r>
            <a:r>
              <a:rPr lang="el-GR" altLang="el-GR" sz="2400" dirty="0">
                <a:cs typeface="Times New Roman" panose="02020603050405020304" pitchFamily="18" charset="0"/>
              </a:rPr>
              <a:t>να ακολουθήσετε τις οδηγίες για να δημιουργήσετε ένα μάθημα σχετικά με την </a:t>
            </a:r>
            <a:r>
              <a:rPr lang="el-GR" altLang="el-GR" sz="2400" b="1" dirty="0">
                <a:cs typeface="Times New Roman" panose="02020603050405020304" pitchFamily="18" charset="0"/>
              </a:rPr>
              <a:t>πολυπλοκότητα ενός αλγορίθμου για μαθητές λυκείου</a:t>
            </a:r>
            <a:r>
              <a:rPr lang="el-GR" altLang="el-GR" sz="2400" dirty="0">
                <a:cs typeface="Times New Roman" panose="02020603050405020304" pitchFamily="18" charset="0"/>
              </a:rPr>
              <a:t>. </a:t>
            </a:r>
            <a:endParaRPr lang="el-GR" altLang="el-GR" sz="2400" dirty="0" smtClean="0">
              <a:cs typeface="Times New Roman" panose="02020603050405020304" pitchFamily="18" charset="0"/>
            </a:endParaRPr>
          </a:p>
          <a:p>
            <a:pPr>
              <a:buFontTx/>
              <a:buNone/>
            </a:pPr>
            <a:r>
              <a:rPr lang="el-GR" altLang="el-GR" sz="2400" dirty="0" smtClean="0">
                <a:cs typeface="Times New Roman" panose="02020603050405020304" pitchFamily="18" charset="0"/>
              </a:rPr>
              <a:t>Θα </a:t>
            </a:r>
            <a:r>
              <a:rPr lang="el-GR" altLang="el-GR" sz="2400" dirty="0">
                <a:cs typeface="Times New Roman" panose="02020603050405020304" pitchFamily="18" charset="0"/>
              </a:rPr>
              <a:t>χρειασθείτε να χρησιμοποιήσετε λίγα στοιχεία από την γλώσσα </a:t>
            </a:r>
            <a:r>
              <a:rPr lang="en-US" altLang="el-GR" sz="2400" dirty="0">
                <a:cs typeface="Times New Roman" panose="02020603050405020304" pitchFamily="18" charset="0"/>
              </a:rPr>
              <a:t>Python</a:t>
            </a:r>
            <a:r>
              <a:rPr lang="el-GR" altLang="el-GR" sz="2400" dirty="0">
                <a:cs typeface="Times New Roman" panose="02020603050405020304" pitchFamily="18" charset="0"/>
              </a:rPr>
              <a:t> που σας δίνονται από την ιστοσελίδα.</a:t>
            </a:r>
          </a:p>
        </p:txBody>
      </p:sp>
    </p:spTree>
    <p:extLst>
      <p:ext uri="{BB962C8B-B14F-4D97-AF65-F5344CB8AC3E}">
        <p14:creationId xmlns:p14="http://schemas.microsoft.com/office/powerpoint/2010/main" val="2127169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7" name="Εικόνα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9578" y="1744009"/>
            <a:ext cx="898974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25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470648" y="1426941"/>
            <a:ext cx="11147612" cy="5162701"/>
          </a:xfrm>
        </p:spPr>
        <p:txBody>
          <a:bodyPr>
            <a:noAutofit/>
          </a:bodyPr>
          <a:lstStyle/>
          <a:p>
            <a:pPr algn="l"/>
            <a:r>
              <a:rPr lang="el-GR" altLang="el-GR" b="1" dirty="0" smtClean="0">
                <a:solidFill>
                  <a:srgbClr val="FF0000"/>
                </a:solidFill>
                <a:cs typeface="Times New Roman" panose="02020603050405020304" pitchFamily="18" charset="0"/>
              </a:rPr>
              <a:t>Τα </a:t>
            </a:r>
            <a:r>
              <a:rPr lang="el-GR" altLang="el-GR" b="1" dirty="0">
                <a:solidFill>
                  <a:srgbClr val="FF0000"/>
                </a:solidFill>
                <a:cs typeface="Times New Roman" panose="02020603050405020304" pitchFamily="18" charset="0"/>
              </a:rPr>
              <a:t>μαγικά/μυστήρια Τρίγωνα !</a:t>
            </a:r>
            <a:endParaRPr lang="en-US" altLang="el-GR" b="1" dirty="0">
              <a:solidFill>
                <a:srgbClr val="FF0000"/>
              </a:solidFill>
              <a:cs typeface="Times New Roman" panose="02020603050405020304" pitchFamily="18" charset="0"/>
            </a:endParaRPr>
          </a:p>
          <a:p>
            <a:pPr algn="l">
              <a:lnSpc>
                <a:spcPct val="80000"/>
              </a:lnSpc>
            </a:pPr>
            <a:r>
              <a:rPr lang="el-GR" altLang="el-GR" dirty="0" smtClean="0">
                <a:cs typeface="Times New Roman" panose="02020603050405020304" pitchFamily="18" charset="0"/>
              </a:rPr>
              <a:t>Υπολογιστική </a:t>
            </a:r>
            <a:r>
              <a:rPr lang="el-GR" altLang="el-GR" dirty="0">
                <a:cs typeface="Times New Roman" panose="02020603050405020304" pitchFamily="18" charset="0"/>
              </a:rPr>
              <a:t>Σκέψη μαζί με τα Μαθηματικά και την Τέχνη περιλαμβάνεται σε πολλές γκαλερί και μουσεία. </a:t>
            </a:r>
          </a:p>
          <a:p>
            <a:pPr algn="l">
              <a:lnSpc>
                <a:spcPct val="80000"/>
              </a:lnSpc>
            </a:pPr>
            <a:r>
              <a:rPr lang="el-GR" altLang="el-GR" dirty="0">
                <a:cs typeface="Times New Roman" panose="02020603050405020304" pitchFamily="18" charset="0"/>
              </a:rPr>
              <a:t>Για παράδειγμα, το περίφημο </a:t>
            </a:r>
            <a:r>
              <a:rPr lang="el-GR" altLang="el-GR" dirty="0" err="1">
                <a:cs typeface="Times New Roman" panose="02020603050405020304" pitchFamily="18" charset="0"/>
              </a:rPr>
              <a:t>Balak</a:t>
            </a:r>
            <a:r>
              <a:rPr lang="el-GR" altLang="el-GR" dirty="0">
                <a:cs typeface="Times New Roman" panose="02020603050405020304" pitchFamily="18" charset="0"/>
              </a:rPr>
              <a:t> </a:t>
            </a:r>
            <a:r>
              <a:rPr lang="el-GR" altLang="el-GR" dirty="0" err="1">
                <a:cs typeface="Times New Roman" panose="02020603050405020304" pitchFamily="18" charset="0"/>
              </a:rPr>
              <a:t>Ram</a:t>
            </a:r>
            <a:r>
              <a:rPr lang="el-GR" altLang="el-GR" dirty="0">
                <a:cs typeface="Times New Roman" panose="02020603050405020304" pitchFamily="18" charset="0"/>
              </a:rPr>
              <a:t> Θεώρημα </a:t>
            </a:r>
            <a:r>
              <a:rPr lang="el-GR" altLang="el-GR" dirty="0" err="1">
                <a:cs typeface="Times New Roman" panose="02020603050405020304" pitchFamily="18" charset="0"/>
              </a:rPr>
              <a:t>Balak</a:t>
            </a:r>
            <a:r>
              <a:rPr lang="el-GR" altLang="el-GR" dirty="0">
                <a:cs typeface="Times New Roman" panose="02020603050405020304" pitchFamily="18" charset="0"/>
              </a:rPr>
              <a:t> </a:t>
            </a:r>
            <a:r>
              <a:rPr lang="el-GR" altLang="el-GR" dirty="0" err="1">
                <a:cs typeface="Times New Roman" panose="02020603050405020304" pitchFamily="18" charset="0"/>
              </a:rPr>
              <a:t>Ram</a:t>
            </a:r>
            <a:r>
              <a:rPr lang="el-GR" altLang="el-GR" dirty="0">
                <a:cs typeface="Times New Roman" panose="02020603050405020304" pitchFamily="18" charset="0"/>
              </a:rPr>
              <a:t>. Common </a:t>
            </a:r>
            <a:r>
              <a:rPr lang="el-GR" altLang="el-GR" dirty="0" err="1">
                <a:cs typeface="Times New Roman" panose="02020603050405020304" pitchFamily="18" charset="0"/>
              </a:rPr>
              <a:t>Factors</a:t>
            </a:r>
            <a:r>
              <a:rPr lang="el-GR" altLang="el-GR" dirty="0">
                <a:cs typeface="Times New Roman" panose="02020603050405020304" pitchFamily="18" charset="0"/>
              </a:rPr>
              <a:t>. </a:t>
            </a:r>
            <a:r>
              <a:rPr lang="el-GR" altLang="el-GR" dirty="0" err="1">
                <a:cs typeface="Times New Roman" panose="02020603050405020304" pitchFamily="18" charset="0"/>
              </a:rPr>
              <a:t>Jour</a:t>
            </a:r>
            <a:r>
              <a:rPr lang="el-GR" altLang="el-GR" dirty="0">
                <a:cs typeface="Times New Roman" panose="02020603050405020304" pitchFamily="18" charset="0"/>
              </a:rPr>
              <a:t>. </a:t>
            </a:r>
            <a:r>
              <a:rPr lang="el-GR" altLang="el-GR" dirty="0" err="1">
                <a:cs typeface="Times New Roman" panose="02020603050405020304" pitchFamily="18" charset="0"/>
              </a:rPr>
              <a:t>Indian</a:t>
            </a:r>
            <a:r>
              <a:rPr lang="el-GR" altLang="el-GR" dirty="0">
                <a:cs typeface="Times New Roman" panose="02020603050405020304" pitchFamily="18" charset="0"/>
              </a:rPr>
              <a:t> </a:t>
            </a:r>
            <a:r>
              <a:rPr lang="el-GR" altLang="el-GR" dirty="0" err="1">
                <a:cs typeface="Times New Roman" panose="02020603050405020304" pitchFamily="18" charset="0"/>
              </a:rPr>
              <a:t>Mathematical</a:t>
            </a:r>
            <a:r>
              <a:rPr lang="el-GR" altLang="el-GR" dirty="0">
                <a:cs typeface="Times New Roman" panose="02020603050405020304" pitchFamily="18" charset="0"/>
              </a:rPr>
              <a:t> </a:t>
            </a:r>
            <a:r>
              <a:rPr lang="el-GR" altLang="el-GR" dirty="0" err="1">
                <a:cs typeface="Times New Roman" panose="02020603050405020304" pitchFamily="18" charset="0"/>
              </a:rPr>
              <a:t>Club</a:t>
            </a:r>
            <a:r>
              <a:rPr lang="el-GR" altLang="el-GR" dirty="0">
                <a:cs typeface="Times New Roman" panose="02020603050405020304" pitchFamily="18" charset="0"/>
              </a:rPr>
              <a:t>, 1 (1909), 39–43. μπορεί να εξηγήσει «μυστήριες» κανονικότητες και «υλοποιήθηκε» στο Κέντρο σύγχρονης τέχνης </a:t>
            </a:r>
            <a:r>
              <a:rPr lang="el-GR" altLang="el-GR" dirty="0" err="1">
                <a:cs typeface="Times New Roman" panose="02020603050405020304" pitchFamily="18" charset="0"/>
              </a:rPr>
              <a:t>Baltic</a:t>
            </a:r>
            <a:r>
              <a:rPr lang="el-GR" altLang="el-GR" dirty="0">
                <a:cs typeface="Times New Roman" panose="02020603050405020304" pitchFamily="18" charset="0"/>
              </a:rPr>
              <a:t> (www.balticmill.com), στην Μ. Βρετανία, στον εορτασμό για 10 χρόνια λειτουργίας του που αφιερώθηκε στον αριθμό δέκα (10) </a:t>
            </a:r>
          </a:p>
          <a:p>
            <a:pPr algn="l">
              <a:lnSpc>
                <a:spcPct val="80000"/>
              </a:lnSpc>
            </a:pPr>
            <a:r>
              <a:rPr lang="en-US" altLang="el-GR" i="1" dirty="0">
                <a:cs typeface="Times New Roman" panose="02020603050405020304" pitchFamily="18" charset="0"/>
              </a:rPr>
              <a:t>(https://static01.nyt.com/images/blogs/wordplay/posts/Triangle_Mysteries_Behrends_Humble.pdf). </a:t>
            </a:r>
            <a:endParaRPr lang="en-US" altLang="el-GR" dirty="0">
              <a:cs typeface="Times New Roman" panose="02020603050405020304" pitchFamily="18" charset="0"/>
            </a:endParaRPr>
          </a:p>
          <a:p>
            <a:pPr algn="l">
              <a:lnSpc>
                <a:spcPct val="80000"/>
              </a:lnSpc>
            </a:pPr>
            <a:r>
              <a:rPr lang="el-GR" altLang="el-GR" dirty="0">
                <a:cs typeface="Times New Roman" panose="02020603050405020304" pitchFamily="18" charset="0"/>
              </a:rPr>
              <a:t>Οργανώθηκε ένα παιχνίδι, στο οποίο μπορούσαν να παίξουν και οι οικογένειες που πήγαν εκεί με τα παιδιά τους, που αφορούσε το θέμα «τι είναι </a:t>
            </a:r>
            <a:r>
              <a:rPr lang="el-GR" altLang="el-GR" dirty="0" err="1">
                <a:cs typeface="Times New Roman" panose="02020603050405020304" pitchFamily="18" charset="0"/>
              </a:rPr>
              <a:t>τυχαιότητα</a:t>
            </a:r>
            <a:r>
              <a:rPr lang="el-GR" altLang="el-GR" dirty="0">
                <a:cs typeface="Times New Roman" panose="02020603050405020304" pitchFamily="18" charset="0"/>
              </a:rPr>
              <a:t>». </a:t>
            </a:r>
          </a:p>
          <a:p>
            <a:pPr algn="l">
              <a:lnSpc>
                <a:spcPct val="80000"/>
              </a:lnSpc>
            </a:pPr>
            <a:r>
              <a:rPr lang="el-GR" altLang="el-GR" dirty="0">
                <a:cs typeface="Times New Roman" panose="02020603050405020304" pitchFamily="18" charset="0"/>
              </a:rPr>
              <a:t>Σκοπός της δραστηριότητας αυτής είναι οι εκπαιδευόμενοι να αναπτύξουν ικανότητες Υπολογιστικής Σκέψης μέσα από ένα παιχνίδι, ενώ μπορεί να συνδεθεί με πολλούς στόχους του </a:t>
            </a:r>
            <a:r>
              <a:rPr lang="el-GR" altLang="el-GR" dirty="0" err="1">
                <a:cs typeface="Times New Roman" panose="02020603050405020304" pitchFamily="18" charset="0"/>
              </a:rPr>
              <a:t>Bloom</a:t>
            </a:r>
            <a:r>
              <a:rPr lang="el-GR" altLang="el-GR" dirty="0">
                <a:cs typeface="Times New Roman" panose="02020603050405020304" pitchFamily="18" charset="0"/>
              </a:rPr>
              <a:t> (από την Ανάλυση έως την Κατασκευή). </a:t>
            </a:r>
            <a:endParaRPr lang="el-GR" altLang="el-GR" b="1" dirty="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363231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4195482" y="758378"/>
            <a:ext cx="7461159" cy="396418"/>
          </a:xfrm>
        </p:spPr>
        <p:txBody>
          <a:bodyPr>
            <a:noAutofit/>
          </a:bodyPr>
          <a:lstStyle/>
          <a:p>
            <a:pPr algn="l"/>
            <a:r>
              <a:rPr lang="el-GR" altLang="el-GR" b="1" dirty="0" smtClean="0">
                <a:solidFill>
                  <a:srgbClr val="FF0000"/>
                </a:solidFill>
                <a:latin typeface="Times New Roman" panose="02020603050405020304" pitchFamily="18" charset="0"/>
                <a:cs typeface="Times New Roman" panose="02020603050405020304" pitchFamily="18" charset="0"/>
              </a:rPr>
              <a:t>Τα </a:t>
            </a:r>
            <a:r>
              <a:rPr lang="el-GR" altLang="el-GR" b="1" dirty="0">
                <a:solidFill>
                  <a:srgbClr val="FF0000"/>
                </a:solidFill>
                <a:latin typeface="Times New Roman" panose="02020603050405020304" pitchFamily="18" charset="0"/>
                <a:cs typeface="Times New Roman" panose="02020603050405020304" pitchFamily="18" charset="0"/>
              </a:rPr>
              <a:t>μαγικά/μυστήρια Τρίγωνα </a:t>
            </a:r>
            <a:r>
              <a:rPr lang="el-GR" altLang="el-GR" b="1" dirty="0" smtClean="0">
                <a:solidFill>
                  <a:srgbClr val="FF0000"/>
                </a:solidFill>
                <a:latin typeface="Times New Roman" panose="02020603050405020304" pitchFamily="18" charset="0"/>
                <a:cs typeface="Times New Roman" panose="02020603050405020304" pitchFamily="18" charset="0"/>
              </a:rPr>
              <a:t>!</a:t>
            </a:r>
            <a:endParaRPr lang="el-GR" altLang="el-GR" b="1" dirty="0">
              <a:solidFill>
                <a:srgbClr val="FF0000"/>
              </a:solidFill>
              <a:latin typeface="Times New Roman" panose="02020603050405020304" pitchFamily="18" charset="0"/>
              <a:cs typeface="Times New Roman" panose="02020603050405020304" pitchFamily="18" charset="0"/>
            </a:endParaRPr>
          </a:p>
          <a:p>
            <a:pPr algn="l"/>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1287" y="1745494"/>
            <a:ext cx="6970713"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0" y="2168708"/>
            <a:ext cx="5033029" cy="3416320"/>
          </a:xfrm>
          <a:prstGeom prst="rect">
            <a:avLst/>
          </a:prstGeom>
        </p:spPr>
        <p:txBody>
          <a:bodyPr wrap="square">
            <a:spAutoFit/>
          </a:bodyPr>
          <a:lstStyle/>
          <a:p>
            <a:pPr marL="285750" indent="-285750">
              <a:buFont typeface="Arial" panose="020B0604020202020204" pitchFamily="34" charset="0"/>
              <a:buChar char="•"/>
            </a:pPr>
            <a:r>
              <a:rPr lang="el-GR" sz="2400" dirty="0" smtClean="0"/>
              <a:t>Τοποθετούμε τυχαία 3 διαφορετικά χρώματα σε δέκα κουτιά</a:t>
            </a:r>
          </a:p>
          <a:p>
            <a:pPr marL="285750" indent="-285750">
              <a:buFont typeface="Arial" panose="020B0604020202020204" pitchFamily="34" charset="0"/>
              <a:buChar char="•"/>
            </a:pPr>
            <a:r>
              <a:rPr lang="el-GR" sz="2400" dirty="0" smtClean="0"/>
              <a:t>Αν 2 συνεχόμενα χρώματα σε μια σειρά είναι ίδια τότε τοποθετούμε το χρώμα αυτό στην επόμενη σειρά.</a:t>
            </a:r>
          </a:p>
          <a:p>
            <a:pPr marL="285750" indent="-285750">
              <a:buFont typeface="Arial" panose="020B0604020202020204" pitchFamily="34" charset="0"/>
              <a:buChar char="•"/>
            </a:pPr>
            <a:r>
              <a:rPr lang="el-GR" sz="2400" dirty="0" smtClean="0"/>
              <a:t>Αν </a:t>
            </a:r>
            <a:r>
              <a:rPr lang="el-GR" sz="2400" dirty="0"/>
              <a:t>2 συνεχόμενα χρώματα σε μια σειρά είναι </a:t>
            </a:r>
            <a:r>
              <a:rPr lang="el-GR" sz="2400" dirty="0" smtClean="0"/>
              <a:t>διαφορετικά </a:t>
            </a:r>
            <a:r>
              <a:rPr lang="el-GR" sz="2400" dirty="0"/>
              <a:t>τότε τοποθετούμε το </a:t>
            </a:r>
            <a:r>
              <a:rPr lang="el-GR" sz="2400" dirty="0" smtClean="0"/>
              <a:t>τρίτο χρώμα </a:t>
            </a:r>
            <a:r>
              <a:rPr lang="el-GR" sz="2400" dirty="0"/>
              <a:t>αυτό στην επόμενη σειρά</a:t>
            </a:r>
            <a:r>
              <a:rPr lang="el-GR" sz="2400" dirty="0" smtClean="0"/>
              <a:t>.</a:t>
            </a:r>
            <a:endParaRPr lang="el-GR" sz="2400" dirty="0"/>
          </a:p>
        </p:txBody>
      </p:sp>
    </p:spTree>
    <p:extLst>
      <p:ext uri="{BB962C8B-B14F-4D97-AF65-F5344CB8AC3E}">
        <p14:creationId xmlns:p14="http://schemas.microsoft.com/office/powerpoint/2010/main" val="186351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1527523"/>
          </a:xfrm>
        </p:spPr>
        <p:txBody>
          <a:bodyPr>
            <a:normAutofit fontScale="90000"/>
          </a:bodyPr>
          <a:lstStyle/>
          <a:p>
            <a:r>
              <a:rPr lang="el-GR" altLang="el-GR" b="1" dirty="0"/>
              <a:t>Παιδαγωγική </a:t>
            </a:r>
            <a:br>
              <a:rPr lang="el-GR" altLang="el-GR" b="1" dirty="0"/>
            </a:br>
            <a:r>
              <a:rPr lang="el-GR" altLang="el-GR" b="1" dirty="0"/>
              <a:t>της Επιστήμης των Υπολογιστών </a:t>
            </a:r>
            <a:endParaRPr lang="el-GR" dirty="0"/>
          </a:p>
        </p:txBody>
      </p:sp>
      <p:pic>
        <p:nvPicPr>
          <p:cNvPr id="4" name="Εικόνα 3" descr="ΛΟΓΟΤΥΠΟ ΑΣΠΑΙΤΕ ΕΛΛΗΝΙΚΟ cop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9" name="Ορθογώνιο 8"/>
          <p:cNvSpPr/>
          <p:nvPr/>
        </p:nvSpPr>
        <p:spPr>
          <a:xfrm>
            <a:off x="282389" y="2618851"/>
            <a:ext cx="4827493" cy="3715120"/>
          </a:xfrm>
          <a:prstGeom prst="rect">
            <a:avLst/>
          </a:prstGeom>
        </p:spPr>
        <p:txBody>
          <a:bodyPr wrap="square">
            <a:spAutoFit/>
          </a:bodyPr>
          <a:lstStyle/>
          <a:p>
            <a:pPr marL="342900" lvl="0" indent="-342900">
              <a:lnSpc>
                <a:spcPct val="107000"/>
              </a:lnSpc>
              <a:spcAft>
                <a:spcPts val="0"/>
              </a:spcAft>
              <a:buFont typeface="+mj-lt"/>
              <a:buAutoNum type="arabicPeriod"/>
            </a:pPr>
            <a:r>
              <a:rPr lang="el-GR" sz="2200" dirty="0" smtClean="0"/>
              <a:t>Τοποθετούμε </a:t>
            </a:r>
            <a:r>
              <a:rPr lang="el-GR" sz="2200" dirty="0"/>
              <a:t>τυχαίους αριθμούς στα αριστερά κουτάκια</a:t>
            </a:r>
          </a:p>
          <a:p>
            <a:pPr marL="342900" lvl="0" indent="-342900">
              <a:lnSpc>
                <a:spcPct val="107000"/>
              </a:lnSpc>
              <a:spcAft>
                <a:spcPts val="0"/>
              </a:spcAft>
              <a:buFont typeface="+mj-lt"/>
              <a:buAutoNum type="arabicPeriod"/>
            </a:pPr>
            <a:r>
              <a:rPr lang="el-GR" sz="2200" dirty="0"/>
              <a:t>Οι αριθμοί κινούνται σύμφωνα με τα βέλη μέχρι να φτάσουν στον κύκλο.</a:t>
            </a:r>
          </a:p>
          <a:p>
            <a:pPr marL="342900" lvl="0" indent="-342900">
              <a:lnSpc>
                <a:spcPct val="107000"/>
              </a:lnSpc>
              <a:spcAft>
                <a:spcPts val="0"/>
              </a:spcAft>
              <a:buFont typeface="+mj-lt"/>
              <a:buAutoNum type="arabicPeriod"/>
            </a:pPr>
            <a:r>
              <a:rPr lang="el-GR" sz="2200" dirty="0"/>
              <a:t>Σε κάθε κύκλο φτάνουν 2 αριθμοί και γίνεται σύγκριση.</a:t>
            </a:r>
          </a:p>
          <a:p>
            <a:pPr marL="342900" lvl="0" indent="-342900">
              <a:lnSpc>
                <a:spcPct val="107000"/>
              </a:lnSpc>
              <a:spcAft>
                <a:spcPts val="800"/>
              </a:spcAft>
              <a:buFont typeface="+mj-lt"/>
              <a:buAutoNum type="arabicPeriod"/>
            </a:pPr>
            <a:r>
              <a:rPr lang="el-GR" sz="2200" dirty="0"/>
              <a:t>Η μικρότερη τιμή ακολουθεί το αριστερό βέλος  και η μεγαλύτερη τιμή ακολουθεί το δεξιό βέλος μέχρι να φτάσουν στον κύκλο</a:t>
            </a:r>
          </a:p>
        </p:txBody>
      </p:sp>
      <p:pic>
        <p:nvPicPr>
          <p:cNvPr id="10" name="Εικόνα 9"/>
          <p:cNvPicPr>
            <a:picLocks noChangeAspect="1"/>
          </p:cNvPicPr>
          <p:nvPr/>
        </p:nvPicPr>
        <p:blipFill>
          <a:blip r:embed="rId5"/>
          <a:stretch>
            <a:fillRect/>
          </a:stretch>
        </p:blipFill>
        <p:spPr>
          <a:xfrm>
            <a:off x="5547031" y="2948714"/>
            <a:ext cx="6315075" cy="2952750"/>
          </a:xfrm>
          <a:prstGeom prst="rect">
            <a:avLst/>
          </a:prstGeom>
        </p:spPr>
      </p:pic>
      <p:sp>
        <p:nvSpPr>
          <p:cNvPr id="11" name="Ορθογώνιο 10"/>
          <p:cNvSpPr/>
          <p:nvPr/>
        </p:nvSpPr>
        <p:spPr>
          <a:xfrm>
            <a:off x="588913" y="1606931"/>
            <a:ext cx="10779293" cy="800860"/>
          </a:xfrm>
          <a:prstGeom prst="rect">
            <a:avLst/>
          </a:prstGeom>
        </p:spPr>
        <p:txBody>
          <a:bodyPr wrap="square">
            <a:spAutoFit/>
          </a:bodyPr>
          <a:lstStyle/>
          <a:p>
            <a:pPr>
              <a:lnSpc>
                <a:spcPct val="107000"/>
              </a:lnSpc>
              <a:spcAft>
                <a:spcPts val="800"/>
              </a:spcAft>
            </a:pPr>
            <a:r>
              <a:rPr lang="el-GR" sz="2200" dirty="0"/>
              <a:t>Στα αριστερά κουτάκια (</a:t>
            </a:r>
            <a:r>
              <a:rPr lang="en-US" sz="2200" dirty="0"/>
              <a:t>IN</a:t>
            </a:r>
            <a:r>
              <a:rPr lang="el-GR" sz="2200" dirty="0"/>
              <a:t>) μπαίνουν τυχαίοι αριθμοί και μέσω του παρακάτω αλγορίθμου, θα πρέπει να καταλήξουν με την σωστή σειρά (αύξουσα) στα κουτάκια δεξιά (</a:t>
            </a:r>
            <a:r>
              <a:rPr lang="en-US" sz="2200" dirty="0"/>
              <a:t>OUT</a:t>
            </a:r>
            <a:r>
              <a:rPr lang="el-GR" sz="2200" dirty="0"/>
              <a:t>).</a:t>
            </a:r>
          </a:p>
        </p:txBody>
      </p:sp>
    </p:spTree>
    <p:extLst>
      <p:ext uri="{BB962C8B-B14F-4D97-AF65-F5344CB8AC3E}">
        <p14:creationId xmlns:p14="http://schemas.microsoft.com/office/powerpoint/2010/main" val="142631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1527523"/>
          </a:xfrm>
        </p:spPr>
        <p:txBody>
          <a:bodyPr>
            <a:normAutofit fontScale="90000"/>
          </a:bodyPr>
          <a:lstStyle/>
          <a:p>
            <a:r>
              <a:rPr lang="el-GR" altLang="el-GR" b="1" dirty="0"/>
              <a:t>Παιδαγωγική </a:t>
            </a:r>
            <a:br>
              <a:rPr lang="el-GR" altLang="el-GR" b="1" dirty="0"/>
            </a:br>
            <a:r>
              <a:rPr lang="el-GR" altLang="el-GR" b="1" dirty="0"/>
              <a:t>της Επιστήμης των Υπολογιστών </a:t>
            </a:r>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18" y="1629793"/>
            <a:ext cx="8511988" cy="35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1704826" y="5569861"/>
            <a:ext cx="7774961" cy="830997"/>
          </a:xfrm>
          <a:prstGeom prst="rect">
            <a:avLst/>
          </a:prstGeom>
        </p:spPr>
        <p:txBody>
          <a:bodyPr wrap="square">
            <a:spAutoFit/>
          </a:bodyPr>
          <a:lstStyle/>
          <a:p>
            <a:r>
              <a:rPr lang="el-GR" altLang="el-GR" sz="2400" b="1" dirty="0">
                <a:latin typeface="Times New Roman" panose="02020603050405020304" pitchFamily="18" charset="0"/>
                <a:cs typeface="Times New Roman" panose="02020603050405020304" pitchFamily="18" charset="0"/>
              </a:rPr>
              <a:t>Ο Αλγόριθμος </a:t>
            </a:r>
            <a:r>
              <a:rPr lang="en-US" altLang="el-GR" sz="2400" b="1" dirty="0">
                <a:latin typeface="Times New Roman" panose="02020603050405020304" pitchFamily="18" charset="0"/>
                <a:cs typeface="Times New Roman" panose="02020603050405020304" pitchFamily="18" charset="0"/>
              </a:rPr>
              <a:t>sort </a:t>
            </a:r>
            <a:r>
              <a:rPr lang="el-GR" altLang="el-GR" sz="2400" b="1" dirty="0">
                <a:latin typeface="Times New Roman" panose="02020603050405020304" pitchFamily="18" charset="0"/>
                <a:cs typeface="Times New Roman" panose="02020603050405020304" pitchFamily="18" charset="0"/>
              </a:rPr>
              <a:t>και Ουγγρικός Χορός </a:t>
            </a:r>
            <a:endParaRPr lang="en-US" altLang="el-GR" sz="2400" b="1" dirty="0">
              <a:latin typeface="Times New Roman" panose="02020603050405020304" pitchFamily="18" charset="0"/>
              <a:cs typeface="Times New Roman" panose="02020603050405020304" pitchFamily="18" charset="0"/>
            </a:endParaRPr>
          </a:p>
          <a:p>
            <a:r>
              <a:rPr lang="en-US" altLang="el-GR" sz="2400" b="1" dirty="0" smtClean="0">
                <a:latin typeface="Times New Roman" panose="02020603050405020304" pitchFamily="18" charset="0"/>
                <a:cs typeface="Times New Roman" panose="02020603050405020304" pitchFamily="18" charset="0"/>
              </a:rPr>
              <a:t>https</a:t>
            </a:r>
            <a:r>
              <a:rPr lang="en-US" altLang="el-GR" sz="2400" b="1" dirty="0">
                <a:latin typeface="Times New Roman" panose="02020603050405020304" pitchFamily="18" charset="0"/>
                <a:cs typeface="Times New Roman" panose="02020603050405020304" pitchFamily="18" charset="0"/>
              </a:rPr>
              <a:t>://www.youtube.com/watch?v=3San3uKKHgg</a:t>
            </a:r>
            <a:endParaRPr lang="en-GB" alt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782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smtClean="0"/>
              <a:t>Υπολογιστικός Τρόπος</a:t>
            </a:r>
            <a:r>
              <a:rPr lang="en-US" altLang="el-GR" b="1" dirty="0" smtClean="0"/>
              <a:t>  </a:t>
            </a:r>
            <a:r>
              <a:rPr lang="el-GR" altLang="el-GR" b="1" dirty="0" smtClean="0"/>
              <a:t>Σκέψη</a:t>
            </a:r>
            <a:r>
              <a:rPr lang="el-GR" b="1" dirty="0" smtClean="0"/>
              <a:t> </a:t>
            </a:r>
            <a:endParaRPr lang="el-GR" dirty="0"/>
          </a:p>
        </p:txBody>
      </p:sp>
      <p:sp>
        <p:nvSpPr>
          <p:cNvPr id="3" name="Υπότιτλος 2"/>
          <p:cNvSpPr>
            <a:spLocks noGrp="1"/>
          </p:cNvSpPr>
          <p:nvPr>
            <p:ph type="subTitle" idx="1"/>
          </p:nvPr>
        </p:nvSpPr>
        <p:spPr>
          <a:xfrm>
            <a:off x="466677" y="1534517"/>
            <a:ext cx="11174506" cy="5323483"/>
          </a:xfrm>
        </p:spPr>
        <p:txBody>
          <a:bodyPr>
            <a:noAutofit/>
          </a:bodyPr>
          <a:lstStyle/>
          <a:p>
            <a:pPr algn="l"/>
            <a:r>
              <a:rPr lang="el-GR" b="1" dirty="0"/>
              <a:t>Υπολογιστικός τρόπος </a:t>
            </a:r>
            <a:r>
              <a:rPr lang="el-GR" b="1" dirty="0" smtClean="0"/>
              <a:t>σκέψης – </a:t>
            </a:r>
            <a:r>
              <a:rPr lang="el-GR" b="1" dirty="0" err="1" smtClean="0"/>
              <a:t>Computational</a:t>
            </a:r>
            <a:r>
              <a:rPr lang="el-GR" b="1" dirty="0" smtClean="0"/>
              <a:t> </a:t>
            </a:r>
            <a:r>
              <a:rPr lang="en-US" b="1" dirty="0"/>
              <a:t>T</a:t>
            </a:r>
            <a:r>
              <a:rPr lang="el-GR" b="1" dirty="0" err="1"/>
              <a:t>hinking</a:t>
            </a:r>
            <a:r>
              <a:rPr lang="el-GR" b="1" dirty="0"/>
              <a:t> (CT) , </a:t>
            </a:r>
            <a:r>
              <a:rPr lang="el-GR" dirty="0"/>
              <a:t>είναι μια διαδικασία επίλυσης προβλήματος που περιλαμβάνει μεταξύ άλλων τα ακόλουθα χαρακτηριστικά:</a:t>
            </a:r>
          </a:p>
          <a:p>
            <a:pPr marL="800100" lvl="1" indent="-342900" algn="l">
              <a:buFont typeface="Arial" panose="020B0604020202020204" pitchFamily="34" charset="0"/>
              <a:buChar char="•"/>
            </a:pPr>
            <a:r>
              <a:rPr lang="el-GR" sz="2200" b="1" dirty="0"/>
              <a:t>Την διατύπωση  του προβλήματος </a:t>
            </a:r>
            <a:r>
              <a:rPr lang="el-GR" sz="2200" dirty="0"/>
              <a:t>με τέτοιο τρόπο ώστε να μας επιτρέπει τη χρήση του ΗΥ και άλλων εργαλείων </a:t>
            </a:r>
          </a:p>
          <a:p>
            <a:pPr marL="800100" lvl="1" indent="-342900" algn="l">
              <a:buFont typeface="Arial" panose="020B0604020202020204" pitchFamily="34" charset="0"/>
              <a:buChar char="•"/>
            </a:pPr>
            <a:r>
              <a:rPr lang="el-GR" sz="2200" b="1" dirty="0"/>
              <a:t>Την λογική οργάνωση και ανάλυση δεδομένων </a:t>
            </a:r>
          </a:p>
          <a:p>
            <a:pPr marL="800100" lvl="1" indent="-342900" algn="l">
              <a:buFont typeface="Arial" panose="020B0604020202020204" pitchFamily="34" charset="0"/>
              <a:buChar char="•"/>
            </a:pPr>
            <a:r>
              <a:rPr lang="el-GR" sz="2200" b="1" dirty="0"/>
              <a:t>Την αναπαράσταση των δεδομένων </a:t>
            </a:r>
            <a:r>
              <a:rPr lang="el-GR" sz="2200" dirty="0"/>
              <a:t>μέσω αφαιρετικών δομών όπως τα μοντέλα και οι προσομοιώσεις </a:t>
            </a:r>
          </a:p>
          <a:p>
            <a:pPr marL="800100" lvl="1" indent="-342900" algn="l">
              <a:buFont typeface="Arial" panose="020B0604020202020204" pitchFamily="34" charset="0"/>
              <a:buChar char="•"/>
            </a:pPr>
            <a:r>
              <a:rPr lang="el-GR" sz="2200" b="1" dirty="0"/>
              <a:t>Την αυτοματοποιημένη </a:t>
            </a:r>
            <a:r>
              <a:rPr lang="el-GR" sz="2200" dirty="0"/>
              <a:t>λύση των προβλημάτων μέσω της αλγοριθμικής σκέψης</a:t>
            </a:r>
          </a:p>
          <a:p>
            <a:pPr marL="800100" lvl="1" indent="-342900" algn="l">
              <a:buFont typeface="Arial" panose="020B0604020202020204" pitchFamily="34" charset="0"/>
              <a:buChar char="•"/>
            </a:pPr>
            <a:r>
              <a:rPr lang="el-GR" sz="2200" b="1" dirty="0"/>
              <a:t>Τον προσδιορισμό, ανάλυση και την υλοποίησης εναλλακτικών λύσεων </a:t>
            </a:r>
            <a:r>
              <a:rPr lang="el-GR" sz="2200" dirty="0"/>
              <a:t>και την αναζήτηση της βέλτιστης λύσης </a:t>
            </a:r>
          </a:p>
          <a:p>
            <a:pPr marL="800100" lvl="1" indent="-342900" algn="l">
              <a:buFont typeface="Arial" panose="020B0604020202020204" pitchFamily="34" charset="0"/>
              <a:buChar char="•"/>
            </a:pPr>
            <a:r>
              <a:rPr lang="el-GR" sz="2200" b="1" dirty="0"/>
              <a:t>Την γενίκευση και μεταφορά του προβλήματος </a:t>
            </a:r>
            <a:r>
              <a:rPr lang="el-GR" sz="2200" dirty="0"/>
              <a:t>προς επίλυση σε άλλες παρόμοιες καταστάσεις</a:t>
            </a:r>
          </a:p>
          <a:p>
            <a:pPr algn="l"/>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85495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551327" y="1549467"/>
            <a:ext cx="11255190" cy="3297153"/>
          </a:xfrm>
        </p:spPr>
        <p:txBody>
          <a:bodyPr>
            <a:noAutofit/>
          </a:bodyPr>
          <a:lstStyle/>
          <a:p>
            <a:pPr algn="l">
              <a:lnSpc>
                <a:spcPct val="80000"/>
              </a:lnSpc>
            </a:pPr>
            <a:r>
              <a:rPr lang="en-US" altLang="el-GR" dirty="0" smtClean="0"/>
              <a:t>H </a:t>
            </a:r>
            <a:r>
              <a:rPr lang="el-GR" altLang="el-GR" b="1" dirty="0" smtClean="0"/>
              <a:t>Υπολογιστική </a:t>
            </a:r>
            <a:r>
              <a:rPr lang="el-GR" altLang="el-GR" b="1" dirty="0"/>
              <a:t>Σκέψη (Υ.Σ.) </a:t>
            </a:r>
            <a:r>
              <a:rPr lang="el-GR" altLang="el-GR" dirty="0"/>
              <a:t>είναι μια βασική δεξιότητα που πρέπει να έχουν οι εκπαιδευόμενοι συμπληρωματικά με τις άλλες τρεις βασικές δεξιότητες, την ανάγνωση, τη γραφή και την </a:t>
            </a:r>
            <a:r>
              <a:rPr lang="el-GR" altLang="el-GR" dirty="0" smtClean="0"/>
              <a:t>αριθμητική</a:t>
            </a:r>
            <a:r>
              <a:rPr lang="en-US" altLang="el-GR" dirty="0" smtClean="0"/>
              <a:t> (Wind, 2006)</a:t>
            </a:r>
            <a:r>
              <a:rPr lang="el-GR" altLang="el-GR" dirty="0" smtClean="0"/>
              <a:t>. </a:t>
            </a:r>
            <a:endParaRPr lang="en-US" altLang="el-GR" dirty="0" smtClean="0"/>
          </a:p>
          <a:p>
            <a:pPr algn="l">
              <a:lnSpc>
                <a:spcPct val="80000"/>
              </a:lnSpc>
            </a:pPr>
            <a:r>
              <a:rPr lang="el-GR" altLang="el-GR" dirty="0" smtClean="0">
                <a:solidFill>
                  <a:srgbClr val="FF0000"/>
                </a:solidFill>
                <a:cs typeface="Times New Roman" panose="02020603050405020304" pitchFamily="18" charset="0"/>
              </a:rPr>
              <a:t>Η </a:t>
            </a:r>
            <a:r>
              <a:rPr lang="el-GR" altLang="el-GR" dirty="0">
                <a:solidFill>
                  <a:srgbClr val="FF0000"/>
                </a:solidFill>
                <a:cs typeface="Times New Roman" panose="02020603050405020304" pitchFamily="18" charset="0"/>
              </a:rPr>
              <a:t>Υ.Σ. περιλαμβάνει </a:t>
            </a:r>
            <a:endParaRPr lang="en-US" altLang="el-GR" dirty="0" smtClean="0">
              <a:solidFill>
                <a:srgbClr val="FF0000"/>
              </a:solidFill>
              <a:cs typeface="Times New Roman" panose="02020603050405020304" pitchFamily="18" charset="0"/>
            </a:endParaRPr>
          </a:p>
          <a:p>
            <a:pPr marL="342900" indent="-342900" algn="l">
              <a:lnSpc>
                <a:spcPct val="80000"/>
              </a:lnSpc>
              <a:buFont typeface="Arial" panose="020B0604020202020204" pitchFamily="34" charset="0"/>
              <a:buChar char="•"/>
            </a:pPr>
            <a:r>
              <a:rPr lang="el-GR" altLang="el-GR" dirty="0" smtClean="0">
                <a:solidFill>
                  <a:srgbClr val="FF0000"/>
                </a:solidFill>
                <a:cs typeface="Times New Roman" panose="02020603050405020304" pitchFamily="18" charset="0"/>
              </a:rPr>
              <a:t>την </a:t>
            </a:r>
            <a:r>
              <a:rPr lang="el-GR" altLang="el-GR" dirty="0">
                <a:solidFill>
                  <a:srgbClr val="FF0000"/>
                </a:solidFill>
                <a:cs typeface="Times New Roman" panose="02020603050405020304" pitchFamily="18" charset="0"/>
              </a:rPr>
              <a:t>επίλυση προβλήματος, </a:t>
            </a:r>
            <a:endParaRPr lang="en-US" altLang="el-GR" dirty="0" smtClean="0">
              <a:solidFill>
                <a:srgbClr val="FF0000"/>
              </a:solidFill>
              <a:cs typeface="Times New Roman" panose="02020603050405020304" pitchFamily="18" charset="0"/>
            </a:endParaRPr>
          </a:p>
          <a:p>
            <a:pPr marL="342900" indent="-342900" algn="l">
              <a:lnSpc>
                <a:spcPct val="80000"/>
              </a:lnSpc>
              <a:buFont typeface="Arial" panose="020B0604020202020204" pitchFamily="34" charset="0"/>
              <a:buChar char="•"/>
            </a:pPr>
            <a:r>
              <a:rPr lang="el-GR" altLang="el-GR" dirty="0" smtClean="0">
                <a:solidFill>
                  <a:srgbClr val="FF0000"/>
                </a:solidFill>
                <a:cs typeface="Times New Roman" panose="02020603050405020304" pitchFamily="18" charset="0"/>
              </a:rPr>
              <a:t>το </a:t>
            </a:r>
            <a:r>
              <a:rPr lang="el-GR" altLang="el-GR" dirty="0">
                <a:solidFill>
                  <a:srgbClr val="FF0000"/>
                </a:solidFill>
                <a:cs typeface="Times New Roman" panose="02020603050405020304" pitchFamily="18" charset="0"/>
              </a:rPr>
              <a:t>σχεδιασμό συστημάτων και </a:t>
            </a:r>
            <a:endParaRPr lang="en-US" altLang="el-GR" dirty="0" smtClean="0">
              <a:solidFill>
                <a:srgbClr val="FF0000"/>
              </a:solidFill>
              <a:cs typeface="Times New Roman" panose="02020603050405020304" pitchFamily="18" charset="0"/>
            </a:endParaRPr>
          </a:p>
          <a:p>
            <a:pPr marL="342900" indent="-342900" algn="l">
              <a:lnSpc>
                <a:spcPct val="80000"/>
              </a:lnSpc>
              <a:buFont typeface="Arial" panose="020B0604020202020204" pitchFamily="34" charset="0"/>
              <a:buChar char="•"/>
            </a:pPr>
            <a:r>
              <a:rPr lang="el-GR" altLang="el-GR" dirty="0" smtClean="0">
                <a:solidFill>
                  <a:srgbClr val="FF0000"/>
                </a:solidFill>
                <a:cs typeface="Times New Roman" panose="02020603050405020304" pitchFamily="18" charset="0"/>
              </a:rPr>
              <a:t>την </a:t>
            </a:r>
            <a:r>
              <a:rPr lang="el-GR" altLang="el-GR" dirty="0">
                <a:solidFill>
                  <a:srgbClr val="FF0000"/>
                </a:solidFill>
                <a:cs typeface="Times New Roman" panose="02020603050405020304" pitchFamily="18" charset="0"/>
              </a:rPr>
              <a:t>κατανόηση της ανθρώπινης συμπεριφοράς, </a:t>
            </a:r>
            <a:endParaRPr lang="en-US" altLang="el-GR" dirty="0" smtClean="0">
              <a:solidFill>
                <a:srgbClr val="FF0000"/>
              </a:solidFill>
              <a:cs typeface="Times New Roman" panose="02020603050405020304" pitchFamily="18" charset="0"/>
            </a:endParaRPr>
          </a:p>
          <a:p>
            <a:pPr algn="l">
              <a:lnSpc>
                <a:spcPct val="80000"/>
              </a:lnSpc>
            </a:pPr>
            <a:r>
              <a:rPr lang="el-GR" altLang="el-GR" dirty="0" smtClean="0">
                <a:solidFill>
                  <a:srgbClr val="FF0000"/>
                </a:solidFill>
                <a:cs typeface="Times New Roman" panose="02020603050405020304" pitchFamily="18" charset="0"/>
              </a:rPr>
              <a:t>βασιζόμενη </a:t>
            </a:r>
            <a:r>
              <a:rPr lang="el-GR" altLang="el-GR" dirty="0">
                <a:solidFill>
                  <a:srgbClr val="FF0000"/>
                </a:solidFill>
                <a:cs typeface="Times New Roman" panose="02020603050405020304" pitchFamily="18" charset="0"/>
              </a:rPr>
              <a:t>σε έννοιες που είναι πολύ σημαντικές για την </a:t>
            </a:r>
            <a:r>
              <a:rPr lang="el-GR" altLang="el-GR" dirty="0" smtClean="0">
                <a:solidFill>
                  <a:srgbClr val="FF0000"/>
                </a:solidFill>
                <a:cs typeface="Times New Roman" panose="02020603050405020304" pitchFamily="18" charset="0"/>
              </a:rPr>
              <a:t>Επιστήμη των Υπολογιστών. </a:t>
            </a:r>
            <a:endParaRPr lang="en-US" altLang="el-GR" dirty="0">
              <a:solidFill>
                <a:srgbClr val="FF0000"/>
              </a:solidFill>
              <a:cs typeface="Times New Roman" panose="02020603050405020304" pitchFamily="18" charset="0"/>
            </a:endParaRPr>
          </a:p>
          <a:p>
            <a:pPr algn="l"/>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488062" y="4689673"/>
            <a:ext cx="11703938" cy="1569660"/>
          </a:xfrm>
          <a:prstGeom prst="rect">
            <a:avLst/>
          </a:prstGeom>
        </p:spPr>
        <p:txBody>
          <a:bodyPr wrap="square">
            <a:spAutoFit/>
          </a:bodyPr>
          <a:lstStyle/>
          <a:p>
            <a:r>
              <a:rPr lang="el-GR" sz="2400" dirty="0"/>
              <a:t>Η απόκτηση και καλλιέργεια υπολογιστικής σκέψης μας βοηθάει </a:t>
            </a:r>
            <a:r>
              <a:rPr lang="el-GR" sz="2400" dirty="0" smtClean="0"/>
              <a:t>στο: </a:t>
            </a:r>
            <a:endParaRPr lang="en-US" sz="2400" dirty="0" smtClean="0"/>
          </a:p>
          <a:p>
            <a:r>
              <a:rPr lang="el-GR" sz="2400" dirty="0" smtClean="0"/>
              <a:t>– </a:t>
            </a:r>
            <a:r>
              <a:rPr lang="el-GR" sz="2400" dirty="0"/>
              <a:t>να κατανοούμε περίπλοκα προβλήματα, </a:t>
            </a:r>
            <a:endParaRPr lang="en-US" sz="2400" dirty="0" smtClean="0"/>
          </a:p>
          <a:p>
            <a:r>
              <a:rPr lang="el-GR" sz="2400" dirty="0" smtClean="0"/>
              <a:t>– </a:t>
            </a:r>
            <a:r>
              <a:rPr lang="el-GR" sz="2400" dirty="0"/>
              <a:t>να επινοούμε λύσεις για αυτά και </a:t>
            </a:r>
            <a:endParaRPr lang="en-US" sz="2400" dirty="0" smtClean="0"/>
          </a:p>
          <a:p>
            <a:r>
              <a:rPr lang="el-GR" sz="2400" dirty="0" smtClean="0"/>
              <a:t>– </a:t>
            </a:r>
            <a:r>
              <a:rPr lang="el-GR" sz="2400" dirty="0"/>
              <a:t>να </a:t>
            </a:r>
            <a:r>
              <a:rPr lang="el-GR" sz="2400" dirty="0" smtClean="0"/>
              <a:t>παρουσιάσουμε </a:t>
            </a:r>
            <a:r>
              <a:rPr lang="el-GR" sz="2400" dirty="0"/>
              <a:t>τις λύσεις αυτές με τρόπο κατανοητό από ανθρώπους και υπολογιστές</a:t>
            </a:r>
          </a:p>
        </p:txBody>
      </p:sp>
    </p:spTree>
    <p:extLst>
      <p:ext uri="{BB962C8B-B14F-4D97-AF65-F5344CB8AC3E}">
        <p14:creationId xmlns:p14="http://schemas.microsoft.com/office/powerpoint/2010/main" val="14246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551327" y="1549467"/>
            <a:ext cx="11255190" cy="5121299"/>
          </a:xfrm>
        </p:spPr>
        <p:txBody>
          <a:bodyPr>
            <a:noAutofit/>
          </a:bodyPr>
          <a:lstStyle/>
          <a:p>
            <a:pPr algn="l">
              <a:lnSpc>
                <a:spcPct val="80000"/>
              </a:lnSpc>
            </a:pPr>
            <a:r>
              <a:rPr lang="el-GR" dirty="0"/>
              <a:t>Υπάρχουν 4 βασικές τεχνικές στις οποίες βασίζεται η υπολογιστική σκέψη: </a:t>
            </a:r>
            <a:endParaRPr lang="en-US" dirty="0" smtClean="0"/>
          </a:p>
          <a:p>
            <a:pPr marL="342900" indent="-342900" algn="l">
              <a:lnSpc>
                <a:spcPct val="80000"/>
              </a:lnSpc>
              <a:buFont typeface="Arial" panose="020B0604020202020204" pitchFamily="34" charset="0"/>
              <a:buChar char="•"/>
            </a:pPr>
            <a:r>
              <a:rPr lang="el-GR" dirty="0"/>
              <a:t>Αλγόριθμοι (</a:t>
            </a:r>
            <a:r>
              <a:rPr lang="el-GR" dirty="0" err="1"/>
              <a:t>algorithms</a:t>
            </a:r>
            <a:r>
              <a:rPr lang="el-GR" dirty="0"/>
              <a:t>): ανάπτυξη λύσεων βήμα προς βήμα ή κανόνων για την επίλυση προβλημάτων</a:t>
            </a:r>
            <a:r>
              <a:rPr lang="en-US" dirty="0"/>
              <a:t>.</a:t>
            </a:r>
            <a:r>
              <a:rPr lang="el-GR" dirty="0"/>
              <a:t> </a:t>
            </a:r>
            <a:endParaRPr lang="en-US" dirty="0"/>
          </a:p>
          <a:p>
            <a:pPr marL="342900" indent="-342900" algn="l">
              <a:lnSpc>
                <a:spcPct val="80000"/>
              </a:lnSpc>
              <a:buFont typeface="Arial" panose="020B0604020202020204" pitchFamily="34" charset="0"/>
              <a:buChar char="•"/>
            </a:pPr>
            <a:r>
              <a:rPr lang="el-GR" dirty="0" smtClean="0"/>
              <a:t>Αποσύνθεση (</a:t>
            </a:r>
            <a:r>
              <a:rPr lang="el-GR" dirty="0" err="1" smtClean="0"/>
              <a:t>decomposition</a:t>
            </a:r>
            <a:r>
              <a:rPr lang="el-GR" dirty="0" smtClean="0"/>
              <a:t>): η κατάτμηση ενός περίπλοκου προβλήματος ή συστήματος σε άλλα μικρότερα μέρη ευκολότερα </a:t>
            </a:r>
            <a:r>
              <a:rPr lang="el-GR" dirty="0" err="1" smtClean="0"/>
              <a:t>διαχειρίσιμα</a:t>
            </a:r>
            <a:r>
              <a:rPr lang="en-US" dirty="0" smtClean="0"/>
              <a:t>.</a:t>
            </a:r>
            <a:r>
              <a:rPr lang="el-GR" dirty="0" smtClean="0"/>
              <a:t> </a:t>
            </a:r>
            <a:endParaRPr lang="en-US" dirty="0" smtClean="0"/>
          </a:p>
          <a:p>
            <a:pPr marL="342900" indent="-342900" algn="l">
              <a:lnSpc>
                <a:spcPct val="80000"/>
              </a:lnSpc>
              <a:buFont typeface="Arial" panose="020B0604020202020204" pitchFamily="34" charset="0"/>
              <a:buChar char="•"/>
            </a:pPr>
            <a:r>
              <a:rPr lang="el-GR" dirty="0" smtClean="0"/>
              <a:t>Αναγνώριση </a:t>
            </a:r>
            <a:r>
              <a:rPr lang="el-GR" dirty="0"/>
              <a:t>προτύπων (</a:t>
            </a:r>
            <a:r>
              <a:rPr lang="el-GR" dirty="0" err="1"/>
              <a:t>pattern</a:t>
            </a:r>
            <a:r>
              <a:rPr lang="el-GR" dirty="0"/>
              <a:t> </a:t>
            </a:r>
            <a:r>
              <a:rPr lang="el-GR" dirty="0" err="1"/>
              <a:t>recognition</a:t>
            </a:r>
            <a:r>
              <a:rPr lang="el-GR" dirty="0"/>
              <a:t>): εντοπισμός ομοιοτήτων μεταξύ τέτοιων προβλημάτων ή </a:t>
            </a:r>
            <a:r>
              <a:rPr lang="el-GR" dirty="0" err="1"/>
              <a:t>υπο</a:t>
            </a:r>
            <a:r>
              <a:rPr lang="el-GR" dirty="0"/>
              <a:t> </a:t>
            </a:r>
            <a:r>
              <a:rPr lang="el-GR" dirty="0" smtClean="0"/>
              <a:t>–</a:t>
            </a:r>
            <a:r>
              <a:rPr lang="en-US" dirty="0" smtClean="0"/>
              <a:t> </a:t>
            </a:r>
            <a:r>
              <a:rPr lang="el-GR" dirty="0" smtClean="0"/>
              <a:t>προβλημάτων</a:t>
            </a:r>
            <a:r>
              <a:rPr lang="en-US" dirty="0" smtClean="0"/>
              <a:t>.</a:t>
            </a:r>
            <a:r>
              <a:rPr lang="el-GR" dirty="0" smtClean="0"/>
              <a:t> </a:t>
            </a:r>
            <a:endParaRPr lang="en-US" dirty="0" smtClean="0"/>
          </a:p>
          <a:p>
            <a:pPr marL="342900" indent="-342900" algn="l">
              <a:lnSpc>
                <a:spcPct val="80000"/>
              </a:lnSpc>
              <a:buFont typeface="Arial" panose="020B0604020202020204" pitchFamily="34" charset="0"/>
              <a:buChar char="•"/>
            </a:pPr>
            <a:r>
              <a:rPr lang="el-GR" dirty="0" smtClean="0"/>
              <a:t>Αφαίρεση </a:t>
            </a:r>
            <a:r>
              <a:rPr lang="el-GR" dirty="0"/>
              <a:t>(</a:t>
            </a:r>
            <a:r>
              <a:rPr lang="el-GR" dirty="0" err="1"/>
              <a:t>abstraction</a:t>
            </a:r>
            <a:r>
              <a:rPr lang="el-GR" dirty="0"/>
              <a:t>): προσήλωση στην ουσιώδη πληροφορία αγνοώντας περιττές </a:t>
            </a:r>
            <a:r>
              <a:rPr lang="el-GR" dirty="0" smtClean="0"/>
              <a:t>λεπτομέρειες</a:t>
            </a:r>
            <a:r>
              <a:rPr lang="en-US" dirty="0" smtClean="0"/>
              <a:t>.</a:t>
            </a:r>
            <a:r>
              <a:rPr lang="el-GR" dirty="0" smtClean="0"/>
              <a:t> </a:t>
            </a:r>
            <a:endParaRPr lang="en-US" dirty="0" smtClean="0"/>
          </a:p>
          <a:p>
            <a:pPr algn="l">
              <a:lnSpc>
                <a:spcPct val="80000"/>
              </a:lnSpc>
            </a:pPr>
            <a:endParaRPr lang="en-US" dirty="0"/>
          </a:p>
          <a:p>
            <a:pPr algn="l">
              <a:lnSpc>
                <a:spcPct val="80000"/>
              </a:lnSpc>
            </a:pPr>
            <a:r>
              <a:rPr lang="el-GR" dirty="0" smtClean="0"/>
              <a:t>Κάθε </a:t>
            </a:r>
            <a:r>
              <a:rPr lang="el-GR" dirty="0"/>
              <a:t>μία από τις 4 τεχνικές είναι εξίσου </a:t>
            </a:r>
            <a:r>
              <a:rPr lang="el-GR" dirty="0" smtClean="0"/>
              <a:t>σημαντική</a:t>
            </a:r>
            <a:r>
              <a:rPr lang="en-US" dirty="0" smtClean="0"/>
              <a:t>. H</a:t>
            </a:r>
            <a:r>
              <a:rPr lang="el-GR" dirty="0" smtClean="0"/>
              <a:t> </a:t>
            </a:r>
            <a:r>
              <a:rPr lang="el-GR" dirty="0"/>
              <a:t>σωστή εφαρμογή αυτών των 4 τεχνικών βοηθάει στη σωστή καθοδήγηση ενός “υπολογιστή” – ατόμου ή μηχανής (προγραμματισμό) – για την υλοποίηση της λύσης του προβλήματος</a:t>
            </a:r>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244892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1990165" y="1103748"/>
            <a:ext cx="10033306" cy="945124"/>
          </a:xfrm>
        </p:spPr>
        <p:txBody>
          <a:bodyPr>
            <a:noAutofit/>
          </a:bodyPr>
          <a:lstStyle/>
          <a:p>
            <a:pPr algn="l">
              <a:lnSpc>
                <a:spcPct val="80000"/>
              </a:lnSpc>
            </a:pPr>
            <a:r>
              <a:rPr lang="el-GR" altLang="el-GR" dirty="0" smtClean="0"/>
              <a:t>Πολλοί </a:t>
            </a:r>
            <a:r>
              <a:rPr lang="el-GR" altLang="el-GR" dirty="0"/>
              <a:t>ερευνητές έκαναν προσπάθειες ενός πληρέστερου προσδιορισμού της Υ.Σ. και πιο συγκεκριμένα για την διασύνδεσή της με γνωστικά αντικείμενα. </a:t>
            </a:r>
            <a:endParaRPr lang="en-US" altLang="el-GR" dirty="0"/>
          </a:p>
          <a:p>
            <a:pPr algn="l"/>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7" name="Εικόνα 5"/>
          <p:cNvPicPr>
            <a:picLocks noChangeAspect="1" noChangeArrowheads="1"/>
          </p:cNvPicPr>
          <p:nvPr/>
        </p:nvPicPr>
        <p:blipFill>
          <a:blip r:embed="rId4">
            <a:lum bright="-50000"/>
            <a:extLst>
              <a:ext uri="{28A0092B-C50C-407E-A947-70E740481C1C}">
                <a14:useLocalDpi xmlns:a14="http://schemas.microsoft.com/office/drawing/2010/main" val="0"/>
              </a:ext>
            </a:extLst>
          </a:blip>
          <a:srcRect l="31537" t="33691" r="39120" b="25272"/>
          <a:stretch>
            <a:fillRect/>
          </a:stretch>
        </p:blipFill>
        <p:spPr bwMode="auto">
          <a:xfrm>
            <a:off x="5038163" y="2086613"/>
            <a:ext cx="6028765" cy="400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327211" y="2986994"/>
            <a:ext cx="4258237" cy="690638"/>
          </a:xfrm>
          <a:prstGeom prst="rect">
            <a:avLst/>
          </a:prstGeom>
        </p:spPr>
        <p:txBody>
          <a:bodyPr wrap="square">
            <a:spAutoFit/>
          </a:bodyPr>
          <a:lstStyle/>
          <a:p>
            <a:pPr>
              <a:lnSpc>
                <a:spcPct val="80000"/>
              </a:lnSpc>
            </a:pPr>
            <a:r>
              <a:rPr lang="el-GR" altLang="el-GR" sz="2400" dirty="0" smtClean="0"/>
              <a:t>Οι πέντε </a:t>
            </a:r>
            <a:r>
              <a:rPr lang="el-GR" altLang="el-GR" sz="2400" dirty="0"/>
              <a:t>κύριες διαστάσεις της υπολογιστικής σκέψης. </a:t>
            </a:r>
            <a:endParaRPr lang="en-US" altLang="el-GR" sz="2400" dirty="0"/>
          </a:p>
        </p:txBody>
      </p:sp>
      <p:sp>
        <p:nvSpPr>
          <p:cNvPr id="11" name="Ορθογώνιο 10"/>
          <p:cNvSpPr/>
          <p:nvPr/>
        </p:nvSpPr>
        <p:spPr>
          <a:xfrm>
            <a:off x="107576" y="6289257"/>
            <a:ext cx="11645153" cy="646331"/>
          </a:xfrm>
          <a:prstGeom prst="rect">
            <a:avLst/>
          </a:prstGeom>
        </p:spPr>
        <p:txBody>
          <a:bodyPr wrap="square">
            <a:spAutoFit/>
          </a:bodyPr>
          <a:lstStyle/>
          <a:p>
            <a:r>
              <a:rPr lang="en-US" altLang="el-GR" dirty="0" err="1" smtClean="0"/>
              <a:t>Cansu</a:t>
            </a:r>
            <a:r>
              <a:rPr lang="en-US" altLang="el-GR" dirty="0" smtClean="0"/>
              <a:t> </a:t>
            </a:r>
            <a:r>
              <a:rPr lang="en-US" altLang="el-GR" dirty="0"/>
              <a:t>S. K., </a:t>
            </a:r>
            <a:r>
              <a:rPr lang="en-US" altLang="el-GR" dirty="0" err="1"/>
              <a:t>Cansu</a:t>
            </a:r>
            <a:r>
              <a:rPr lang="en-US" altLang="el-GR" dirty="0"/>
              <a:t> F.K (2019), An overview of Computational Thinking, International Journal of Computer Science Education in Schools</a:t>
            </a:r>
            <a:endParaRPr lang="el-GR" dirty="0"/>
          </a:p>
        </p:txBody>
      </p:sp>
    </p:spTree>
    <p:extLst>
      <p:ext uri="{BB962C8B-B14F-4D97-AF65-F5344CB8AC3E}">
        <p14:creationId xmlns:p14="http://schemas.microsoft.com/office/powerpoint/2010/main" val="13376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0"/>
            <a:ext cx="8982635" cy="847165"/>
          </a:xfrm>
        </p:spPr>
        <p:txBody>
          <a:bodyPr>
            <a:normAutofit fontScale="90000"/>
          </a:bodyPr>
          <a:lstStyle/>
          <a:p>
            <a:r>
              <a:rPr lang="el-GR" altLang="el-GR" b="1" dirty="0"/>
              <a:t>Η Υπολογιστική Σκέψη</a:t>
            </a:r>
            <a:r>
              <a:rPr lang="el-GR" b="1" dirty="0"/>
              <a:t> </a:t>
            </a:r>
            <a:endParaRPr lang="el-GR" dirty="0"/>
          </a:p>
        </p:txBody>
      </p:sp>
      <p:sp>
        <p:nvSpPr>
          <p:cNvPr id="3" name="Υπότιτλος 2"/>
          <p:cNvSpPr>
            <a:spLocks noGrp="1"/>
          </p:cNvSpPr>
          <p:nvPr>
            <p:ph type="subTitle" idx="1"/>
          </p:nvPr>
        </p:nvSpPr>
        <p:spPr>
          <a:xfrm>
            <a:off x="265357" y="2138126"/>
            <a:ext cx="5140361" cy="2271486"/>
          </a:xfrm>
        </p:spPr>
        <p:txBody>
          <a:bodyPr>
            <a:noAutofit/>
          </a:bodyPr>
          <a:lstStyle/>
          <a:p>
            <a:pPr algn="l">
              <a:lnSpc>
                <a:spcPct val="80000"/>
              </a:lnSpc>
            </a:pPr>
            <a:r>
              <a:rPr lang="el-GR" altLang="el-GR" dirty="0" smtClean="0"/>
              <a:t>Πολλοί </a:t>
            </a:r>
            <a:r>
              <a:rPr lang="el-GR" altLang="el-GR" dirty="0"/>
              <a:t>ερευνητές έκαναν προσπάθειες ενός πληρέστερου προσδιορισμού της Υ.Σ. και πιο συγκεκριμένα για την διασύνδεσή της με γνωστικά αντικείμενα. </a:t>
            </a:r>
            <a:endParaRPr lang="en-US" altLang="el-GR" dirty="0" smtClean="0"/>
          </a:p>
          <a:p>
            <a:pPr algn="l"/>
            <a:endParaRPr lang="el-GR" altLang="el-GR" b="1" dirty="0">
              <a:latin typeface="Times New Roman" panose="02020603050405020304" pitchFamily="18" charset="0"/>
              <a:cs typeface="Times New Roman" panose="02020603050405020304" pitchFamily="18" charset="0"/>
            </a:endParaRP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6"/>
          <p:cNvPicPr>
            <a:picLocks noChangeAspect="1" noChangeArrowheads="1"/>
          </p:cNvPicPr>
          <p:nvPr/>
        </p:nvPicPr>
        <p:blipFill>
          <a:blip r:embed="rId4">
            <a:lum bright="-50000"/>
            <a:extLst>
              <a:ext uri="{28A0092B-C50C-407E-A947-70E740481C1C}">
                <a14:useLocalDpi xmlns:a14="http://schemas.microsoft.com/office/drawing/2010/main" val="0"/>
              </a:ext>
            </a:extLst>
          </a:blip>
          <a:srcRect/>
          <a:stretch>
            <a:fillRect/>
          </a:stretch>
        </p:blipFill>
        <p:spPr bwMode="auto">
          <a:xfrm>
            <a:off x="6068663" y="1211205"/>
            <a:ext cx="5827061" cy="482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2653552" y="2389691"/>
            <a:ext cx="4258237" cy="395173"/>
          </a:xfrm>
          <a:prstGeom prst="rect">
            <a:avLst/>
          </a:prstGeom>
        </p:spPr>
        <p:txBody>
          <a:bodyPr wrap="square">
            <a:spAutoFit/>
          </a:bodyPr>
          <a:lstStyle/>
          <a:p>
            <a:pPr>
              <a:lnSpc>
                <a:spcPct val="80000"/>
              </a:lnSpc>
            </a:pPr>
            <a:r>
              <a:rPr lang="el-GR" altLang="el-GR" sz="2400" dirty="0" smtClean="0"/>
              <a:t>. </a:t>
            </a:r>
            <a:endParaRPr lang="en-US" altLang="el-GR" sz="2400" dirty="0"/>
          </a:p>
        </p:txBody>
      </p:sp>
      <p:sp>
        <p:nvSpPr>
          <p:cNvPr id="10" name="Ορθογώνιο 9"/>
          <p:cNvSpPr/>
          <p:nvPr/>
        </p:nvSpPr>
        <p:spPr>
          <a:xfrm>
            <a:off x="113857" y="6174736"/>
            <a:ext cx="11909613" cy="683264"/>
          </a:xfrm>
          <a:prstGeom prst="rect">
            <a:avLst/>
          </a:prstGeom>
        </p:spPr>
        <p:txBody>
          <a:bodyPr wrap="square">
            <a:spAutoFit/>
          </a:bodyPr>
          <a:lstStyle/>
          <a:p>
            <a:pPr>
              <a:lnSpc>
                <a:spcPct val="80000"/>
              </a:lnSpc>
            </a:pPr>
            <a:r>
              <a:rPr lang="el-GR" altLang="el-GR" sz="2400" dirty="0" smtClean="0"/>
              <a:t>Εικόνα </a:t>
            </a:r>
            <a:r>
              <a:rPr lang="el-GR" altLang="el-GR" sz="2400" dirty="0"/>
              <a:t>από το BBC </a:t>
            </a:r>
            <a:r>
              <a:rPr lang="el-GR" altLang="el-GR" sz="2400" dirty="0">
                <a:hlinkClick r:id="rId5"/>
              </a:rPr>
              <a:t>http://www.bbc.co.uk/education/guides/zp92mp3/revision</a:t>
            </a:r>
            <a:r>
              <a:rPr lang="el-GR" altLang="el-GR" sz="2400" dirty="0"/>
              <a:t> </a:t>
            </a:r>
            <a:r>
              <a:rPr lang="el-GR" altLang="el-GR" sz="2400" dirty="0" smtClean="0"/>
              <a:t>με τις τέσσερεις τεχνικές της Υ.Σ</a:t>
            </a:r>
            <a:r>
              <a:rPr lang="el-GR" altLang="el-GR" sz="2400" dirty="0"/>
              <a:t>. </a:t>
            </a:r>
            <a:r>
              <a:rPr lang="el-GR" altLang="el-GR" sz="2400" dirty="0" smtClean="0"/>
              <a:t> </a:t>
            </a:r>
            <a:r>
              <a:rPr lang="en-US" altLang="el-GR" sz="2400" dirty="0" smtClean="0"/>
              <a:t> </a:t>
            </a:r>
            <a:endParaRPr lang="el-GR" altLang="el-GR" sz="2400" dirty="0"/>
          </a:p>
        </p:txBody>
      </p:sp>
    </p:spTree>
    <p:extLst>
      <p:ext uri="{BB962C8B-B14F-4D97-AF65-F5344CB8AC3E}">
        <p14:creationId xmlns:p14="http://schemas.microsoft.com/office/powerpoint/2010/main" val="1779736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9729</TotalTime>
  <Words>2096</Words>
  <Application>Microsoft Office PowerPoint</Application>
  <PresentationFormat>Ευρεία οθόνη</PresentationFormat>
  <Paragraphs>312</Paragraphs>
  <Slides>24</Slides>
  <Notes>24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24</vt:i4>
      </vt:variant>
    </vt:vector>
  </HeadingPairs>
  <TitlesOfParts>
    <vt:vector size="30" baseType="lpstr">
      <vt:lpstr>Arial</vt:lpstr>
      <vt:lpstr>Calibri</vt:lpstr>
      <vt:lpstr>Calibri Light</vt:lpstr>
      <vt:lpstr>PMingLiU</vt:lpstr>
      <vt:lpstr>Times New Roman</vt:lpstr>
      <vt:lpstr>Θέμα του Office</vt:lpstr>
      <vt:lpstr>Παιδαγωγικές Εφαρμογές ΗΥ</vt:lpstr>
      <vt:lpstr>Παιδαγωγική  της Επιστήμης των Υπολογιστών </vt:lpstr>
      <vt:lpstr>Παιδαγωγική  της Επιστήμης των Υπολογιστών </vt:lpstr>
      <vt:lpstr>Παιδαγωγική  της Επιστήμης των Υπολογιστών </vt:lpstr>
      <vt:lpstr>Υπολογιστικός Τρόπος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lpstr>Η Υπολογιστική Σκέψη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Παιδαγωγικές Εφαρμογές ΗΥ</dc:title>
  <dc:creator>spanetsos</dc:creator>
  <cp:lastModifiedBy>spanetsos</cp:lastModifiedBy>
  <cp:revision>88</cp:revision>
  <dcterms:created xsi:type="dcterms:W3CDTF">2022-02-14T19:54:02Z</dcterms:created>
  <dcterms:modified xsi:type="dcterms:W3CDTF">2023-02-28T05:08:22Z</dcterms:modified>
</cp:coreProperties>
</file>