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2" r:id="rId9"/>
    <p:sldId id="263" r:id="rId10"/>
    <p:sldId id="270" r:id="rId11"/>
    <p:sldId id="264" r:id="rId12"/>
    <p:sldId id="268" r:id="rId13"/>
    <p:sldId id="265" r:id="rId14"/>
    <p:sldId id="266" r:id="rId15"/>
    <p:sldId id="269" r:id="rId16"/>
    <p:sldId id="271" r:id="rId17"/>
    <p:sldId id="267" r:id="rId1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60"/>
  </p:normalViewPr>
  <p:slideViewPr>
    <p:cSldViewPr>
      <p:cViewPr varScale="1">
        <p:scale>
          <a:sx n="78" d="100"/>
          <a:sy n="78" d="100"/>
        </p:scale>
        <p:origin x="54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CD8B0A-F730-4C01-B4C6-B6EAB83F2705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1EED6C40-8646-42BE-9A57-D0E51D775D51}">
      <dgm:prSet phldrT="[Κείμενο]" custT="1"/>
      <dgm:spPr/>
      <dgm:t>
        <a:bodyPr/>
        <a:lstStyle/>
        <a:p>
          <a:pPr algn="ctr"/>
          <a:r>
            <a:rPr lang="el-GR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ΠΑΡΑΔΟΣΙΑΚΗ ΠΑΙΔΑΓΩΓΙΚΗ</a:t>
          </a:r>
        </a:p>
        <a:p>
          <a:pPr algn="ctr"/>
          <a:endParaRPr lang="el-GR" sz="2400" b="1" u="sng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ctr"/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</a:t>
          </a:r>
          <a:r>
            <a:rPr lang="el-GR" sz="20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Μια μόνο </a:t>
          </a:r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σωστή απάντηση</a:t>
          </a:r>
        </a:p>
        <a:p>
          <a:pPr algn="ctr"/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*Όρια μεταξύ δασκάλου – μαθητή</a:t>
          </a:r>
        </a:p>
        <a:p>
          <a:pPr algn="ctr"/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*Ρόλος δασκάλου Διδακτικός</a:t>
          </a:r>
        </a:p>
      </dgm:t>
    </dgm:pt>
    <dgm:pt modelId="{AF91513D-C9D4-4D89-9E0D-D8C457EFB243}" type="parTrans" cxnId="{DDCE290F-0432-4CD9-83C1-B90DF62D268E}">
      <dgm:prSet/>
      <dgm:spPr/>
      <dgm:t>
        <a:bodyPr/>
        <a:lstStyle/>
        <a:p>
          <a:endParaRPr lang="el-GR"/>
        </a:p>
      </dgm:t>
    </dgm:pt>
    <dgm:pt modelId="{4E2DB605-D07D-4927-B6E3-32D1B2C97A0C}" type="sibTrans" cxnId="{DDCE290F-0432-4CD9-83C1-B90DF62D268E}">
      <dgm:prSet/>
      <dgm:spPr/>
      <dgm:t>
        <a:bodyPr/>
        <a:lstStyle/>
        <a:p>
          <a:endParaRPr lang="el-GR"/>
        </a:p>
      </dgm:t>
    </dgm:pt>
    <dgm:pt modelId="{EE071089-FB5A-4787-BD41-2C84D5F483A8}">
      <dgm:prSet phldrT="[Κείμενο]" custT="1"/>
      <dgm:spPr/>
      <dgm:t>
        <a:bodyPr/>
        <a:lstStyle/>
        <a:p>
          <a:pPr algn="ctr"/>
          <a:r>
            <a:rPr lang="el-GR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ΦΡΑΙΜΠΕΛΙΑΝΗ ΠΑΙΔΑΓΩΓΙΚΗ</a:t>
          </a:r>
        </a:p>
        <a:p>
          <a:pPr algn="just"/>
          <a:endParaRPr lang="el-GR" sz="2400" b="1" u="sng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ctr"/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*Προώθηση πρωτοβουλίας και αυτονομίας παιδιού</a:t>
          </a:r>
        </a:p>
        <a:p>
          <a:pPr algn="ctr"/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*Συνεργασία μεταξύ δασκάλου – μαθητή</a:t>
          </a:r>
        </a:p>
        <a:p>
          <a:pPr algn="ctr"/>
          <a:r>
            <a:rPr lang="el-GR" sz="2000" b="1" u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*Ρόλος δασκάλου υποστηρικτικός και καθοδηγητικός</a:t>
          </a:r>
        </a:p>
      </dgm:t>
    </dgm:pt>
    <dgm:pt modelId="{558714E4-877D-497C-983E-B378C29D538E}" type="parTrans" cxnId="{61758A37-A25F-42E9-9C5B-1DE915C1428B}">
      <dgm:prSet/>
      <dgm:spPr/>
      <dgm:t>
        <a:bodyPr/>
        <a:lstStyle/>
        <a:p>
          <a:endParaRPr lang="el-GR"/>
        </a:p>
      </dgm:t>
    </dgm:pt>
    <dgm:pt modelId="{EA8F90B4-44B4-4EA1-9D93-9B52B1FFC333}" type="sibTrans" cxnId="{61758A37-A25F-42E9-9C5B-1DE915C1428B}">
      <dgm:prSet/>
      <dgm:spPr/>
      <dgm:t>
        <a:bodyPr/>
        <a:lstStyle/>
        <a:p>
          <a:endParaRPr lang="el-GR"/>
        </a:p>
      </dgm:t>
    </dgm:pt>
    <dgm:pt modelId="{594482EB-4C75-4C35-83C4-1BA01DDBFD76}" type="pres">
      <dgm:prSet presAssocID="{C8CD8B0A-F730-4C01-B4C6-B6EAB83F2705}" presName="diagram" presStyleCnt="0">
        <dgm:presLayoutVars>
          <dgm:dir/>
          <dgm:resizeHandles val="exact"/>
        </dgm:presLayoutVars>
      </dgm:prSet>
      <dgm:spPr/>
    </dgm:pt>
    <dgm:pt modelId="{66A7149E-62DE-4F67-BD7E-F150FC0D7F47}" type="pres">
      <dgm:prSet presAssocID="{1EED6C40-8646-42BE-9A57-D0E51D775D51}" presName="node" presStyleLbl="node1" presStyleIdx="0" presStyleCnt="2" custScaleY="161591" custLinFactNeighborX="1068" custLinFactNeighborY="533">
        <dgm:presLayoutVars>
          <dgm:bulletEnabled val="1"/>
        </dgm:presLayoutVars>
      </dgm:prSet>
      <dgm:spPr/>
    </dgm:pt>
    <dgm:pt modelId="{F68F2D1D-9839-43DB-ACBA-B79FBB97D358}" type="pres">
      <dgm:prSet presAssocID="{4E2DB605-D07D-4927-B6E3-32D1B2C97A0C}" presName="sibTrans" presStyleCnt="0"/>
      <dgm:spPr/>
    </dgm:pt>
    <dgm:pt modelId="{BD77A4C6-F3FF-4A8D-81F3-16E81BC14FCE}" type="pres">
      <dgm:prSet presAssocID="{EE071089-FB5A-4787-BD41-2C84D5F483A8}" presName="node" presStyleLbl="node1" presStyleIdx="1" presStyleCnt="2" custScaleY="161263" custLinFactNeighborX="1600" custLinFactNeighborY="-164">
        <dgm:presLayoutVars>
          <dgm:bulletEnabled val="1"/>
        </dgm:presLayoutVars>
      </dgm:prSet>
      <dgm:spPr/>
    </dgm:pt>
  </dgm:ptLst>
  <dgm:cxnLst>
    <dgm:cxn modelId="{DDCE290F-0432-4CD9-83C1-B90DF62D268E}" srcId="{C8CD8B0A-F730-4C01-B4C6-B6EAB83F2705}" destId="{1EED6C40-8646-42BE-9A57-D0E51D775D51}" srcOrd="0" destOrd="0" parTransId="{AF91513D-C9D4-4D89-9E0D-D8C457EFB243}" sibTransId="{4E2DB605-D07D-4927-B6E3-32D1B2C97A0C}"/>
    <dgm:cxn modelId="{78060122-BEA8-440B-A6F7-5606FD0ABCB9}" type="presOf" srcId="{EE071089-FB5A-4787-BD41-2C84D5F483A8}" destId="{BD77A4C6-F3FF-4A8D-81F3-16E81BC14FCE}" srcOrd="0" destOrd="0" presId="urn:microsoft.com/office/officeart/2005/8/layout/default#1"/>
    <dgm:cxn modelId="{61758A37-A25F-42E9-9C5B-1DE915C1428B}" srcId="{C8CD8B0A-F730-4C01-B4C6-B6EAB83F2705}" destId="{EE071089-FB5A-4787-BD41-2C84D5F483A8}" srcOrd="1" destOrd="0" parTransId="{558714E4-877D-497C-983E-B378C29D538E}" sibTransId="{EA8F90B4-44B4-4EA1-9D93-9B52B1FFC333}"/>
    <dgm:cxn modelId="{532E927A-95F6-481B-91D7-02959B13AA56}" type="presOf" srcId="{C8CD8B0A-F730-4C01-B4C6-B6EAB83F2705}" destId="{594482EB-4C75-4C35-83C4-1BA01DDBFD76}" srcOrd="0" destOrd="0" presId="urn:microsoft.com/office/officeart/2005/8/layout/default#1"/>
    <dgm:cxn modelId="{D25008F5-6DD2-4EDC-AED0-0D474110BB4D}" type="presOf" srcId="{1EED6C40-8646-42BE-9A57-D0E51D775D51}" destId="{66A7149E-62DE-4F67-BD7E-F150FC0D7F47}" srcOrd="0" destOrd="0" presId="urn:microsoft.com/office/officeart/2005/8/layout/default#1"/>
    <dgm:cxn modelId="{EF32074A-B595-4C1F-9F33-F0E837F237D2}" type="presParOf" srcId="{594482EB-4C75-4C35-83C4-1BA01DDBFD76}" destId="{66A7149E-62DE-4F67-BD7E-F150FC0D7F47}" srcOrd="0" destOrd="0" presId="urn:microsoft.com/office/officeart/2005/8/layout/default#1"/>
    <dgm:cxn modelId="{B7A2C089-74E4-4983-B169-FF1085D54C0F}" type="presParOf" srcId="{594482EB-4C75-4C35-83C4-1BA01DDBFD76}" destId="{F68F2D1D-9839-43DB-ACBA-B79FBB97D358}" srcOrd="1" destOrd="0" presId="urn:microsoft.com/office/officeart/2005/8/layout/default#1"/>
    <dgm:cxn modelId="{95A639D7-3FEF-4B03-865C-E888822BDEC0}" type="presParOf" srcId="{594482EB-4C75-4C35-83C4-1BA01DDBFD76}" destId="{BD77A4C6-F3FF-4A8D-81F3-16E81BC14FCE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7149E-62DE-4F67-BD7E-F150FC0D7F47}">
      <dsp:nvSpPr>
        <dsp:cNvPr id="0" name=""/>
        <dsp:cNvSpPr/>
      </dsp:nvSpPr>
      <dsp:spPr>
        <a:xfrm>
          <a:off x="42847" y="376218"/>
          <a:ext cx="3917900" cy="37985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ΠΑΡΑΔΟΣΙΑΚΗ ΠΑΙΔΑΓΩΓΙΚΗ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2400" b="1" u="sng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</a:t>
          </a:r>
          <a:r>
            <a:rPr lang="el-GR" sz="20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Μια μόνο </a:t>
          </a: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σωστή απάντηση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*Όρια μεταξύ δασκάλου – μαθητή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*Ρόλος δασκάλου Διδακτικός</a:t>
          </a:r>
        </a:p>
      </dsp:txBody>
      <dsp:txXfrm>
        <a:off x="42847" y="376218"/>
        <a:ext cx="3917900" cy="3798584"/>
      </dsp:txXfrm>
    </dsp:sp>
    <dsp:sp modelId="{BD77A4C6-F3FF-4A8D-81F3-16E81BC14FCE}">
      <dsp:nvSpPr>
        <dsp:cNvPr id="0" name=""/>
        <dsp:cNvSpPr/>
      </dsp:nvSpPr>
      <dsp:spPr>
        <a:xfrm>
          <a:off x="4311699" y="363688"/>
          <a:ext cx="3917900" cy="37908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ΦΡΑΙΜΠΕΛΙΑΝΗ ΠΑΙΔΑΓΩΓΙΚΗ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2400" b="1" u="sng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*Προώθηση πρωτοβουλίας και αυτονομίας παιδιού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*Συνεργασία μεταξύ δασκάλου – μαθητή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b="1" u="none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*Ρόλος δασκάλου υποστηρικτικός και καθοδηγητικός</a:t>
          </a:r>
        </a:p>
      </dsp:txBody>
      <dsp:txXfrm>
        <a:off x="4311699" y="363688"/>
        <a:ext cx="3917900" cy="37908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- Ορθογώνιο τρίγωνο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/>
              <a:t>Κάντε κλικ για να επεξεργαστείτε τον υπότιτλο του υποδείγματος</a:t>
            </a:r>
            <a:endParaRPr kumimoji="0" lang="en-US"/>
          </a:p>
        </p:txBody>
      </p:sp>
      <p:grpSp>
        <p:nvGrpSpPr>
          <p:cNvPr id="2" name="1 - Ομάδα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- Ελεύθερη σχεδίαση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8" name="7 - Ελεύθερη σχεδίαση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1" name="10 - Ελεύθερη σχεδίαση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11 - Ευθεία γραμμή σύνδεσης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l-GR" dirty="0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7" name="6 - Τίτλος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7" name="6 - Διάσημα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8" name="7 - Διάσημα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7 - Τίτλος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6" name="5 - Τίτλος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/>
              <a:t>Kλικ για επεξεργασία των στυλ του υποδείγματος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l-GR" dirty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- Ελεύθερη σχεδίαση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9 - Ορθογώνιο τρίγωνο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10 - Ευθεία γραμμή σύνδεσης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- Διάσημα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13" name="12 - Διάσημα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- Ελεύθερη σχεδίαση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- Ελεύθερη σχεδίαση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- Ορθογώνιο τρίγωνο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14 - Ευθεία γραμμή σύνδεσης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l-GR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/>
              <a:t>Δεύτερου επιπέδου</a:t>
            </a:r>
          </a:p>
          <a:p>
            <a:pPr lvl="2" eaLnBrk="1" latinLnBrk="0" hangingPunct="1"/>
            <a:r>
              <a:rPr kumimoji="0" lang="el-GR"/>
              <a:t>Τρίτου επιπέδου</a:t>
            </a:r>
          </a:p>
          <a:p>
            <a:pPr lvl="3" eaLnBrk="1" latinLnBrk="0" hangingPunct="1"/>
            <a:r>
              <a:rPr kumimoji="0" lang="el-GR"/>
              <a:t>Τέταρτου επιπέδου</a:t>
            </a:r>
          </a:p>
          <a:p>
            <a:pPr lvl="4" eaLnBrk="1" latinLnBrk="0" hangingPunct="1"/>
            <a:r>
              <a:rPr kumimoji="0" lang="el-GR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167F42-ED6D-40D6-8D1B-9F4E480F2665}" type="datetimeFigureOut">
              <a:rPr lang="el-GR" smtClean="0"/>
              <a:pPr/>
              <a:t>13/12/2024</a:t>
            </a:fld>
            <a:endParaRPr lang="el-GR" dirty="0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l-GR" dirty="0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0DBE477-EF89-4231-8ADC-6AA177039D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microsoft.com/office/2017/04/relationships/track" Target="../media/track1.vt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357322"/>
          </a:xfrm>
        </p:spPr>
        <p:txBody>
          <a:bodyPr>
            <a:noAutofit/>
          </a:bodyPr>
          <a:lstStyle/>
          <a:p>
            <a:pPr algn="ctr"/>
            <a:r>
              <a:rPr lang="el-GR" sz="3000" dirty="0">
                <a:latin typeface="Arial" pitchFamily="34" charset="0"/>
                <a:cs typeface="Arial" pitchFamily="34" charset="0"/>
              </a:rPr>
              <a:t>ΤΟ ΕΡΓΟ ΚΑΙ Η ΣΥΜΒΟΛΗ ΤΟΥ FRIEDICH FROEBEL ΣΤΗΝ ΕΞΕΛΙΞΗ ΤΗΣ ΠΑΙΔΑΓΩΓΙΚΗΣ ΣΚΕΨΗΣ.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285720" y="3643314"/>
            <a:ext cx="6715172" cy="1214446"/>
          </a:xfrm>
        </p:spPr>
        <p:txBody>
          <a:bodyPr>
            <a:normAutofit/>
          </a:bodyPr>
          <a:lstStyle/>
          <a:p>
            <a:pPr algn="l"/>
            <a:r>
              <a:rPr lang="el-GR" sz="1800" b="1" dirty="0">
                <a:latin typeface="Arial" pitchFamily="34" charset="0"/>
                <a:cs typeface="Arial" pitchFamily="34" charset="0"/>
              </a:rPr>
              <a:t>ΜΑΘΗΜΑ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: ΠΑΙΔΑΓΩΓΙΚΗ &amp; ΦΙΛΟΣΟΦΙΑ ΤΗΣ ΕΚΠΑΙΔΕΥΣΗΣ</a:t>
            </a:r>
          </a:p>
          <a:p>
            <a:pPr algn="l"/>
            <a:r>
              <a:rPr lang="el-GR" sz="1800" b="1" dirty="0">
                <a:latin typeface="Arial" pitchFamily="34" charset="0"/>
                <a:cs typeface="Arial" pitchFamily="34" charset="0"/>
              </a:rPr>
              <a:t>ΥΠΕΥΘΥΝΗ ΜΑΘΗΜΑΤΟΣ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: ΠΛΙΟΓΚΟΥ ΒΑΣΙΛΙΚΗ</a:t>
            </a:r>
          </a:p>
          <a:p>
            <a:pPr algn="l"/>
            <a:r>
              <a:rPr lang="el-GR" sz="1800" b="1" dirty="0">
                <a:latin typeface="Arial" pitchFamily="34" charset="0"/>
                <a:cs typeface="Arial" pitchFamily="34" charset="0"/>
              </a:rPr>
              <a:t>ΤΜΗΜΑ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: Ε6</a:t>
            </a:r>
          </a:p>
        </p:txBody>
      </p:sp>
      <p:sp>
        <p:nvSpPr>
          <p:cNvPr id="6" name="5 - TextBox"/>
          <p:cNvSpPr txBox="1"/>
          <p:nvPr/>
        </p:nvSpPr>
        <p:spPr>
          <a:xfrm>
            <a:off x="0" y="5429264"/>
            <a:ext cx="46434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500" b="1" dirty="0"/>
              <a:t>ΦΟΙΤΗΤΡΙΕΣ: </a:t>
            </a:r>
            <a:r>
              <a:rPr lang="el-GR" sz="1500" dirty="0"/>
              <a:t>ΜΠΙΤΟΥ ΜΑΡΙΑ</a:t>
            </a:r>
          </a:p>
          <a:p>
            <a:r>
              <a:rPr lang="el-GR" sz="1500" dirty="0"/>
              <a:t>                    ΤΕΖΑ ΜΑΡΙΑ</a:t>
            </a:r>
          </a:p>
          <a:p>
            <a:r>
              <a:rPr lang="el-GR" sz="1500" dirty="0"/>
              <a:t>                    ΤΣΟΛΑΚΗ ΧΡΥΣΑΝΘΗ</a:t>
            </a:r>
          </a:p>
          <a:p>
            <a:r>
              <a:rPr lang="el-GR" sz="1500" dirty="0"/>
              <a:t>                    ΚΩΝΣΤΑΝΤΙΝΙΔΟΥ ΕΥΗ</a:t>
            </a:r>
          </a:p>
        </p:txBody>
      </p:sp>
      <p:pic>
        <p:nvPicPr>
          <p:cNvPr id="5" name="4 - Εικόνα" descr="φρεμπε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1195" y="2643182"/>
            <a:ext cx="193280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285720" y="285728"/>
          <a:ext cx="12573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ικόνα Bitmap" r:id="rId3" imgW="1371429" imgH="724001" progId="PBrush">
                  <p:embed/>
                </p:oleObj>
              </mc:Choice>
              <mc:Fallback>
                <p:oleObj name="Εικόνα Bitmap" r:id="rId3" imgW="1371429" imgH="724001" progId="PBrush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85728"/>
                        <a:ext cx="12573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214414" y="214290"/>
            <a:ext cx="742955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el-GR" sz="2200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ΑΝΩΤΑΤΗ ΣΧΟΛΗ ΠΑΙΔΑΓΩΓΙΚΗΣ ΚΑΙ      ΤΕΧΝΟΛΟΓΙΚΗΣ ΕΚΠΑΙΔΕΥΣΗΣ</a:t>
            </a:r>
          </a:p>
          <a:p>
            <a:pPr indent="4572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sz="2000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ΕΤΗΣΙΟ ΠΡΟΓΡΑΜΜΑ ΠΑΙΔΑΓΩΓΙΚΗΣ ΚΑΤΑΡΤΙΣΗΣ (ΕΠΠΑΙΚ) </a:t>
            </a: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l-G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Θέση περιεχομένου" descr="δωρα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1571612"/>
            <a:ext cx="3286148" cy="2738457"/>
          </a:xfrm>
        </p:spPr>
      </p:pic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l-GR" dirty="0"/>
              <a:t>ΤΑ «ΔΩΡΑ»</a:t>
            </a:r>
          </a:p>
        </p:txBody>
      </p:sp>
      <p:pic>
        <p:nvPicPr>
          <p:cNvPr id="5" name="4 - Εικόνα" descr="δωρα2.jpg"/>
          <p:cNvPicPr>
            <a:picLocks noChangeAspect="1"/>
          </p:cNvPicPr>
          <p:nvPr/>
        </p:nvPicPr>
        <p:blipFill>
          <a:blip r:embed="rId3"/>
          <a:srcRect t="8333" r="2083" b="8333"/>
          <a:stretch>
            <a:fillRect/>
          </a:stretch>
        </p:blipFill>
        <p:spPr>
          <a:xfrm>
            <a:off x="642910" y="1500174"/>
            <a:ext cx="3357586" cy="2857520"/>
          </a:xfrm>
          <a:prstGeom prst="rect">
            <a:avLst/>
          </a:prstGeom>
        </p:spPr>
      </p:pic>
      <p:pic>
        <p:nvPicPr>
          <p:cNvPr id="7" name="Picture 6" descr="Στιγμιότυπο οθόνης 2024-12-08 201952.pn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tretch>
            <a:fillRect/>
          </a:stretch>
        </p:blipFill>
        <p:spPr>
          <a:xfrm>
            <a:off x="3428992" y="4357694"/>
            <a:ext cx="3572374" cy="2257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285720" y="1285860"/>
            <a:ext cx="7286676" cy="464347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Πρωτοπόρος του θεσμού του Νηπιαγωγείου</a:t>
            </a:r>
            <a:endParaRPr lang="el-GR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Παιδοκεντρική προσέγγιση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Το παιδί στο κέντρο της μαθησιακής διαδικασίας.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Παιχνίδι ως μέσο μάθησης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Η αξία του παιχνιδιού στην ανάπτυξη κοινωνικών και πνευματικών δεξιοτήτων.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Φιλοσοφία της ενότητας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Σύνδεση φύσης, ανθρώπου και Θεού στην εκπαίδευση.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Δημιουργία του νηπιαγωγείου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Εκπαίδευση για παιδιά κάτω των 7 ετών.</a:t>
            </a:r>
          </a:p>
          <a:p>
            <a:endParaRPr lang="el-GR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Η ΣΗΜΑΣΙΑ ΤΟΥ ΕΡΓΟΥ ΤΟΥ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FROEBEL </a:t>
            </a:r>
            <a:r>
              <a:rPr lang="el-GR" sz="3000" dirty="0">
                <a:latin typeface="Arial" pitchFamily="34" charset="0"/>
                <a:cs typeface="Arial" pitchFamily="34" charset="0"/>
              </a:rPr>
              <a:t>ΣΤΗΝ ΠΑΙΔΑΓΩΓΙΚΗ</a:t>
            </a:r>
          </a:p>
        </p:txBody>
      </p:sp>
      <p:pic>
        <p:nvPicPr>
          <p:cNvPr id="4" name="Picture 3" descr="Article-Banner-Frobel2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5143512"/>
            <a:ext cx="5000628" cy="1714488"/>
          </a:xfrm>
          <a:prstGeom prst="flowChartManualInpu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Θέση περιεχομένου 3">
            <a:extLst>
              <a:ext uri="{FF2B5EF4-FFF2-40B4-BE49-F238E27FC236}">
                <a16:creationId xmlns:a16="http://schemas.microsoft.com/office/drawing/2014/main" id="{7E8AEB76-D204-76F5-EE03-8171044939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221943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Η ΣΗΜΑΣΙΑ ΤΟΥ ΕΡΓΟΥ ΤΟΥ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FROEBEL </a:t>
            </a:r>
            <a:r>
              <a:rPr lang="el-GR" sz="3000" dirty="0">
                <a:latin typeface="Arial" pitchFamily="34" charset="0"/>
                <a:cs typeface="Arial" pitchFamily="34" charset="0"/>
              </a:rPr>
              <a:t>ΣΤΗΝ ΠΑΙΔΑΓΩΓΙΚΗ</a:t>
            </a:r>
          </a:p>
        </p:txBody>
      </p:sp>
    </p:spTree>
    <p:extLst>
      <p:ext uri="{BB962C8B-B14F-4D97-AF65-F5344CB8AC3E}">
        <p14:creationId xmlns:p14="http://schemas.microsoft.com/office/powerpoint/2010/main" val="338743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Πρωτοπόρος στην προσχολική εκπαίδευση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Ο Froebel καθιέρωσε το νηπιαγωγείο ως θεμελιώδες στάδιο για την ανάπτυξη του παιδιού.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Επικέντρωση στην πρώιμη παιδική ηλικία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Πίστευε ότι τα πρώτα χρόνια είναι κρίσιμα για τη συναισθηματική, γνωστική και κοινωνική ανάπτυξη.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Παιδαγωγική Κληρονομιά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Επηρέασε παιδαγωγούς όπως η Μαρία Μοντεσσόρι και ο John Dewey, ανοίγοντας το δρόμο για σύγχρονες παιδαγωγικές θεωρίες.</a:t>
            </a:r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Η ΣΥΜΒΟΛΗ ΤΟΥ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FROEBEL </a:t>
            </a:r>
            <a:r>
              <a:rPr lang="el-GR" sz="3000" dirty="0">
                <a:latin typeface="Arial" pitchFamily="34" charset="0"/>
                <a:cs typeface="Arial" pitchFamily="34" charset="0"/>
              </a:rPr>
              <a:t>ΣΤΗΝ ΕΞΕΛΙΞΗ ΤΗΣ ΠΑΙΔΑΓΩΓΙΚΗΣ ΣΚΕΨΗΣ.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l-GR" sz="1800" b="1" dirty="0">
                <a:latin typeface="Arial" pitchFamily="34" charset="0"/>
                <a:cs typeface="Arial" pitchFamily="34" charset="0"/>
              </a:rPr>
              <a:t>"Lifelong Kindergarten"</a:t>
            </a:r>
            <a:br>
              <a:rPr lang="el-GR" sz="1800" dirty="0">
                <a:latin typeface="Arial" pitchFamily="34" charset="0"/>
                <a:cs typeface="Arial" pitchFamily="34" charset="0"/>
              </a:rPr>
            </a:br>
            <a:r>
              <a:rPr lang="el-GR" sz="1800" dirty="0">
                <a:latin typeface="Arial" pitchFamily="34" charset="0"/>
                <a:cs typeface="Arial" pitchFamily="34" charset="0"/>
              </a:rPr>
              <a:t>Ο </a:t>
            </a:r>
            <a:r>
              <a:rPr lang="el-GR" sz="1800" b="1" i="1" u="sng" dirty="0">
                <a:latin typeface="Arial" pitchFamily="34" charset="0"/>
                <a:cs typeface="Arial" pitchFamily="34" charset="0"/>
              </a:rPr>
              <a:t>Mitchel Resnick 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επεκτείνει τις μεθόδους του Froebel για μεγαλύτερες ηλικίες μέσω του </a:t>
            </a:r>
            <a:r>
              <a:rPr lang="el-GR" sz="1800" b="1" dirty="0">
                <a:latin typeface="Arial" pitchFamily="34" charset="0"/>
                <a:cs typeface="Arial" pitchFamily="34" charset="0"/>
              </a:rPr>
              <a:t>Scratch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, μιας γλώσσας προγραμματισμού για παιδιά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και ενήλικες.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r>
              <a:rPr lang="el-GR" sz="1800" dirty="0">
                <a:latin typeface="Arial" pitchFamily="34" charset="0"/>
                <a:cs typeface="Arial" pitchFamily="34" charset="0"/>
              </a:rPr>
              <a:t>Κίνημα Νηπιαγωγείου έχει εμφανείς ομοιότητες με τις αρχές της ακαδημίας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Bauhaus . 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Ο </a:t>
            </a:r>
            <a:r>
              <a:rPr lang="en-US" sz="1800" b="1" i="1" u="sng" dirty="0">
                <a:latin typeface="Arial" pitchFamily="34" charset="0"/>
                <a:cs typeface="Arial" pitchFamily="34" charset="0"/>
              </a:rPr>
              <a:t>Frank Lloyd Wright 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 σημειώνει πως η επίδραση «των δώρων» ενίσχυσε την αντίληψη του για την σχέση ανάμεσα στην αρχιτεκτονική και το φυσικό περιβάλλον.</a:t>
            </a:r>
          </a:p>
          <a:p>
            <a:r>
              <a:rPr lang="el-GR" sz="1800" dirty="0">
                <a:latin typeface="Arial" pitchFamily="34" charset="0"/>
                <a:cs typeface="Arial" pitchFamily="34" charset="0"/>
              </a:rPr>
              <a:t>Η </a:t>
            </a:r>
            <a:r>
              <a:rPr lang="en-US" sz="1800" b="1" i="1" u="sng" dirty="0">
                <a:latin typeface="Arial" pitchFamily="34" charset="0"/>
                <a:cs typeface="Arial" pitchFamily="34" charset="0"/>
              </a:rPr>
              <a:t>Maria Montessori</a:t>
            </a:r>
            <a:r>
              <a:rPr lang="el-GR" sz="1800" b="1" i="1" u="sng" dirty="0">
                <a:latin typeface="Arial" pitchFamily="34" charset="0"/>
                <a:cs typeface="Arial" pitchFamily="34" charset="0"/>
              </a:rPr>
              <a:t> 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εμπνευσμένη από τον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Froebel , </a:t>
            </a:r>
            <a:r>
              <a:rPr lang="el-GR" sz="1800" dirty="0">
                <a:latin typeface="Arial" pitchFamily="34" charset="0"/>
                <a:cs typeface="Arial" pitchFamily="34" charset="0"/>
              </a:rPr>
              <a:t>υποστηρίζει τη βιωματική μάθηση χωρίς πιέσεις και καταναγκασμούς.</a:t>
            </a:r>
            <a:endParaRPr lang="el-GR" sz="1800" b="1" i="1" u="sng" dirty="0">
              <a:latin typeface="Arial" pitchFamily="34" charset="0"/>
              <a:cs typeface="Arial" pitchFamily="34" charset="0"/>
            </a:endParaRPr>
          </a:p>
          <a:p>
            <a:r>
              <a:rPr lang="el-GR" sz="1800" b="1" dirty="0">
                <a:latin typeface="Arial" pitchFamily="34" charset="0"/>
                <a:cs typeface="Arial" pitchFamily="34" charset="0"/>
              </a:rPr>
              <a:t>Σύνδεση με σύγχρονες πρακτικές</a:t>
            </a:r>
            <a:br>
              <a:rPr lang="el-GR" sz="1800" dirty="0">
                <a:latin typeface="Arial" pitchFamily="34" charset="0"/>
                <a:cs typeface="Arial" pitchFamily="34" charset="0"/>
              </a:rPr>
            </a:br>
            <a:r>
              <a:rPr lang="el-GR" sz="1800" dirty="0">
                <a:latin typeface="Arial" pitchFamily="34" charset="0"/>
                <a:cs typeface="Arial" pitchFamily="34" charset="0"/>
              </a:rPr>
              <a:t>Οι ιδέες του Froebel επηρεάζουν τη σύγχρονη προσχολική εκπαίδευση και την ενσωμάτωση της τεχνολογίας στην μάθηση.</a:t>
            </a:r>
          </a:p>
          <a:p>
            <a:r>
              <a:rPr lang="el-GR" sz="1800" b="1" dirty="0">
                <a:latin typeface="Arial" pitchFamily="34" charset="0"/>
                <a:cs typeface="Arial" pitchFamily="34" charset="0"/>
              </a:rPr>
              <a:t>Διαρκής Επιρροή</a:t>
            </a:r>
            <a:br>
              <a:rPr lang="el-GR" sz="1800" dirty="0">
                <a:latin typeface="Arial" pitchFamily="34" charset="0"/>
                <a:cs typeface="Arial" pitchFamily="34" charset="0"/>
              </a:rPr>
            </a:br>
            <a:r>
              <a:rPr lang="el-GR" sz="1800" dirty="0">
                <a:latin typeface="Arial" pitchFamily="34" charset="0"/>
                <a:cs typeface="Arial" pitchFamily="34" charset="0"/>
              </a:rPr>
              <a:t>Παιδαγωγικές αρχές του Froebel συνεχίζουν να εφαρμόζονται σε όλο τον κόσμο σε νηπιαγωγεία και σχολεία.</a:t>
            </a:r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ΑΠΟ ΤΟ ΝΗΠΙΑΓΩΓΕΙΟ ΣΤΗΝ ΤΕΧΝΟΛΟΓΙΑ ΚΑΙ ΤΟ ΣΗΜΕΡΑ</a:t>
            </a:r>
          </a:p>
        </p:txBody>
      </p:sp>
      <p:pic>
        <p:nvPicPr>
          <p:cNvPr id="4" name="Picture 3" descr="scratch_j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44412">
            <a:off x="7609606" y="1105988"/>
            <a:ext cx="1231713" cy="8718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3071802" y="1142984"/>
            <a:ext cx="5800708" cy="514353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200" dirty="0">
                <a:latin typeface="Arial" pitchFamily="34" charset="0"/>
                <a:cs typeface="Arial" pitchFamily="34" charset="0"/>
              </a:rPr>
              <a:t>Πρωτοπόρος σε ποικιλία εκπαιδευτικών θεωριών (φυσική ανάπτυξη , κινητική έκφραση , </a:t>
            </a:r>
            <a:r>
              <a:rPr lang="el-GR" sz="2200" dirty="0" err="1">
                <a:latin typeface="Arial" pitchFamily="34" charset="0"/>
                <a:cs typeface="Arial" pitchFamily="34" charset="0"/>
              </a:rPr>
              <a:t>αυτοέκφραση</a:t>
            </a:r>
            <a:r>
              <a:rPr lang="el-GR" sz="2200" dirty="0">
                <a:latin typeface="Arial" pitchFamily="34" charset="0"/>
                <a:cs typeface="Arial" pitchFamily="34" charset="0"/>
              </a:rPr>
              <a:t>, δημιουργικότητα, κοινωνικοποίηση)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200" dirty="0">
                <a:latin typeface="Arial" pitchFamily="34" charset="0"/>
                <a:cs typeface="Arial" pitchFamily="34" charset="0"/>
              </a:rPr>
              <a:t>Παιδοκεντρική εκπαίδευση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200" dirty="0">
                <a:latin typeface="Arial" pitchFamily="34" charset="0"/>
                <a:cs typeface="Arial" pitchFamily="34" charset="0"/>
              </a:rPr>
              <a:t>Βάση για την προσχολική εκπαίδευση – μοντέλο για χιλιάδες προσχολικά ιδρύματα με σεβασμό στην ελευθερία και στον αυθορμητισμό των παιδιών!</a:t>
            </a:r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el-GR" sz="3000" dirty="0">
                <a:latin typeface="Arial" pitchFamily="34" charset="0"/>
                <a:cs typeface="Arial" pitchFamily="34" charset="0"/>
              </a:rPr>
              <a:t>ΕΠΙΛΟΓΟΣ</a:t>
            </a:r>
          </a:p>
        </p:txBody>
      </p:sp>
      <p:pic>
        <p:nvPicPr>
          <p:cNvPr id="4" name="Picture 3" descr="gif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857364"/>
            <a:ext cx="2857520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0946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34" y="1285860"/>
            <a:ext cx="8072494" cy="4714908"/>
          </a:xfrm>
        </p:spPr>
        <p:txBody>
          <a:bodyPr>
            <a:normAutofit fontScale="85000" lnSpcReduction="20000"/>
          </a:bodyPr>
          <a:lstStyle/>
          <a:p>
            <a:endParaRPr lang="el-GR" dirty="0"/>
          </a:p>
          <a:p>
            <a:pPr>
              <a:lnSpc>
                <a:spcPct val="150000"/>
              </a:lnSpc>
            </a:pPr>
            <a:r>
              <a:rPr lang="el-GR" dirty="0"/>
              <a:t>Πως επηρέασε το έργο του </a:t>
            </a:r>
            <a:r>
              <a:rPr lang="en-US" dirty="0"/>
              <a:t>Froebel </a:t>
            </a:r>
            <a:r>
              <a:rPr lang="el-GR" dirty="0"/>
              <a:t>την σημερινή εκπαίδευση και τις σύγχρονες παιδαγωγικές θεωρίες</a:t>
            </a:r>
            <a:r>
              <a:rPr lang="en-US"/>
              <a:t>;</a:t>
            </a:r>
            <a:endParaRPr lang="el-GR" dirty="0"/>
          </a:p>
          <a:p>
            <a:pPr>
              <a:lnSpc>
                <a:spcPct val="150000"/>
              </a:lnSpc>
              <a:buNone/>
            </a:pPr>
            <a:endParaRPr lang="el-GR" dirty="0"/>
          </a:p>
          <a:p>
            <a:pPr>
              <a:lnSpc>
                <a:spcPct val="150000"/>
              </a:lnSpc>
            </a:pPr>
            <a:r>
              <a:rPr lang="el-GR" dirty="0"/>
              <a:t>Ο </a:t>
            </a:r>
            <a:r>
              <a:rPr lang="en-US" dirty="0"/>
              <a:t>Froebel </a:t>
            </a:r>
            <a:r>
              <a:rPr lang="el-GR" dirty="0"/>
              <a:t>ήταν ο πρώτος που εισήγαγε την εκπαίδευση στο Νηπιαγωγείο. Πόσο σημαντική θεωρείτε την ένταξη του Νηπιαγωγείου στην εκπαίδευση για την μετέπειτα σχολική πορεία του παιδιού</a:t>
            </a:r>
            <a:r>
              <a:rPr lang="en-US" dirty="0"/>
              <a:t>;</a:t>
            </a:r>
            <a:endParaRPr lang="el-GR" dirty="0"/>
          </a:p>
          <a:p>
            <a:pPr>
              <a:lnSpc>
                <a:spcPct val="150000"/>
              </a:lnSpc>
            </a:pPr>
            <a:endParaRPr lang="el-G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Ερώτηση για τελική εξέταση</a:t>
            </a:r>
          </a:p>
        </p:txBody>
      </p:sp>
      <p:pic>
        <p:nvPicPr>
          <p:cNvPr id="5" name="Picture 4" descr="gift 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5643578"/>
            <a:ext cx="1571604" cy="9578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857224" y="714356"/>
            <a:ext cx="7829576" cy="2447737"/>
          </a:xfrm>
        </p:spPr>
        <p:txBody>
          <a:bodyPr>
            <a:normAutofit fontScale="92500" lnSpcReduction="20000"/>
          </a:bodyPr>
          <a:lstStyle/>
          <a:p>
            <a:pPr algn="ctr"/>
            <a:endParaRPr lang="el-GR" sz="4800" b="1" dirty="0"/>
          </a:p>
          <a:p>
            <a:pPr algn="ctr"/>
            <a:endParaRPr lang="el-GR" sz="4800" b="1" dirty="0"/>
          </a:p>
          <a:p>
            <a:pPr marL="109728" indent="0" algn="ctr">
              <a:buNone/>
            </a:pPr>
            <a:r>
              <a:rPr lang="el-GR" sz="4800" b="1" dirty="0"/>
              <a:t>ΕΥΧΑΡΙΣΤΟΥΜΕ ΓΙΑ ΤΗΝ ΠΡΟΣΟΧΗ ΣΑΣ!</a:t>
            </a:r>
          </a:p>
        </p:txBody>
      </p:sp>
      <p:pic>
        <p:nvPicPr>
          <p:cNvPr id="4" name="Picture 3" descr="giph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2786058"/>
            <a:ext cx="365760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357158" y="1214422"/>
            <a:ext cx="7472386" cy="4525963"/>
          </a:xfrm>
        </p:spPr>
        <p:txBody>
          <a:bodyPr>
            <a:normAutofit/>
          </a:bodyPr>
          <a:lstStyle/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Γέννηση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21 Απριλίου 1782, Oberweissbach, Θουριγγία, Γερμανία</a:t>
            </a:r>
          </a:p>
          <a:p>
            <a:pPr marL="109728" indent="0">
              <a:buNone/>
            </a:pPr>
            <a:endParaRPr lang="el-GR" sz="2000" dirty="0">
              <a:latin typeface="Arial" pitchFamily="34" charset="0"/>
              <a:cs typeface="Arial" pitchFamily="34" charset="0"/>
            </a:endParaRP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Οικογενειακό Περιβάλλον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Ο Πατέρας ήταν πάστορας ενώ η μητέρα του πέθανε όταν ήταν μόλις 9 μηνών.</a:t>
            </a:r>
          </a:p>
          <a:p>
            <a:pPr marL="109728" indent="0">
              <a:buNone/>
            </a:pPr>
            <a:endParaRPr lang="el-GR" sz="2000" dirty="0">
              <a:latin typeface="Arial" pitchFamily="34" charset="0"/>
              <a:cs typeface="Arial" pitchFamily="34" charset="0"/>
            </a:endParaRP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Θετή Μητέρα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Χαμηλή συναισθηματική σύνδεση, είχε επίκεντρο τα δικά της παιδιά, έλλειψη αγάπης .</a:t>
            </a:r>
          </a:p>
          <a:p>
            <a:pPr marL="109728" indent="0">
              <a:buNone/>
            </a:pPr>
            <a:endParaRPr lang="el-GR" sz="2000" dirty="0">
              <a:latin typeface="Arial" pitchFamily="34" charset="0"/>
              <a:cs typeface="Arial" pitchFamily="34" charset="0"/>
            </a:endParaRP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Πρώτη Υιοθεσία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Στην ηλικία των 10,από τον 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    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αδελφό της μητέρας του, ένιωθε μεγαλύτερη 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    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φροντίδα.</a:t>
            </a:r>
          </a:p>
          <a:p>
            <a:endParaRPr lang="el-GR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ΒΙΟΓΡΑΦΙΚΑ ΣΤΟΙΧΕΙΑ ΤΟΥ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F. FROEBEL</a:t>
            </a:r>
            <a:endParaRPr lang="el-GR" sz="3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oberweissbach-froebelha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714752"/>
            <a:ext cx="2921187" cy="21886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72198" y="6000768"/>
            <a:ext cx="3071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/>
              <a:t>Εικόνα 1.</a:t>
            </a:r>
            <a:r>
              <a:rPr lang="el-GR" sz="1200" dirty="0"/>
              <a:t>Το σπίτι όπου γεννήθηκε ο </a:t>
            </a:r>
            <a:r>
              <a:rPr lang="en-US" sz="1200" dirty="0"/>
              <a:t>Froebel </a:t>
            </a:r>
            <a:r>
              <a:rPr lang="el-GR" sz="1200" dirty="0"/>
              <a:t>στο </a:t>
            </a:r>
            <a:r>
              <a:rPr lang="en-US" sz="1200" dirty="0" err="1"/>
              <a:t>Oberweissbach</a:t>
            </a:r>
            <a:r>
              <a:rPr lang="en-US" sz="1200" dirty="0"/>
              <a:t> </a:t>
            </a:r>
            <a:r>
              <a:rPr lang="el-GR" sz="1200" dirty="0"/>
              <a:t>της Θουριγγίας.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Σχολική Εκπαίδευση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el-GR" sz="2000" dirty="0">
                <a:latin typeface="Arial" pitchFamily="34" charset="0"/>
                <a:cs typeface="Arial" pitchFamily="34" charset="0"/>
              </a:rPr>
              <a:t>Εγγραφή σε σχολείο αρρένων, όπου ένιωθε μεγαλύτερη άνεση και αποδοχή σε αντίθεση με το σχολείο θηλέων όπου τον είχε εγγράψει ο πατέρας του καθώς πίστευε ότι θα λάβει καλύτερη εκπαίδευση.</a:t>
            </a:r>
          </a:p>
          <a:p>
            <a:pPr marL="393192" lvl="1" indent="0">
              <a:buNone/>
            </a:pPr>
            <a:endParaRPr lang="el-GR" sz="2000" dirty="0">
              <a:latin typeface="Arial" pitchFamily="34" charset="0"/>
              <a:cs typeface="Arial" pitchFamily="34" charset="0"/>
            </a:endParaRP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Αναζήτηση Γνώσεων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el-GR" sz="2000" dirty="0">
                <a:latin typeface="Arial" pitchFamily="34" charset="0"/>
                <a:cs typeface="Arial" pitchFamily="34" charset="0"/>
              </a:rPr>
              <a:t>Μαθητεία στον δασολόγο Herr Witz, όπου εμβάθυνε στις φυσικές επιστήμες ( βοτανολογία, δασοκομία, γεωμετρία, μαθηματικά) και ανέπτυξε την αγάπη του για τη φύση.</a:t>
            </a:r>
          </a:p>
          <a:p>
            <a:endParaRPr lang="el-GR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ΣΧΟΛΙΚΗ ΕΚΠΑΙΔΕΥΣΗ ΚΑΙ ΕΦΗΒΕΙΑ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214282" y="1428736"/>
            <a:ext cx="4543428" cy="4525963"/>
          </a:xfrm>
        </p:spPr>
        <p:txBody>
          <a:bodyPr>
            <a:normAutofit fontScale="85000" lnSpcReduction="10000"/>
          </a:bodyPr>
          <a:lstStyle/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Φοιτητής στην Jena (1799)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Σπουδάζει Φυσικές Επιστήμες, ενδιαφέρεται για τη δασοκομία και συμμετέχει σε επιστημονικές εταιρείες.</a:t>
            </a: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Επαγγελματική Αναζήτηση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Το 1805, μεταβαίνει στη Φρανκφούρτη για να σπουδάσει Αρχιτεκτονική και εργάζεται σε διάφορους τομείς.</a:t>
            </a: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Γνωριμία με τον Pestalozzi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Διδάσκει σε σχολείο που ακολουθούσε τις παιδαγωγικές μεθόδους του Pestalozzi και επηρεάζεται από τις ιδέες του για την ανάπτυξη μέσω του παιχνιδιού.</a:t>
            </a:r>
          </a:p>
          <a:p>
            <a:r>
              <a:rPr lang="el-GR" sz="2000" b="1" dirty="0">
                <a:latin typeface="Arial" pitchFamily="34" charset="0"/>
                <a:cs typeface="Arial" pitchFamily="34" charset="0"/>
              </a:rPr>
              <a:t>Διδασκαλία στο Yverdon (1808-1810)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</a:t>
            </a:r>
            <a:br>
              <a:rPr lang="el-GR" sz="2000" dirty="0">
                <a:latin typeface="Arial" pitchFamily="34" charset="0"/>
                <a:cs typeface="Arial" pitchFamily="34" charset="0"/>
              </a:rPr>
            </a:br>
            <a:r>
              <a:rPr lang="el-GR" sz="2000" dirty="0">
                <a:latin typeface="Arial" pitchFamily="34" charset="0"/>
                <a:cs typeface="Arial" pitchFamily="34" charset="0"/>
              </a:rPr>
              <a:t>Εργάζεται κοντά στον Pestalozzi, εμπλουτίζοντας τη φιλοσοφία του για την εκπαίδευση των παιδιών.</a:t>
            </a:r>
          </a:p>
          <a:p>
            <a:endParaRPr lang="el-GR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Η ΦΟΙΤΗΤΙΚΗ ΖΩΗ ΚΑΙ Η ΣΥΝΑΝΤΗΣΗ ΜΕ ΤΟΝ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PESTALOZZI.</a:t>
            </a:r>
            <a:endParaRPr lang="el-GR" sz="3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Στιγμιότυπο οθόνης 2024-12-08 1951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785926"/>
            <a:ext cx="4214810" cy="3048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4876" y="4929198"/>
            <a:ext cx="442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/>
              <a:t>Εικόνα 2</a:t>
            </a:r>
            <a:r>
              <a:rPr lang="el-GR" sz="1200" dirty="0"/>
              <a:t>. Ο </a:t>
            </a:r>
            <a:r>
              <a:rPr lang="en-US" sz="1200" dirty="0"/>
              <a:t>Pestalozzi </a:t>
            </a:r>
            <a:r>
              <a:rPr lang="el-GR" sz="1200" dirty="0"/>
              <a:t>διδάσκει στους μαθητές του  στο σχολείο του</a:t>
            </a:r>
            <a:r>
              <a:rPr lang="en-US" sz="1200" dirty="0"/>
              <a:t> </a:t>
            </a:r>
            <a:r>
              <a:rPr lang="el-GR" sz="1200" dirty="0"/>
              <a:t>στο </a:t>
            </a:r>
            <a:r>
              <a:rPr lang="en-US" sz="1200" dirty="0" err="1"/>
              <a:t>Yverdon</a:t>
            </a:r>
            <a:r>
              <a:rPr lang="el-GR" sz="1200" dirty="0"/>
              <a:t> το</a:t>
            </a:r>
            <a:r>
              <a:rPr lang="en-US" sz="1200" dirty="0"/>
              <a:t> 1809</a:t>
            </a:r>
            <a:r>
              <a:rPr lang="el-GR" sz="12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l-GR" sz="1900" b="1" dirty="0">
                <a:latin typeface="Arial" pitchFamily="34" charset="0"/>
                <a:cs typeface="Arial" pitchFamily="34" charset="0"/>
              </a:rPr>
              <a:t>Σχολείο στο Κιλχάου (1816)</a:t>
            </a:r>
            <a:r>
              <a:rPr lang="el-GR" sz="1900" dirty="0">
                <a:latin typeface="Arial" pitchFamily="34" charset="0"/>
                <a:cs typeface="Arial" pitchFamily="34" charset="0"/>
              </a:rPr>
              <a:t>: Ιδρύει το Εκπαιδευτικό Ινστιτούτο στο Κιλχάου, με έμφαση στην οικογενειακή ατμόσφαιρα και συνδυασμό θεωρητικής και πρακτικής εκπαίδευσης.</a:t>
            </a:r>
          </a:p>
          <a:p>
            <a:pPr marL="109728" indent="0" algn="just">
              <a:buNone/>
            </a:pPr>
            <a:endParaRPr lang="el-GR" sz="19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l-GR" sz="1900" b="1" dirty="0">
                <a:latin typeface="Arial" pitchFamily="34" charset="0"/>
                <a:cs typeface="Arial" pitchFamily="34" charset="0"/>
              </a:rPr>
              <a:t>Παντρεύεται την Wilhelmine Hoffmeister (1818) </a:t>
            </a:r>
          </a:p>
          <a:p>
            <a:pPr marL="109728" indent="0" algn="just">
              <a:buNone/>
            </a:pPr>
            <a:r>
              <a:rPr lang="el-GR" sz="1900" dirty="0">
                <a:latin typeface="Arial" pitchFamily="34" charset="0"/>
                <a:cs typeface="Arial" pitchFamily="34" charset="0"/>
              </a:rPr>
              <a:t>Ζούσαν μαζί μέχρι τον θάνατό της το 1839.</a:t>
            </a:r>
          </a:p>
          <a:p>
            <a:pPr marL="109728" indent="0" algn="just">
              <a:buNone/>
            </a:pPr>
            <a:endParaRPr lang="el-GR" sz="19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l-GR" sz="1900" b="1" dirty="0">
                <a:latin typeface="Arial" pitchFamily="34" charset="0"/>
                <a:cs typeface="Arial" pitchFamily="34" charset="0"/>
              </a:rPr>
              <a:t>Ζωή στην Ελβετία (1831-1833)</a:t>
            </a:r>
            <a:endParaRPr lang="el-GR" sz="1900" dirty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r>
              <a:rPr lang="el-GR" sz="1900" dirty="0">
                <a:latin typeface="Arial" pitchFamily="34" charset="0"/>
                <a:cs typeface="Arial" pitchFamily="34" charset="0"/>
              </a:rPr>
              <a:t> Ιδρύει σχολεία στο Wartensee και το Willisau, και αναλαμβάνει διευθυντής  στο Ορφανοτροφείο του Burgdorf.</a:t>
            </a:r>
          </a:p>
          <a:p>
            <a:pPr marL="109728" indent="0" algn="just">
              <a:buNone/>
            </a:pPr>
            <a:endParaRPr lang="el-GR" sz="19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l-GR" sz="1900" b="1" dirty="0">
                <a:latin typeface="Arial" pitchFamily="34" charset="0"/>
                <a:cs typeface="Arial" pitchFamily="34" charset="0"/>
              </a:rPr>
              <a:t>Προσχολική Εκπαίδευση</a:t>
            </a:r>
            <a:endParaRPr lang="el-GR" sz="1900" dirty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r>
              <a:rPr lang="el-GR" sz="1900" dirty="0">
                <a:latin typeface="Arial" pitchFamily="34" charset="0"/>
                <a:cs typeface="Arial" pitchFamily="34" charset="0"/>
              </a:rPr>
              <a:t> Αντιλαμβάνεται τη σημασία της προσχολικής εκπαίδευσης για την ανάπτυξη των παιδιών.</a:t>
            </a:r>
          </a:p>
          <a:p>
            <a:endParaRPr lang="el-GR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ΤΟ ΣΧΟΛΕΙΟ ΣΤΟ ΚΙΛΧΑΟΥ ΚΑΙ Η ΖΩΗ ΣΤΗΝ ΕΛΒΕΤΙΑ.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ndergarten-of-friedrich-froebel-in-bad-blankenburg-1840.jpg"/>
          <p:cNvPicPr>
            <a:picLocks noChangeAspect="1"/>
          </p:cNvPicPr>
          <p:nvPr/>
        </p:nvPicPr>
        <p:blipFill>
          <a:blip r:embed="rId2" cstate="print"/>
          <a:srcRect t="4692" r="2644" b="10848"/>
          <a:stretch>
            <a:fillRect/>
          </a:stretch>
        </p:blipFill>
        <p:spPr>
          <a:xfrm>
            <a:off x="5143504" y="4143380"/>
            <a:ext cx="3643338" cy="2226484"/>
          </a:xfrm>
          <a:prstGeom prst="rect">
            <a:avLst/>
          </a:prstGeom>
        </p:spPr>
      </p:pic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ΕΠΙΣΤΡΟΦΗ ΣΤΗ ΓΕΡΜΑΝΙΑ ΚΑΙ Ο ΘΑΝΑΤΟΣ ΤΟΥ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1285860"/>
            <a:ext cx="84296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>
                <a:latin typeface="Arial" pitchFamily="34" charset="0"/>
                <a:cs typeface="Arial" pitchFamily="34" charset="0"/>
              </a:rPr>
              <a:t>Επιστροφή στη Γερμανία (1836)</a:t>
            </a:r>
            <a:r>
              <a:rPr lang="el-GR" dirty="0">
                <a:latin typeface="Arial" pitchFamily="34" charset="0"/>
                <a:cs typeface="Arial" pitchFamily="34" charset="0"/>
              </a:rPr>
              <a:t>: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l-GR" dirty="0">
                <a:latin typeface="Arial" pitchFamily="34" charset="0"/>
                <a:cs typeface="Arial" pitchFamily="34" charset="0"/>
              </a:rPr>
              <a:t>Μετακόμισε στο Bad Blankenburg και αφοσιώθηκε στην προσχολική αγωγή.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algn="just"/>
            <a:endParaRPr lang="en-US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>
                <a:latin typeface="Arial" pitchFamily="34" charset="0"/>
                <a:cs typeface="Arial" pitchFamily="34" charset="0"/>
              </a:rPr>
              <a:t>Ίδρυση του "</a:t>
            </a:r>
            <a:r>
              <a:rPr lang="el-GR" b="1" u="sng" dirty="0">
                <a:latin typeface="Arial" pitchFamily="34" charset="0"/>
                <a:cs typeface="Arial" pitchFamily="34" charset="0"/>
              </a:rPr>
              <a:t>Γενικού</a:t>
            </a:r>
            <a:r>
              <a:rPr lang="el-GR" b="1" dirty="0">
                <a:latin typeface="Arial" pitchFamily="34" charset="0"/>
                <a:cs typeface="Arial" pitchFamily="34" charset="0"/>
              </a:rPr>
              <a:t> Γερμανικού Νηπιαγωγείου" </a:t>
            </a:r>
            <a:r>
              <a:rPr lang="el-GR" b="1">
                <a:latin typeface="Arial" pitchFamily="34" charset="0"/>
                <a:cs typeface="Arial" pitchFamily="34" charset="0"/>
              </a:rPr>
              <a:t>(1838)</a:t>
            </a:r>
            <a:r>
              <a:rPr lang="el-GR">
                <a:latin typeface="Arial" pitchFamily="34" charset="0"/>
                <a:cs typeface="Arial" pitchFamily="34" charset="0"/>
              </a:rPr>
              <a:t>: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ct val="150000"/>
              </a:lnSpc>
            </a:pPr>
            <a:r>
              <a:rPr lang="el-GR" dirty="0">
                <a:latin typeface="Arial" pitchFamily="34" charset="0"/>
                <a:cs typeface="Arial" pitchFamily="34" charset="0"/>
              </a:rPr>
              <a:t>Δημιουργεί το πρώτο νηπιαγωγείο, με στόχο την εκπαιδευτική ανάπτυξη μέσω του παιχνιδιού.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n-US" dirty="0"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>
                <a:latin typeface="Arial" pitchFamily="34" charset="0"/>
                <a:cs typeface="Arial" pitchFamily="34" charset="0"/>
              </a:rPr>
              <a:t>Εκπαίδευση Νηπιαγωγών: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just"/>
            <a:r>
              <a:rPr lang="el-GR" dirty="0">
                <a:latin typeface="Arial" pitchFamily="34" charset="0"/>
                <a:cs typeface="Arial" pitchFamily="34" charset="0"/>
              </a:rPr>
              <a:t>Εκπαιδεύει νηπιαγωγούς και καθιερώνει το επάγγελμα της/του νηπιαγωγού.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4348" y="3786190"/>
            <a:ext cx="4572032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365760" lvl="0" indent="-256032" algn="just">
              <a:spcBef>
                <a:spcPts val="400"/>
              </a:spcBef>
              <a:buClr>
                <a:srgbClr val="CEB966"/>
              </a:buClr>
              <a:buSzPct val="68000"/>
            </a:pPr>
            <a:endParaRPr lang="el-GR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214818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>
                <a:latin typeface="Arial" pitchFamily="34" charset="0"/>
                <a:cs typeface="Arial" pitchFamily="34" charset="0"/>
              </a:rPr>
              <a:t>Θάνατος (1852):</a:t>
            </a:r>
          </a:p>
          <a:p>
            <a:pPr>
              <a:lnSpc>
                <a:spcPct val="150000"/>
              </a:lnSpc>
            </a:pPr>
            <a:r>
              <a:rPr lang="el-GR" dirty="0">
                <a:latin typeface="Arial" pitchFamily="34" charset="0"/>
                <a:cs typeface="Arial" pitchFamily="34" charset="0"/>
              </a:rPr>
              <a:t>Απεβίωσε σε ηλικία 70 ετών. Η κληρονομιά του ζει με τα νηπιαγωγεία καθώς αυτά  εξαπλώνονται σε όλο το κόσμο.</a:t>
            </a:r>
            <a:br>
              <a:rPr lang="el-GR" dirty="0"/>
            </a:br>
            <a:endParaRPr lang="el-GR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el-GR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6396335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/>
              <a:t>Εικόνα 3</a:t>
            </a:r>
            <a:r>
              <a:rPr lang="el-GR" sz="1200" dirty="0"/>
              <a:t>. Το πρώτο Γενικό Γερμανικό Νηπιαγωγείο στο </a:t>
            </a:r>
            <a:r>
              <a:rPr lang="en-US" sz="1200" dirty="0" err="1"/>
              <a:t>Blankenburg</a:t>
            </a:r>
            <a:r>
              <a:rPr lang="el-GR" sz="1200" dirty="0"/>
              <a:t> το 1840.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roebels-kindergarten-the-origins-of-early-childhood-education-720-publer.io">
            <a:hlinkClick r:id="" action="ppaction://media"/>
            <a:extLst>
              <a:ext uri="{FF2B5EF4-FFF2-40B4-BE49-F238E27FC236}">
                <a16:creationId xmlns:a16="http://schemas.microsoft.com/office/drawing/2014/main" id="{1CE5F94F-7EE6-7F2A-F720-C581CE8938F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402A77EE-925E-46B7-940D-90E783A4659E}" label="ΕΛΛΗΝΙΚΟΙ ΥΠΟΤΙΤΛΟΙ Froebel’s Kindergarten The Origins of Early Childhood Education" lang="" r:embed="rId4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4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>
            <a:normAutofit lnSpcReduction="10000"/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el-GR" sz="2000" dirty="0">
                <a:latin typeface="Arial" pitchFamily="34" charset="0"/>
                <a:cs typeface="Arial" pitchFamily="34" charset="0"/>
              </a:rPr>
              <a:t>Βασισμένο στη φύση και τα στάδια της ανθρώπινης ανάπτυξης.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Στόχος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Αυτογνωσία, κατανόηση των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ανθρωπίνων σχέσεων, της φύσης και του κόσμου.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Παιχνίδι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Κεντρική μορφή αυτοέκφρασης και ανάπτυξης κινητικών και δημιουργικών δεξιοτήτων.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Δώρα και Ασχολίες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Εκπαιδευτικά παιχνίδια.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Υπαίθριες Δραστηριότητες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Στον κήπο και τη φύση.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Παιχνίδια σε Ομάδες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Ενίσχυση κοινωνικών δεξιοτήτων.</a:t>
            </a:r>
          </a:p>
          <a:p>
            <a:pPr>
              <a:lnSpc>
                <a:spcPct val="150000"/>
              </a:lnSpc>
            </a:pPr>
            <a:r>
              <a:rPr lang="el-GR" sz="2000" b="1" dirty="0">
                <a:latin typeface="Arial" pitchFamily="34" charset="0"/>
                <a:cs typeface="Arial" pitchFamily="34" charset="0"/>
              </a:rPr>
              <a:t>Μουσικά Τραγούδια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: Ρυθμικά τραγούδια και ασκήσεις για τη σχέση παιδιού-μητέρας.</a:t>
            </a:r>
          </a:p>
          <a:p>
            <a:pPr>
              <a:lnSpc>
                <a:spcPct val="150000"/>
              </a:lnSpc>
            </a:pPr>
            <a:endParaRPr lang="el-GR" sz="2000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ΤΟ ΠΑΙΔΑΓΩΓΙΚΟ ΕΡΓΟ ΤΟΥ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FROEBEL</a:t>
            </a:r>
            <a:endParaRPr lang="el-GR" sz="3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περιεχομένου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l-GR" sz="2000" dirty="0">
                <a:latin typeface="Arial" pitchFamily="34" charset="0"/>
                <a:cs typeface="Arial" pitchFamily="34" charset="0"/>
              </a:rPr>
              <a:t>Τα «</a:t>
            </a:r>
            <a:r>
              <a:rPr lang="el-GR" sz="2000" b="1" dirty="0">
                <a:latin typeface="Arial" pitchFamily="34" charset="0"/>
                <a:cs typeface="Arial" pitchFamily="34" charset="0"/>
              </a:rPr>
              <a:t>δώρα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» και οι «</a:t>
            </a:r>
            <a:r>
              <a:rPr lang="el-GR" sz="2000" b="1" dirty="0">
                <a:latin typeface="Arial" pitchFamily="34" charset="0"/>
                <a:cs typeface="Arial" pitchFamily="34" charset="0"/>
              </a:rPr>
              <a:t>ασχολίες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» του Froebel ήταν εκπαιδευτικά υλικά που υποστήριζαν τη μαθησιακή ανάπτυξη των παιδιών.</a:t>
            </a:r>
          </a:p>
          <a:p>
            <a:pPr>
              <a:lnSpc>
                <a:spcPct val="150000"/>
              </a:lnSpc>
            </a:pPr>
            <a:r>
              <a:rPr lang="el-GR" sz="2000" dirty="0">
                <a:latin typeface="Arial" pitchFamily="34" charset="0"/>
                <a:cs typeface="Arial" pitchFamily="34" charset="0"/>
              </a:rPr>
              <a:t>Ξεκίνησαν με γεωμετρικά σχήματα και προχώρησαν σε πιο σύνθετα στοιχεία.</a:t>
            </a:r>
          </a:p>
          <a:p>
            <a:pPr>
              <a:lnSpc>
                <a:spcPct val="150000"/>
              </a:lnSpc>
            </a:pPr>
            <a:r>
              <a:rPr lang="el-GR" sz="2000" dirty="0">
                <a:latin typeface="Arial" pitchFamily="34" charset="0"/>
                <a:cs typeface="Arial" pitchFamily="34" charset="0"/>
              </a:rPr>
              <a:t>Περιλάμβαναν υλικά όπως </a:t>
            </a:r>
            <a:r>
              <a:rPr lang="el-GR" sz="2000" b="1" dirty="0">
                <a:latin typeface="Arial" pitchFamily="34" charset="0"/>
                <a:cs typeface="Arial" pitchFamily="34" charset="0"/>
              </a:rPr>
              <a:t>μπάλες, οικοδομικά υλικά, πηλό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, και δραστηριότητες όπως </a:t>
            </a:r>
            <a:r>
              <a:rPr lang="el-GR" sz="2000" b="1" dirty="0">
                <a:latin typeface="Arial" pitchFamily="34" charset="0"/>
                <a:cs typeface="Arial" pitchFamily="34" charset="0"/>
              </a:rPr>
              <a:t>ραπτική, πλέξιμο, ζωγραφική και κατασκευές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l-GR" sz="2000" dirty="0">
                <a:latin typeface="Arial" pitchFamily="34" charset="0"/>
                <a:cs typeface="Arial" pitchFamily="34" charset="0"/>
              </a:rPr>
              <a:t>Επικεντρώνονταν στη μάθηση μέσω του παιχνιδιού και της δημιουργικής έκφρασης.</a:t>
            </a:r>
          </a:p>
          <a:p>
            <a:pPr>
              <a:lnSpc>
                <a:spcPct val="150000"/>
              </a:lnSpc>
            </a:pPr>
            <a:r>
              <a:rPr lang="el-GR" sz="2000" dirty="0">
                <a:latin typeface="Arial" pitchFamily="34" charset="0"/>
                <a:cs typeface="Arial" pitchFamily="34" charset="0"/>
              </a:rPr>
              <a:t>Τα «</a:t>
            </a:r>
            <a:r>
              <a:rPr lang="el-GR" sz="2000" b="1" dirty="0">
                <a:latin typeface="Arial" pitchFamily="34" charset="0"/>
                <a:cs typeface="Arial" pitchFamily="34" charset="0"/>
              </a:rPr>
              <a:t>δώρα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» προώθησαν τη μάθηση μέσω της εμπειρίας και της ανακάλυψης, επηρεάζοντας την προσχολική εκπαίδευση μέχρι σήμερα.</a:t>
            </a:r>
          </a:p>
          <a:p>
            <a:endParaRPr lang="el-GR" sz="2000" dirty="0"/>
          </a:p>
        </p:txBody>
      </p:sp>
      <p:sp>
        <p:nvSpPr>
          <p:cNvPr id="3" name="2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000" dirty="0">
                <a:latin typeface="Arial" pitchFamily="34" charset="0"/>
                <a:cs typeface="Arial" pitchFamily="34" charset="0"/>
              </a:rPr>
              <a:t>ΤΑ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“</a:t>
            </a:r>
            <a:r>
              <a:rPr lang="el-GR" sz="3000" dirty="0">
                <a:latin typeface="Arial" pitchFamily="34" charset="0"/>
                <a:cs typeface="Arial" pitchFamily="34" charset="0"/>
              </a:rPr>
              <a:t>ΔΩΡΑ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”</a:t>
            </a:r>
            <a:r>
              <a:rPr lang="el-GR" sz="3000" dirty="0">
                <a:latin typeface="Arial" pitchFamily="34" charset="0"/>
                <a:cs typeface="Arial" pitchFamily="34" charset="0"/>
              </a:rPr>
              <a:t> ΤΟΥ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FROEBEL</a:t>
            </a:r>
            <a:endParaRPr lang="el-GR" sz="3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Συγκέντρωση">
  <a:themeElements>
    <a:clrScheme name="Αποκορύφωμα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Συγκέντρωση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Συγκέντρωση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5580</TotalTime>
  <Words>1111</Words>
  <Application>Microsoft Office PowerPoint</Application>
  <PresentationFormat>Προβολή στην οθόνη (4:3)</PresentationFormat>
  <Paragraphs>110</Paragraphs>
  <Slides>17</Slides>
  <Notes>0</Notes>
  <HiddenSlides>0</HiddenSlides>
  <MMClips>1</MMClips>
  <ScaleCrop>false</ScaleCrop>
  <HeadingPairs>
    <vt:vector size="8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17</vt:i4>
      </vt:variant>
    </vt:vector>
  </HeadingPairs>
  <TitlesOfParts>
    <vt:vector size="25" baseType="lpstr">
      <vt:lpstr>Arial</vt:lpstr>
      <vt:lpstr>Lucida Sans Unicode</vt:lpstr>
      <vt:lpstr>Verdana</vt:lpstr>
      <vt:lpstr>Wingdings</vt:lpstr>
      <vt:lpstr>Wingdings 2</vt:lpstr>
      <vt:lpstr>Wingdings 3</vt:lpstr>
      <vt:lpstr>Συγκέντρωση</vt:lpstr>
      <vt:lpstr>Εικόνα Bitmap</vt:lpstr>
      <vt:lpstr>ΤΟ ΕΡΓΟ ΚΑΙ Η ΣΥΜΒΟΛΗ ΤΟΥ FRIEDICH FROEBEL ΣΤΗΝ ΕΞΕΛΙΞΗ ΤΗΣ ΠΑΙΔΑΓΩΓΙΚΗΣ ΣΚΕΨΗΣ.</vt:lpstr>
      <vt:lpstr>ΒΙΟΓΡΑΦΙΚΑ ΣΤΟΙΧΕΙΑ ΤΟΥ F. FROEBEL</vt:lpstr>
      <vt:lpstr>ΣΧΟΛΙΚΗ ΕΚΠΑΙΔΕΥΣΗ ΚΑΙ ΕΦΗΒΕΙΑ</vt:lpstr>
      <vt:lpstr>Η ΦΟΙΤΗΤΙΚΗ ΖΩΗ ΚΑΙ Η ΣΥΝΑΝΤΗΣΗ ΜΕ ΤΟΝ PESTALOZZI.</vt:lpstr>
      <vt:lpstr>ΤΟ ΣΧΟΛΕΙΟ ΣΤΟ ΚΙΛΧΑΟΥ ΚΑΙ Η ΖΩΗ ΣΤΗΝ ΕΛΒΕΤΙΑ.</vt:lpstr>
      <vt:lpstr>ΕΠΙΣΤΡΟΦΗ ΣΤΗ ΓΕΡΜΑΝΙΑ ΚΑΙ Ο ΘΑΝΑΤΟΣ ΤΟΥ</vt:lpstr>
      <vt:lpstr>Παρουσίαση του PowerPoint</vt:lpstr>
      <vt:lpstr>ΤΟ ΠΑΙΔΑΓΩΓΙΚΟ ΕΡΓΟ ΤΟΥ FROEBEL</vt:lpstr>
      <vt:lpstr>ΤΑ “ΔΩΡΑ” ΤΟΥ FROEBEL</vt:lpstr>
      <vt:lpstr>ΤΑ «ΔΩΡΑ»</vt:lpstr>
      <vt:lpstr>Η ΣΗΜΑΣΙΑ ΤΟΥ ΕΡΓΟΥ ΤΟΥ FROEBEL ΣΤΗΝ ΠΑΙΔΑΓΩΓΙΚΗ</vt:lpstr>
      <vt:lpstr>Η ΣΗΜΑΣΙΑ ΤΟΥ ΕΡΓΟΥ ΤΟΥ FROEBEL ΣΤΗΝ ΠΑΙΔΑΓΩΓΙΚΗ</vt:lpstr>
      <vt:lpstr>Η ΣΥΜΒΟΛΗ ΤΟΥ FROEBEL ΣΤΗΝ ΕΞΕΛΙΞΗ ΤΗΣ ΠΑΙΔΑΓΩΓΙΚΗΣ ΣΚΕΨΗΣ.</vt:lpstr>
      <vt:lpstr>ΑΠΟ ΤΟ ΝΗΠΙΑΓΩΓΕΙΟ ΣΤΗΝ ΤΕΧΝΟΛΟΓΙΑ ΚΑΙ ΤΟ ΣΗΜΕΡΑ</vt:lpstr>
      <vt:lpstr>ΕΠΙΛΟΓΟΣ</vt:lpstr>
      <vt:lpstr>Ερώτηση για τελική εξέταση</vt:lpstr>
      <vt:lpstr>Παρουσίαση του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ΤΟ ΕΡΓΟ ΚΑΙ Η ΣΥΜΒΟΛΗ ΤΟΥ FRIEDICH FROEBEL ΣΤΗΝ ΕΞΕΛΙΞΗ ΤΗΣ ΠΑΙΔΑΓΩΓΙΚΗΣ ΣΚΕΨΗΣ.</dc:title>
  <dc:creator>Maria Bitou</dc:creator>
  <cp:lastModifiedBy>TSOLAKI Chrysanthi</cp:lastModifiedBy>
  <cp:revision>57</cp:revision>
  <dcterms:created xsi:type="dcterms:W3CDTF">2024-11-16T17:13:11Z</dcterms:created>
  <dcterms:modified xsi:type="dcterms:W3CDTF">2024-12-13T10:11:15Z</dcterms:modified>
</cp:coreProperties>
</file>