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302" r:id="rId3"/>
    <p:sldId id="304" r:id="rId4"/>
    <p:sldId id="303" r:id="rId5"/>
    <p:sldId id="262" r:id="rId6"/>
    <p:sldId id="269" r:id="rId7"/>
    <p:sldId id="308" r:id="rId8"/>
    <p:sldId id="257" r:id="rId9"/>
    <p:sldId id="258" r:id="rId10"/>
    <p:sldId id="263" r:id="rId11"/>
    <p:sldId id="259" r:id="rId12"/>
    <p:sldId id="260" r:id="rId13"/>
    <p:sldId id="309" r:id="rId14"/>
    <p:sldId id="261" r:id="rId15"/>
    <p:sldId id="265" r:id="rId16"/>
    <p:sldId id="307" r:id="rId17"/>
    <p:sldId id="306" r:id="rId18"/>
    <p:sldId id="305" r:id="rId19"/>
    <p:sldId id="268" r:id="rId20"/>
    <p:sldId id="293" r:id="rId21"/>
    <p:sldId id="267" r:id="rId22"/>
    <p:sldId id="266" r:id="rId23"/>
    <p:sldId id="270" r:id="rId24"/>
    <p:sldId id="275" r:id="rId25"/>
    <p:sldId id="274" r:id="rId26"/>
    <p:sldId id="273" r:id="rId27"/>
    <p:sldId id="272"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94" r:id="rId41"/>
    <p:sldId id="295" r:id="rId42"/>
    <p:sldId id="310" r:id="rId43"/>
    <p:sldId id="296" r:id="rId44"/>
    <p:sldId id="264" r:id="rId45"/>
    <p:sldId id="289" r:id="rId46"/>
    <p:sldId id="299" r:id="rId47"/>
    <p:sldId id="297" r:id="rId48"/>
    <p:sldId id="311" r:id="rId49"/>
    <p:sldId id="298" r:id="rId50"/>
    <p:sldId id="300" r:id="rId51"/>
    <p:sldId id="312" r:id="rId52"/>
    <p:sldId id="301" r:id="rId53"/>
    <p:sldId id="290" r:id="rId5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F4FB598A-C928-43D2-9296-6482BD056F55}"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FB598A-C928-43D2-9296-6482BD056F5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FB598A-C928-43D2-9296-6482BD056F55}"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FB598A-C928-43D2-9296-6482BD056F55}"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F4FB598A-C928-43D2-9296-6482BD056F55}"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FB598A-C928-43D2-9296-6482BD056F55}"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4FB598A-C928-43D2-9296-6482BD056F55}"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4FB598A-C928-43D2-9296-6482BD056F5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4FB598A-C928-43D2-9296-6482BD056F5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FB598A-C928-43D2-9296-6482BD056F55}"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BF0CABD-6659-4237-9BA5-E2FC2EE34A3C}" type="datetimeFigureOut">
              <a:rPr lang="el-GR" smtClean="0"/>
              <a:pPr/>
              <a:t>8/10/2024</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F4FB598A-C928-43D2-9296-6482BD056F55}"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BF0CABD-6659-4237-9BA5-E2FC2EE34A3C}" type="datetimeFigureOut">
              <a:rPr lang="el-GR" smtClean="0"/>
              <a:pPr/>
              <a:t>8/10/2024</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4FB598A-C928-43D2-9296-6482BD056F55}"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899592" y="3717032"/>
            <a:ext cx="7200800" cy="1512168"/>
          </a:xfrm>
        </p:spPr>
        <p:txBody>
          <a:bodyPr>
            <a:normAutofit/>
          </a:bodyPr>
          <a:lstStyle/>
          <a:p>
            <a:r>
              <a:rPr lang="el-GR" dirty="0" err="1"/>
              <a:t>Γκάτσα</a:t>
            </a:r>
            <a:r>
              <a:rPr lang="el-GR" dirty="0"/>
              <a:t> Τατιανή- </a:t>
            </a:r>
            <a:r>
              <a:rPr lang="en-US" dirty="0" err="1"/>
              <a:t>Dhr</a:t>
            </a:r>
            <a:r>
              <a:rPr lang="en-US" dirty="0"/>
              <a:t>, </a:t>
            </a:r>
            <a:r>
              <a:rPr lang="en-US" dirty="0" err="1"/>
              <a:t>Msc</a:t>
            </a:r>
            <a:r>
              <a:rPr lang="el-GR" dirty="0"/>
              <a:t>, ΕΔΙΠ του ΠΤΔΕ στο Παν/</a:t>
            </a:r>
            <a:r>
              <a:rPr lang="el-GR" dirty="0" err="1"/>
              <a:t>μιο</a:t>
            </a:r>
            <a:r>
              <a:rPr lang="el-GR" dirty="0"/>
              <a:t> Ιωαννίνων</a:t>
            </a:r>
            <a:endParaRPr lang="en-US" dirty="0"/>
          </a:p>
          <a:p>
            <a:r>
              <a:rPr lang="el-GR" dirty="0"/>
              <a:t>ΑΣΠΑΙΤΕ ΕΠΑΙΚ- </a:t>
            </a:r>
            <a:r>
              <a:rPr lang="el-GR" dirty="0" err="1"/>
              <a:t>Χειμ</a:t>
            </a:r>
            <a:r>
              <a:rPr lang="el-GR" dirty="0"/>
              <a:t> Εξ. 2024-25</a:t>
            </a:r>
          </a:p>
        </p:txBody>
      </p:sp>
      <p:sp>
        <p:nvSpPr>
          <p:cNvPr id="2" name="1 - Τίτλος"/>
          <p:cNvSpPr>
            <a:spLocks noGrp="1"/>
          </p:cNvSpPr>
          <p:nvPr>
            <p:ph type="ctrTitle"/>
          </p:nvPr>
        </p:nvSpPr>
        <p:spPr/>
        <p:txBody>
          <a:bodyPr/>
          <a:lstStyle/>
          <a:p>
            <a:r>
              <a:rPr lang="el-GR" dirty="0"/>
              <a:t>ΑΝΑΠΤΥΞΙΑΚΗ  ΨΥΧΟΛΟΓΙΑ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lstStyle/>
          <a:p>
            <a:r>
              <a:rPr lang="el-GR" dirty="0"/>
              <a:t>Αντίληψη σχημάτων, μορφών,  τρισδιάστατου χώρου, </a:t>
            </a:r>
            <a:r>
              <a:rPr lang="el-GR" dirty="0" err="1"/>
              <a:t>διαισθητηριακής</a:t>
            </a:r>
            <a:r>
              <a:rPr lang="el-GR" dirty="0"/>
              <a:t> αντίληψης,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Κοινωνική ανάπτυξη και Ανάπτυξη Προσωπικότητας</a:t>
            </a:r>
          </a:p>
        </p:txBody>
      </p:sp>
      <p:sp>
        <p:nvSpPr>
          <p:cNvPr id="3" name="2 - Θέση περιεχομένου"/>
          <p:cNvSpPr>
            <a:spLocks noGrp="1"/>
          </p:cNvSpPr>
          <p:nvPr>
            <p:ph sz="quarter" idx="1"/>
          </p:nvPr>
        </p:nvSpPr>
        <p:spPr/>
        <p:txBody>
          <a:bodyPr/>
          <a:lstStyle/>
          <a:p>
            <a:r>
              <a:rPr lang="el-GR" dirty="0"/>
              <a:t>Συναισθηματική ανάπτυξη μέσω στενών σχέσεων</a:t>
            </a:r>
          </a:p>
          <a:p>
            <a:r>
              <a:rPr lang="el-GR" dirty="0"/>
              <a:t>Ανάπτυξη εαυτού και κοινωνικής αντίληψης</a:t>
            </a:r>
          </a:p>
          <a:p>
            <a:r>
              <a:rPr lang="el-GR" dirty="0"/>
              <a:t>Διαφορές φύλου και ανάπτυξη του ρόλου αυτών</a:t>
            </a:r>
          </a:p>
          <a:p>
            <a:r>
              <a:rPr lang="el-GR" dirty="0"/>
              <a:t>Επιθετικότητα, αλτρουισμός και ανάπτυξη ηθικής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Οικολογία εξέλιξης</a:t>
            </a:r>
          </a:p>
        </p:txBody>
      </p:sp>
      <p:sp>
        <p:nvSpPr>
          <p:cNvPr id="3" name="2 - Θέση περιεχομένου"/>
          <p:cNvSpPr>
            <a:spLocks noGrp="1"/>
          </p:cNvSpPr>
          <p:nvPr>
            <p:ph sz="quarter" idx="1"/>
          </p:nvPr>
        </p:nvSpPr>
        <p:spPr/>
        <p:txBody>
          <a:bodyPr/>
          <a:lstStyle/>
          <a:p>
            <a:r>
              <a:rPr lang="el-GR" dirty="0"/>
              <a:t>Οικογένεια</a:t>
            </a:r>
          </a:p>
          <a:p>
            <a:r>
              <a:rPr lang="el-GR" dirty="0"/>
              <a:t>Επιρροές από το ευρύτερο κοινωνικό περιβάλλον  (σχολείο, παρέες, γειτονιά, ΜΜΕ, υπολογιστές)</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FA2BA4-B6B0-103B-1080-BC21968D7A6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DC237C8-8DF0-F0AF-B68A-F7896FBCB4F6}"/>
              </a:ext>
            </a:extLst>
          </p:cNvPr>
          <p:cNvSpPr>
            <a:spLocks noGrp="1"/>
          </p:cNvSpPr>
          <p:nvPr>
            <p:ph sz="quarter" idx="1"/>
          </p:nvPr>
        </p:nvSpPr>
        <p:spPr/>
        <p:txBody>
          <a:bodyPr/>
          <a:lstStyle/>
          <a:p>
            <a:endParaRPr lang="el-GR" sz="1800" b="0" i="0" u="none" strike="noStrike" baseline="0" dirty="0">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https://youtu.be/qidnwbOhTus </a:t>
            </a:r>
          </a:p>
          <a:p>
            <a:endParaRPr lang="el-GR" sz="1800" b="0" i="0" u="none" strike="noStrike" baseline="0" dirty="0">
              <a:solidFill>
                <a:srgbClr val="000000"/>
              </a:solidFill>
              <a:latin typeface="Calibri" panose="020F0502020204030204" pitchFamily="34" charset="0"/>
            </a:endParaRPr>
          </a:p>
          <a:p>
            <a:r>
              <a:rPr lang="el-GR" sz="1800" b="0" i="0" u="none" strike="noStrike" baseline="0" dirty="0">
                <a:solidFill>
                  <a:srgbClr val="000000"/>
                </a:solidFill>
                <a:latin typeface="Calibri" panose="020F0502020204030204" pitchFamily="34" charset="0"/>
              </a:rPr>
              <a:t>Αφού παρακολουθήσετε το βίντεο για τις μεγάλες θεωρίες της ανάπτυξης, αναφέρετε ποια από τις συγκεκριμένες θεωρίες περιγράφει την ανάπτυξη ως μια 	</a:t>
            </a:r>
          </a:p>
          <a:p>
            <a:endParaRPr lang="el-GR" dirty="0"/>
          </a:p>
        </p:txBody>
      </p:sp>
    </p:spTree>
    <p:extLst>
      <p:ext uri="{BB962C8B-B14F-4D97-AF65-F5344CB8AC3E}">
        <p14:creationId xmlns:p14="http://schemas.microsoft.com/office/powerpoint/2010/main" val="1515529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Οι κυριότερες θεωρίες ανάπτυξης</a:t>
            </a:r>
          </a:p>
        </p:txBody>
      </p:sp>
      <p:sp>
        <p:nvSpPr>
          <p:cNvPr id="3" name="2 - Θέση περιεχομένου"/>
          <p:cNvSpPr>
            <a:spLocks noGrp="1"/>
          </p:cNvSpPr>
          <p:nvPr>
            <p:ph sz="quarter" idx="1"/>
          </p:nvPr>
        </p:nvSpPr>
        <p:spPr/>
        <p:txBody>
          <a:bodyPr>
            <a:normAutofit/>
          </a:bodyPr>
          <a:lstStyle/>
          <a:p>
            <a:r>
              <a:rPr lang="el-GR" dirty="0"/>
              <a:t>Βιολογική θεωρία ωρίμανσης (βιολογικοί παράγοντες, φυλογενετικό ιστορικό του είδους)</a:t>
            </a:r>
          </a:p>
          <a:p>
            <a:r>
              <a:rPr lang="el-GR" dirty="0"/>
              <a:t>Ψυχαναλυτική θεωρία ψυχοσεξουαλικής ανάπτυξης (ενστικτώδεις ορμές, λίμπιντο, δυναμική δόμηση της προσωπικότητας από αλληλένδετα στοιχεία)</a:t>
            </a:r>
          </a:p>
          <a:p>
            <a:r>
              <a:rPr lang="el-GR" dirty="0"/>
              <a:t>Θεωρίες Μάθησης - Συμπεριφοράς (νόμοι μάθησης, </a:t>
            </a:r>
            <a:r>
              <a:rPr lang="el-GR" dirty="0" err="1"/>
              <a:t>επανάληπτικότητα</a:t>
            </a:r>
            <a:r>
              <a:rPr lang="el-GR" dirty="0"/>
              <a:t>, χρονικό διάστημα, κλασική εξαρτημένη συμπεριφορά, συντελεστική εξαρτημένη συμπεριφορά)</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  </a:t>
            </a:r>
          </a:p>
        </p:txBody>
      </p:sp>
      <p:sp>
        <p:nvSpPr>
          <p:cNvPr id="3" name="2 - Θέση περιεχομένου"/>
          <p:cNvSpPr>
            <a:spLocks noGrp="1"/>
          </p:cNvSpPr>
          <p:nvPr>
            <p:ph sz="quarter" idx="1"/>
          </p:nvPr>
        </p:nvSpPr>
        <p:spPr/>
        <p:txBody>
          <a:bodyPr/>
          <a:lstStyle/>
          <a:p>
            <a:r>
              <a:rPr lang="el-GR" dirty="0" err="1"/>
              <a:t>Γνωστικο</a:t>
            </a:r>
            <a:r>
              <a:rPr lang="el-GR" dirty="0"/>
              <a:t>-εξελικτική Προσέγγιση (</a:t>
            </a:r>
            <a:r>
              <a:rPr lang="en-US" dirty="0"/>
              <a:t>Piaget)-</a:t>
            </a:r>
            <a:r>
              <a:rPr lang="el-GR" dirty="0"/>
              <a:t>τροποποίηση των ψυχολογικών δομών με ενεργητικό ρόλο του υποκειμένου</a:t>
            </a:r>
          </a:p>
          <a:p>
            <a:r>
              <a:rPr lang="el-GR" dirty="0"/>
              <a:t>Ηθολογική Προσέγγιση-βιολογικές επιδράσεις των προτύπων όπως η συμπεριφορά εξελίσσεται από γενιά σε γενιά</a:t>
            </a:r>
          </a:p>
          <a:p>
            <a:r>
              <a:rPr lang="el-GR" dirty="0"/>
              <a:t>Θεωρία Οικολογικών Συστημάτων (</a:t>
            </a:r>
            <a:r>
              <a:rPr lang="en-US" dirty="0" err="1"/>
              <a:t>Bronfenbrenner</a:t>
            </a:r>
            <a:r>
              <a:rPr lang="en-US" dirty="0"/>
              <a:t>)</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2607B3-7DB0-4D7B-600C-BEAC1B04AE59}"/>
              </a:ext>
            </a:extLst>
          </p:cNvPr>
          <p:cNvSpPr>
            <a:spLocks noGrp="1"/>
          </p:cNvSpPr>
          <p:nvPr>
            <p:ph type="title"/>
          </p:nvPr>
        </p:nvSpPr>
        <p:spPr/>
        <p:txBody>
          <a:bodyPr/>
          <a:lstStyle/>
          <a:p>
            <a:r>
              <a:rPr lang="el-GR" dirty="0"/>
              <a:t>ΘΕΩΡΙΕΣ ΑΝΑΠΤΥΞΗΣ</a:t>
            </a:r>
          </a:p>
        </p:txBody>
      </p:sp>
      <p:sp>
        <p:nvSpPr>
          <p:cNvPr id="3" name="Θέση περιεχομένου 2">
            <a:extLst>
              <a:ext uri="{FF2B5EF4-FFF2-40B4-BE49-F238E27FC236}">
                <a16:creationId xmlns:a16="http://schemas.microsoft.com/office/drawing/2014/main" id="{172717AC-F7D1-C132-58DA-63A41384D372}"/>
              </a:ext>
            </a:extLst>
          </p:cNvPr>
          <p:cNvSpPr>
            <a:spLocks noGrp="1"/>
          </p:cNvSpPr>
          <p:nvPr>
            <p:ph sz="quarter" idx="1"/>
          </p:nvPr>
        </p:nvSpPr>
        <p:spPr/>
        <p:txBody>
          <a:bodyPr>
            <a:normAutofit/>
          </a:bodyPr>
          <a:lstStyle/>
          <a:p>
            <a:pPr marL="0" indent="0" algn="l">
              <a:buNone/>
            </a:pPr>
            <a:r>
              <a:rPr lang="el-GR" sz="2400" b="0" i="0" u="sng" strike="noStrike" baseline="0" dirty="0">
                <a:solidFill>
                  <a:srgbClr val="000000"/>
                </a:solidFill>
                <a:latin typeface="Calibri" panose="020F0502020204030204" pitchFamily="34" charset="0"/>
              </a:rPr>
              <a:t>Μεγάλες θεωρίες </a:t>
            </a:r>
          </a:p>
          <a:p>
            <a:pPr marL="0" indent="0" algn="l">
              <a:buNone/>
            </a:pPr>
            <a:endParaRPr lang="el-GR" sz="2400" b="0" i="0" u="none" strike="noStrike" baseline="0" dirty="0">
              <a:solidFill>
                <a:srgbClr val="000000"/>
              </a:solidFill>
              <a:latin typeface="Calibri" panose="020F0502020204030204" pitchFamily="34" charset="0"/>
            </a:endParaRPr>
          </a:p>
          <a:p>
            <a:r>
              <a:rPr lang="el-GR" sz="2400" b="0" i="0" u="none" strike="noStrike" baseline="0" dirty="0">
                <a:latin typeface="Calibri" panose="020F0502020204030204" pitchFamily="34" charset="0"/>
              </a:rPr>
              <a:t>Ψυχοδυναμικές </a:t>
            </a:r>
          </a:p>
          <a:p>
            <a:r>
              <a:rPr lang="el-GR" sz="2400" b="0" i="0" u="none" strike="noStrike" baseline="0" dirty="0" err="1">
                <a:latin typeface="Calibri" panose="020F0502020204030204" pitchFamily="34" charset="0"/>
              </a:rPr>
              <a:t>Συμπεριφορικές</a:t>
            </a:r>
            <a:r>
              <a:rPr lang="el-GR" sz="2400" b="0" i="0" u="none" strike="noStrike" baseline="0" dirty="0">
                <a:latin typeface="Calibri" panose="020F0502020204030204" pitchFamily="34" charset="0"/>
              </a:rPr>
              <a:t> </a:t>
            </a:r>
          </a:p>
          <a:p>
            <a:r>
              <a:rPr lang="el-GR" sz="2400" b="0" i="0" u="none" strike="noStrike" baseline="0" dirty="0" err="1">
                <a:latin typeface="Calibri" panose="020F0502020204030204" pitchFamily="34" charset="0"/>
              </a:rPr>
              <a:t>Κουνστρουκτιβιστική</a:t>
            </a:r>
            <a:r>
              <a:rPr lang="el-GR" sz="2400" b="0" i="0" u="none" strike="noStrike" baseline="0" dirty="0">
                <a:latin typeface="Calibri" panose="020F0502020204030204" pitchFamily="34" charset="0"/>
              </a:rPr>
              <a:t> </a:t>
            </a:r>
          </a:p>
          <a:p>
            <a:r>
              <a:rPr lang="el-GR" sz="2400" b="0" i="0" u="none" strike="noStrike" baseline="0" dirty="0" err="1">
                <a:latin typeface="Calibri" panose="020F0502020204030204" pitchFamily="34" charset="0"/>
              </a:rPr>
              <a:t>Κοινωνικο</a:t>
            </a:r>
            <a:r>
              <a:rPr lang="el-GR" sz="2400" b="0" i="0" u="none" strike="noStrike" baseline="0" dirty="0">
                <a:latin typeface="Calibri" panose="020F0502020204030204" pitchFamily="34" charset="0"/>
              </a:rPr>
              <a:t>-πολιτισμική </a:t>
            </a:r>
            <a:endParaRPr lang="el-GR" sz="2400" dirty="0"/>
          </a:p>
        </p:txBody>
      </p:sp>
    </p:spTree>
    <p:extLst>
      <p:ext uri="{BB962C8B-B14F-4D97-AF65-F5344CB8AC3E}">
        <p14:creationId xmlns:p14="http://schemas.microsoft.com/office/powerpoint/2010/main" val="1136650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A46FE3-0064-E628-4B27-39560873AB18}"/>
              </a:ext>
            </a:extLst>
          </p:cNvPr>
          <p:cNvSpPr>
            <a:spLocks noGrp="1"/>
          </p:cNvSpPr>
          <p:nvPr>
            <p:ph type="title"/>
          </p:nvPr>
        </p:nvSpPr>
        <p:spPr/>
        <p:txBody>
          <a:bodyPr/>
          <a:lstStyle/>
          <a:p>
            <a:r>
              <a:rPr lang="el-GR" dirty="0"/>
              <a:t>ΘΕΩΡΙΕΣ ΑΝΑΠΤΥΞΗΣ</a:t>
            </a:r>
          </a:p>
        </p:txBody>
      </p:sp>
      <p:sp>
        <p:nvSpPr>
          <p:cNvPr id="3" name="Θέση περιεχομένου 2">
            <a:extLst>
              <a:ext uri="{FF2B5EF4-FFF2-40B4-BE49-F238E27FC236}">
                <a16:creationId xmlns:a16="http://schemas.microsoft.com/office/drawing/2014/main" id="{2CE4921A-6304-35F8-0102-6191D42FE100}"/>
              </a:ext>
            </a:extLst>
          </p:cNvPr>
          <p:cNvSpPr>
            <a:spLocks noGrp="1"/>
          </p:cNvSpPr>
          <p:nvPr>
            <p:ph sz="quarter" idx="1"/>
          </p:nvPr>
        </p:nvSpPr>
        <p:spPr/>
        <p:txBody>
          <a:bodyPr/>
          <a:lstStyle/>
          <a:p>
            <a:pPr marL="0" indent="0">
              <a:buNone/>
            </a:pPr>
            <a:r>
              <a:rPr lang="el-GR" sz="2800" b="0" i="0" u="sng" strike="noStrike" baseline="0" dirty="0">
                <a:latin typeface="Calibri" panose="020F0502020204030204" pitchFamily="34" charset="0"/>
              </a:rPr>
              <a:t>Σύγχρονες θεωρίες </a:t>
            </a:r>
          </a:p>
          <a:p>
            <a:r>
              <a:rPr lang="el-GR" sz="2800" b="0" i="0" u="none" strike="noStrike" baseline="0" dirty="0">
                <a:latin typeface="Calibri" panose="020F0502020204030204" pitchFamily="34" charset="0"/>
              </a:rPr>
              <a:t>Εξελικτικές </a:t>
            </a:r>
          </a:p>
          <a:p>
            <a:r>
              <a:rPr lang="el-GR" sz="2800" b="0" i="0" u="none" strike="noStrike" baseline="0" dirty="0">
                <a:latin typeface="Calibri" panose="020F0502020204030204" pitchFamily="34" charset="0"/>
              </a:rPr>
              <a:t>Θεωρία Κοινωνικής Μάθησης </a:t>
            </a:r>
          </a:p>
          <a:p>
            <a:r>
              <a:rPr lang="el-GR" sz="2800" b="0" i="0" u="none" strike="noStrike" baseline="0" dirty="0">
                <a:latin typeface="Calibri" panose="020F0502020204030204" pitchFamily="34" charset="0"/>
              </a:rPr>
              <a:t>Θεωρίες Επεξεργασίας Πληροφοριών </a:t>
            </a:r>
          </a:p>
          <a:p>
            <a:r>
              <a:rPr lang="el-GR" sz="2800" b="0" i="0" u="none" strike="noStrike" baseline="0" dirty="0">
                <a:latin typeface="Calibri" panose="020F0502020204030204" pitchFamily="34" charset="0"/>
              </a:rPr>
              <a:t>Θεωρίες Συστημάτων </a:t>
            </a:r>
          </a:p>
          <a:p>
            <a:pPr marL="0" indent="0">
              <a:buNone/>
            </a:pPr>
            <a:endParaRPr lang="el-GR" dirty="0"/>
          </a:p>
          <a:p>
            <a:endParaRPr lang="el-GR" dirty="0"/>
          </a:p>
        </p:txBody>
      </p:sp>
    </p:spTree>
    <p:extLst>
      <p:ext uri="{BB962C8B-B14F-4D97-AF65-F5344CB8AC3E}">
        <p14:creationId xmlns:p14="http://schemas.microsoft.com/office/powerpoint/2010/main" val="2174103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F09FB7-9F1B-0E80-3DDF-E2FF8477CA90}"/>
              </a:ext>
            </a:extLst>
          </p:cNvPr>
          <p:cNvSpPr>
            <a:spLocks noGrp="1"/>
          </p:cNvSpPr>
          <p:nvPr>
            <p:ph type="title"/>
          </p:nvPr>
        </p:nvSpPr>
        <p:spPr/>
        <p:txBody>
          <a:bodyPr>
            <a:normAutofit fontScale="90000"/>
          </a:bodyPr>
          <a:lstStyle/>
          <a:p>
            <a:r>
              <a:rPr lang="el-GR" sz="4000" b="0" i="0" u="none" strike="noStrike" baseline="0" dirty="0">
                <a:latin typeface="Calibri" panose="020F0502020204030204" pitchFamily="34" charset="0"/>
              </a:rPr>
              <a:t>Η έρευνα της αναπτυξιακής επιστήμης εστιάζει σε 4 θεμελιώδη θέματα:</a:t>
            </a:r>
            <a:endParaRPr lang="el-GR" dirty="0"/>
          </a:p>
        </p:txBody>
      </p:sp>
      <p:sp>
        <p:nvSpPr>
          <p:cNvPr id="3" name="Θέση περιεχομένου 2">
            <a:extLst>
              <a:ext uri="{FF2B5EF4-FFF2-40B4-BE49-F238E27FC236}">
                <a16:creationId xmlns:a16="http://schemas.microsoft.com/office/drawing/2014/main" id="{61E7A2C4-162A-D1E3-89DD-CF8A1C03B69A}"/>
              </a:ext>
            </a:extLst>
          </p:cNvPr>
          <p:cNvSpPr>
            <a:spLocks noGrp="1"/>
          </p:cNvSpPr>
          <p:nvPr>
            <p:ph sz="quarter" idx="1"/>
          </p:nvPr>
        </p:nvSpPr>
        <p:spPr/>
        <p:txBody>
          <a:bodyPr>
            <a:normAutofit/>
          </a:bodyPr>
          <a:lstStyle/>
          <a:p>
            <a:pPr marL="0" indent="0" algn="l">
              <a:buNone/>
            </a:pPr>
            <a:endParaRPr lang="el-GR" sz="2800" b="0" i="0" u="none" strike="noStrike" baseline="0" dirty="0">
              <a:solidFill>
                <a:srgbClr val="000000"/>
              </a:solidFill>
              <a:latin typeface="Calibri" panose="020F0502020204030204" pitchFamily="34" charset="0"/>
            </a:endParaRPr>
          </a:p>
          <a:p>
            <a:pPr marL="0" indent="0">
              <a:buNone/>
            </a:pPr>
            <a:r>
              <a:rPr lang="el-GR" sz="2800" b="0" i="0" u="none" strike="noStrike" baseline="0" dirty="0">
                <a:latin typeface="Calibri" panose="020F0502020204030204" pitchFamily="34" charset="0"/>
              </a:rPr>
              <a:t> </a:t>
            </a:r>
          </a:p>
          <a:p>
            <a:r>
              <a:rPr lang="el-GR" sz="2800" b="0" i="0" u="none" strike="noStrike" baseline="0" dirty="0">
                <a:latin typeface="Calibri" panose="020F0502020204030204" pitchFamily="34" charset="0"/>
              </a:rPr>
              <a:t>Πηγές της ανάπτυξης </a:t>
            </a:r>
          </a:p>
          <a:p>
            <a:r>
              <a:rPr lang="el-GR" sz="2800" b="0" i="0" u="none" strike="noStrike" baseline="0" dirty="0" err="1">
                <a:latin typeface="Calibri" panose="020F0502020204030204" pitchFamily="34" charset="0"/>
              </a:rPr>
              <a:t>Ευπλαστότητα</a:t>
            </a:r>
            <a:r>
              <a:rPr lang="el-GR" sz="2800" b="0" i="0" u="none" strike="noStrike" baseline="0" dirty="0">
                <a:latin typeface="Calibri" panose="020F0502020204030204" pitchFamily="34" charset="0"/>
              </a:rPr>
              <a:t> </a:t>
            </a:r>
          </a:p>
          <a:p>
            <a:r>
              <a:rPr lang="el-GR" sz="2800" b="0" i="0" u="none" strike="noStrike" baseline="0" dirty="0">
                <a:latin typeface="Calibri" panose="020F0502020204030204" pitchFamily="34" charset="0"/>
              </a:rPr>
              <a:t>Συνέχεια/ Ασυνέχεια </a:t>
            </a:r>
          </a:p>
          <a:p>
            <a:r>
              <a:rPr lang="el-GR" sz="2800" b="0" i="0" u="none" strike="noStrike" baseline="0" dirty="0">
                <a:latin typeface="Calibri" panose="020F0502020204030204" pitchFamily="34" charset="0"/>
              </a:rPr>
              <a:t>Ατομικές διαφορές </a:t>
            </a:r>
          </a:p>
        </p:txBody>
      </p:sp>
    </p:spTree>
    <p:extLst>
      <p:ext uri="{BB962C8B-B14F-4D97-AF65-F5344CB8AC3E}">
        <p14:creationId xmlns:p14="http://schemas.microsoft.com/office/powerpoint/2010/main" val="3464017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562074"/>
          </a:xfrm>
        </p:spPr>
        <p:txBody>
          <a:bodyPr>
            <a:normAutofit fontScale="90000"/>
          </a:bodyPr>
          <a:lstStyle/>
          <a:p>
            <a:r>
              <a:rPr lang="el-GR" b="1" dirty="0"/>
              <a:t>Η Θεωρία της Ωρίμανσης</a:t>
            </a:r>
            <a:endParaRPr lang="el-GR" dirty="0"/>
          </a:p>
        </p:txBody>
      </p:sp>
      <p:sp>
        <p:nvSpPr>
          <p:cNvPr id="3" name="2 - Θέση περιεχομένου"/>
          <p:cNvSpPr>
            <a:spLocks noGrp="1"/>
          </p:cNvSpPr>
          <p:nvPr>
            <p:ph sz="quarter" idx="1"/>
          </p:nvPr>
        </p:nvSpPr>
        <p:spPr>
          <a:xfrm>
            <a:off x="914400" y="620688"/>
            <a:ext cx="7772400" cy="6237312"/>
          </a:xfrm>
        </p:spPr>
        <p:txBody>
          <a:bodyPr>
            <a:noAutofit/>
          </a:bodyPr>
          <a:lstStyle/>
          <a:p>
            <a:pPr>
              <a:buNone/>
            </a:pPr>
            <a:br>
              <a:rPr lang="el-GR" sz="1800" b="1" dirty="0"/>
            </a:br>
            <a:r>
              <a:rPr lang="en-US" sz="1800" b="1" dirty="0"/>
              <a:t>Arnold Gesell</a:t>
            </a:r>
            <a:endParaRPr lang="el-GR" sz="1800" dirty="0"/>
          </a:p>
          <a:p>
            <a:pPr lvl="0"/>
            <a:r>
              <a:rPr lang="el-GR" sz="1800" dirty="0"/>
              <a:t>Έμφαση στις </a:t>
            </a:r>
            <a:r>
              <a:rPr lang="el-GR" sz="1800" b="1" dirty="0"/>
              <a:t>βιολογικές</a:t>
            </a:r>
            <a:r>
              <a:rPr lang="el-GR" sz="1800" dirty="0"/>
              <a:t> δυνάμεις → διαδικασίες και κατεύθυνση της ανάπτυξης. </a:t>
            </a:r>
          </a:p>
          <a:p>
            <a:pPr lvl="0"/>
            <a:r>
              <a:rPr lang="en-US" sz="1800" dirty="0"/>
              <a:t>H</a:t>
            </a:r>
            <a:r>
              <a:rPr lang="el-GR" sz="1800" dirty="0"/>
              <a:t> </a:t>
            </a:r>
            <a:r>
              <a:rPr lang="el-GR" sz="1800" b="1" dirty="0"/>
              <a:t>εξέλιξη</a:t>
            </a:r>
            <a:r>
              <a:rPr lang="el-GR" sz="1800" dirty="0"/>
              <a:t> προχωρεί μέσα από μια </a:t>
            </a:r>
            <a:r>
              <a:rPr lang="el-GR" sz="1800" dirty="0" err="1"/>
              <a:t>διαρθρώμενη</a:t>
            </a:r>
            <a:r>
              <a:rPr lang="el-GR" sz="1800" dirty="0"/>
              <a:t> </a:t>
            </a:r>
            <a:r>
              <a:rPr lang="el-GR" sz="1800" b="1" i="1" dirty="0"/>
              <a:t>ακολουθία</a:t>
            </a:r>
            <a:r>
              <a:rPr lang="el-GR" sz="1800" i="1" dirty="0"/>
              <a:t> </a:t>
            </a:r>
            <a:r>
              <a:rPr lang="el-GR" sz="1800" dirty="0"/>
              <a:t>που καθορίζεται από τη βιολογική και φυλογενετική ιστορία του είδους.</a:t>
            </a:r>
          </a:p>
          <a:p>
            <a:pPr lvl="0"/>
            <a:r>
              <a:rPr lang="el-GR" sz="1800" dirty="0"/>
              <a:t>Ο </a:t>
            </a:r>
            <a:r>
              <a:rPr lang="el-GR" sz="1800" b="1" dirty="0"/>
              <a:t>ρυθμός</a:t>
            </a:r>
            <a:r>
              <a:rPr lang="el-GR" sz="1800" dirty="0"/>
              <a:t> εξέλιξης κάθε παιδιού καθορίζεται από τον ίδιο το γονότυπο του παιδιού.</a:t>
            </a:r>
          </a:p>
          <a:p>
            <a:pPr lvl="0"/>
            <a:r>
              <a:rPr lang="el-GR" sz="1800" dirty="0"/>
              <a:t>Ο ρυθμός της ανάπτυξης μπορεί να </a:t>
            </a:r>
            <a:r>
              <a:rPr lang="el-GR" sz="1800" b="1" dirty="0"/>
              <a:t>τροποποιηθεί</a:t>
            </a:r>
            <a:r>
              <a:rPr lang="el-GR" sz="1800" dirty="0"/>
              <a:t> με τεχνητά μέσα, αλλά δεν μπορεί να αλλάξει ουσιαστικά.</a:t>
            </a:r>
          </a:p>
          <a:p>
            <a:pPr lvl="0"/>
            <a:r>
              <a:rPr lang="el-GR" sz="1800" dirty="0"/>
              <a:t>Ένα παιδί που εξελίσσεται με αργότερο από τον μέσο ρυθμό, δεν μπορεί να </a:t>
            </a:r>
            <a:r>
              <a:rPr lang="el-GR" sz="1800" b="1" dirty="0"/>
              <a:t>εκτραπεί</a:t>
            </a:r>
            <a:r>
              <a:rPr lang="el-GR" sz="1800" dirty="0"/>
              <a:t> από την πορεία του. </a:t>
            </a:r>
          </a:p>
          <a:p>
            <a:pPr>
              <a:buNone/>
            </a:pPr>
            <a:endParaRPr lang="el-GR"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388A6F04-D172-4554-9D47-B8DC426DB246}"/>
              </a:ext>
            </a:extLst>
          </p:cNvPr>
          <p:cNvSpPr>
            <a:spLocks noGrp="1"/>
          </p:cNvSpPr>
          <p:nvPr>
            <p:ph type="title"/>
          </p:nvPr>
        </p:nvSpPr>
        <p:spPr>
          <a:xfrm>
            <a:off x="457200" y="642938"/>
            <a:ext cx="8229600" cy="214312"/>
          </a:xfrm>
        </p:spPr>
        <p:txBody>
          <a:bodyPr rtlCol="0">
            <a:normAutofit fontScale="90000"/>
          </a:bodyPr>
          <a:lstStyle/>
          <a:p>
            <a:pPr eaLnBrk="1" fontAlgn="auto" hangingPunct="1">
              <a:spcAft>
                <a:spcPts val="0"/>
              </a:spcAft>
              <a:defRPr/>
            </a:pPr>
            <a:br>
              <a:rPr lang="en-US" b="1" dirty="0"/>
            </a:br>
            <a:br>
              <a:rPr lang="en-US" b="1" dirty="0"/>
            </a:br>
            <a:r>
              <a:rPr lang="el-GR" b="1" dirty="0"/>
              <a:t>ΒΙΒΛΙΟΓΡΑΦΙΑ</a:t>
            </a:r>
            <a:br>
              <a:rPr lang="el-GR" dirty="0"/>
            </a:br>
            <a:r>
              <a:rPr lang="el-GR" b="1" dirty="0"/>
              <a:t> </a:t>
            </a:r>
            <a:br>
              <a:rPr lang="el-GR" dirty="0"/>
            </a:br>
            <a:endParaRPr lang="el-GR" dirty="0"/>
          </a:p>
        </p:txBody>
      </p:sp>
      <p:sp>
        <p:nvSpPr>
          <p:cNvPr id="64515" name="2 - Θέση περιεχομένου">
            <a:extLst>
              <a:ext uri="{FF2B5EF4-FFF2-40B4-BE49-F238E27FC236}">
                <a16:creationId xmlns:a16="http://schemas.microsoft.com/office/drawing/2014/main" id="{54932F04-68AE-4B1A-B2B8-451156B52280}"/>
              </a:ext>
            </a:extLst>
          </p:cNvPr>
          <p:cNvSpPr>
            <a:spLocks noGrp="1"/>
          </p:cNvSpPr>
          <p:nvPr>
            <p:ph idx="1"/>
          </p:nvPr>
        </p:nvSpPr>
        <p:spPr>
          <a:xfrm>
            <a:off x="457200" y="116632"/>
            <a:ext cx="8229600" cy="6455618"/>
          </a:xfrm>
        </p:spPr>
        <p:txBody>
          <a:bodyPr>
            <a:noAutofit/>
          </a:bodyPr>
          <a:lstStyle/>
          <a:p>
            <a:pPr marL="0" indent="0" eaLnBrk="1" hangingPunct="1">
              <a:buNone/>
            </a:pPr>
            <a:r>
              <a:rPr lang="el-GR" altLang="el-GR" sz="1400" b="1" dirty="0"/>
              <a:t>ΒΙΒΛΙΟΓΡΑΦΙΑ</a:t>
            </a:r>
            <a:r>
              <a:rPr lang="el-GR" altLang="el-GR" sz="1400" dirty="0"/>
              <a:t> </a:t>
            </a:r>
          </a:p>
          <a:p>
            <a:pPr marL="0" indent="0" eaLnBrk="1" hangingPunct="1">
              <a:buNone/>
            </a:pPr>
            <a:endParaRPr lang="el-GR" altLang="el-GR" sz="1400" dirty="0"/>
          </a:p>
          <a:p>
            <a:pPr eaLnBrk="1" hangingPunct="1"/>
            <a:r>
              <a:rPr lang="en-US" altLang="el-GR" sz="1400" dirty="0"/>
              <a:t>Lightfoot, Cole and Cole (2022). H </a:t>
            </a:r>
            <a:r>
              <a:rPr lang="el-GR" altLang="el-GR" sz="1400" dirty="0"/>
              <a:t>ανάπτυξη των Παιδιών. Αθήνα, </a:t>
            </a:r>
            <a:r>
              <a:rPr lang="el-GR" altLang="el-GR" sz="1400" dirty="0" err="1"/>
              <a:t>Γθτενβεργ</a:t>
            </a:r>
            <a:endParaRPr lang="el-GR" altLang="el-GR" sz="1400" dirty="0"/>
          </a:p>
          <a:p>
            <a:pPr eaLnBrk="1" hangingPunct="1"/>
            <a:r>
              <a:rPr lang="en-US" altLang="el-GR" sz="1400" dirty="0"/>
              <a:t>Molnar</a:t>
            </a:r>
            <a:r>
              <a:rPr lang="el-GR" altLang="el-GR" sz="1400" dirty="0"/>
              <a:t>, </a:t>
            </a:r>
            <a:r>
              <a:rPr lang="en-US" altLang="el-GR" sz="1400" dirty="0"/>
              <a:t>A</a:t>
            </a:r>
            <a:r>
              <a:rPr lang="el-GR" altLang="el-GR" sz="1400" dirty="0"/>
              <a:t>. &amp; </a:t>
            </a:r>
            <a:r>
              <a:rPr lang="en-US" altLang="el-GR" sz="1400" dirty="0"/>
              <a:t>Lindquist</a:t>
            </a:r>
            <a:r>
              <a:rPr lang="el-GR" altLang="el-GR" sz="1400" dirty="0"/>
              <a:t>, </a:t>
            </a:r>
            <a:r>
              <a:rPr lang="en-US" altLang="el-GR" sz="1400" dirty="0"/>
              <a:t>B</a:t>
            </a:r>
            <a:r>
              <a:rPr lang="el-GR" altLang="el-GR" sz="1400" dirty="0"/>
              <a:t>. (1998). </a:t>
            </a:r>
            <a:r>
              <a:rPr lang="el-GR" altLang="el-GR" sz="1400" i="1" dirty="0"/>
              <a:t>Προβλήματα Συμπεριφοράς στο Σχολείο. </a:t>
            </a:r>
            <a:r>
              <a:rPr lang="el-GR" altLang="el-GR" sz="1400" dirty="0" err="1"/>
              <a:t>Επιμ</a:t>
            </a:r>
            <a:r>
              <a:rPr lang="el-GR" altLang="el-GR" sz="1400" dirty="0"/>
              <a:t>. Α. Καλαντζή </a:t>
            </a:r>
            <a:r>
              <a:rPr lang="el-GR" altLang="el-GR" sz="1400" dirty="0" err="1"/>
              <a:t>Αζίζη</a:t>
            </a:r>
            <a:r>
              <a:rPr lang="el-GR" altLang="el-GR" sz="1400" dirty="0"/>
              <a:t>. Αθήνα: Ελληνικά Γράμματα.</a:t>
            </a:r>
          </a:p>
          <a:p>
            <a:pPr eaLnBrk="1" hangingPunct="1"/>
            <a:r>
              <a:rPr lang="en-US" altLang="el-GR" sz="1400" dirty="0"/>
              <a:t> </a:t>
            </a:r>
            <a:endParaRPr lang="el-GR" altLang="el-GR" sz="1400" dirty="0"/>
          </a:p>
          <a:p>
            <a:pPr eaLnBrk="1" hangingPunct="1"/>
            <a:r>
              <a:rPr lang="en-US" altLang="el-GR" sz="1400" dirty="0"/>
              <a:t>Cole, M. &amp; Cole, S. R., (2000). </a:t>
            </a:r>
            <a:r>
              <a:rPr lang="el-GR" altLang="el-GR" sz="1400" i="1" dirty="0"/>
              <a:t>Η Ανάπτυξη των Παιδιών: Η Αρχή της ζωής: Εγκυμοσύνη, Τοκετός, Βρεφική Ηλικία</a:t>
            </a:r>
            <a:r>
              <a:rPr lang="el-GR" altLang="el-GR" sz="1400" dirty="0"/>
              <a:t>. </a:t>
            </a:r>
            <a:r>
              <a:rPr lang="el-GR" altLang="el-GR" sz="1400" dirty="0" err="1"/>
              <a:t>Επιμ</a:t>
            </a:r>
            <a:r>
              <a:rPr lang="el-GR" altLang="el-GR" sz="1400" dirty="0"/>
              <a:t>. </a:t>
            </a:r>
            <a:r>
              <a:rPr lang="el-GR" altLang="el-GR" sz="1400" dirty="0" err="1"/>
              <a:t>Ζαΐρα</a:t>
            </a:r>
            <a:r>
              <a:rPr lang="el-GR" altLang="el-GR" sz="1400" dirty="0"/>
              <a:t> Παπαληγούρα, Παναγιώτα </a:t>
            </a:r>
            <a:r>
              <a:rPr lang="el-GR" altLang="el-GR" sz="1400" dirty="0" err="1"/>
              <a:t>Βορριά</a:t>
            </a:r>
            <a:r>
              <a:rPr lang="el-GR" altLang="el-GR" sz="1400" dirty="0"/>
              <a:t>. Αθήνα: </a:t>
            </a:r>
            <a:r>
              <a:rPr lang="el-GR" altLang="el-GR" sz="1400" dirty="0" err="1"/>
              <a:t>Τυπωθήτω</a:t>
            </a:r>
            <a:r>
              <a:rPr lang="el-GR" altLang="el-GR" sz="1400" dirty="0"/>
              <a:t>.</a:t>
            </a:r>
            <a:r>
              <a:rPr lang="el-GR" altLang="el-GR" sz="1400" i="1" dirty="0"/>
              <a:t> </a:t>
            </a:r>
            <a:endParaRPr lang="el-GR" altLang="el-GR" sz="1400" dirty="0"/>
          </a:p>
          <a:p>
            <a:pPr eaLnBrk="1" hangingPunct="1"/>
            <a:r>
              <a:rPr lang="el-GR" altLang="el-GR" sz="1400" i="1" dirty="0"/>
              <a:t> </a:t>
            </a:r>
            <a:endParaRPr lang="el-GR" altLang="el-GR" sz="1400" dirty="0"/>
          </a:p>
          <a:p>
            <a:pPr eaLnBrk="1" hangingPunct="1"/>
            <a:r>
              <a:rPr lang="en-US" altLang="el-GR" sz="1400" dirty="0"/>
              <a:t>Cole, M. &amp; Cole, S. R., (2000). </a:t>
            </a:r>
            <a:r>
              <a:rPr lang="el-GR" altLang="el-GR" sz="1400" i="1" dirty="0"/>
              <a:t>Η Ανάπτυξη των Παιδιών: Γνωστική και Ψυχοκοινωνική Ανάπτυξη κατά τη Νηπιακή και Μέση Παιδική Ηλικία</a:t>
            </a:r>
            <a:r>
              <a:rPr lang="el-GR" altLang="el-GR" sz="1400" dirty="0"/>
              <a:t>. </a:t>
            </a:r>
            <a:r>
              <a:rPr lang="el-GR" altLang="el-GR" sz="1400" dirty="0" err="1"/>
              <a:t>Επιμ</a:t>
            </a:r>
            <a:r>
              <a:rPr lang="el-GR" altLang="el-GR" sz="1400" dirty="0"/>
              <a:t>. Ζωή </a:t>
            </a:r>
            <a:r>
              <a:rPr lang="el-GR" altLang="el-GR" sz="1400" dirty="0" err="1"/>
              <a:t>Μπαμπλέκου</a:t>
            </a:r>
            <a:r>
              <a:rPr lang="el-GR" altLang="el-GR" sz="1400" dirty="0"/>
              <a:t>. Αθήνα: </a:t>
            </a:r>
            <a:r>
              <a:rPr lang="el-GR" altLang="el-GR" sz="1400" dirty="0" err="1"/>
              <a:t>Τυπωθήτω</a:t>
            </a:r>
            <a:r>
              <a:rPr lang="el-GR" altLang="el-GR" sz="1400" dirty="0"/>
              <a:t>.</a:t>
            </a:r>
            <a:r>
              <a:rPr lang="el-GR" altLang="el-GR" sz="1400" i="1" dirty="0"/>
              <a:t> </a:t>
            </a:r>
            <a:endParaRPr lang="el-GR" altLang="el-GR" sz="1400" dirty="0"/>
          </a:p>
          <a:p>
            <a:pPr eaLnBrk="1" hangingPunct="1"/>
            <a:r>
              <a:rPr lang="el-GR" altLang="el-GR" sz="1400" i="1" dirty="0"/>
              <a:t> </a:t>
            </a:r>
            <a:endParaRPr lang="el-GR" altLang="el-GR" sz="1400" dirty="0"/>
          </a:p>
          <a:p>
            <a:pPr eaLnBrk="1" hangingPunct="1"/>
            <a:r>
              <a:rPr lang="en-US" altLang="el-GR" sz="1400" dirty="0"/>
              <a:t>Cole, M. &amp; Cole, S. R., (2002). </a:t>
            </a:r>
            <a:r>
              <a:rPr lang="el-GR" altLang="el-GR" sz="1400" i="1" dirty="0"/>
              <a:t>Η Ανάπτυξη των Παιδιών: Εφηβεία</a:t>
            </a:r>
            <a:r>
              <a:rPr lang="el-GR" altLang="el-GR" sz="1400" dirty="0"/>
              <a:t>. </a:t>
            </a:r>
            <a:r>
              <a:rPr lang="el-GR" altLang="el-GR" sz="1400" dirty="0" err="1"/>
              <a:t>Επιμ</a:t>
            </a:r>
            <a:r>
              <a:rPr lang="el-GR" altLang="el-GR" sz="1400" dirty="0"/>
              <a:t>. </a:t>
            </a:r>
            <a:r>
              <a:rPr lang="el-GR" altLang="el-GR" sz="1400" dirty="0" err="1"/>
              <a:t>Ζαΐρα</a:t>
            </a:r>
            <a:r>
              <a:rPr lang="el-GR" altLang="el-GR" sz="1400" dirty="0"/>
              <a:t> Παπαληγούρα, Παναγιώτα </a:t>
            </a:r>
            <a:r>
              <a:rPr lang="el-GR" altLang="el-GR" sz="1400" dirty="0" err="1"/>
              <a:t>Βορριά</a:t>
            </a:r>
            <a:r>
              <a:rPr lang="el-GR" altLang="el-GR" sz="1400" dirty="0"/>
              <a:t>. Αθήνα: </a:t>
            </a:r>
            <a:r>
              <a:rPr lang="el-GR" altLang="el-GR" sz="1400" dirty="0" err="1"/>
              <a:t>Τυπωθήτω</a:t>
            </a:r>
            <a:r>
              <a:rPr lang="el-GR" altLang="el-GR" sz="1400" dirty="0"/>
              <a:t>.</a:t>
            </a:r>
            <a:r>
              <a:rPr lang="el-GR" altLang="el-GR" sz="1400" i="1" dirty="0"/>
              <a:t> </a:t>
            </a:r>
            <a:endParaRPr lang="el-GR" altLang="el-GR" sz="1400" dirty="0"/>
          </a:p>
          <a:p>
            <a:pPr eaLnBrk="1" hangingPunct="1"/>
            <a:r>
              <a:rPr lang="el-GR" altLang="el-GR" sz="1400" i="1" dirty="0"/>
              <a:t> </a:t>
            </a:r>
            <a:endParaRPr lang="el-GR" altLang="el-GR" sz="1400" dirty="0"/>
          </a:p>
          <a:p>
            <a:pPr eaLnBrk="1" hangingPunct="1"/>
            <a:r>
              <a:rPr lang="el-GR" altLang="el-GR" sz="1400" dirty="0"/>
              <a:t>Δημητρίου, Α. &amp; </a:t>
            </a:r>
            <a:r>
              <a:rPr lang="el-GR" altLang="el-GR" sz="1400" dirty="0" err="1"/>
              <a:t>Γωνίδα</a:t>
            </a:r>
            <a:r>
              <a:rPr lang="el-GR" altLang="el-GR" sz="1400" dirty="0"/>
              <a:t> Ε. (2002). Γνωστική Ανάπτυξη κατά την Εφηβεία. Στο </a:t>
            </a:r>
            <a:r>
              <a:rPr lang="el-GR" altLang="el-GR" sz="1400" i="1" dirty="0"/>
              <a:t>Βασίλης </a:t>
            </a:r>
            <a:r>
              <a:rPr lang="el-GR" altLang="el-GR" sz="1400" i="1" dirty="0" err="1"/>
              <a:t>Τσιάντης</a:t>
            </a:r>
            <a:r>
              <a:rPr lang="el-GR" altLang="el-GR" sz="1400" i="1" dirty="0"/>
              <a:t> (</a:t>
            </a:r>
            <a:r>
              <a:rPr lang="el-GR" altLang="el-GR" sz="1400" i="1" dirty="0" err="1"/>
              <a:t>επιμ</a:t>
            </a:r>
            <a:r>
              <a:rPr lang="el-GR" altLang="el-GR" sz="1400" i="1" dirty="0"/>
              <a:t>.),</a:t>
            </a:r>
            <a:r>
              <a:rPr lang="el-GR" altLang="el-GR" sz="1400" dirty="0"/>
              <a:t> </a:t>
            </a:r>
            <a:r>
              <a:rPr lang="el-GR" altLang="el-GR" sz="1400" i="1" dirty="0"/>
              <a:t>Βασική Ψυχιατρική: </a:t>
            </a:r>
            <a:r>
              <a:rPr lang="el-GR" altLang="el-GR" sz="1400" i="1" dirty="0" err="1"/>
              <a:t>Εφηβεία,Τόμος</a:t>
            </a:r>
            <a:r>
              <a:rPr lang="el-GR" altLang="el-GR" sz="1400" i="1" dirty="0"/>
              <a:t> 2</a:t>
            </a:r>
            <a:r>
              <a:rPr lang="el-GR" altLang="el-GR" sz="1400" i="1" baseline="30000" dirty="0"/>
              <a:t>ος</a:t>
            </a:r>
            <a:r>
              <a:rPr lang="el-GR" altLang="el-GR" sz="1400" i="1" dirty="0"/>
              <a:t>, Τεύχος 1</a:t>
            </a:r>
            <a:r>
              <a:rPr lang="el-GR" altLang="el-GR" sz="1400" i="1" baseline="30000" dirty="0"/>
              <a:t>ο </a:t>
            </a:r>
            <a:r>
              <a:rPr lang="el-GR" altLang="el-GR" sz="1400" i="1" dirty="0"/>
              <a:t>, σελ.145-181</a:t>
            </a:r>
            <a:r>
              <a:rPr lang="el-GR" altLang="el-GR" sz="1400" dirty="0"/>
              <a:t>. Αθήνα:</a:t>
            </a:r>
            <a:r>
              <a:rPr lang="el-GR" altLang="el-GR" sz="1400" i="1" dirty="0"/>
              <a:t> </a:t>
            </a:r>
            <a:r>
              <a:rPr lang="el-GR" altLang="el-GR" sz="1400" dirty="0"/>
              <a:t>Εκδόσεις Καστανιώτη.</a:t>
            </a:r>
          </a:p>
          <a:p>
            <a:pPr eaLnBrk="1" hangingPunct="1"/>
            <a:r>
              <a:rPr lang="el-GR" altLang="el-GR" sz="1400" dirty="0"/>
              <a:t> </a:t>
            </a:r>
          </a:p>
          <a:p>
            <a:pPr eaLnBrk="1" hangingPunct="1"/>
            <a:r>
              <a:rPr lang="en-US" altLang="el-GR" sz="1400" dirty="0"/>
              <a:t>Fontana</a:t>
            </a:r>
            <a:r>
              <a:rPr lang="el-GR" altLang="el-GR" sz="1400" dirty="0"/>
              <a:t>, </a:t>
            </a:r>
            <a:r>
              <a:rPr lang="en-US" altLang="el-GR" sz="1400" dirty="0"/>
              <a:t>D</a:t>
            </a:r>
            <a:r>
              <a:rPr lang="el-GR" altLang="el-GR" sz="1400" dirty="0"/>
              <a:t>. (1996). </a:t>
            </a:r>
            <a:r>
              <a:rPr lang="el-GR" altLang="el-GR" sz="1400" i="1" dirty="0"/>
              <a:t>Ψυχολογία για Εκπαιδευτικούς.</a:t>
            </a:r>
            <a:r>
              <a:rPr lang="el-GR" altLang="el-GR" sz="1400" dirty="0"/>
              <a:t> Μτφ. Μαρίνα </a:t>
            </a:r>
            <a:r>
              <a:rPr lang="el-GR" altLang="el-GR" sz="1400" dirty="0" err="1"/>
              <a:t>Λώμη</a:t>
            </a:r>
            <a:r>
              <a:rPr lang="el-GR" altLang="el-GR" sz="1400" dirty="0"/>
              <a:t>. Αθήνα: </a:t>
            </a:r>
            <a:r>
              <a:rPr lang="el-GR" altLang="el-GR" sz="1400" dirty="0" err="1"/>
              <a:t>Σαββάλας</a:t>
            </a:r>
            <a:r>
              <a:rPr lang="el-GR" altLang="el-GR" sz="1400" dirty="0"/>
              <a:t>.</a:t>
            </a:r>
          </a:p>
          <a:p>
            <a:pPr eaLnBrk="1" hangingPunct="1"/>
            <a:r>
              <a:rPr lang="el-GR" altLang="el-GR" sz="1400" i="1" dirty="0"/>
              <a:t> </a:t>
            </a:r>
            <a:endParaRPr lang="el-GR" altLang="el-GR" sz="1400" dirty="0"/>
          </a:p>
          <a:p>
            <a:pPr eaLnBrk="1" hangingPunct="1"/>
            <a:r>
              <a:rPr lang="el-GR" altLang="el-GR" sz="1400" dirty="0"/>
              <a:t>Πατεράκη, Μ. (2011). </a:t>
            </a:r>
            <a:r>
              <a:rPr lang="el-GR" altLang="el-GR" sz="1400" i="1" dirty="0"/>
              <a:t>Μίμηση στις αλληλεπιδράσεις δίδυμων </a:t>
            </a:r>
            <a:r>
              <a:rPr lang="el-GR" altLang="el-GR" sz="1400" i="1" dirty="0" err="1"/>
              <a:t>διζυγωτικών</a:t>
            </a:r>
            <a:r>
              <a:rPr lang="el-GR" altLang="el-GR" sz="1400" i="1" dirty="0"/>
              <a:t> βρεφών μεταξύ τους και με τη μητέρα. </a:t>
            </a:r>
            <a:r>
              <a:rPr lang="el-GR" altLang="el-GR" sz="1400" dirty="0"/>
              <a:t>Διδακτορική Διατριβή, Τμήμα Φιλοσοφικών και Κοινωνικών Σπουδών, Φιλοσοφική Σχολή, Πανεπιστημίου Κρήτης.</a:t>
            </a:r>
          </a:p>
          <a:p>
            <a:pPr eaLnBrk="1" hangingPunct="1"/>
            <a:r>
              <a:rPr lang="el-GR" altLang="el-GR" sz="1400" dirty="0"/>
              <a:t> </a:t>
            </a:r>
          </a:p>
          <a:p>
            <a:pPr eaLnBrk="1" hangingPunct="1"/>
            <a:r>
              <a:rPr lang="en-US" altLang="el-GR" sz="1400" dirty="0"/>
              <a:t>Salkind</a:t>
            </a:r>
            <a:r>
              <a:rPr lang="el-GR" altLang="el-GR" sz="1400" dirty="0"/>
              <a:t>, </a:t>
            </a:r>
            <a:r>
              <a:rPr lang="en-US" altLang="el-GR" sz="1400" dirty="0"/>
              <a:t>J</a:t>
            </a:r>
            <a:r>
              <a:rPr lang="el-GR" altLang="el-GR" sz="1400" dirty="0"/>
              <a:t>. </a:t>
            </a:r>
            <a:r>
              <a:rPr lang="en-US" altLang="el-GR" sz="1400" dirty="0"/>
              <a:t>N</a:t>
            </a:r>
            <a:r>
              <a:rPr lang="el-GR" altLang="el-GR" sz="1400" dirty="0"/>
              <a:t>.  (2004). </a:t>
            </a:r>
            <a:r>
              <a:rPr lang="el-GR" altLang="el-GR" sz="1400" i="1" dirty="0"/>
              <a:t>Εισαγωγή στις Θεωρίες της Ανθρώπινης Ανάπτυξης.</a:t>
            </a:r>
            <a:r>
              <a:rPr lang="el-GR" altLang="el-GR" sz="1400" dirty="0"/>
              <a:t> (Μτφ. Διομήδης </a:t>
            </a:r>
            <a:r>
              <a:rPr lang="el-GR" altLang="el-GR" sz="1400" dirty="0" err="1"/>
              <a:t>Μαρκουλής</a:t>
            </a:r>
            <a:r>
              <a:rPr lang="el-GR" altLang="el-GR" sz="1400" dirty="0"/>
              <a:t>). Αθήνα: Εκδόσεις Πατάκη.</a:t>
            </a:r>
          </a:p>
          <a:p>
            <a:pPr marL="0" indent="0" eaLnBrk="1" hangingPunct="1">
              <a:buNone/>
            </a:pPr>
            <a:r>
              <a:rPr lang="el-GR" altLang="el-GR" sz="1400" dirty="0"/>
              <a:t> </a:t>
            </a:r>
          </a:p>
          <a:p>
            <a:pPr eaLnBrk="1" hangingPunct="1"/>
            <a:endParaRPr lang="el-GR" altLang="el-GR"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Η Θεωρία της Ωρίμανσης</a:t>
            </a:r>
            <a:endParaRPr lang="el-GR" dirty="0"/>
          </a:p>
        </p:txBody>
      </p:sp>
      <p:sp>
        <p:nvSpPr>
          <p:cNvPr id="3" name="2 - Θέση περιεχομένου"/>
          <p:cNvSpPr>
            <a:spLocks noGrp="1"/>
          </p:cNvSpPr>
          <p:nvPr>
            <p:ph sz="quarter" idx="1"/>
          </p:nvPr>
        </p:nvSpPr>
        <p:spPr>
          <a:xfrm>
            <a:off x="914400" y="1447800"/>
            <a:ext cx="7772400" cy="5124472"/>
          </a:xfrm>
        </p:spPr>
        <p:txBody>
          <a:bodyPr>
            <a:normAutofit fontScale="70000" lnSpcReduction="20000"/>
          </a:bodyPr>
          <a:lstStyle/>
          <a:p>
            <a:pPr lvl="0"/>
            <a:r>
              <a:rPr lang="en-US" sz="2800" dirty="0" err="1"/>
              <a:t>Goghill</a:t>
            </a:r>
            <a:r>
              <a:rPr lang="el-GR" sz="2800" dirty="0"/>
              <a:t> (1929) → </a:t>
            </a:r>
            <a:r>
              <a:rPr lang="en-US" sz="2800" u="sng" dirty="0"/>
              <a:t>H</a:t>
            </a:r>
            <a:r>
              <a:rPr lang="el-GR" sz="2800" u="sng" dirty="0"/>
              <a:t> δομή καθορίζει τη λειτουργία </a:t>
            </a:r>
            <a:endParaRPr lang="el-GR" sz="2800" dirty="0"/>
          </a:p>
          <a:p>
            <a:pPr>
              <a:buNone/>
            </a:pPr>
            <a:r>
              <a:rPr lang="en-US" sz="2800" dirty="0"/>
              <a:t>                                                        </a:t>
            </a:r>
            <a:r>
              <a:rPr lang="el-GR" sz="2800" dirty="0"/>
              <a:t>↓</a:t>
            </a:r>
          </a:p>
          <a:p>
            <a:r>
              <a:rPr lang="el-GR" sz="2800" dirty="0"/>
              <a:t>   Η φυσική </a:t>
            </a:r>
            <a:r>
              <a:rPr lang="el-GR" sz="2800" b="1" dirty="0"/>
              <a:t>δομή</a:t>
            </a:r>
            <a:r>
              <a:rPr lang="el-GR" sz="2800" dirty="0"/>
              <a:t> (υπόβαθρο) θα πρέπει να είναι παρούσα και να έχει αναπτυχθεί πριν εμφανιστεί η λειτουργία. Αν οι αναγκαίες δομές δεν έχουν αναπτυχθεί, η συμπεριφορά είναι αδύνατη</a:t>
            </a:r>
            <a:endParaRPr lang="en-US" sz="2800" dirty="0"/>
          </a:p>
          <a:p>
            <a:endParaRPr lang="el-GR" sz="2800" dirty="0"/>
          </a:p>
          <a:p>
            <a:r>
              <a:rPr lang="el-GR" sz="2800" dirty="0"/>
              <a:t>Π.χ. τα παιδιά δεν μπορούν να περπατήσουν αν δεν έχουν αποκτήσει τον δομικό εξοπλισμό που απαιτείται για το βάδισμα, όπως ωρίμανση μυών, νευρολογική οργάνωση</a:t>
            </a:r>
            <a:endParaRPr lang="en-US" sz="2800" dirty="0"/>
          </a:p>
          <a:p>
            <a:endParaRPr lang="el-GR" sz="2800" dirty="0"/>
          </a:p>
          <a:p>
            <a:r>
              <a:rPr lang="en-US" sz="2800" dirty="0"/>
              <a:t>	</a:t>
            </a:r>
            <a:r>
              <a:rPr lang="el-GR" sz="2800" dirty="0"/>
              <a:t>Οι </a:t>
            </a:r>
            <a:r>
              <a:rPr lang="el-GR" sz="2800" b="1" dirty="0"/>
              <a:t>περιβαλλοντικοί</a:t>
            </a:r>
            <a:r>
              <a:rPr lang="el-GR" sz="2800" dirty="0"/>
              <a:t> παράγοντες στηρίζουν, συντονίζουν και εξειδικεύουν, αλλά δεν εξασφαλίζουν τις βασικές μορφές και την ακολουθία της οντογένεσης.</a:t>
            </a:r>
            <a:endParaRPr lang="en-US" sz="2800" dirty="0"/>
          </a:p>
          <a:p>
            <a:endParaRPr lang="el-GR" sz="2800" dirty="0"/>
          </a:p>
          <a:p>
            <a:r>
              <a:rPr lang="el-GR" sz="2800" dirty="0"/>
              <a:t>      Η </a:t>
            </a:r>
            <a:r>
              <a:rPr lang="el-GR" sz="2800" b="1" dirty="0"/>
              <a:t>μάθηση</a:t>
            </a:r>
            <a:r>
              <a:rPr lang="el-GR" sz="2800" dirty="0"/>
              <a:t> μπορεί να επιτευχθεί μόνο όταν οι δομές που επιτρέπουν την προσαρμογή της συμπεριφοράς έχουν αναπτυχθεί, και οποιαδήποτε μορφή άσκησης πριν από την εξέλιξη των δομών, δε φέρνει κανένα αποτέλεσμα.</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28604"/>
            <a:ext cx="7772400" cy="785818"/>
          </a:xfrm>
        </p:spPr>
        <p:txBody>
          <a:bodyPr>
            <a:normAutofit fontScale="90000"/>
          </a:bodyPr>
          <a:lstStyle/>
          <a:p>
            <a:br>
              <a:rPr lang="el-GR" b="1" dirty="0"/>
            </a:br>
            <a:br>
              <a:rPr lang="el-GR" b="1" dirty="0"/>
            </a:br>
            <a:br>
              <a:rPr lang="el-GR" b="1" dirty="0"/>
            </a:br>
            <a:br>
              <a:rPr lang="el-GR" b="1" dirty="0"/>
            </a:br>
            <a:br>
              <a:rPr lang="el-GR" b="1" dirty="0"/>
            </a:br>
            <a:br>
              <a:rPr lang="el-GR" b="1" dirty="0"/>
            </a:br>
            <a:br>
              <a:rPr lang="el-GR" b="1" dirty="0"/>
            </a:br>
            <a:br>
              <a:rPr lang="el-GR" b="1" dirty="0"/>
            </a:br>
            <a:br>
              <a:rPr lang="en-US" b="1" dirty="0"/>
            </a:br>
            <a:br>
              <a:rPr lang="en-US" b="1" dirty="0"/>
            </a:br>
            <a:r>
              <a:rPr lang="el-GR" b="1" dirty="0"/>
              <a:t>Οι Μελέτες του </a:t>
            </a:r>
            <a:r>
              <a:rPr lang="en-US" b="1" dirty="0"/>
              <a:t>Arnold Gesell</a:t>
            </a:r>
            <a:br>
              <a:rPr lang="el-GR" dirty="0"/>
            </a:br>
            <a:endParaRPr lang="el-GR" dirty="0"/>
          </a:p>
        </p:txBody>
      </p:sp>
      <p:sp>
        <p:nvSpPr>
          <p:cNvPr id="3" name="2 - Θέση περιεχομένου"/>
          <p:cNvSpPr>
            <a:spLocks noGrp="1"/>
          </p:cNvSpPr>
          <p:nvPr>
            <p:ph sz="quarter" idx="1"/>
          </p:nvPr>
        </p:nvSpPr>
        <p:spPr>
          <a:xfrm>
            <a:off x="914400" y="928670"/>
            <a:ext cx="7772400" cy="5091130"/>
          </a:xfrm>
        </p:spPr>
        <p:txBody>
          <a:bodyPr>
            <a:noAutofit/>
          </a:bodyPr>
          <a:lstStyle/>
          <a:p>
            <a:r>
              <a:rPr lang="el-GR" sz="1800" b="1" u="sng" dirty="0"/>
              <a:t>Πρωτοποριακές Μέθοδοι:</a:t>
            </a:r>
            <a:endParaRPr lang="el-GR" sz="1800" dirty="0"/>
          </a:p>
          <a:p>
            <a:pPr lvl="0"/>
            <a:r>
              <a:rPr lang="el-GR" sz="1800" dirty="0" err="1"/>
              <a:t>Σινεπισκόπηση</a:t>
            </a:r>
            <a:r>
              <a:rPr lang="el-GR" sz="1800" dirty="0"/>
              <a:t> </a:t>
            </a:r>
          </a:p>
          <a:p>
            <a:pPr lvl="0"/>
            <a:r>
              <a:rPr lang="el-GR" sz="1800" dirty="0"/>
              <a:t>Διαχρονική μέθοδος</a:t>
            </a:r>
          </a:p>
          <a:p>
            <a:pPr lvl="0"/>
            <a:r>
              <a:rPr lang="el-GR" sz="1800" dirty="0"/>
              <a:t>Μέθοδος ελέγχου διδύμων</a:t>
            </a:r>
          </a:p>
          <a:p>
            <a:pPr lvl="0"/>
            <a:r>
              <a:rPr lang="el-GR" sz="1800" dirty="0"/>
              <a:t>Εγκυρότητα και σταθερότητα μετρήσεων</a:t>
            </a:r>
          </a:p>
          <a:p>
            <a:pPr>
              <a:buNone/>
            </a:pPr>
            <a:r>
              <a:rPr lang="el-GR" sz="1800" dirty="0"/>
              <a:t> </a:t>
            </a:r>
          </a:p>
          <a:p>
            <a:r>
              <a:rPr lang="el-GR" sz="1800" b="1" u="sng" dirty="0"/>
              <a:t>Ηθολογία</a:t>
            </a:r>
            <a:endParaRPr lang="el-GR" sz="1800" dirty="0"/>
          </a:p>
          <a:p>
            <a:r>
              <a:rPr lang="el-GR" sz="1800" dirty="0"/>
              <a:t>Η μελέτη των διαστάσεων της </a:t>
            </a:r>
            <a:r>
              <a:rPr lang="el-GR" sz="1800" b="1" dirty="0"/>
              <a:t>συμπεριφοράς</a:t>
            </a:r>
            <a:r>
              <a:rPr lang="el-GR" sz="1800" dirty="0"/>
              <a:t> που οι ρίζες του βρίσκονται στο εξελικτικό και βιολογικό μας υπόβαθρο.</a:t>
            </a:r>
          </a:p>
          <a:p>
            <a:r>
              <a:rPr lang="el-GR" sz="1800" dirty="0"/>
              <a:t>    Μεταβίβαση από τις προηγούμενες στις επόμενες γενιές, μέσω της </a:t>
            </a:r>
            <a:r>
              <a:rPr lang="el-GR" sz="1800" b="1" dirty="0"/>
              <a:t>κληρονομικότητας</a:t>
            </a:r>
            <a:r>
              <a:rPr lang="el-GR" sz="1800" dirty="0"/>
              <a:t>, ενός αριθμού τάσεων που σχηματοποιούν κατά συγκεκριμένο τρόπο τη συμπεριφορά.</a:t>
            </a:r>
          </a:p>
          <a:p>
            <a:r>
              <a:rPr lang="el-GR" sz="1800" dirty="0"/>
              <a:t>   Οι επιδράσεις της μάθησης δεν είναι τόσο καθοριστικές όσο οι </a:t>
            </a:r>
            <a:r>
              <a:rPr lang="el-GR" sz="1800" b="1" dirty="0"/>
              <a:t>βιολογικές</a:t>
            </a:r>
            <a:r>
              <a:rPr lang="el-GR" sz="1800" dirty="0"/>
              <a:t> και οι «εξελικτικές» επιδράσεις.</a:t>
            </a:r>
          </a:p>
          <a:p>
            <a:r>
              <a:rPr lang="el-GR" sz="1800" dirty="0"/>
              <a:t>   Κάποια </a:t>
            </a:r>
            <a:r>
              <a:rPr lang="el-GR" sz="1800" b="1" dirty="0"/>
              <a:t>πρότυπα</a:t>
            </a:r>
            <a:r>
              <a:rPr lang="el-GR" sz="1800" dirty="0"/>
              <a:t> </a:t>
            </a:r>
            <a:r>
              <a:rPr lang="el-GR" sz="1800" b="1" dirty="0"/>
              <a:t>συμπεριφοράς</a:t>
            </a:r>
            <a:r>
              <a:rPr lang="el-GR" sz="1800" dirty="0"/>
              <a:t>, τόσο στον άνθρωπο όσο και στα ζώα, υπηρετούν συχνά τον ίδιο λειτουργικό </a:t>
            </a:r>
            <a:r>
              <a:rPr lang="el-GR" sz="1800" b="1" dirty="0"/>
              <a:t>σκοπό</a:t>
            </a:r>
            <a:r>
              <a:rPr lang="el-GR" sz="1800" dirty="0"/>
              <a:t>. </a:t>
            </a:r>
          </a:p>
          <a:p>
            <a:pPr>
              <a:buNone/>
            </a:pPr>
            <a:r>
              <a:rPr lang="el-GR" sz="1800" dirty="0"/>
              <a:t> </a:t>
            </a:r>
          </a:p>
          <a:p>
            <a:endParaRPr lang="el-GR" sz="1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  </a:t>
            </a:r>
          </a:p>
        </p:txBody>
      </p:sp>
      <p:sp>
        <p:nvSpPr>
          <p:cNvPr id="3" name="2 - Θέση περιεχομένου"/>
          <p:cNvSpPr>
            <a:spLocks noGrp="1"/>
          </p:cNvSpPr>
          <p:nvPr>
            <p:ph sz="quarter" idx="1"/>
          </p:nvPr>
        </p:nvSpPr>
        <p:spPr>
          <a:xfrm>
            <a:off x="914400" y="500042"/>
            <a:ext cx="7772400" cy="5929354"/>
          </a:xfrm>
        </p:spPr>
        <p:txBody>
          <a:bodyPr>
            <a:noAutofit/>
          </a:bodyPr>
          <a:lstStyle/>
          <a:p>
            <a:r>
              <a:rPr lang="el-GR" sz="1600" b="1" dirty="0"/>
              <a:t>Κάρολος  Δαρβίνος: </a:t>
            </a:r>
            <a:endParaRPr lang="el-GR" sz="1600" dirty="0"/>
          </a:p>
          <a:p>
            <a:r>
              <a:rPr lang="el-GR" sz="1600" b="1" u="sng" dirty="0"/>
              <a:t>Νησιά </a:t>
            </a:r>
            <a:r>
              <a:rPr lang="en-US" sz="1600" b="1" u="sng" dirty="0"/>
              <a:t>Galapagos</a:t>
            </a:r>
            <a:r>
              <a:rPr lang="el-GR" sz="1600" b="1" u="sng" dirty="0"/>
              <a:t>:</a:t>
            </a:r>
            <a:r>
              <a:rPr lang="el-GR" sz="1600" u="sng" dirty="0"/>
              <a:t> </a:t>
            </a:r>
            <a:r>
              <a:rPr lang="el-GR" sz="1600" dirty="0"/>
              <a:t>«όλα τα ζωντανά όντα πρέπει να ανταγωνιστούν το ένα το άλλο στο φυσικό τους περιβάλλον για την εξασφάλιση τροφής, και, σύμφωνα με τη «φυσική τάξη πραγμάτων» οι οργανισμοί που δεν αντέχουν στον ανταγωνισμό τελικά εξαφανίζονται. Όσοι επιβιώνουν προσαρμόζονται στις περιβαλλοντικές αλλαγές και τελικά «μεταβιβάζουν» τα νεοαποκτηθέντα γνωρίσματα και πρότυπα συμπεριφοράς στην επόμενη γενιά». </a:t>
            </a:r>
          </a:p>
          <a:p>
            <a:pPr>
              <a:buNone/>
            </a:pPr>
            <a:r>
              <a:rPr lang="en-US" sz="1600" b="1" dirty="0"/>
              <a:t> </a:t>
            </a:r>
            <a:endParaRPr lang="el-GR" sz="1600" dirty="0"/>
          </a:p>
          <a:p>
            <a:r>
              <a:rPr lang="en-US" sz="1600" b="1" u="sng" dirty="0"/>
              <a:t>1858</a:t>
            </a:r>
            <a:r>
              <a:rPr lang="el-GR" sz="1600" b="1" u="sng" dirty="0"/>
              <a:t>: Καταγωγή των ειδών</a:t>
            </a:r>
            <a:endParaRPr lang="el-GR" sz="1600" dirty="0"/>
          </a:p>
          <a:p>
            <a:pPr>
              <a:buNone/>
            </a:pPr>
            <a:r>
              <a:rPr lang="el-GR" sz="1600" dirty="0"/>
              <a:t> </a:t>
            </a:r>
          </a:p>
          <a:p>
            <a:r>
              <a:rPr lang="el-GR" sz="1600" b="1" u="sng" dirty="0"/>
              <a:t>Φυλογένεση (φυσική επιλογή)</a:t>
            </a:r>
            <a:r>
              <a:rPr lang="el-GR" sz="1600" b="1" dirty="0"/>
              <a:t>: </a:t>
            </a:r>
            <a:r>
              <a:rPr lang="el-GR" sz="1600" dirty="0"/>
              <a:t> «Η σύνθετη διαδικασία μέσω της οποίας οι οργανισμοί </a:t>
            </a:r>
            <a:r>
              <a:rPr lang="el-GR" sz="1600" b="1" dirty="0"/>
              <a:t>αλλάζουν</a:t>
            </a:r>
            <a:r>
              <a:rPr lang="el-GR" sz="1600" dirty="0"/>
              <a:t> αντιδρώντας στις πιέσεις που υφίστανται από κάποιο μεταβαλλόμενο περιβάλλον. Όσοι δεν μπορούν να αλλάξουν και να προσαρμοστούν </a:t>
            </a:r>
            <a:r>
              <a:rPr lang="el-GR" sz="1600" b="1" dirty="0"/>
              <a:t>πεθαίνουν</a:t>
            </a:r>
            <a:r>
              <a:rPr lang="el-GR" sz="1600" dirty="0"/>
              <a:t>. Όσοι αλλάζουν γίνονται </a:t>
            </a:r>
            <a:r>
              <a:rPr lang="el-GR" sz="1600" b="1" dirty="0"/>
              <a:t>πιο</a:t>
            </a:r>
            <a:r>
              <a:rPr lang="el-GR" sz="1600" dirty="0"/>
              <a:t> δυνατοί και πιο προσαρμόσιμοι». </a:t>
            </a:r>
          </a:p>
          <a:p>
            <a:r>
              <a:rPr lang="el-GR" sz="1600" dirty="0"/>
              <a:t>Βασικοί άξονες </a:t>
            </a:r>
            <a:r>
              <a:rPr lang="el-GR" sz="1600" b="1" dirty="0"/>
              <a:t>Ηθολογίας</a:t>
            </a:r>
            <a:r>
              <a:rPr lang="el-GR" sz="1600" dirty="0"/>
              <a:t>:</a:t>
            </a:r>
          </a:p>
          <a:p>
            <a:r>
              <a:rPr lang="el-GR" sz="1600" dirty="0"/>
              <a:t>Η </a:t>
            </a:r>
            <a:r>
              <a:rPr lang="el-GR" sz="1600" b="1" dirty="0"/>
              <a:t>ποικιλία</a:t>
            </a:r>
            <a:r>
              <a:rPr lang="el-GR" sz="1600" dirty="0"/>
              <a:t> της ανθρώπινης συμπεριφοράς αποτελεί δομικό μέρος ενός ζωντανού και εξελισσόμενου οργανισμού (όπως τα βιολογικά όργανα).</a:t>
            </a:r>
          </a:p>
          <a:p>
            <a:r>
              <a:rPr lang="el-GR" sz="1600" dirty="0"/>
              <a:t>Συγκεκριμένες μορφές </a:t>
            </a:r>
            <a:r>
              <a:rPr lang="el-GR" sz="1600" b="1" dirty="0"/>
              <a:t>συμπεριφοράς</a:t>
            </a:r>
            <a:r>
              <a:rPr lang="el-GR" sz="1600" dirty="0"/>
              <a:t> έχουν </a:t>
            </a:r>
            <a:r>
              <a:rPr lang="el-GR" sz="1600" b="1" dirty="0"/>
              <a:t>βιολογικό</a:t>
            </a:r>
            <a:r>
              <a:rPr lang="el-GR" sz="1600" dirty="0"/>
              <a:t> </a:t>
            </a:r>
            <a:r>
              <a:rPr lang="el-GR" sz="1600" b="1" dirty="0"/>
              <a:t>υπόβαθρο</a:t>
            </a:r>
            <a:r>
              <a:rPr lang="el-GR" sz="1600" dirty="0"/>
              <a:t> και είναι </a:t>
            </a:r>
            <a:r>
              <a:rPr lang="el-GR" sz="1600" b="1" dirty="0"/>
              <a:t>γενετικά</a:t>
            </a:r>
            <a:r>
              <a:rPr lang="el-GR" sz="1600" dirty="0"/>
              <a:t> προγραμματισμένες να εκδηλώνονται με συγκεκριμένο τρόπο (</a:t>
            </a:r>
            <a:r>
              <a:rPr lang="el-GR" sz="1600" b="1" dirty="0"/>
              <a:t>έμφυτες</a:t>
            </a:r>
            <a:r>
              <a:rPr lang="el-GR" sz="1600" dirty="0"/>
              <a:t>). </a:t>
            </a:r>
          </a:p>
          <a:p>
            <a:endParaRPr lang="el-GR" sz="1600" dirty="0"/>
          </a:p>
          <a:p>
            <a:endParaRPr lang="el-GR" sz="1600" dirty="0"/>
          </a:p>
          <a:p>
            <a:endParaRPr lang="el-GR"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796908"/>
          </a:xfrm>
        </p:spPr>
        <p:txBody>
          <a:bodyPr/>
          <a:lstStyle/>
          <a:p>
            <a:r>
              <a:rPr lang="el-GR" b="1" dirty="0" err="1"/>
              <a:t>Κοινωνιοβιολογία</a:t>
            </a:r>
            <a:endParaRPr lang="el-GR" dirty="0"/>
          </a:p>
        </p:txBody>
      </p:sp>
      <p:sp>
        <p:nvSpPr>
          <p:cNvPr id="3" name="2 - Θέση περιεχομένου"/>
          <p:cNvSpPr>
            <a:spLocks noGrp="1"/>
          </p:cNvSpPr>
          <p:nvPr>
            <p:ph sz="quarter" idx="1"/>
          </p:nvPr>
        </p:nvSpPr>
        <p:spPr>
          <a:xfrm>
            <a:off x="914400" y="1447800"/>
            <a:ext cx="7772400" cy="5410200"/>
          </a:xfrm>
        </p:spPr>
        <p:txBody>
          <a:bodyPr>
            <a:normAutofit fontScale="77500" lnSpcReduction="20000"/>
          </a:bodyPr>
          <a:lstStyle/>
          <a:p>
            <a:pPr>
              <a:buNone/>
            </a:pPr>
            <a:endParaRPr lang="el-GR" dirty="0"/>
          </a:p>
          <a:p>
            <a:r>
              <a:rPr lang="el-GR" dirty="0"/>
              <a:t>Βασίζεται σε επέκταση των αρχών της </a:t>
            </a:r>
            <a:r>
              <a:rPr lang="el-GR" b="1" dirty="0"/>
              <a:t>ηθολογίας</a:t>
            </a:r>
            <a:r>
              <a:rPr lang="el-GR" dirty="0"/>
              <a:t>.</a:t>
            </a:r>
            <a:endParaRPr lang="en-US" dirty="0"/>
          </a:p>
          <a:p>
            <a:pPr>
              <a:buNone/>
            </a:pPr>
            <a:endParaRPr lang="el-GR" dirty="0"/>
          </a:p>
          <a:p>
            <a:r>
              <a:rPr lang="el-GR" dirty="0"/>
              <a:t>Οι </a:t>
            </a:r>
            <a:r>
              <a:rPr lang="el-GR" dirty="0" err="1"/>
              <a:t>κοινωνιοβιολόγοι</a:t>
            </a:r>
            <a:r>
              <a:rPr lang="el-GR" dirty="0"/>
              <a:t> υποστηρίζουν ότι όλες οι πλευρές της </a:t>
            </a:r>
            <a:r>
              <a:rPr lang="el-GR" b="1" dirty="0"/>
              <a:t>ανάπτυξης</a:t>
            </a:r>
            <a:r>
              <a:rPr lang="el-GR" dirty="0"/>
              <a:t> ελέγχονται και προκαλούνται από ειδικά </a:t>
            </a:r>
            <a:r>
              <a:rPr lang="el-GR" b="1" dirty="0"/>
              <a:t>γονίδια</a:t>
            </a:r>
            <a:r>
              <a:rPr lang="el-GR" dirty="0"/>
              <a:t>, ενώ οι παράγοντες έξω από τον οργανισμό δεν διαδραματίζουν σημαντικό ρόλο στην ανάπτυξη.</a:t>
            </a:r>
            <a:endParaRPr lang="en-US" dirty="0"/>
          </a:p>
          <a:p>
            <a:endParaRPr lang="el-GR" dirty="0"/>
          </a:p>
          <a:p>
            <a:pPr lvl="0"/>
            <a:r>
              <a:rPr lang="el-GR" dirty="0"/>
              <a:t>Η </a:t>
            </a:r>
            <a:r>
              <a:rPr lang="el-GR" b="1" dirty="0"/>
              <a:t>κοινωνική</a:t>
            </a:r>
            <a:r>
              <a:rPr lang="el-GR" dirty="0"/>
              <a:t> </a:t>
            </a:r>
            <a:r>
              <a:rPr lang="el-GR" b="1" dirty="0"/>
              <a:t>συμπεριφορά</a:t>
            </a:r>
            <a:r>
              <a:rPr lang="el-GR" dirty="0"/>
              <a:t> ορίζεται ως η </a:t>
            </a:r>
            <a:r>
              <a:rPr lang="el-GR" b="1" dirty="0"/>
              <a:t>αλληλεπίδραση</a:t>
            </a:r>
            <a:r>
              <a:rPr lang="el-GR" dirty="0"/>
              <a:t> ανάμεσα στους οργανισμούς.</a:t>
            </a:r>
            <a:endParaRPr lang="en-US" dirty="0"/>
          </a:p>
          <a:p>
            <a:pPr lvl="0"/>
            <a:endParaRPr lang="el-GR" dirty="0"/>
          </a:p>
          <a:p>
            <a:pPr lvl="0"/>
            <a:r>
              <a:rPr lang="el-GR" b="1" dirty="0" err="1"/>
              <a:t>Κοινωνιοβιολογία</a:t>
            </a:r>
            <a:r>
              <a:rPr lang="el-GR" dirty="0"/>
              <a:t> είναι η συστηματική μελέτη των </a:t>
            </a:r>
            <a:r>
              <a:rPr lang="el-GR" b="1" dirty="0"/>
              <a:t>βιολογικών</a:t>
            </a:r>
            <a:r>
              <a:rPr lang="el-GR" dirty="0"/>
              <a:t> </a:t>
            </a:r>
            <a:r>
              <a:rPr lang="el-GR" b="1" dirty="0"/>
              <a:t>βάσεων</a:t>
            </a:r>
            <a:r>
              <a:rPr lang="el-GR" dirty="0"/>
              <a:t> όλης της κοινωνικής συμπεριφοράς.</a:t>
            </a:r>
            <a:endParaRPr lang="en-US" dirty="0"/>
          </a:p>
          <a:p>
            <a:pPr lvl="0"/>
            <a:endParaRPr lang="el-GR" dirty="0"/>
          </a:p>
          <a:p>
            <a:pPr lvl="0"/>
            <a:r>
              <a:rPr lang="el-GR" dirty="0"/>
              <a:t>Η </a:t>
            </a:r>
            <a:r>
              <a:rPr lang="el-GR" dirty="0" err="1"/>
              <a:t>κοινωνιοβιολογία</a:t>
            </a:r>
            <a:r>
              <a:rPr lang="el-GR" dirty="0"/>
              <a:t> μετρά τις </a:t>
            </a:r>
            <a:r>
              <a:rPr lang="el-GR" b="1" dirty="0"/>
              <a:t>κοινωνικές</a:t>
            </a:r>
            <a:r>
              <a:rPr lang="el-GR" dirty="0"/>
              <a:t> </a:t>
            </a:r>
            <a:r>
              <a:rPr lang="el-GR" b="1" dirty="0"/>
              <a:t>πράξεις</a:t>
            </a:r>
            <a:r>
              <a:rPr lang="el-GR" dirty="0"/>
              <a:t> των ζωικών οργανισμών και τον τρόπο με τον οποίο αυτές οι πράξεις βοηθούν τον οργανισμό να </a:t>
            </a:r>
            <a:r>
              <a:rPr lang="el-GR" b="1" dirty="0"/>
              <a:t>προσαρμοστεί</a:t>
            </a:r>
            <a:r>
              <a:rPr lang="el-GR" dirty="0"/>
              <a:t> στο περιβάλλον του (</a:t>
            </a:r>
            <a:r>
              <a:rPr lang="en-US" dirty="0" err="1"/>
              <a:t>Salkind</a:t>
            </a:r>
            <a:r>
              <a:rPr lang="el-GR" dirty="0"/>
              <a:t>, 2004).</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914400" y="214290"/>
            <a:ext cx="7772400" cy="6429420"/>
          </a:xfrm>
        </p:spPr>
        <p:txBody>
          <a:bodyPr>
            <a:noAutofit/>
          </a:bodyPr>
          <a:lstStyle/>
          <a:p>
            <a:pPr>
              <a:buNone/>
            </a:pPr>
            <a:r>
              <a:rPr lang="el-GR" sz="2800" b="1" u="sng" dirty="0"/>
              <a:t>Ψυχανάλυση</a:t>
            </a:r>
          </a:p>
          <a:p>
            <a:pPr>
              <a:buNone/>
            </a:pPr>
            <a:endParaRPr lang="el-GR" sz="2800" dirty="0"/>
          </a:p>
          <a:p>
            <a:r>
              <a:rPr lang="el-GR" sz="1600" b="1" dirty="0"/>
              <a:t>Σίγκμουντ Φρόυντ  (1856-1939)</a:t>
            </a:r>
            <a:endParaRPr lang="el-GR" sz="1600" dirty="0"/>
          </a:p>
          <a:p>
            <a:pPr lvl="0"/>
            <a:r>
              <a:rPr lang="el-GR" sz="1600" dirty="0"/>
              <a:t>Δυναμική διάσταση θεωρίας (ψυχική ενέργεια, ένστικτα)</a:t>
            </a:r>
          </a:p>
          <a:p>
            <a:pPr lvl="0"/>
            <a:r>
              <a:rPr lang="el-GR" sz="1600" dirty="0"/>
              <a:t>Δομική διάσταση θεωρίας (</a:t>
            </a:r>
            <a:r>
              <a:rPr lang="en-US" sz="1600" dirty="0"/>
              <a:t>id</a:t>
            </a:r>
            <a:r>
              <a:rPr lang="el-GR" sz="1600" dirty="0"/>
              <a:t>, εγώ, υπερεγώ)</a:t>
            </a:r>
          </a:p>
          <a:p>
            <a:pPr lvl="0"/>
            <a:r>
              <a:rPr lang="el-GR" sz="1600" dirty="0"/>
              <a:t>Διαδοχική ή κατά στάδια διάσταση θεωρίας (στάδια ψυχοσεξουαλικής ανάπτυξης)</a:t>
            </a:r>
          </a:p>
          <a:p>
            <a:pPr>
              <a:buNone/>
            </a:pPr>
            <a:r>
              <a:rPr lang="en-US" sz="1600" b="1" dirty="0"/>
              <a:t> </a:t>
            </a:r>
            <a:endParaRPr lang="el-GR" sz="1600" dirty="0"/>
          </a:p>
          <a:p>
            <a:r>
              <a:rPr lang="el-GR" sz="1600" b="1" u="sng" dirty="0"/>
              <a:t>Δυναμική Διάσταση</a:t>
            </a:r>
            <a:endParaRPr lang="el-GR" sz="1600" dirty="0"/>
          </a:p>
          <a:p>
            <a:pPr lvl="0"/>
            <a:r>
              <a:rPr lang="el-GR" sz="1600" u="sng" dirty="0"/>
              <a:t>Ψυχική ενέργεια:</a:t>
            </a:r>
            <a:endParaRPr lang="el-GR" sz="1600" dirty="0"/>
          </a:p>
          <a:p>
            <a:r>
              <a:rPr lang="el-GR" sz="1600" dirty="0"/>
              <a:t>-Βιολογικό υπόβαθρο</a:t>
            </a:r>
          </a:p>
          <a:p>
            <a:r>
              <a:rPr lang="el-GR" sz="1600" dirty="0"/>
              <a:t>- Σταθερή ποσότητα</a:t>
            </a:r>
          </a:p>
          <a:p>
            <a:r>
              <a:rPr lang="el-GR" sz="1600" dirty="0"/>
              <a:t>-Κατανομή που εξαρτάται από πολλούς παράγοντες (βιολογικές ανάγκες, ατομικό στάδιο ανάπτυξης, εμπειρίες, περιβαλλοντικές επιδράσεις)</a:t>
            </a:r>
          </a:p>
          <a:p>
            <a:r>
              <a:rPr lang="el-GR" sz="1600" dirty="0"/>
              <a:t>-Μέρος του ασυνειδήτου</a:t>
            </a:r>
          </a:p>
          <a:p>
            <a:r>
              <a:rPr lang="el-GR" sz="1600" dirty="0"/>
              <a:t>- Προορισμός ψυχικής ενέργειας: η κατανομή της ανάμεσα στ</a:t>
            </a:r>
            <a:r>
              <a:rPr lang="en-US" sz="1600" dirty="0"/>
              <a:t>o id</a:t>
            </a:r>
            <a:r>
              <a:rPr lang="el-GR" sz="1600" dirty="0"/>
              <a:t>, το εγώ και το υπερεγώ.</a:t>
            </a:r>
          </a:p>
          <a:p>
            <a:pPr lvl="0"/>
            <a:r>
              <a:rPr lang="el-GR" sz="1600" u="sng" dirty="0"/>
              <a:t>Ασυνείδητο: </a:t>
            </a:r>
            <a:r>
              <a:rPr lang="el-GR" sz="1600" dirty="0"/>
              <a:t> ελέγχει το μεγαλύτερο μέρος της πρώιμης συμπεριφοράς και συνεχίζει να ελέγχει κάποιο μέρος της συμπεριφοράς σε όλη τη ζωή. Ο όγκος της ψυχικής ενέργειας στο ασυνείδητο επηρεάζει τη συμπεριφορά χωρίς το υποκείμενο να το καταλαβαίνει.</a:t>
            </a:r>
            <a:r>
              <a:rPr lang="el-GR" sz="1600" u="sng" dirty="0"/>
              <a:t> </a:t>
            </a:r>
            <a:endParaRPr lang="el-GR" sz="1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lnSpcReduction="10000"/>
          </a:bodyPr>
          <a:lstStyle/>
          <a:p>
            <a:pPr lvl="0">
              <a:buNone/>
            </a:pPr>
            <a:r>
              <a:rPr lang="el-GR" u="sng" dirty="0"/>
              <a:t>Ένστικτα:</a:t>
            </a:r>
            <a:endParaRPr lang="el-GR" dirty="0"/>
          </a:p>
          <a:p>
            <a:r>
              <a:rPr lang="el-GR" dirty="0"/>
              <a:t>- Αποτελούν την πηγή της ψυχικής ενέργειας</a:t>
            </a:r>
          </a:p>
          <a:p>
            <a:r>
              <a:rPr lang="el-GR" dirty="0"/>
              <a:t>- Πηγάζουν από βιολογικές και μεταβολικές διεργασίες του οργανισμού</a:t>
            </a:r>
          </a:p>
          <a:p>
            <a:r>
              <a:rPr lang="el-GR" dirty="0"/>
              <a:t>- Ψυχολογικές αναπαραστάσεις κάποιας βιολογικής διαδικασίας- ερεθίσματα που οδηγούν στην ικανοποίηση αναγκών</a:t>
            </a:r>
          </a:p>
          <a:p>
            <a:r>
              <a:rPr lang="el-GR" u="sng" dirty="0"/>
              <a:t>Έρως </a:t>
            </a:r>
            <a:r>
              <a:rPr lang="el-GR" dirty="0"/>
              <a:t>→ δημιουργία και συντήρηση της ζωής </a:t>
            </a:r>
          </a:p>
          <a:p>
            <a:r>
              <a:rPr lang="el-GR" u="sng" dirty="0"/>
              <a:t>Θάνατος</a:t>
            </a:r>
            <a:r>
              <a:rPr lang="el-GR" dirty="0"/>
              <a:t> → θάνατος και επιθετικότητα</a:t>
            </a:r>
          </a:p>
          <a:p>
            <a:pPr lvl="0"/>
            <a:r>
              <a:rPr lang="en-US" u="sng" dirty="0"/>
              <a:t>Libido</a:t>
            </a:r>
            <a:r>
              <a:rPr lang="el-GR" dirty="0"/>
              <a:t> → Η ειδική μορφή ενέργειας που χρησιμοποιείται από αυτά τα ένστικτα </a:t>
            </a:r>
            <a:r>
              <a:rPr lang="el-GR" b="1" u="sng" dirty="0"/>
              <a:t> </a:t>
            </a:r>
            <a:endParaRPr lang="el-GR" dirty="0"/>
          </a:p>
          <a:p>
            <a:endParaRPr lang="el-GR" dirty="0"/>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914400" y="764704"/>
            <a:ext cx="7772400" cy="5760640"/>
          </a:xfrm>
        </p:spPr>
        <p:txBody>
          <a:bodyPr>
            <a:normAutofit fontScale="92500" lnSpcReduction="10000"/>
          </a:bodyPr>
          <a:lstStyle/>
          <a:p>
            <a:pPr lvl="0">
              <a:buNone/>
            </a:pPr>
            <a:r>
              <a:rPr lang="en-US" u="sng" dirty="0"/>
              <a:t>Id (</a:t>
            </a:r>
            <a:r>
              <a:rPr lang="el-GR" u="sng" dirty="0"/>
              <a:t>εκείνο)</a:t>
            </a:r>
            <a:endParaRPr lang="en-US" u="sng" dirty="0"/>
          </a:p>
          <a:p>
            <a:pPr lvl="0">
              <a:buNone/>
            </a:pPr>
            <a:endParaRPr lang="el-GR" dirty="0"/>
          </a:p>
          <a:p>
            <a:pPr lvl="0"/>
            <a:r>
              <a:rPr lang="el-GR" sz="2400" dirty="0"/>
              <a:t>Έμφυτη βιολογική δομή με άμεσο στόχο την ικανοποίηση και τη μείωση της έντασης</a:t>
            </a:r>
            <a:endParaRPr lang="en-US" sz="2400" dirty="0"/>
          </a:p>
          <a:p>
            <a:pPr lvl="0"/>
            <a:endParaRPr lang="el-GR" sz="2400" dirty="0"/>
          </a:p>
          <a:p>
            <a:pPr lvl="0"/>
            <a:r>
              <a:rPr lang="el-GR" sz="2400" dirty="0"/>
              <a:t>Παρόν κατά τη γέννηση και το αρχαιότερο από τις τρεις δομές</a:t>
            </a:r>
            <a:endParaRPr lang="en-US" sz="2400" dirty="0"/>
          </a:p>
          <a:p>
            <a:pPr lvl="0"/>
            <a:endParaRPr lang="el-GR" sz="2400" dirty="0"/>
          </a:p>
          <a:p>
            <a:pPr lvl="0"/>
            <a:r>
              <a:rPr lang="el-GR" sz="2400" dirty="0"/>
              <a:t>Χώρος αποθήκευσης όλων των ενστίκτων</a:t>
            </a:r>
            <a:endParaRPr lang="en-US" sz="2400" dirty="0"/>
          </a:p>
          <a:p>
            <a:pPr lvl="0"/>
            <a:endParaRPr lang="el-GR" sz="2400" dirty="0"/>
          </a:p>
          <a:p>
            <a:pPr lvl="0"/>
            <a:r>
              <a:rPr lang="el-GR" sz="2400" dirty="0"/>
              <a:t>Χώρος αποθήκευσης όλης της ψυχικής ενέργειας</a:t>
            </a:r>
            <a:endParaRPr lang="en-US" sz="2400" dirty="0"/>
          </a:p>
          <a:p>
            <a:pPr lvl="0"/>
            <a:endParaRPr lang="el-GR" sz="2400" dirty="0"/>
          </a:p>
          <a:p>
            <a:r>
              <a:rPr lang="el-GR" sz="2400" dirty="0"/>
              <a:t>- Επιτυγχάνει τη μείωση της έντασης μέσω της αρχής της ευχαρίστησης → όλες οι νοητικές λειτουργίες στοχεύουν στην ευχαρίστηση μέσω της ικανοποίησης </a:t>
            </a:r>
          </a:p>
          <a:p>
            <a:pPr lvl="0"/>
            <a:endParaRPr lang="el-GR" dirty="0"/>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39552" y="332656"/>
            <a:ext cx="8147248" cy="6192688"/>
          </a:xfrm>
        </p:spPr>
        <p:txBody>
          <a:bodyPr>
            <a:normAutofit fontScale="70000" lnSpcReduction="20000"/>
          </a:bodyPr>
          <a:lstStyle/>
          <a:p>
            <a:pPr lvl="0">
              <a:buNone/>
            </a:pPr>
            <a:r>
              <a:rPr lang="el-GR" u="sng" dirty="0"/>
              <a:t>Εγώ</a:t>
            </a:r>
            <a:endParaRPr lang="en-US" u="sng" dirty="0"/>
          </a:p>
          <a:p>
            <a:pPr lvl="0">
              <a:buNone/>
            </a:pPr>
            <a:r>
              <a:rPr lang="el-GR" dirty="0"/>
              <a:t> </a:t>
            </a:r>
          </a:p>
          <a:p>
            <a:r>
              <a:rPr lang="el-GR" dirty="0"/>
              <a:t>-Δημιουργείται εξαιτίας της ανικανότητας του </a:t>
            </a:r>
            <a:r>
              <a:rPr lang="en-US" dirty="0"/>
              <a:t>id</a:t>
            </a:r>
            <a:r>
              <a:rPr lang="el-GR" dirty="0"/>
              <a:t> να ικανοποιήσει όλες τις ανάγκες του ατόμου</a:t>
            </a:r>
            <a:endParaRPr lang="en-US" dirty="0"/>
          </a:p>
          <a:p>
            <a:pPr>
              <a:buNone/>
            </a:pPr>
            <a:endParaRPr lang="el-GR" dirty="0"/>
          </a:p>
          <a:p>
            <a:r>
              <a:rPr lang="el-GR" dirty="0"/>
              <a:t>-Η εξωτερική πραγματικότητα αναπαρίσταται περισσότερο μέσω λογικών παρά συναισθηματικών διεργασιών</a:t>
            </a:r>
            <a:endParaRPr lang="en-US" dirty="0"/>
          </a:p>
          <a:p>
            <a:pPr>
              <a:buNone/>
            </a:pPr>
            <a:endParaRPr lang="el-GR" dirty="0"/>
          </a:p>
          <a:p>
            <a:r>
              <a:rPr lang="el-GR" dirty="0"/>
              <a:t>-Επιτρέπει στο παιδί να επιδρά στο περιβάλλον του και να μειώνει την ένταση</a:t>
            </a:r>
            <a:endParaRPr lang="en-US" dirty="0"/>
          </a:p>
          <a:p>
            <a:pPr>
              <a:buNone/>
            </a:pPr>
            <a:endParaRPr lang="el-GR" dirty="0"/>
          </a:p>
          <a:p>
            <a:r>
              <a:rPr lang="el-GR" dirty="0"/>
              <a:t>-Ελέγχεται από την αρχή της πραγματικότητας → η ικανοποίηση πραγματοποιείται με την προσκόλληση στην εξωτερική πραγματικότητα </a:t>
            </a:r>
            <a:endParaRPr lang="en-US" dirty="0"/>
          </a:p>
          <a:p>
            <a:pPr>
              <a:buNone/>
            </a:pPr>
            <a:endParaRPr lang="el-GR" dirty="0"/>
          </a:p>
          <a:p>
            <a:r>
              <a:rPr lang="el-GR" dirty="0"/>
              <a:t>Μεσολαβεί ανάμεσα στο </a:t>
            </a:r>
            <a:r>
              <a:rPr lang="en-US" dirty="0"/>
              <a:t>id</a:t>
            </a:r>
            <a:r>
              <a:rPr lang="el-GR" dirty="0"/>
              <a:t> και το υπερεγώ</a:t>
            </a:r>
            <a:endParaRPr lang="en-US" dirty="0"/>
          </a:p>
          <a:p>
            <a:pPr>
              <a:buNone/>
            </a:pPr>
            <a:endParaRPr lang="el-GR" dirty="0"/>
          </a:p>
          <a:p>
            <a:r>
              <a:rPr lang="el-GR" dirty="0"/>
              <a:t>-Υπολογίζει την διαθέσιμη ενέργεια και την κατανέμει ισόρροπα σε όλο το σύστημα με στόχο την ικανοποίηση των αναγκών και την ύπαρξη αποθεμάτων ενέργειας για την μελλοντική ανάπτυξη</a:t>
            </a:r>
            <a:endParaRPr lang="en-US" dirty="0"/>
          </a:p>
          <a:p>
            <a:pPr>
              <a:buNone/>
            </a:pPr>
            <a:endParaRPr lang="el-GR" dirty="0"/>
          </a:p>
          <a:p>
            <a:r>
              <a:rPr lang="el-GR" dirty="0"/>
              <a:t>- Μηχανισμός λήψης αποφάσεων</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914400" y="548680"/>
            <a:ext cx="7772400" cy="5471120"/>
          </a:xfrm>
        </p:spPr>
        <p:txBody>
          <a:bodyPr>
            <a:noAutofit/>
          </a:bodyPr>
          <a:lstStyle/>
          <a:p>
            <a:pPr lvl="0">
              <a:buNone/>
            </a:pPr>
            <a:r>
              <a:rPr lang="el-GR" sz="2000" u="sng" dirty="0"/>
              <a:t>Υπερεγώ</a:t>
            </a:r>
            <a:endParaRPr lang="en-US" sz="2000" u="sng" dirty="0"/>
          </a:p>
          <a:p>
            <a:pPr lvl="0">
              <a:buNone/>
            </a:pPr>
            <a:endParaRPr lang="en-US" sz="2000" u="sng" dirty="0"/>
          </a:p>
          <a:p>
            <a:pPr lvl="0">
              <a:buNone/>
            </a:pPr>
            <a:endParaRPr lang="el-GR" sz="2000" dirty="0"/>
          </a:p>
          <a:p>
            <a:r>
              <a:rPr lang="el-GR" sz="2000" dirty="0"/>
              <a:t>- Δύναμη που αντιτίθεται στις χωρίς περιορισμούς ικανοποιήσεις που αναζητά το </a:t>
            </a:r>
            <a:r>
              <a:rPr lang="en-US" sz="2000" dirty="0"/>
              <a:t>id</a:t>
            </a:r>
            <a:r>
              <a:rPr lang="el-GR" sz="2000" dirty="0"/>
              <a:t>. </a:t>
            </a:r>
            <a:endParaRPr lang="en-US" sz="2000" dirty="0"/>
          </a:p>
          <a:p>
            <a:pPr>
              <a:buNone/>
            </a:pPr>
            <a:endParaRPr lang="el-GR" sz="2000" dirty="0"/>
          </a:p>
          <a:p>
            <a:r>
              <a:rPr lang="el-GR" sz="2000" dirty="0"/>
              <a:t>- Αντιπροσωπεύει α) την εσωτερίκευση και την αφομοίωση της </a:t>
            </a:r>
            <a:r>
              <a:rPr lang="el-GR" sz="2000" dirty="0" err="1"/>
              <a:t>γονεϊκης</a:t>
            </a:r>
            <a:r>
              <a:rPr lang="el-GR" sz="2000" dirty="0"/>
              <a:t> εξουσίας, β) τα κοινωνικά και δεοντολογικά κριτήρια του πολιτισμικού περιβάλλοντος</a:t>
            </a:r>
            <a:endParaRPr lang="en-US" sz="2000" dirty="0"/>
          </a:p>
          <a:p>
            <a:endParaRPr lang="en-US" sz="2000" dirty="0"/>
          </a:p>
          <a:p>
            <a:pPr>
              <a:buNone/>
            </a:pPr>
            <a:endParaRPr lang="el-GR" sz="2000" dirty="0"/>
          </a:p>
          <a:p>
            <a:r>
              <a:rPr lang="el-GR" sz="2000" dirty="0"/>
              <a:t>- Στόχος του είναι να εμποδίσει το </a:t>
            </a:r>
            <a:r>
              <a:rPr lang="en-US" sz="2000" dirty="0"/>
              <a:t>id</a:t>
            </a:r>
            <a:r>
              <a:rPr lang="el-GR" sz="2000" dirty="0"/>
              <a:t> να εκφράσει κοινωνικά απαράδεκτες </a:t>
            </a:r>
            <a:r>
              <a:rPr lang="el-GR" sz="2000" dirty="0" err="1"/>
              <a:t>ενορμήσεις</a:t>
            </a:r>
            <a:r>
              <a:rPr lang="el-GR" sz="2000" dirty="0"/>
              <a:t> και να αγωνιστεί για το ιδεώδες (</a:t>
            </a:r>
            <a:r>
              <a:rPr lang="en-US" sz="2000" dirty="0" err="1"/>
              <a:t>Salkind</a:t>
            </a:r>
            <a:r>
              <a:rPr lang="el-GR" sz="2000" dirty="0"/>
              <a:t>, 2004)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0"/>
            <a:ext cx="7772400" cy="1417638"/>
          </a:xfrm>
        </p:spPr>
        <p:txBody>
          <a:bodyPr>
            <a:noAutofit/>
          </a:bodyPr>
          <a:lstStyle/>
          <a:p>
            <a:pPr lvl="0"/>
            <a:br>
              <a:rPr lang="en-US" sz="2800" u="sng" dirty="0"/>
            </a:br>
            <a:br>
              <a:rPr lang="en-US" sz="2800" u="sng" dirty="0"/>
            </a:br>
            <a:br>
              <a:rPr lang="en-US" sz="2800" u="sng" dirty="0"/>
            </a:br>
            <a:br>
              <a:rPr lang="en-US" sz="2800" u="sng" dirty="0"/>
            </a:br>
            <a:br>
              <a:rPr lang="en-US" sz="2800" u="sng" dirty="0"/>
            </a:br>
            <a:br>
              <a:rPr lang="en-US" sz="2800" u="sng" dirty="0"/>
            </a:br>
            <a:br>
              <a:rPr lang="en-US" sz="2800" u="sng" dirty="0"/>
            </a:br>
            <a:br>
              <a:rPr lang="en-US" sz="2800" u="sng" dirty="0"/>
            </a:br>
            <a:r>
              <a:rPr lang="el-GR" sz="2800" u="sng" dirty="0"/>
              <a:t>Αμυντικοί μηχανισμοί </a:t>
            </a:r>
            <a:r>
              <a:rPr lang="el-GR" sz="2800" dirty="0"/>
              <a:t>(λειτουργούν με την εμφάνιση του εγώ) :</a:t>
            </a:r>
            <a:br>
              <a:rPr lang="el-GR" sz="2800" dirty="0"/>
            </a:br>
            <a:endParaRPr lang="el-GR" sz="2800" dirty="0"/>
          </a:p>
        </p:txBody>
      </p:sp>
      <p:sp>
        <p:nvSpPr>
          <p:cNvPr id="3" name="2 - Θέση περιεχομένου"/>
          <p:cNvSpPr>
            <a:spLocks noGrp="1"/>
          </p:cNvSpPr>
          <p:nvPr>
            <p:ph sz="quarter" idx="1"/>
          </p:nvPr>
        </p:nvSpPr>
        <p:spPr>
          <a:xfrm>
            <a:off x="914400" y="692696"/>
            <a:ext cx="7772400" cy="6165304"/>
          </a:xfrm>
        </p:spPr>
        <p:txBody>
          <a:bodyPr>
            <a:noAutofit/>
          </a:bodyPr>
          <a:lstStyle/>
          <a:p>
            <a:pPr lvl="0">
              <a:buNone/>
            </a:pPr>
            <a:endParaRPr lang="en-US" sz="1800" dirty="0"/>
          </a:p>
          <a:p>
            <a:pPr lvl="0"/>
            <a:r>
              <a:rPr lang="el-GR" sz="1800" dirty="0"/>
              <a:t>Τεχνικές που χρησιμοποιεί το εγώ για να διαστρεβλώσει την πραγματικότητα εν όψει κινδύνων που θα διέκοπταν την υγιή ψυχολογική ανάπτυξη</a:t>
            </a:r>
            <a:endParaRPr lang="en-US" sz="1800" dirty="0"/>
          </a:p>
          <a:p>
            <a:pPr lvl="0">
              <a:buNone/>
            </a:pPr>
            <a:endParaRPr lang="el-GR" sz="1800" dirty="0"/>
          </a:p>
          <a:p>
            <a:pPr lvl="0"/>
            <a:r>
              <a:rPr lang="el-GR" sz="1800" dirty="0"/>
              <a:t>Βοηθούν στην προστασία από υπερβολική ένταση και άγχος</a:t>
            </a:r>
          </a:p>
          <a:p>
            <a:pPr lvl="0"/>
            <a:r>
              <a:rPr lang="el-GR" sz="1800" dirty="0"/>
              <a:t>Λειτουργούν σε ασυνείδητο επίπεδο</a:t>
            </a:r>
            <a:endParaRPr lang="en-US" sz="1800" dirty="0"/>
          </a:p>
          <a:p>
            <a:pPr lvl="0">
              <a:buNone/>
            </a:pPr>
            <a:endParaRPr lang="el-GR" sz="1800" dirty="0"/>
          </a:p>
          <a:p>
            <a:r>
              <a:rPr lang="el-GR" sz="1800" dirty="0"/>
              <a:t>        -     Χρησιμοποιούνται πρόσκαιρα ή σταθερά και με διάρκεια. Στη δεύτερη περίπτωση αποτελούν γνωρίσματα της προσωπικότητας των ενηλίκων.</a:t>
            </a:r>
            <a:endParaRPr lang="en-US" sz="1800" dirty="0"/>
          </a:p>
          <a:p>
            <a:pPr>
              <a:buNone/>
            </a:pPr>
            <a:endParaRPr lang="el-GR" sz="1800" dirty="0"/>
          </a:p>
          <a:p>
            <a:pPr lvl="0"/>
            <a:r>
              <a:rPr lang="el-GR" sz="1800" dirty="0"/>
              <a:t>Για το εξελισσόμενο παιδί λειτουργούν ως τρόποι πειραματισμού για την αντιμετώπιση δυσάρεστων καταστάσεων</a:t>
            </a:r>
            <a:endParaRPr lang="en-US" sz="1800" dirty="0"/>
          </a:p>
          <a:p>
            <a:pPr lvl="0">
              <a:buNone/>
            </a:pPr>
            <a:endParaRPr lang="el-GR" sz="1800" dirty="0"/>
          </a:p>
          <a:p>
            <a:r>
              <a:rPr lang="el-GR" sz="1800" dirty="0"/>
              <a:t>       - Εξασφαλίζουν ότι ένα μέρος της ενέργειας διοχετεύεται προς την ανάπτυξη (και το υπόλοιπο επενδύεται ως άγχος) (</a:t>
            </a:r>
            <a:r>
              <a:rPr lang="en-US" sz="1800" dirty="0" err="1"/>
              <a:t>Salkind</a:t>
            </a:r>
            <a:r>
              <a:rPr lang="el-GR" sz="1800" dirty="0"/>
              <a:t>, 2004</a:t>
            </a:r>
            <a:r>
              <a:rPr lang="en-US" sz="1800" dirty="0"/>
              <a:t>).</a:t>
            </a:r>
            <a:endParaRPr lang="el-GR"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E137FF-939F-F0B2-BB2F-E712EF2EEF8A}"/>
              </a:ext>
            </a:extLst>
          </p:cNvPr>
          <p:cNvSpPr>
            <a:spLocks noGrp="1"/>
          </p:cNvSpPr>
          <p:nvPr>
            <p:ph type="title"/>
          </p:nvPr>
        </p:nvSpPr>
        <p:spPr/>
        <p:txBody>
          <a:bodyPr/>
          <a:lstStyle/>
          <a:p>
            <a:r>
              <a:rPr lang="el-GR" sz="4000" b="1" dirty="0">
                <a:latin typeface="+mn-lt"/>
                <a:ea typeface="+mn-ea"/>
                <a:cs typeface="+mn-cs"/>
              </a:rPr>
              <a:t>ΑΝΑΠΤΥΞΗ</a:t>
            </a:r>
            <a:endParaRPr lang="el-GR" dirty="0"/>
          </a:p>
        </p:txBody>
      </p:sp>
      <p:sp>
        <p:nvSpPr>
          <p:cNvPr id="3" name="Θέση περιεχομένου 2">
            <a:extLst>
              <a:ext uri="{FF2B5EF4-FFF2-40B4-BE49-F238E27FC236}">
                <a16:creationId xmlns:a16="http://schemas.microsoft.com/office/drawing/2014/main" id="{D422E3AA-5505-F512-8729-54676B4BD682}"/>
              </a:ext>
            </a:extLst>
          </p:cNvPr>
          <p:cNvSpPr>
            <a:spLocks noGrp="1"/>
          </p:cNvSpPr>
          <p:nvPr>
            <p:ph sz="quarter" idx="1"/>
          </p:nvPr>
        </p:nvSpPr>
        <p:spPr/>
        <p:txBody>
          <a:bodyPr/>
          <a:lstStyle/>
          <a:p>
            <a:br>
              <a:rPr lang="el-GR" sz="2400" dirty="0"/>
            </a:br>
            <a:r>
              <a:rPr lang="el-GR" sz="2800" dirty="0">
                <a:latin typeface="+mn-lt"/>
                <a:ea typeface="+mn-ea"/>
                <a:cs typeface="+mn-cs"/>
              </a:rPr>
              <a:t>Μια σειρά προοδευτικών αλλαγών που ακολουθούν κάποιο προβλέψιμο πρότυπο και είναι αποτέλεσμα της αλληλεπίδρασης ανάμεσα σε βιολογικούς και περιβαλλοντικούς παράγοντες (</a:t>
            </a:r>
            <a:r>
              <a:rPr lang="en-US" sz="2800" dirty="0">
                <a:latin typeface="+mn-lt"/>
                <a:ea typeface="+mn-ea"/>
                <a:cs typeface="+mn-cs"/>
              </a:rPr>
              <a:t>Salkind</a:t>
            </a:r>
            <a:r>
              <a:rPr lang="el-GR" sz="2800" dirty="0">
                <a:latin typeface="+mn-lt"/>
                <a:ea typeface="+mn-ea"/>
                <a:cs typeface="+mn-cs"/>
              </a:rPr>
              <a:t>, 2004).</a:t>
            </a:r>
            <a:endParaRPr lang="el-GR" dirty="0"/>
          </a:p>
        </p:txBody>
      </p:sp>
    </p:spTree>
    <p:extLst>
      <p:ext uri="{BB962C8B-B14F-4D97-AF65-F5344CB8AC3E}">
        <p14:creationId xmlns:p14="http://schemas.microsoft.com/office/powerpoint/2010/main" val="2837670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u="sng" dirty="0"/>
              <a:t>Αμυντικοί μηχανισμοί </a:t>
            </a:r>
            <a:r>
              <a:rPr lang="el-GR" dirty="0"/>
              <a:t>:</a:t>
            </a:r>
          </a:p>
        </p:txBody>
      </p:sp>
      <p:sp>
        <p:nvSpPr>
          <p:cNvPr id="3" name="2 - Θέση περιεχομένου"/>
          <p:cNvSpPr>
            <a:spLocks noGrp="1"/>
          </p:cNvSpPr>
          <p:nvPr>
            <p:ph sz="quarter" idx="1"/>
          </p:nvPr>
        </p:nvSpPr>
        <p:spPr>
          <a:xfrm>
            <a:off x="914400" y="1447800"/>
            <a:ext cx="7772400" cy="4933528"/>
          </a:xfrm>
        </p:spPr>
        <p:txBody>
          <a:bodyPr>
            <a:normAutofit fontScale="62500" lnSpcReduction="20000"/>
          </a:bodyPr>
          <a:lstStyle/>
          <a:p>
            <a:pPr>
              <a:buNone/>
            </a:pPr>
            <a:r>
              <a:rPr lang="el-GR" sz="2800" dirty="0"/>
              <a:t>(Άννα Φρόυντ)</a:t>
            </a:r>
            <a:endParaRPr lang="en-US" sz="2800" dirty="0"/>
          </a:p>
          <a:p>
            <a:pPr>
              <a:buNone/>
            </a:pPr>
            <a:endParaRPr lang="el-GR" sz="2800" dirty="0"/>
          </a:p>
          <a:p>
            <a:pPr lvl="0"/>
            <a:r>
              <a:rPr lang="el-GR" sz="2800" dirty="0"/>
              <a:t>α - </a:t>
            </a:r>
            <a:r>
              <a:rPr lang="el-GR" sz="2800" b="1" dirty="0"/>
              <a:t>Απώθηση</a:t>
            </a:r>
            <a:r>
              <a:rPr lang="el-GR" sz="2800" dirty="0"/>
              <a:t> (</a:t>
            </a:r>
            <a:r>
              <a:rPr lang="en-US" sz="2800" dirty="0"/>
              <a:t>Repression)</a:t>
            </a:r>
            <a:endParaRPr lang="el-GR" sz="2800" dirty="0"/>
          </a:p>
          <a:p>
            <a:pPr>
              <a:buNone/>
            </a:pPr>
            <a:r>
              <a:rPr lang="en-US" sz="2800" dirty="0"/>
              <a:t>  </a:t>
            </a:r>
            <a:r>
              <a:rPr lang="el-GR" sz="2800" dirty="0"/>
              <a:t>   Διαδικασία με την οποία το εγώ σπρώχνει στο ασυνείδητο τις μη αποδεκτές ορμές του που απειλούν την ακεραιότητα  του. </a:t>
            </a:r>
            <a:endParaRPr lang="en-US" sz="2800" dirty="0"/>
          </a:p>
          <a:p>
            <a:endParaRPr lang="en-US" sz="2800" dirty="0"/>
          </a:p>
          <a:p>
            <a:pPr>
              <a:buNone/>
            </a:pPr>
            <a:endParaRPr lang="en-US" sz="2800" dirty="0"/>
          </a:p>
          <a:p>
            <a:pPr lvl="0"/>
            <a:r>
              <a:rPr lang="el-GR" sz="2800" dirty="0"/>
              <a:t>β - </a:t>
            </a:r>
            <a:r>
              <a:rPr lang="el-GR" sz="2800" b="1" dirty="0"/>
              <a:t>Άρνηση</a:t>
            </a:r>
            <a:r>
              <a:rPr lang="el-GR" sz="2800" dirty="0"/>
              <a:t> (</a:t>
            </a:r>
            <a:r>
              <a:rPr lang="en-US" sz="2800" dirty="0"/>
              <a:t>Denial)</a:t>
            </a:r>
            <a:endParaRPr lang="el-GR" sz="2800" dirty="0"/>
          </a:p>
          <a:p>
            <a:pPr>
              <a:buNone/>
            </a:pPr>
            <a:r>
              <a:rPr lang="en-US" sz="2800" dirty="0"/>
              <a:t>      </a:t>
            </a:r>
            <a:r>
              <a:rPr lang="el-GR" sz="2800" dirty="0"/>
              <a:t>Η άρνηση της αναγνώρισης κάποιου κινδύνου. Η άρνηση της</a:t>
            </a:r>
          </a:p>
          <a:p>
            <a:pPr>
              <a:buNone/>
            </a:pPr>
            <a:r>
              <a:rPr lang="en-US" sz="2800" dirty="0"/>
              <a:t>      </a:t>
            </a:r>
            <a:r>
              <a:rPr lang="el-GR" sz="2800" dirty="0"/>
              <a:t>πραγματικότητας χρησιμοποιείται όταν το άτομο απειλείται από έντονα και επίπονα συναισθήματα </a:t>
            </a:r>
            <a:endParaRPr lang="en-US" sz="2800" dirty="0"/>
          </a:p>
          <a:p>
            <a:endParaRPr lang="el-GR" sz="2800" dirty="0"/>
          </a:p>
          <a:p>
            <a:pPr lvl="0"/>
            <a:r>
              <a:rPr lang="el-GR" sz="2800" dirty="0"/>
              <a:t>γ - </a:t>
            </a:r>
            <a:r>
              <a:rPr lang="el-GR" sz="2800" b="1" dirty="0"/>
              <a:t>Παλινδρόμηση</a:t>
            </a:r>
            <a:r>
              <a:rPr lang="el-GR" sz="2800" dirty="0"/>
              <a:t> (</a:t>
            </a:r>
            <a:r>
              <a:rPr lang="en-US" sz="2800" dirty="0"/>
              <a:t>Regression)</a:t>
            </a:r>
          </a:p>
          <a:p>
            <a:pPr lvl="0">
              <a:buNone/>
            </a:pPr>
            <a:r>
              <a:rPr lang="en-US" sz="2800" dirty="0"/>
              <a:t>     </a:t>
            </a:r>
            <a:r>
              <a:rPr lang="el-GR" sz="2800" dirty="0"/>
              <a:t> Η παλινδρόμηση συμβαίνει όταν το άτομο, αγχωμένο από απειλητικές σκέψεις και συναισθήματα, συμπεριφέρεται με έναν τρόπο που είναι χαρακτηριστικός ενός προηγούμενου εξελικτικού σταδίου.</a:t>
            </a:r>
          </a:p>
          <a:p>
            <a:endParaRPr lang="el-GR" sz="2800" dirty="0"/>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850106"/>
          </a:xfrm>
        </p:spPr>
        <p:txBody>
          <a:bodyPr>
            <a:normAutofit/>
          </a:bodyPr>
          <a:lstStyle/>
          <a:p>
            <a:r>
              <a:rPr lang="el-GR" u="sng" dirty="0"/>
              <a:t>Αμυντικοί μηχανισμοί </a:t>
            </a:r>
            <a:r>
              <a:rPr lang="el-GR" dirty="0"/>
              <a:t>:</a:t>
            </a:r>
          </a:p>
        </p:txBody>
      </p:sp>
      <p:sp>
        <p:nvSpPr>
          <p:cNvPr id="3" name="2 - Θέση περιεχομένου"/>
          <p:cNvSpPr>
            <a:spLocks noGrp="1"/>
          </p:cNvSpPr>
          <p:nvPr>
            <p:ph sz="quarter" idx="1"/>
          </p:nvPr>
        </p:nvSpPr>
        <p:spPr>
          <a:xfrm>
            <a:off x="914400" y="1124744"/>
            <a:ext cx="7772400" cy="5400600"/>
          </a:xfrm>
        </p:spPr>
        <p:txBody>
          <a:bodyPr>
            <a:noAutofit/>
          </a:bodyPr>
          <a:lstStyle/>
          <a:p>
            <a:pPr lvl="0"/>
            <a:r>
              <a:rPr lang="el-GR" sz="1800" dirty="0"/>
              <a:t>δ - </a:t>
            </a:r>
            <a:r>
              <a:rPr lang="el-GR" sz="1800" b="1" dirty="0"/>
              <a:t>Αντιστάθμιση</a:t>
            </a:r>
            <a:r>
              <a:rPr lang="el-GR" sz="1800" dirty="0"/>
              <a:t> (</a:t>
            </a:r>
            <a:r>
              <a:rPr lang="el-GR" sz="1800" dirty="0" err="1"/>
              <a:t>Reaction</a:t>
            </a:r>
            <a:r>
              <a:rPr lang="el-GR" sz="1800" dirty="0"/>
              <a:t> </a:t>
            </a:r>
            <a:r>
              <a:rPr lang="el-GR" sz="1800" dirty="0" err="1"/>
              <a:t>formation</a:t>
            </a:r>
            <a:r>
              <a:rPr lang="el-GR" sz="1800" dirty="0"/>
              <a:t>)</a:t>
            </a:r>
          </a:p>
          <a:p>
            <a:pPr>
              <a:buNone/>
            </a:pPr>
            <a:r>
              <a:rPr lang="en-US" sz="1800" dirty="0"/>
              <a:t>  </a:t>
            </a:r>
            <a:r>
              <a:rPr lang="el-GR" sz="1800" dirty="0"/>
              <a:t>   Η αντιστάθμιση είναι η αντικατάσταση μιας ορμής, μίας σκέψης ή ενός συναισθήματος που προκαλεί άγχος με το ακριβώς αντίθετο συναίσθημα ή ορμή (γιατί δεν είναι αποδεκτό από το υπέρ-εγώ).</a:t>
            </a:r>
            <a:endParaRPr lang="en-US" sz="1800" dirty="0"/>
          </a:p>
          <a:p>
            <a:endParaRPr lang="el-GR" sz="1800" dirty="0"/>
          </a:p>
          <a:p>
            <a:pPr lvl="0"/>
            <a:r>
              <a:rPr lang="el-GR" sz="1800" dirty="0"/>
              <a:t>ε - </a:t>
            </a:r>
            <a:r>
              <a:rPr lang="el-GR" sz="1800" b="1" dirty="0"/>
              <a:t>Προβολή</a:t>
            </a:r>
            <a:r>
              <a:rPr lang="el-GR" sz="1800" dirty="0"/>
              <a:t> (</a:t>
            </a:r>
            <a:r>
              <a:rPr lang="en-US" sz="1800" dirty="0"/>
              <a:t>Projection)</a:t>
            </a:r>
            <a:endParaRPr lang="el-GR" sz="1800" dirty="0"/>
          </a:p>
          <a:p>
            <a:pPr>
              <a:buNone/>
            </a:pPr>
            <a:r>
              <a:rPr lang="en-US" sz="1800" dirty="0"/>
              <a:t>    </a:t>
            </a:r>
            <a:r>
              <a:rPr lang="el-GR" sz="1800" dirty="0"/>
              <a:t>  Η προβολή συμβαίνει όταν, χωρίς να το συνειδητοποιεί, το άτομο αποδίδει τις δικές του μη παραδεκτές ορμές σε άλλους.</a:t>
            </a:r>
            <a:endParaRPr lang="en-US" sz="1800" dirty="0"/>
          </a:p>
          <a:p>
            <a:endParaRPr lang="el-GR" sz="1800" dirty="0"/>
          </a:p>
          <a:p>
            <a:pPr lvl="0"/>
            <a:r>
              <a:rPr lang="el-GR" sz="1800" dirty="0"/>
              <a:t>στ - </a:t>
            </a:r>
            <a:r>
              <a:rPr lang="el-GR" sz="1800" b="1" dirty="0"/>
              <a:t>Μετάθεση</a:t>
            </a:r>
            <a:r>
              <a:rPr lang="el-GR" sz="1800" dirty="0"/>
              <a:t> (</a:t>
            </a:r>
            <a:r>
              <a:rPr lang="en-US" sz="1800" dirty="0"/>
              <a:t>Displacement)</a:t>
            </a:r>
            <a:endParaRPr lang="el-GR" sz="1800" dirty="0"/>
          </a:p>
          <a:p>
            <a:pPr>
              <a:buNone/>
            </a:pPr>
            <a:r>
              <a:rPr lang="en-US" sz="1800" dirty="0"/>
              <a:t>    </a:t>
            </a:r>
            <a:r>
              <a:rPr lang="el-GR" sz="1800" dirty="0"/>
              <a:t>  Η μετάθεση μη αποδεκτών συναισθημάτων, σκέψεων ή προθέσεων από τον πραγματικό τους στόχο σε έναν άλλο, πιο ασφαλή στόχο.</a:t>
            </a:r>
          </a:p>
          <a:p>
            <a:pPr lvl="0"/>
            <a:endParaRPr lang="en-US" sz="1800" dirty="0"/>
          </a:p>
          <a:p>
            <a:pPr lvl="0"/>
            <a:r>
              <a:rPr lang="el-GR" sz="1800" dirty="0"/>
              <a:t>ζ - </a:t>
            </a:r>
            <a:r>
              <a:rPr lang="el-GR" sz="1800" b="1" dirty="0"/>
              <a:t>Μετουσίωση</a:t>
            </a:r>
            <a:r>
              <a:rPr lang="el-GR" sz="1800" dirty="0"/>
              <a:t> (</a:t>
            </a:r>
            <a:r>
              <a:rPr lang="en-US" sz="1800" dirty="0"/>
              <a:t>Sublimation)</a:t>
            </a:r>
            <a:endParaRPr lang="el-GR" sz="1800" dirty="0"/>
          </a:p>
          <a:p>
            <a:pPr>
              <a:buNone/>
            </a:pPr>
            <a:r>
              <a:rPr lang="en-US" sz="1800" dirty="0"/>
              <a:t>   </a:t>
            </a:r>
            <a:r>
              <a:rPr lang="el-GR" sz="1800" dirty="0"/>
              <a:t>  Μορφή μετάθεσης όπου όμως οι ανεπίτρεπτες ορμές ανακατευθύνονται προς ανώτερους στόχους που είναι κοινωνικά παραδεκτοί.</a:t>
            </a:r>
          </a:p>
          <a:p>
            <a:endParaRPr lang="el-GR" sz="1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u="sng" dirty="0"/>
              <a:t>Αμυντικοί μηχανισμοί </a:t>
            </a:r>
            <a:r>
              <a:rPr lang="el-GR" dirty="0"/>
              <a:t>:</a:t>
            </a:r>
          </a:p>
        </p:txBody>
      </p:sp>
      <p:sp>
        <p:nvSpPr>
          <p:cNvPr id="3" name="2 - Θέση περιεχομένου"/>
          <p:cNvSpPr>
            <a:spLocks noGrp="1"/>
          </p:cNvSpPr>
          <p:nvPr>
            <p:ph sz="quarter" idx="1"/>
          </p:nvPr>
        </p:nvSpPr>
        <p:spPr>
          <a:xfrm>
            <a:off x="914400" y="1447800"/>
            <a:ext cx="7772400" cy="4933528"/>
          </a:xfrm>
        </p:spPr>
        <p:txBody>
          <a:bodyPr>
            <a:normAutofit fontScale="85000" lnSpcReduction="20000"/>
          </a:bodyPr>
          <a:lstStyle/>
          <a:p>
            <a:pPr lvl="0">
              <a:buNone/>
            </a:pPr>
            <a:r>
              <a:rPr lang="el-GR" dirty="0"/>
              <a:t>η – </a:t>
            </a:r>
            <a:r>
              <a:rPr lang="el-GR" b="1" dirty="0"/>
              <a:t>Εκλογίκευση</a:t>
            </a:r>
            <a:r>
              <a:rPr lang="el-GR" dirty="0"/>
              <a:t> (</a:t>
            </a:r>
            <a:r>
              <a:rPr lang="en-US" dirty="0"/>
              <a:t>Rationalization)</a:t>
            </a:r>
          </a:p>
          <a:p>
            <a:pPr lvl="0">
              <a:buNone/>
            </a:pPr>
            <a:endParaRPr lang="el-GR" dirty="0"/>
          </a:p>
          <a:p>
            <a:r>
              <a:rPr lang="el-GR" dirty="0"/>
              <a:t>   Με την εκλογίκευση το άτομο χρησιμοποιεί τη λογική για να απωθήσει οδυνηρά συναισθήματα, επιθυμίες ή σκέψεις. Με λογικά επιχειρήματα προσπαθεί να αποδείξει στον εαυτό του και στους άλλους ότι οι πράξεις , οι επιθυμίες και τα κίνητρα της συμπεριφοράς του είναι ορθά και παραδεκτά. Ένα άλλο είδος εκλογίκευσης είναι η </a:t>
            </a:r>
            <a:r>
              <a:rPr lang="el-GR" dirty="0" err="1"/>
              <a:t>νοηματοποίηση</a:t>
            </a:r>
            <a:r>
              <a:rPr lang="el-GR" dirty="0"/>
              <a:t> (</a:t>
            </a:r>
            <a:r>
              <a:rPr lang="el-GR" dirty="0" err="1"/>
              <a:t>intellectualization</a:t>
            </a:r>
            <a:r>
              <a:rPr lang="el-GR" dirty="0"/>
              <a:t>) κατά την οποία το άτομο προσπαθεί να απομακρύνει ή να εξουδετερώσει το συναίσθημα που συνοδεύει μια πράξη που του προκαλεί αναστάτωση, δίνοντας έμφαση στη νοηματική επεξεργασία της εμπειρίας που το απειλεί.</a:t>
            </a:r>
            <a:endParaRPr lang="en-US" dirty="0"/>
          </a:p>
          <a:p>
            <a:endParaRPr lang="el-GR" dirty="0"/>
          </a:p>
          <a:p>
            <a:r>
              <a:rPr lang="el-GR" dirty="0"/>
              <a:t>    Όλοι οι μηχανισμοί άμυνας είναι χρήσιμοι και ωφέλιμοι, ειδικά σε κρίσιμες περιόδους.</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Στάδια Ψυχοσεξουαλικής ανάπτυξης</a:t>
            </a:r>
          </a:p>
        </p:txBody>
      </p:sp>
      <p:sp>
        <p:nvSpPr>
          <p:cNvPr id="3" name="2 - Θέση περιεχομένου"/>
          <p:cNvSpPr>
            <a:spLocks noGrp="1"/>
          </p:cNvSpPr>
          <p:nvPr>
            <p:ph sz="quarter" idx="1"/>
          </p:nvPr>
        </p:nvSpPr>
        <p:spPr>
          <a:xfrm>
            <a:off x="914400" y="1447800"/>
            <a:ext cx="7772400" cy="5005536"/>
          </a:xfrm>
        </p:spPr>
        <p:txBody>
          <a:bodyPr>
            <a:normAutofit/>
          </a:bodyPr>
          <a:lstStyle/>
          <a:p>
            <a:r>
              <a:rPr lang="el-GR" sz="1800" dirty="0"/>
              <a:t>Διαδοχική ή κατά στάδια διάσταση</a:t>
            </a:r>
          </a:p>
          <a:p>
            <a:pPr>
              <a:buNone/>
            </a:pPr>
            <a:endParaRPr lang="el-GR" sz="1800" dirty="0"/>
          </a:p>
          <a:p>
            <a:pPr lvl="0"/>
            <a:r>
              <a:rPr lang="el-GR" sz="1800" u="sng" dirty="0"/>
              <a:t>Στάδια</a:t>
            </a:r>
            <a:r>
              <a:rPr lang="el-GR" sz="1800" dirty="0"/>
              <a:t>: Κάθε στάδιο αντιστοιχεί σε διαδοχικές αλλαγές που σχετίζονται με την επικράτηση βιολογικών και ψυχολογικών αλλαγών.</a:t>
            </a:r>
          </a:p>
          <a:p>
            <a:pPr lvl="0">
              <a:buNone/>
            </a:pPr>
            <a:endParaRPr lang="el-GR" sz="1800" dirty="0"/>
          </a:p>
          <a:p>
            <a:pPr lvl="0"/>
            <a:r>
              <a:rPr lang="el-GR" sz="1800" u="sng" dirty="0"/>
              <a:t>Ψυχοσεξουαλικά στάδια</a:t>
            </a:r>
            <a:r>
              <a:rPr lang="el-GR" sz="1800" dirty="0"/>
              <a:t>:  Στάδια ανάπτυξης με την κατά διαδοχικό τρόπο μετατοπιζόμενη επικράτηση  των ερωτογενών ζωνών</a:t>
            </a:r>
          </a:p>
          <a:p>
            <a:pPr lvl="0">
              <a:buNone/>
            </a:pPr>
            <a:endParaRPr lang="el-GR" sz="1800" dirty="0"/>
          </a:p>
          <a:p>
            <a:pPr lvl="0"/>
            <a:r>
              <a:rPr lang="el-GR" sz="1800" u="sng" dirty="0"/>
              <a:t>Ερωτογενείς ζώνες</a:t>
            </a:r>
            <a:r>
              <a:rPr lang="el-GR" sz="1800" dirty="0"/>
              <a:t>: Διαφορετικές περιοχές του σώματος στις οποίες εντοπίζεται η ψυχική ενέργεια</a:t>
            </a:r>
          </a:p>
          <a:p>
            <a:pPr lvl="0">
              <a:buNone/>
            </a:pPr>
            <a:endParaRPr lang="el-GR" sz="1800" dirty="0"/>
          </a:p>
          <a:p>
            <a:pPr lvl="0"/>
            <a:r>
              <a:rPr lang="el-GR" sz="1800" u="sng" dirty="0"/>
              <a:t>Γενετικοί παράγοντες : </a:t>
            </a:r>
            <a:r>
              <a:rPr lang="el-GR" sz="1800" dirty="0"/>
              <a:t> Καθορίζουν την έναρξη κάθε σταδίου και μερικές από τις μορφές συμπεριφοράς που παρατηρούνται σε κάθε στάδιο</a:t>
            </a:r>
          </a:p>
          <a:p>
            <a:pPr lvl="0">
              <a:buNone/>
            </a:pPr>
            <a:endParaRPr lang="el-GR" sz="1800" dirty="0"/>
          </a:p>
          <a:p>
            <a:pPr lvl="0"/>
            <a:r>
              <a:rPr lang="el-GR" sz="1800" u="sng" dirty="0"/>
              <a:t>Πολιτισμικό πλαίσιο-Περιβάλλον</a:t>
            </a:r>
            <a:r>
              <a:rPr lang="el-GR" sz="1800" dirty="0"/>
              <a:t>: Καθορίζει το περιεχόμενο κάθε σταδίου</a:t>
            </a:r>
            <a:r>
              <a:rPr lang="el-GR" sz="1800" u="sng" dirty="0"/>
              <a:t> </a:t>
            </a:r>
            <a:endParaRPr lang="el-GR" sz="1800" dirty="0"/>
          </a:p>
          <a:p>
            <a:endParaRPr lang="el-GR" sz="1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914400" y="620688"/>
            <a:ext cx="7772400" cy="5399112"/>
          </a:xfrm>
        </p:spPr>
        <p:txBody>
          <a:bodyPr>
            <a:normAutofit lnSpcReduction="10000"/>
          </a:bodyPr>
          <a:lstStyle/>
          <a:p>
            <a:pPr marL="514350" lvl="0" indent="-514350">
              <a:buAutoNum type="arabicParenR"/>
            </a:pPr>
            <a:r>
              <a:rPr lang="el-GR" dirty="0"/>
              <a:t>Στοματικό στάδιο (πρώτος χρόνος)</a:t>
            </a:r>
          </a:p>
          <a:p>
            <a:pPr marL="514350" lvl="0" indent="-514350">
              <a:buNone/>
            </a:pPr>
            <a:endParaRPr lang="el-GR" dirty="0"/>
          </a:p>
          <a:p>
            <a:r>
              <a:rPr lang="el-GR" u="sng" dirty="0"/>
              <a:t>Εστία διέγερσης</a:t>
            </a:r>
            <a:r>
              <a:rPr lang="el-GR" dirty="0"/>
              <a:t>: στόμα και στοματική κοιλότητα</a:t>
            </a:r>
          </a:p>
          <a:p>
            <a:r>
              <a:rPr lang="el-GR" u="sng" dirty="0"/>
              <a:t>Κύρια πηγή ευχαρίστησης</a:t>
            </a:r>
            <a:r>
              <a:rPr lang="el-GR" dirty="0"/>
              <a:t>: διατροφή</a:t>
            </a:r>
          </a:p>
          <a:p>
            <a:pPr lvl="0"/>
            <a:r>
              <a:rPr lang="el-GR" dirty="0"/>
              <a:t>Κυριαρχείται από την ενέργεια του </a:t>
            </a:r>
            <a:r>
              <a:rPr lang="en-US" dirty="0"/>
              <a:t>id</a:t>
            </a:r>
            <a:r>
              <a:rPr lang="el-GR" dirty="0"/>
              <a:t> → Απουσία γλώσσας → </a:t>
            </a:r>
          </a:p>
          <a:p>
            <a:r>
              <a:rPr lang="el-GR" dirty="0"/>
              <a:t>Ασυνείδητες εμπειρίες</a:t>
            </a:r>
          </a:p>
          <a:p>
            <a:pPr lvl="0"/>
            <a:r>
              <a:rPr lang="el-GR" dirty="0"/>
              <a:t>Μνημονικά ίχνη: επαναλαμβανόμενες συνδέσεις της μητέρας (και της νοερής της εικόνας) με τη μείωση της έντασης</a:t>
            </a:r>
          </a:p>
          <a:p>
            <a:pPr lvl="0"/>
            <a:r>
              <a:rPr lang="el-GR" dirty="0"/>
              <a:t>Στοματική-παθητική φάση</a:t>
            </a:r>
          </a:p>
          <a:p>
            <a:pPr lvl="0"/>
            <a:r>
              <a:rPr lang="el-GR" dirty="0"/>
              <a:t>Στοματική-σαδιστική φάση</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lnSpcReduction="10000"/>
          </a:bodyPr>
          <a:lstStyle/>
          <a:p>
            <a:r>
              <a:rPr lang="el-GR" dirty="0"/>
              <a:t>2) Πρωκτικό στάδιο (2</a:t>
            </a:r>
            <a:r>
              <a:rPr lang="el-GR" baseline="30000" dirty="0"/>
              <a:t>ο</a:t>
            </a:r>
            <a:r>
              <a:rPr lang="el-GR" dirty="0"/>
              <a:t> έως 4</a:t>
            </a:r>
            <a:r>
              <a:rPr lang="el-GR" baseline="30000" dirty="0"/>
              <a:t>ο</a:t>
            </a:r>
            <a:r>
              <a:rPr lang="el-GR" dirty="0"/>
              <a:t> έτος)</a:t>
            </a:r>
          </a:p>
          <a:p>
            <a:r>
              <a:rPr lang="el-GR" u="sng" dirty="0"/>
              <a:t>Εστία διέγερσης</a:t>
            </a:r>
            <a:r>
              <a:rPr lang="el-GR" dirty="0"/>
              <a:t>: πρωκτική περιοχή του σώματος</a:t>
            </a:r>
          </a:p>
          <a:p>
            <a:r>
              <a:rPr lang="el-GR" u="sng" dirty="0"/>
              <a:t>Κύρια πηγή ευχαρίστησης</a:t>
            </a:r>
            <a:r>
              <a:rPr lang="el-GR" dirty="0"/>
              <a:t>: απέκκριση των περιττωμάτων</a:t>
            </a:r>
          </a:p>
          <a:p>
            <a:pPr lvl="0"/>
            <a:r>
              <a:rPr lang="el-GR" dirty="0"/>
              <a:t>Άσκηση της καθαριότητας: </a:t>
            </a:r>
          </a:p>
          <a:p>
            <a:r>
              <a:rPr lang="el-GR" dirty="0"/>
              <a:t>    Το παιδί συνειδητοποιεί τον αποχωρισμό του από την εξωτερική πραγματικότητα → Δημιουργία ταυτότητας, γλωσσικές δεξιότητες → Ανάδυση του Εγώ</a:t>
            </a:r>
          </a:p>
          <a:p>
            <a:pPr lvl="0"/>
            <a:r>
              <a:rPr lang="el-GR" dirty="0"/>
              <a:t>Πρωκτική </a:t>
            </a:r>
            <a:r>
              <a:rPr lang="el-GR" dirty="0" err="1"/>
              <a:t>αποβλητική</a:t>
            </a:r>
            <a:r>
              <a:rPr lang="el-GR" dirty="0"/>
              <a:t> φάση</a:t>
            </a:r>
          </a:p>
          <a:p>
            <a:pPr lvl="0"/>
            <a:r>
              <a:rPr lang="el-GR" dirty="0"/>
              <a:t>Πρωκτική επισχετική φάση</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lstStyle/>
          <a:p>
            <a:pPr lvl="0"/>
            <a:r>
              <a:rPr lang="el-GR" dirty="0"/>
              <a:t>3) Φαλλικό στάδιο (4</a:t>
            </a:r>
            <a:r>
              <a:rPr lang="el-GR" baseline="30000" dirty="0"/>
              <a:t>ο</a:t>
            </a:r>
            <a:r>
              <a:rPr lang="el-GR" dirty="0"/>
              <a:t> έως 6</a:t>
            </a:r>
            <a:r>
              <a:rPr lang="el-GR" baseline="30000" dirty="0"/>
              <a:t>ο</a:t>
            </a:r>
            <a:r>
              <a:rPr lang="el-GR" dirty="0"/>
              <a:t> έτος)</a:t>
            </a:r>
          </a:p>
          <a:p>
            <a:r>
              <a:rPr lang="el-GR" u="sng" dirty="0"/>
              <a:t>Εστία διέγερσης</a:t>
            </a:r>
            <a:r>
              <a:rPr lang="el-GR" dirty="0"/>
              <a:t>: γεννητικά όργανα</a:t>
            </a:r>
          </a:p>
          <a:p>
            <a:r>
              <a:rPr lang="el-GR" u="sng" dirty="0"/>
              <a:t>Κύρια πηγή ευχαρίστησης</a:t>
            </a:r>
            <a:r>
              <a:rPr lang="el-GR" dirty="0"/>
              <a:t>: άγγιγμα γεννητικών οργάνων</a:t>
            </a:r>
          </a:p>
          <a:p>
            <a:r>
              <a:rPr lang="el-GR" u="sng" dirty="0"/>
              <a:t>Συγκρούσεις με τους γονείς</a:t>
            </a:r>
            <a:r>
              <a:rPr lang="el-GR" dirty="0"/>
              <a:t>: Οιδιπόδειο Σύμπλεγμα (αγόρια)</a:t>
            </a:r>
          </a:p>
          <a:p>
            <a:r>
              <a:rPr lang="el-GR" dirty="0"/>
              <a:t>                                                    Σύμπλεγμα της Ηλέκτρας (κορίτσια)</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914400" y="692696"/>
            <a:ext cx="7772400" cy="5327104"/>
          </a:xfrm>
        </p:spPr>
        <p:txBody>
          <a:bodyPr>
            <a:noAutofit/>
          </a:bodyPr>
          <a:lstStyle/>
          <a:p>
            <a:pPr lvl="0"/>
            <a:r>
              <a:rPr lang="el-GR" sz="1600" dirty="0"/>
              <a:t>Οιδιπόδειο σύμπλεγμα</a:t>
            </a:r>
          </a:p>
          <a:p>
            <a:r>
              <a:rPr lang="el-GR" sz="1600" dirty="0"/>
              <a:t>   Το αγόρι θεωρεί τη μητέρα ως το πρωταρχικό και πηγαίο ερωτικό αντικείμενο και τον πατέρα ως ανταγωνιστή </a:t>
            </a:r>
          </a:p>
          <a:p>
            <a:r>
              <a:rPr lang="el-GR" sz="1600" dirty="0"/>
              <a:t>                                                    ↓</a:t>
            </a:r>
          </a:p>
          <a:p>
            <a:r>
              <a:rPr lang="el-GR" sz="1600" dirty="0"/>
              <a:t>   Βιώνει συναισθήματα κατωτερότητας από τη σύγκριση των δικών του γεννητικών οργάνων με εκείνα του πατέρα </a:t>
            </a:r>
          </a:p>
          <a:p>
            <a:r>
              <a:rPr lang="el-GR" sz="1600" dirty="0"/>
              <a:t>                                                    ↓</a:t>
            </a:r>
          </a:p>
          <a:p>
            <a:r>
              <a:rPr lang="el-GR" sz="1600" dirty="0"/>
              <a:t>    Συγκρούεται με τον πατέρα για το ποιος θα είναι ο αποδέκτης της προσοχής της μητέρας</a:t>
            </a:r>
          </a:p>
          <a:p>
            <a:r>
              <a:rPr lang="el-GR" sz="1600" dirty="0"/>
              <a:t>                                                    ↓</a:t>
            </a:r>
          </a:p>
          <a:p>
            <a:r>
              <a:rPr lang="el-GR" sz="1600" dirty="0"/>
              <a:t>    Κατανοεί ότι τα κίνητρά του προκαλούν την οργή του πατέρα</a:t>
            </a:r>
          </a:p>
          <a:p>
            <a:r>
              <a:rPr lang="el-GR" sz="1600" dirty="0"/>
              <a:t>                                                    ↓ </a:t>
            </a:r>
          </a:p>
          <a:p>
            <a:r>
              <a:rPr lang="el-GR" sz="1600" u="sng" dirty="0"/>
              <a:t>Άγχος ευνουχισμού:</a:t>
            </a:r>
            <a:r>
              <a:rPr lang="el-GR" sz="1600" dirty="0"/>
              <a:t>  Φοβάται ότι ο πατέρας θα το τιμωρήσει για την αιμομικτική του συμπεριφορά</a:t>
            </a:r>
          </a:p>
          <a:p>
            <a:r>
              <a:rPr lang="el-GR" sz="1600" dirty="0"/>
              <a:t>                                                    ↓</a:t>
            </a:r>
          </a:p>
          <a:p>
            <a:r>
              <a:rPr lang="el-GR" sz="1600" dirty="0"/>
              <a:t>Ο φόβος το οδηγεί να εγκαταλείψει αυτές τις σκέψεις για τη μητέρα του και να κατανοήσει ότι η ικανοποίηση μπορεί να επιτευχθεί μόνο μέσα από την ταύτιση με τον πατέρα και έμμεσα μέσω της αλληλεπίδρασης πατέρα-γιου και μητέρας-πατέρα.</a:t>
            </a:r>
          </a:p>
          <a:p>
            <a:endParaRPr lang="el-GR" sz="16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914400" y="1124744"/>
            <a:ext cx="7772400" cy="4895056"/>
          </a:xfrm>
        </p:spPr>
        <p:txBody>
          <a:bodyPr>
            <a:normAutofit fontScale="92500" lnSpcReduction="20000"/>
          </a:bodyPr>
          <a:lstStyle/>
          <a:p>
            <a:pPr lvl="0">
              <a:buNone/>
            </a:pPr>
            <a:r>
              <a:rPr lang="el-GR" dirty="0"/>
              <a:t>Σύμπλεγμα Ηλέκτρας</a:t>
            </a:r>
            <a:endParaRPr lang="en-US" dirty="0"/>
          </a:p>
          <a:p>
            <a:pPr lvl="0"/>
            <a:endParaRPr lang="el-GR" dirty="0"/>
          </a:p>
          <a:p>
            <a:r>
              <a:rPr lang="el-GR" dirty="0"/>
              <a:t>   Το κορίτσι, ενώ αρχικά δεν αντιλαμβάνεται διαφορά ανάμεσα στα δύο φύλα, κατανοεί ότι δεν έχει τα ίδια γεννητικά όργανα με το αγόρι.</a:t>
            </a:r>
          </a:p>
          <a:p>
            <a:pPr>
              <a:buNone/>
            </a:pPr>
            <a:r>
              <a:rPr lang="el-GR" dirty="0"/>
              <a:t>                                                       ↓</a:t>
            </a:r>
          </a:p>
          <a:p>
            <a:r>
              <a:rPr lang="el-GR" dirty="0"/>
              <a:t>   Βιώνει συναισθήματα κατωτερότητας</a:t>
            </a:r>
          </a:p>
          <a:p>
            <a:pPr>
              <a:buNone/>
            </a:pPr>
            <a:r>
              <a:rPr lang="el-GR" dirty="0"/>
              <a:t>                                                        ↓</a:t>
            </a:r>
          </a:p>
          <a:p>
            <a:r>
              <a:rPr lang="el-GR" dirty="0"/>
              <a:t>   Προσκολλάται στον πατέρα και απορρίπτει τη μητέρα</a:t>
            </a:r>
          </a:p>
          <a:p>
            <a:pPr>
              <a:buNone/>
            </a:pPr>
            <a:r>
              <a:rPr lang="el-GR" dirty="0"/>
              <a:t>                                                        ↓</a:t>
            </a:r>
          </a:p>
          <a:p>
            <a:r>
              <a:rPr lang="el-GR" dirty="0"/>
              <a:t>   Κατανοεί ότι είναι αδύνατη η ενσωμάτωση πέους και ότι η ικανοποίηση της επιθυμίας της πρέπει να διοχετευτεί στην ταύτισή της με τη μητέρα. </a:t>
            </a:r>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914400" y="836712"/>
            <a:ext cx="7772400" cy="5544616"/>
          </a:xfrm>
        </p:spPr>
        <p:txBody>
          <a:bodyPr>
            <a:normAutofit/>
          </a:bodyPr>
          <a:lstStyle/>
          <a:p>
            <a:pPr lvl="0"/>
            <a:r>
              <a:rPr lang="el-GR" dirty="0"/>
              <a:t>Σημαντικά επιτεύγματα φαλλικού σταδίου:</a:t>
            </a:r>
          </a:p>
          <a:p>
            <a:pPr lvl="0"/>
            <a:r>
              <a:rPr lang="el-GR" dirty="0"/>
              <a:t>Ανάδυση και σταθεροποίηση του Υπερεγώ</a:t>
            </a:r>
          </a:p>
          <a:p>
            <a:pPr lvl="0"/>
            <a:r>
              <a:rPr lang="el-GR" dirty="0"/>
              <a:t>Ανάδυση της ταυτότητας του φύλου</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64B7EB-7581-B74B-DF09-956112DCFD47}"/>
              </a:ext>
            </a:extLst>
          </p:cNvPr>
          <p:cNvSpPr>
            <a:spLocks noGrp="1"/>
          </p:cNvSpPr>
          <p:nvPr>
            <p:ph type="title"/>
          </p:nvPr>
        </p:nvSpPr>
        <p:spPr/>
        <p:txBody>
          <a:bodyPr>
            <a:normAutofit fontScale="90000"/>
          </a:bodyPr>
          <a:lstStyle/>
          <a:p>
            <a:r>
              <a:rPr lang="el-GR" dirty="0"/>
              <a:t>Η μελέτη της Αναπτυξιακής Ψυχολογίας</a:t>
            </a:r>
          </a:p>
        </p:txBody>
      </p:sp>
      <p:sp>
        <p:nvSpPr>
          <p:cNvPr id="3" name="Θέση περιεχομένου 2">
            <a:extLst>
              <a:ext uri="{FF2B5EF4-FFF2-40B4-BE49-F238E27FC236}">
                <a16:creationId xmlns:a16="http://schemas.microsoft.com/office/drawing/2014/main" id="{84318756-FAAD-02A2-947A-0DBFAFF2B382}"/>
              </a:ext>
            </a:extLst>
          </p:cNvPr>
          <p:cNvSpPr>
            <a:spLocks noGrp="1"/>
          </p:cNvSpPr>
          <p:nvPr>
            <p:ph sz="quarter" idx="1"/>
          </p:nvPr>
        </p:nvSpPr>
        <p:spPr/>
        <p:txBody>
          <a:bodyPr/>
          <a:lstStyle/>
          <a:p>
            <a:pPr>
              <a:buFont typeface="Wingdings" panose="05000000000000000000" pitchFamily="2" charset="2"/>
              <a:buChar char="§"/>
            </a:pPr>
            <a:r>
              <a:rPr lang="el-GR" sz="1800" b="0" i="0" u="none" strike="noStrike" baseline="0" dirty="0">
                <a:solidFill>
                  <a:srgbClr val="000000"/>
                </a:solidFill>
                <a:latin typeface="Calibri" panose="020F0502020204030204" pitchFamily="34" charset="0"/>
              </a:rPr>
              <a:t>Περιλαμβάνει πληθώρα θεωριών και μεθόδων μελέτης και καλύπτει ευρύ φάσμα των χαρακτηριστικών των παιδιών.  Εστιάζει στις αλλαγές στα παιδιά από τη σύλληψή τους και μετά. </a:t>
            </a:r>
          </a:p>
          <a:p>
            <a:pPr>
              <a:buFont typeface="Wingdings" panose="05000000000000000000" pitchFamily="2" charset="2"/>
              <a:buChar char="§"/>
            </a:pPr>
            <a:endParaRPr lang="el-GR" sz="1800" b="0" i="0" u="none" strike="noStrike" baseline="0" dirty="0">
              <a:solidFill>
                <a:srgbClr val="000000"/>
              </a:solidFill>
              <a:latin typeface="Calibri" panose="020F0502020204030204" pitchFamily="34" charset="0"/>
            </a:endParaRPr>
          </a:p>
          <a:p>
            <a:pPr>
              <a:buFont typeface="Wingdings" panose="05000000000000000000" pitchFamily="2" charset="2"/>
              <a:buChar char="§"/>
            </a:pPr>
            <a:r>
              <a:rPr lang="el-GR" sz="1800" b="0" i="0" u="none" strike="noStrike" baseline="0" dirty="0">
                <a:solidFill>
                  <a:srgbClr val="000000"/>
                </a:solidFill>
                <a:latin typeface="Calibri" panose="020F0502020204030204" pitchFamily="34" charset="0"/>
              </a:rPr>
              <a:t>Περίοδοι ανάπτυξης: </a:t>
            </a:r>
          </a:p>
          <a:p>
            <a:pPr marL="0" indent="0">
              <a:buNone/>
            </a:pPr>
            <a:r>
              <a:rPr lang="el-GR" sz="1800" b="0" i="0" u="none" strike="noStrike" baseline="0" dirty="0">
                <a:solidFill>
                  <a:srgbClr val="000000"/>
                </a:solidFill>
                <a:latin typeface="Calibri" panose="020F0502020204030204" pitchFamily="34" charset="0"/>
              </a:rPr>
              <a:t>     προγεννητική περίοδος - βρεφική ηλικία - πρώτη παιδική ηλικία - μέση       παιδική ηλικία - εφηβεία </a:t>
            </a:r>
          </a:p>
          <a:p>
            <a:pPr>
              <a:buFont typeface="Wingdings" panose="05000000000000000000" pitchFamily="2" charset="2"/>
              <a:buChar char="§"/>
            </a:pPr>
            <a:endParaRPr lang="el-GR" sz="1800" b="0" i="0" u="none" strike="noStrike" baseline="0" dirty="0">
              <a:solidFill>
                <a:srgbClr val="000000"/>
              </a:solidFill>
              <a:latin typeface="Calibri" panose="020F0502020204030204" pitchFamily="34" charset="0"/>
            </a:endParaRPr>
          </a:p>
          <a:p>
            <a:pPr>
              <a:buFont typeface="Wingdings" panose="05000000000000000000" pitchFamily="2" charset="2"/>
              <a:buChar char="§"/>
            </a:pPr>
            <a:r>
              <a:rPr lang="el-GR" sz="1800" b="0" i="0" u="none" strike="noStrike" baseline="0" dirty="0">
                <a:solidFill>
                  <a:srgbClr val="000000"/>
                </a:solidFill>
                <a:latin typeface="Calibri" panose="020F0502020204030204" pitchFamily="34" charset="0"/>
              </a:rPr>
              <a:t>Τομείς ανάπτυξης: κοινωνικός - συναισθηματικός - γνωστικός (/νοητικός) - σωματικός </a:t>
            </a:r>
            <a:endParaRPr lang="el-GR" dirty="0"/>
          </a:p>
        </p:txBody>
      </p:sp>
    </p:spTree>
    <p:extLst>
      <p:ext uri="{BB962C8B-B14F-4D97-AF65-F5344CB8AC3E}">
        <p14:creationId xmlns:p14="http://schemas.microsoft.com/office/powerpoint/2010/main" val="39230095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28662" y="214290"/>
            <a:ext cx="7772400" cy="1631976"/>
          </a:xfrm>
        </p:spPr>
        <p:txBody>
          <a:bodyPr>
            <a:normAutofit fontScale="90000"/>
          </a:bodyPr>
          <a:lstStyle/>
          <a:p>
            <a:pPr lvl="0"/>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r>
              <a:rPr lang="el-GR" b="1" dirty="0"/>
              <a:t>4) Στάδιο λανθάνουσας σεξουαλικότητας (7 με 11 χρόνια)</a:t>
            </a:r>
            <a:br>
              <a:rPr lang="el-GR" b="1" dirty="0"/>
            </a:br>
            <a:endParaRPr lang="el-GR" b="1" dirty="0"/>
          </a:p>
        </p:txBody>
      </p:sp>
      <p:sp>
        <p:nvSpPr>
          <p:cNvPr id="3" name="2 - Θέση περιεχομένου"/>
          <p:cNvSpPr>
            <a:spLocks noGrp="1"/>
          </p:cNvSpPr>
          <p:nvPr>
            <p:ph sz="quarter" idx="1"/>
          </p:nvPr>
        </p:nvSpPr>
        <p:spPr/>
        <p:txBody>
          <a:bodyPr/>
          <a:lstStyle/>
          <a:p>
            <a:pPr lvl="0"/>
            <a:endParaRPr lang="en-US" dirty="0"/>
          </a:p>
          <a:p>
            <a:pPr lvl="0"/>
            <a:r>
              <a:rPr lang="el-GR" dirty="0"/>
              <a:t>Αναστολή της ευαισθησίας των ερωτογενών ζωνών</a:t>
            </a:r>
          </a:p>
          <a:p>
            <a:pPr lvl="0"/>
            <a:r>
              <a:rPr lang="el-GR" dirty="0"/>
              <a:t>Επιβράδυνση ατομικής ανάπτυξης</a:t>
            </a:r>
          </a:p>
          <a:p>
            <a:pPr lvl="0"/>
            <a:r>
              <a:rPr lang="el-GR" dirty="0"/>
              <a:t>Επένδυση ψυχικής ενέργειας στην ανάπτυξη συναισθηματικών δεσμών με τους γονείς και στη δημιουργία κοινωνικών συνδέσεων με παιδιά του ίδιου φύλου.</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57224" y="571480"/>
            <a:ext cx="7772400" cy="1500174"/>
          </a:xfrm>
        </p:spPr>
        <p:txBody>
          <a:bodyPr>
            <a:normAutofit fontScale="90000"/>
          </a:bodyPr>
          <a:lstStyle/>
          <a:p>
            <a:pPr lvl="0"/>
            <a:br>
              <a:rPr lang="en-US" dirty="0"/>
            </a:br>
            <a:br>
              <a:rPr lang="en-US" dirty="0"/>
            </a:br>
            <a:r>
              <a:rPr lang="el-GR" b="1" dirty="0"/>
              <a:t>5) Στάδιο ετερόφυλης σεξουαλικότητας (12 έως 18 χρόνια)</a:t>
            </a:r>
            <a:br>
              <a:rPr lang="el-GR" dirty="0"/>
            </a:br>
            <a:endParaRPr lang="el-GR" dirty="0"/>
          </a:p>
        </p:txBody>
      </p:sp>
      <p:sp>
        <p:nvSpPr>
          <p:cNvPr id="3" name="2 - Θέση περιεχομένου"/>
          <p:cNvSpPr>
            <a:spLocks noGrp="1"/>
          </p:cNvSpPr>
          <p:nvPr>
            <p:ph sz="quarter" idx="1"/>
          </p:nvPr>
        </p:nvSpPr>
        <p:spPr>
          <a:xfrm>
            <a:off x="928662" y="1714488"/>
            <a:ext cx="7772400" cy="4572000"/>
          </a:xfrm>
        </p:spPr>
        <p:txBody>
          <a:bodyPr>
            <a:normAutofit/>
          </a:bodyPr>
          <a:lstStyle/>
          <a:p>
            <a:pPr lvl="0"/>
            <a:r>
              <a:rPr lang="el-GR" dirty="0"/>
              <a:t>Έντονη ψυχική δραστηριότητα</a:t>
            </a:r>
          </a:p>
          <a:p>
            <a:pPr lvl="0"/>
            <a:r>
              <a:rPr lang="el-GR" dirty="0"/>
              <a:t>Κατανομή και ανακατανομή της ψυχικής ενέργειας</a:t>
            </a:r>
          </a:p>
          <a:p>
            <a:pPr lvl="0"/>
            <a:r>
              <a:rPr lang="el-GR" dirty="0"/>
              <a:t>Πιο ώριμες μορφές σεξουαλικότητας</a:t>
            </a:r>
          </a:p>
          <a:p>
            <a:pPr lvl="0"/>
            <a:r>
              <a:rPr lang="el-GR" dirty="0"/>
              <a:t>Σταθεροποίηση της προσωπικότητας στο τέλος του σταδίου</a:t>
            </a:r>
          </a:p>
          <a:p>
            <a:r>
              <a:rPr lang="el-GR" dirty="0"/>
              <a:t>    Πέρα από το σημείο αυτό είναι δύσκολο να γίνουν αλλαγές στη δομή της προσωπικότητας, γιατί είναι πια πολύ δύσκολη η ανακατανομή και ο μετασχηματισμός της ψυχικής ενέργειας (</a:t>
            </a:r>
            <a:r>
              <a:rPr lang="en-US" dirty="0" err="1"/>
              <a:t>Salkind</a:t>
            </a:r>
            <a:r>
              <a:rPr lang="el-GR" dirty="0"/>
              <a:t>, 2004).</a:t>
            </a:r>
          </a:p>
          <a:p>
            <a:endParaRPr lang="el-GR" dirty="0"/>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69D4A0-AEE5-84AA-640F-AA7D73E34FF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703FB33-992E-89ED-CAE5-9921302A7D2B}"/>
              </a:ext>
            </a:extLst>
          </p:cNvPr>
          <p:cNvSpPr>
            <a:spLocks noGrp="1"/>
          </p:cNvSpPr>
          <p:nvPr>
            <p:ph sz="quarter" idx="1"/>
          </p:nvPr>
        </p:nvSpPr>
        <p:spPr/>
        <p:txBody>
          <a:bodyPr/>
          <a:lstStyle/>
          <a:p>
            <a:endParaRPr lang="el-GR" sz="1800" b="0" i="0" u="none" strike="noStrike" baseline="0" dirty="0">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https://www.youtube.com/watch?v=nG7yosFQHP4 </a:t>
            </a:r>
          </a:p>
          <a:p>
            <a:endParaRPr lang="el-GR" sz="1800" b="0" i="0" u="none" strike="noStrike" baseline="0" dirty="0">
              <a:solidFill>
                <a:srgbClr val="000000"/>
              </a:solidFill>
              <a:latin typeface="Calibri" panose="020F0502020204030204" pitchFamily="34" charset="0"/>
            </a:endParaRPr>
          </a:p>
          <a:p>
            <a:r>
              <a:rPr lang="el-GR" sz="1800" b="0" i="0" u="none" strike="noStrike" baseline="0" dirty="0">
                <a:solidFill>
                  <a:srgbClr val="000000"/>
                </a:solidFill>
                <a:latin typeface="Calibri" panose="020F0502020204030204" pitchFamily="34" charset="0"/>
              </a:rPr>
              <a:t>Αφού παρακολουθήσετε το βίντεο, όπου παρουσιάζεται η θεωρία της ψυχοσεξουαλικής ανάπτυξης του </a:t>
            </a:r>
            <a:r>
              <a:rPr lang="el-GR" sz="1800" b="0" i="0" u="none" strike="noStrike" baseline="0" dirty="0" err="1">
                <a:solidFill>
                  <a:srgbClr val="000000"/>
                </a:solidFill>
                <a:latin typeface="Calibri" panose="020F0502020204030204" pitchFamily="34" charset="0"/>
              </a:rPr>
              <a:t>Sigmund</a:t>
            </a:r>
            <a:r>
              <a:rPr lang="el-GR" sz="1800" b="0" i="0" u="none" strike="noStrike" baseline="0" dirty="0">
                <a:solidFill>
                  <a:srgbClr val="000000"/>
                </a:solidFill>
                <a:latin typeface="Calibri" panose="020F0502020204030204" pitchFamily="34" charset="0"/>
              </a:rPr>
              <a:t> </a:t>
            </a:r>
            <a:r>
              <a:rPr lang="el-GR" sz="1800" b="0" i="0" u="none" strike="noStrike" baseline="0" dirty="0" err="1">
                <a:solidFill>
                  <a:srgbClr val="000000"/>
                </a:solidFill>
                <a:latin typeface="Calibri" panose="020F0502020204030204" pitchFamily="34" charset="0"/>
              </a:rPr>
              <a:t>Freud</a:t>
            </a:r>
            <a:r>
              <a:rPr lang="el-GR" sz="1800" b="0" i="0" u="none" strike="noStrike" baseline="0" dirty="0">
                <a:solidFill>
                  <a:srgbClr val="000000"/>
                </a:solidFill>
                <a:latin typeface="Calibri" panose="020F0502020204030204" pitchFamily="34" charset="0"/>
              </a:rPr>
              <a:t>, αναφέρετε παραδείγματα συμπεριφορών παιδιών στο περιβάλλον σας που υποδηλώνουν ότι αυτά βρίσκονται ή ήταν κατά το παρελθόν στο φαλλικό στάδιο της ανάπτυξης 	</a:t>
            </a:r>
          </a:p>
          <a:p>
            <a:endParaRPr lang="el-GR" dirty="0"/>
          </a:p>
        </p:txBody>
      </p:sp>
    </p:spTree>
    <p:extLst>
      <p:ext uri="{BB962C8B-B14F-4D97-AF65-F5344CB8AC3E}">
        <p14:creationId xmlns:p14="http://schemas.microsoft.com/office/powerpoint/2010/main" val="14150984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ΘΕΩΡΙΕΣ ΜΑΘΗΣΗΣ</a:t>
            </a:r>
          </a:p>
        </p:txBody>
      </p:sp>
      <p:sp>
        <p:nvSpPr>
          <p:cNvPr id="3" name="2 - Θέση περιεχομένου"/>
          <p:cNvSpPr>
            <a:spLocks noGrp="1"/>
          </p:cNvSpPr>
          <p:nvPr>
            <p:ph sz="quarter" idx="1"/>
          </p:nvPr>
        </p:nvSpPr>
        <p:spPr/>
        <p:txBody>
          <a:bodyPr>
            <a:normAutofit lnSpcReduction="10000"/>
          </a:bodyPr>
          <a:lstStyle/>
          <a:p>
            <a:r>
              <a:rPr lang="el-GR" b="1" u="sng" dirty="0"/>
              <a:t>Α ) Συμπεριφορισμός </a:t>
            </a:r>
            <a:r>
              <a:rPr lang="en-US" b="1" u="sng" dirty="0"/>
              <a:t>Watson</a:t>
            </a:r>
            <a:r>
              <a:rPr lang="el-GR" dirty="0"/>
              <a:t>: </a:t>
            </a:r>
          </a:p>
          <a:p>
            <a:r>
              <a:rPr lang="el-GR" dirty="0"/>
              <a:t> Η εκπαίδευση μπορεί να δημιουργήσει το </a:t>
            </a:r>
            <a:r>
              <a:rPr lang="el-GR" b="1" dirty="0"/>
              <a:t>είδος</a:t>
            </a:r>
            <a:r>
              <a:rPr lang="el-GR" dirty="0"/>
              <a:t> των ανθρώπων που επιθυμούμε(γιατροί, δικηγόροι,…)</a:t>
            </a:r>
          </a:p>
          <a:p>
            <a:r>
              <a:rPr lang="el-GR" dirty="0"/>
              <a:t>Συσχετισμός </a:t>
            </a:r>
            <a:r>
              <a:rPr lang="el-GR" b="1" dirty="0"/>
              <a:t>ερεθισμάτων</a:t>
            </a:r>
            <a:r>
              <a:rPr lang="el-GR" dirty="0"/>
              <a:t>  και </a:t>
            </a:r>
            <a:r>
              <a:rPr lang="el-GR" b="1" dirty="0"/>
              <a:t>αντιδράσεων</a:t>
            </a:r>
            <a:r>
              <a:rPr lang="el-GR" dirty="0"/>
              <a:t> – Συνήθειες / νήπιο(</a:t>
            </a:r>
            <a:r>
              <a:rPr lang="en-US" dirty="0"/>
              <a:t>tabula rasa) / </a:t>
            </a:r>
            <a:r>
              <a:rPr lang="el-GR" dirty="0"/>
              <a:t>Η αξία του μοναδικού περιβάλλοντος (πχ επίκτητοι φόβοι – παιδί με το ποντίκι / καλές συνήθειες)</a:t>
            </a:r>
          </a:p>
          <a:p>
            <a:pPr>
              <a:buNone/>
            </a:pPr>
            <a:endParaRPr lang="el-GR" dirty="0"/>
          </a:p>
          <a:p>
            <a:pPr>
              <a:buNone/>
            </a:pPr>
            <a:r>
              <a:rPr lang="el-GR" dirty="0"/>
              <a:t>* Σημαντικός ο τρόπος </a:t>
            </a:r>
            <a:r>
              <a:rPr lang="el-GR" b="1" dirty="0"/>
              <a:t>διαπαιδαγώγησης</a:t>
            </a:r>
            <a:r>
              <a:rPr lang="el-GR" dirty="0"/>
              <a:t>: καλοσυνάτη σταθερότητα</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ΘΕΩΡΙΕΣ ΜΑΘΗΣΗΣ</a:t>
            </a:r>
            <a:br>
              <a:rPr lang="el-GR" dirty="0"/>
            </a:br>
            <a:endParaRPr lang="el-GR" dirty="0"/>
          </a:p>
        </p:txBody>
      </p:sp>
      <p:sp>
        <p:nvSpPr>
          <p:cNvPr id="3" name="2 - Θέση περιεχομένου"/>
          <p:cNvSpPr>
            <a:spLocks noGrp="1"/>
          </p:cNvSpPr>
          <p:nvPr>
            <p:ph sz="quarter" idx="1"/>
          </p:nvPr>
        </p:nvSpPr>
        <p:spPr>
          <a:xfrm>
            <a:off x="428596" y="857232"/>
            <a:ext cx="8258204" cy="6000768"/>
          </a:xfrm>
        </p:spPr>
        <p:txBody>
          <a:bodyPr>
            <a:normAutofit fontScale="70000" lnSpcReduction="20000"/>
          </a:bodyPr>
          <a:lstStyle/>
          <a:p>
            <a:r>
              <a:rPr lang="el-GR" b="1" dirty="0"/>
              <a:t>Β) Συντελεστική εξαρτημένη Μάθηση </a:t>
            </a:r>
            <a:r>
              <a:rPr lang="en-US" b="1" dirty="0"/>
              <a:t>–</a:t>
            </a:r>
            <a:r>
              <a:rPr lang="el-GR" b="1" dirty="0"/>
              <a:t> (Ριζοσπαστικός Συμπεριφορισμός) </a:t>
            </a:r>
            <a:r>
              <a:rPr lang="en-US" b="1" dirty="0"/>
              <a:t>Skinner</a:t>
            </a:r>
            <a:r>
              <a:rPr lang="el-GR" b="1" dirty="0"/>
              <a:t>:</a:t>
            </a:r>
          </a:p>
          <a:p>
            <a:endParaRPr lang="el-GR" dirty="0"/>
          </a:p>
          <a:p>
            <a:r>
              <a:rPr lang="el-GR" dirty="0"/>
              <a:t>Θεωρία συμπεριφοράς: ο </a:t>
            </a:r>
            <a:r>
              <a:rPr lang="el-GR" b="1" dirty="0"/>
              <a:t>άνθρωπος</a:t>
            </a:r>
            <a:r>
              <a:rPr lang="el-GR" dirty="0"/>
              <a:t> όπως και τα </a:t>
            </a:r>
            <a:r>
              <a:rPr lang="el-GR" b="1" dirty="0"/>
              <a:t>ζώα</a:t>
            </a:r>
            <a:r>
              <a:rPr lang="el-GR" dirty="0"/>
              <a:t> </a:t>
            </a:r>
            <a:r>
              <a:rPr lang="el-GR" b="1" dirty="0"/>
              <a:t>επαναλαμβάνουν</a:t>
            </a:r>
            <a:r>
              <a:rPr lang="el-GR" dirty="0"/>
              <a:t> τις πράξεις που έχουν ένα ευνοϊκό αποτέλεσμα.</a:t>
            </a:r>
          </a:p>
          <a:p>
            <a:endParaRPr lang="el-GR" dirty="0"/>
          </a:p>
          <a:p>
            <a:r>
              <a:rPr lang="el-GR" b="1" dirty="0"/>
              <a:t>Κλασική</a:t>
            </a:r>
            <a:r>
              <a:rPr lang="el-GR" dirty="0"/>
              <a:t> </a:t>
            </a:r>
            <a:r>
              <a:rPr lang="el-GR" b="1" dirty="0"/>
              <a:t>εξαρτημένη</a:t>
            </a:r>
            <a:r>
              <a:rPr lang="el-GR" dirty="0"/>
              <a:t> μάθηση:</a:t>
            </a:r>
          </a:p>
          <a:p>
            <a:pPr>
              <a:buNone/>
            </a:pPr>
            <a:r>
              <a:rPr lang="el-GR" dirty="0"/>
              <a:t>     ανεξάρτητο ερέθισμα – ανεξάρτητη  Συμπεριφορά (μάθηση)</a:t>
            </a:r>
          </a:p>
          <a:p>
            <a:pPr>
              <a:buNone/>
            </a:pPr>
            <a:r>
              <a:rPr lang="el-GR" dirty="0"/>
              <a:t>     ανεξάρτητο </a:t>
            </a:r>
            <a:r>
              <a:rPr lang="en-US" dirty="0"/>
              <a:t>// </a:t>
            </a:r>
            <a:r>
              <a:rPr lang="el-GR" dirty="0"/>
              <a:t>εξαρτημένο ερέθισμα + ανεξάρτητη Συμπεριφορά (μάθηση)</a:t>
            </a:r>
          </a:p>
          <a:p>
            <a:pPr>
              <a:buNone/>
            </a:pPr>
            <a:r>
              <a:rPr lang="el-GR" dirty="0"/>
              <a:t>    *απόσβεση(σχετίζεται με την επανάληψη, στην πάροδο του χρόνου)</a:t>
            </a:r>
          </a:p>
          <a:p>
            <a:pPr>
              <a:buNone/>
            </a:pPr>
            <a:r>
              <a:rPr lang="el-GR" dirty="0"/>
              <a:t>ΜΩΡΟ - κλασική εξαρτημένη μάθηση πχ  χαμογελά όταν ακούει να ανοίγει η πόρτα, επειδή θα δει τη μητέρα να το αλλάξει</a:t>
            </a:r>
          </a:p>
          <a:p>
            <a:pPr>
              <a:buNone/>
            </a:pPr>
            <a:r>
              <a:rPr lang="el-GR" dirty="0"/>
              <a:t>ΝΗΠΙΑΓΩΓΕΙΟ- κλασική εξαρτημένη μάθηση συμπεριφοράς π.χ.(μουντζουρώνει- η μητέρα «μαλώνει»-</a:t>
            </a:r>
            <a:r>
              <a:rPr lang="el-GR" dirty="0" err="1"/>
              <a:t>διόρθωση</a:t>
            </a:r>
            <a:r>
              <a:rPr lang="el-GR" dirty="0"/>
              <a:t> συμπεριφοράς)</a:t>
            </a:r>
            <a:endParaRPr lang="en-US" dirty="0"/>
          </a:p>
          <a:p>
            <a:pPr>
              <a:buNone/>
            </a:pPr>
            <a:endParaRPr lang="el-GR" dirty="0"/>
          </a:p>
          <a:p>
            <a:pPr>
              <a:buNone/>
            </a:pPr>
            <a:r>
              <a:rPr lang="el-GR" b="1" dirty="0"/>
              <a:t>ΕΝΗΛΙΚΙΩΣΗ</a:t>
            </a:r>
            <a:r>
              <a:rPr lang="el-GR" dirty="0"/>
              <a:t> – </a:t>
            </a:r>
            <a:r>
              <a:rPr lang="el-GR" b="1" dirty="0"/>
              <a:t>ΣΥΝΤΕΛΕΣΤΙΚΗ ΕΞΑΡΤΗΜΕΝΗ ΜΑΘΗΣΗ </a:t>
            </a:r>
            <a:r>
              <a:rPr lang="el-GR" dirty="0"/>
              <a:t>(</a:t>
            </a:r>
            <a:r>
              <a:rPr lang="en-US" dirty="0"/>
              <a:t>Skinner, Watson)</a:t>
            </a:r>
            <a:r>
              <a:rPr lang="el-GR" dirty="0"/>
              <a:t>: μαθημένες πράξεις (εκούσιες/ή εξαρτημένης αντιδράσεις)</a:t>
            </a:r>
            <a:r>
              <a:rPr lang="en-US" dirty="0"/>
              <a:t> </a:t>
            </a:r>
            <a:r>
              <a:rPr lang="el-GR" dirty="0"/>
              <a:t>που είναι πιθανόν να επαναλαμβάνονται ανάλογα με τις συνέπειες που προκαλούν. /</a:t>
            </a:r>
          </a:p>
          <a:p>
            <a:pPr>
              <a:buNone/>
            </a:pPr>
            <a:r>
              <a:rPr lang="el-GR" dirty="0"/>
              <a:t>Οι συνήθειες εξελίσσονται ως αποτέλεσμα μοναδικών εμπειριών Συντελεστικής Εξαρτημένης Μάθησης - θετικό και αρνητικό συντελεστή πχ, θετικές  αρνητικές ενισχύσεις</a:t>
            </a:r>
          </a:p>
          <a:p>
            <a:pPr>
              <a:buNone/>
            </a:pPr>
            <a:r>
              <a:rPr lang="el-GR" dirty="0"/>
              <a:t>     έπαινος /τιμωρία</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914400" y="836712"/>
            <a:ext cx="7772400" cy="5616624"/>
          </a:xfrm>
        </p:spPr>
        <p:txBody>
          <a:bodyPr>
            <a:normAutofit fontScale="62500" lnSpcReduction="20000"/>
          </a:bodyPr>
          <a:lstStyle/>
          <a:p>
            <a:pPr>
              <a:buNone/>
            </a:pPr>
            <a:r>
              <a:rPr lang="el-GR" sz="2900" b="1" u="sng" dirty="0"/>
              <a:t>Συμπεριφορισμός</a:t>
            </a:r>
            <a:endParaRPr lang="en-US" sz="2900" b="1" u="sng" dirty="0"/>
          </a:p>
          <a:p>
            <a:endParaRPr lang="el-GR" dirty="0"/>
          </a:p>
          <a:p>
            <a:pPr>
              <a:buNone/>
            </a:pPr>
            <a:r>
              <a:rPr lang="en-US" b="1" u="sng" dirty="0"/>
              <a:t>B</a:t>
            </a:r>
            <a:r>
              <a:rPr lang="el-GR" b="1" u="sng" dirty="0"/>
              <a:t>.</a:t>
            </a:r>
            <a:r>
              <a:rPr lang="en-US" b="1" u="sng" dirty="0"/>
              <a:t>F</a:t>
            </a:r>
            <a:r>
              <a:rPr lang="el-GR" b="1" u="sng" dirty="0"/>
              <a:t>.</a:t>
            </a:r>
            <a:r>
              <a:rPr lang="en-US" b="1" u="sng" dirty="0"/>
              <a:t>Skinner</a:t>
            </a:r>
          </a:p>
          <a:p>
            <a:pPr>
              <a:buNone/>
            </a:pPr>
            <a:endParaRPr lang="el-GR" dirty="0"/>
          </a:p>
          <a:p>
            <a:r>
              <a:rPr lang="el-GR" b="1" dirty="0"/>
              <a:t>Ενίσχυση </a:t>
            </a:r>
            <a:r>
              <a:rPr lang="el-GR" dirty="0"/>
              <a:t>ερέθισμα που ακολουθεί τη συμπεριφορά και έχει ως αποτέλεσμα την </a:t>
            </a:r>
            <a:r>
              <a:rPr lang="el-GR" u="sng" dirty="0"/>
              <a:t>επανεμφάνιση</a:t>
            </a:r>
            <a:r>
              <a:rPr lang="el-GR" dirty="0"/>
              <a:t> της συμπεριφοράς</a:t>
            </a:r>
            <a:br>
              <a:rPr lang="el-GR" b="1" dirty="0"/>
            </a:br>
            <a:r>
              <a:rPr lang="el-GR" b="1" dirty="0"/>
              <a:t>θετικός ενισχυτής </a:t>
            </a:r>
            <a:r>
              <a:rPr lang="el-GR" u="sng" dirty="0"/>
              <a:t>πρόσθεση </a:t>
            </a:r>
            <a:r>
              <a:rPr lang="el-GR" dirty="0"/>
              <a:t> ερεθίσματος</a:t>
            </a:r>
            <a:r>
              <a:rPr lang="en-US" dirty="0"/>
              <a:t> </a:t>
            </a:r>
            <a:r>
              <a:rPr lang="el-GR" dirty="0"/>
              <a:t>που ενισχύει την εμφάνιση μιας συμπεριφοράς</a:t>
            </a:r>
            <a:br>
              <a:rPr lang="el-GR" b="1" dirty="0"/>
            </a:br>
            <a:r>
              <a:rPr lang="el-GR" b="1" dirty="0"/>
              <a:t>αρνητικός ενισχυτής</a:t>
            </a:r>
            <a:r>
              <a:rPr lang="el-GR" dirty="0"/>
              <a:t> συνέπεια που καταστέλλει την πράξη, ελαττώνει τις πιθανότητες εμφάνισης της </a:t>
            </a:r>
            <a:endParaRPr lang="en-US" dirty="0"/>
          </a:p>
          <a:p>
            <a:pPr>
              <a:buNone/>
            </a:pPr>
            <a:endParaRPr lang="el-GR" dirty="0"/>
          </a:p>
          <a:p>
            <a:r>
              <a:rPr lang="el-GR" b="1" dirty="0"/>
              <a:t>Τιμωρία + </a:t>
            </a:r>
            <a:r>
              <a:rPr lang="el-GR" b="1" dirty="0" err="1"/>
              <a:t>Απόσβεση→</a:t>
            </a:r>
            <a:r>
              <a:rPr lang="el-GR" b="1" dirty="0"/>
              <a:t> </a:t>
            </a:r>
            <a:r>
              <a:rPr lang="el-GR" dirty="0"/>
              <a:t>διαδικασίες μέσω των οποίων </a:t>
            </a:r>
            <a:r>
              <a:rPr lang="el-GR" u="sng" dirty="0"/>
              <a:t>μειώνεται η πιθανότητα επανεμφάνισης </a:t>
            </a:r>
            <a:r>
              <a:rPr lang="el-GR" dirty="0"/>
              <a:t>της συμπεριφοράς </a:t>
            </a:r>
          </a:p>
          <a:p>
            <a:r>
              <a:rPr lang="el-GR" b="1" dirty="0" err="1"/>
              <a:t>Τιμωρία→</a:t>
            </a:r>
            <a:r>
              <a:rPr lang="el-GR" b="1" dirty="0"/>
              <a:t> </a:t>
            </a:r>
            <a:r>
              <a:rPr lang="el-GR" dirty="0"/>
              <a:t>η παρουσίαση ενός </a:t>
            </a:r>
            <a:r>
              <a:rPr lang="el-GR" u="sng" dirty="0"/>
              <a:t>αποτρεπτικού ή δυσάρεστου </a:t>
            </a:r>
            <a:r>
              <a:rPr lang="el-GR" dirty="0"/>
              <a:t>ερεθίσματος που αποβλέπει στη </a:t>
            </a:r>
            <a:r>
              <a:rPr lang="el-GR" u="sng" dirty="0"/>
              <a:t>μείωση της συχνότητας </a:t>
            </a:r>
            <a:r>
              <a:rPr lang="el-GR" dirty="0"/>
              <a:t>μιας συμπεριφοράς</a:t>
            </a:r>
          </a:p>
          <a:p>
            <a:r>
              <a:rPr lang="el-GR" b="1" dirty="0"/>
              <a:t>θετική </a:t>
            </a:r>
            <a:r>
              <a:rPr lang="el-GR" b="1" dirty="0" err="1"/>
              <a:t>τιμωρία→</a:t>
            </a:r>
            <a:r>
              <a:rPr lang="el-GR" b="1" dirty="0"/>
              <a:t> </a:t>
            </a:r>
            <a:r>
              <a:rPr lang="el-GR" dirty="0"/>
              <a:t>προσθήκη ενός δυσάρεστου ερεθίσματος</a:t>
            </a:r>
          </a:p>
          <a:p>
            <a:r>
              <a:rPr lang="el-GR" b="1" dirty="0"/>
              <a:t>αρνητική </a:t>
            </a:r>
            <a:r>
              <a:rPr lang="el-GR" b="1" dirty="0" err="1"/>
              <a:t>τιμωρία→</a:t>
            </a:r>
            <a:r>
              <a:rPr lang="el-GR" b="1" dirty="0"/>
              <a:t> </a:t>
            </a:r>
            <a:r>
              <a:rPr lang="el-GR" dirty="0"/>
              <a:t>απόσυρση ενός θετικού ενισχυτή</a:t>
            </a:r>
            <a:endParaRPr lang="en-US" dirty="0"/>
          </a:p>
          <a:p>
            <a:endParaRPr lang="en-US" dirty="0"/>
          </a:p>
          <a:p>
            <a:endParaRPr lang="el-GR" dirty="0"/>
          </a:p>
          <a:p>
            <a:r>
              <a:rPr lang="el-GR" b="1" dirty="0" err="1"/>
              <a:t>Απόσβεση→</a:t>
            </a:r>
            <a:r>
              <a:rPr lang="el-GR" b="1" dirty="0"/>
              <a:t> </a:t>
            </a:r>
            <a:r>
              <a:rPr lang="el-GR" dirty="0"/>
              <a:t>η </a:t>
            </a:r>
            <a:r>
              <a:rPr lang="el-GR" u="sng" dirty="0"/>
              <a:t>αγνόηση </a:t>
            </a:r>
            <a:r>
              <a:rPr lang="el-GR" dirty="0"/>
              <a:t>της συμπεριφοράς και η παύση οποιασδήποτε μορφής ενίσχυσης(</a:t>
            </a:r>
            <a:r>
              <a:rPr lang="en-US" dirty="0" err="1"/>
              <a:t>Salkind</a:t>
            </a:r>
            <a:r>
              <a:rPr lang="el-GR" dirty="0"/>
              <a:t>, 2004)</a:t>
            </a:r>
          </a:p>
          <a:p>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ΘΕΩΡΙΕΣ ΜΑΘΗΣΗΣ</a:t>
            </a:r>
          </a:p>
        </p:txBody>
      </p:sp>
      <p:sp>
        <p:nvSpPr>
          <p:cNvPr id="3" name="2 - Θέση περιεχομένου"/>
          <p:cNvSpPr>
            <a:spLocks noGrp="1"/>
          </p:cNvSpPr>
          <p:nvPr>
            <p:ph sz="quarter" idx="1"/>
          </p:nvPr>
        </p:nvSpPr>
        <p:spPr/>
        <p:txBody>
          <a:bodyPr>
            <a:normAutofit/>
          </a:bodyPr>
          <a:lstStyle/>
          <a:p>
            <a:pPr>
              <a:buNone/>
            </a:pPr>
            <a:r>
              <a:rPr lang="el-GR" sz="2000" b="1" dirty="0"/>
              <a:t>Β) Συντελεστική εξαρτημένη Μάθηση </a:t>
            </a:r>
            <a:r>
              <a:rPr lang="en-US" sz="2000" b="1" dirty="0"/>
              <a:t>–Skinner</a:t>
            </a:r>
            <a:r>
              <a:rPr lang="el-GR" sz="2000" b="1" dirty="0"/>
              <a:t>:</a:t>
            </a:r>
          </a:p>
          <a:p>
            <a:pPr>
              <a:buNone/>
            </a:pPr>
            <a:r>
              <a:rPr lang="el-GR" sz="2000" dirty="0"/>
              <a:t>Παραδείγματα:</a:t>
            </a:r>
          </a:p>
          <a:p>
            <a:r>
              <a:rPr lang="el-GR" sz="2000" dirty="0"/>
              <a:t>ένα παιδί </a:t>
            </a:r>
            <a:r>
              <a:rPr lang="el-GR" sz="2000" b="1" dirty="0"/>
              <a:t>παύει</a:t>
            </a:r>
            <a:r>
              <a:rPr lang="el-GR" sz="2000" dirty="0"/>
              <a:t> να έχει </a:t>
            </a:r>
            <a:r>
              <a:rPr lang="el-GR" sz="2000" b="1" dirty="0"/>
              <a:t>επιθετική</a:t>
            </a:r>
            <a:r>
              <a:rPr lang="el-GR" sz="2000" dirty="0"/>
              <a:t> συμπεριφορά διότι οι ομήλικοι του κάνουν αντεπίθεση (καταστέλλουν έτσι την επιθετική συμπεριφορά)</a:t>
            </a:r>
          </a:p>
          <a:p>
            <a:endParaRPr lang="el-GR" sz="2000" dirty="0"/>
          </a:p>
          <a:p>
            <a:r>
              <a:rPr lang="el-GR" sz="2000" dirty="0"/>
              <a:t>Η επιθετική συμπεριφορά ενός παιδιού μπορεί να </a:t>
            </a:r>
            <a:r>
              <a:rPr lang="el-GR" sz="2000" b="1" dirty="0"/>
              <a:t>ενισχυθεί</a:t>
            </a:r>
            <a:r>
              <a:rPr lang="el-GR" sz="2000" dirty="0"/>
              <a:t> διότι οι ομήλικοι του υποχωρούν</a:t>
            </a:r>
          </a:p>
          <a:p>
            <a:endParaRPr lang="el-GR" sz="2000" dirty="0"/>
          </a:p>
          <a:p>
            <a:r>
              <a:rPr lang="el-GR" sz="2000" dirty="0"/>
              <a:t>Αντίστοιχα μια κοπέλα μαθαίνει να είναι </a:t>
            </a:r>
            <a:r>
              <a:rPr lang="el-GR" sz="2000" b="1" dirty="0"/>
              <a:t>επιδεικτική</a:t>
            </a:r>
            <a:r>
              <a:rPr lang="el-GR" sz="2000" dirty="0"/>
              <a:t>, διότι από το σπίτι της την ενίσχυαν</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ΘΕΩΡΙΕΣ ΜΑΘΗΣΗΣ</a:t>
            </a:r>
          </a:p>
        </p:txBody>
      </p:sp>
      <p:sp>
        <p:nvSpPr>
          <p:cNvPr id="3" name="2 - Θέση περιεχομένου"/>
          <p:cNvSpPr>
            <a:spLocks noGrp="1"/>
          </p:cNvSpPr>
          <p:nvPr>
            <p:ph sz="quarter" idx="1"/>
          </p:nvPr>
        </p:nvSpPr>
        <p:spPr/>
        <p:txBody>
          <a:bodyPr>
            <a:normAutofit/>
          </a:bodyPr>
          <a:lstStyle/>
          <a:p>
            <a:pPr>
              <a:buNone/>
            </a:pPr>
            <a:r>
              <a:rPr lang="el-GR" sz="2000" dirty="0"/>
              <a:t>Γ) Η </a:t>
            </a:r>
            <a:r>
              <a:rPr lang="el-GR" sz="2000" b="1" dirty="0"/>
              <a:t>θεωρία της Κοινωνικής Μάθησης – </a:t>
            </a:r>
            <a:r>
              <a:rPr lang="en-US" sz="2000" b="1" dirty="0" err="1"/>
              <a:t>Bandura</a:t>
            </a:r>
            <a:r>
              <a:rPr lang="el-GR" sz="2000" b="1" dirty="0"/>
              <a:t>:</a:t>
            </a:r>
          </a:p>
          <a:p>
            <a:pPr>
              <a:buNone/>
            </a:pPr>
            <a:endParaRPr lang="el-GR" sz="2000" b="1" dirty="0"/>
          </a:p>
          <a:p>
            <a:r>
              <a:rPr lang="el-GR" sz="2000" dirty="0"/>
              <a:t>Ο άνθρωπος ως </a:t>
            </a:r>
            <a:r>
              <a:rPr lang="el-GR" sz="2000" b="1" dirty="0"/>
              <a:t>γνωστικό</a:t>
            </a:r>
            <a:r>
              <a:rPr lang="el-GR" sz="2000" dirty="0"/>
              <a:t> όν λειτουργεί </a:t>
            </a:r>
            <a:r>
              <a:rPr lang="el-GR" sz="2000" b="1" dirty="0"/>
              <a:t>ενεργητικά</a:t>
            </a:r>
            <a:r>
              <a:rPr lang="el-GR" sz="2000" dirty="0"/>
              <a:t> πάνω στην πληροφορία, την επεξεργάζεται</a:t>
            </a:r>
          </a:p>
          <a:p>
            <a:r>
              <a:rPr lang="el-GR" sz="2000" dirty="0"/>
              <a:t>Επομένως συχνά επηρεάζονται περισσότερο από αυτά που </a:t>
            </a:r>
            <a:r>
              <a:rPr lang="el-GR" sz="2000" b="1" dirty="0"/>
              <a:t>πιστεύουν</a:t>
            </a:r>
            <a:r>
              <a:rPr lang="el-GR" sz="2000" dirty="0"/>
              <a:t> και λιγότερο από τις άμεσες συνέπειες των πράξεων τους. </a:t>
            </a:r>
          </a:p>
          <a:p>
            <a:r>
              <a:rPr lang="el-GR" sz="2000" dirty="0"/>
              <a:t>Δίνει έμφαση στο ότι η :  «Μάθηση μέσου παρατήρησης  και </a:t>
            </a:r>
            <a:r>
              <a:rPr lang="el-GR" sz="2000" b="1" dirty="0"/>
              <a:t>μίμησης</a:t>
            </a:r>
            <a:r>
              <a:rPr lang="el-GR" sz="2000" dirty="0"/>
              <a:t> προτύπων» (πχ το παιδί 2 ετών μαθαίνει να χαϊδεύει ένα σκυλί, το παιδί 8 χρονών εμφανίζει αρνητική στάση προς μια μειονότητα, διότι μιμείται τη συμπεριφορά των γονιών του)</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3E2C40-637E-2B88-AD49-A098EA707F5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F85F9F4-9599-53B5-1816-7E0632A0E86D}"/>
              </a:ext>
            </a:extLst>
          </p:cNvPr>
          <p:cNvSpPr>
            <a:spLocks noGrp="1"/>
          </p:cNvSpPr>
          <p:nvPr>
            <p:ph sz="quarter" idx="1"/>
          </p:nvPr>
        </p:nvSpPr>
        <p:spPr/>
        <p:txBody>
          <a:bodyPr/>
          <a:lstStyle/>
          <a:p>
            <a:endParaRPr lang="el-GR" sz="1800" b="0" i="0" u="none" strike="noStrike" baseline="0" dirty="0">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https://www.youtube.com/watch?v=8I2hrSRbmHE&amp;t=139s </a:t>
            </a:r>
          </a:p>
          <a:p>
            <a:endParaRPr lang="el-GR" sz="1800" b="0" i="0" u="none" strike="noStrike" baseline="0" dirty="0">
              <a:solidFill>
                <a:srgbClr val="000000"/>
              </a:solidFill>
              <a:latin typeface="Calibri" panose="020F0502020204030204" pitchFamily="34" charset="0"/>
            </a:endParaRPr>
          </a:p>
          <a:p>
            <a:r>
              <a:rPr lang="el-GR" sz="1800" b="0" i="0" u="none" strike="noStrike" baseline="0" dirty="0">
                <a:solidFill>
                  <a:srgbClr val="000000"/>
                </a:solidFill>
                <a:latin typeface="Calibri" panose="020F0502020204030204" pitchFamily="34" charset="0"/>
              </a:rPr>
              <a:t>Στο βίντεο παρουσιάζεται η θεωρία της </a:t>
            </a:r>
            <a:r>
              <a:rPr lang="el-GR" sz="1800" b="0" i="0" u="none" strike="noStrike" baseline="0" dirty="0" err="1">
                <a:solidFill>
                  <a:srgbClr val="000000"/>
                </a:solidFill>
                <a:latin typeface="Calibri" panose="020F0502020204030204" pitchFamily="34" charset="0"/>
              </a:rPr>
              <a:t>κοινωνικο</a:t>
            </a:r>
            <a:r>
              <a:rPr lang="el-GR" sz="1800" b="0" i="0" u="none" strike="noStrike" baseline="0" dirty="0">
                <a:solidFill>
                  <a:srgbClr val="000000"/>
                </a:solidFill>
                <a:latin typeface="Calibri" panose="020F0502020204030204" pitchFamily="34" charset="0"/>
              </a:rPr>
              <a:t>-πολιτισμικής ανάπτυξης του </a:t>
            </a:r>
            <a:r>
              <a:rPr lang="el-GR" sz="1800" b="0" i="0" u="none" strike="noStrike" baseline="0" dirty="0" err="1">
                <a:solidFill>
                  <a:srgbClr val="000000"/>
                </a:solidFill>
                <a:latin typeface="Calibri" panose="020F0502020204030204" pitchFamily="34" charset="0"/>
              </a:rPr>
              <a:t>Lev</a:t>
            </a:r>
            <a:r>
              <a:rPr lang="el-GR" sz="1800" b="0" i="0" u="none" strike="noStrike" baseline="0" dirty="0">
                <a:solidFill>
                  <a:srgbClr val="000000"/>
                </a:solidFill>
                <a:latin typeface="Calibri" panose="020F0502020204030204" pitchFamily="34" charset="0"/>
              </a:rPr>
              <a:t> </a:t>
            </a:r>
            <a:r>
              <a:rPr lang="el-GR" sz="1800" b="0" i="0" u="none" strike="noStrike" baseline="0" dirty="0" err="1">
                <a:solidFill>
                  <a:srgbClr val="000000"/>
                </a:solidFill>
                <a:latin typeface="Calibri" panose="020F0502020204030204" pitchFamily="34" charset="0"/>
              </a:rPr>
              <a:t>Vygotsky</a:t>
            </a:r>
            <a:r>
              <a:rPr lang="el-GR" sz="1800" b="0" i="0" u="none" strike="noStrike" baseline="0" dirty="0">
                <a:solidFill>
                  <a:srgbClr val="000000"/>
                </a:solidFill>
                <a:latin typeface="Calibri" panose="020F0502020204030204" pitchFamily="34" charset="0"/>
              </a:rPr>
              <a:t>. Αξιοποιώντας τη θεωρία αυτή και σε συνδυασμό με τη «μελέτη πεδίου» (σελ. 67-68 του διδακτικού εγχειριδίου), εξηγήστε μέσω ποιας διαδικασίας κατακτά το παιδί γνωστικές δεξιότητες στο περιβάλλον στο οποίο μεγαλώνει 	</a:t>
            </a:r>
          </a:p>
          <a:p>
            <a:endParaRPr lang="el-GR" dirty="0"/>
          </a:p>
        </p:txBody>
      </p:sp>
    </p:spTree>
    <p:extLst>
      <p:ext uri="{BB962C8B-B14F-4D97-AF65-F5344CB8AC3E}">
        <p14:creationId xmlns:p14="http://schemas.microsoft.com/office/powerpoint/2010/main" val="88610468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ΘΕΩΡΙΕΣ ΜΑΘΗΣΗΣ</a:t>
            </a:r>
          </a:p>
        </p:txBody>
      </p:sp>
      <p:sp>
        <p:nvSpPr>
          <p:cNvPr id="3" name="2 - Θέση περιεχομένου"/>
          <p:cNvSpPr>
            <a:spLocks noGrp="1"/>
          </p:cNvSpPr>
          <p:nvPr>
            <p:ph sz="quarter" idx="1"/>
          </p:nvPr>
        </p:nvSpPr>
        <p:spPr>
          <a:xfrm>
            <a:off x="914400" y="1447800"/>
            <a:ext cx="7772400" cy="5053034"/>
          </a:xfrm>
        </p:spPr>
        <p:txBody>
          <a:bodyPr>
            <a:normAutofit/>
          </a:bodyPr>
          <a:lstStyle/>
          <a:p>
            <a:pPr>
              <a:buNone/>
            </a:pPr>
            <a:r>
              <a:rPr lang="el-GR" sz="2000" b="1" dirty="0"/>
              <a:t>Γ) Η Κοινωνική Μάθηση ως Αμοιβαίος Ντετερμινισμός: </a:t>
            </a:r>
          </a:p>
          <a:p>
            <a:pPr>
              <a:buNone/>
            </a:pPr>
            <a:endParaRPr lang="el-GR" sz="2000" b="1" dirty="0"/>
          </a:p>
          <a:p>
            <a:r>
              <a:rPr lang="el-GR" sz="2000" dirty="0"/>
              <a:t>Τα παιδιά δεν είναι παθητικοί αποδέκτες των περιβαλλοντικών επιρροών, αλλά τα παιδιά και οι έφηβοι </a:t>
            </a:r>
            <a:r>
              <a:rPr lang="el-GR" sz="2000" dirty="0" err="1"/>
              <a:t>δρούν</a:t>
            </a:r>
            <a:r>
              <a:rPr lang="el-GR" sz="2000" dirty="0"/>
              <a:t>  </a:t>
            </a:r>
            <a:r>
              <a:rPr lang="el-GR" sz="2000" b="1" dirty="0"/>
              <a:t>ενεργητικά</a:t>
            </a:r>
            <a:r>
              <a:rPr lang="el-GR" sz="2000" dirty="0"/>
              <a:t>, ως σκεπτόμενα πλάσματα και συμβάλλουν στην </a:t>
            </a:r>
            <a:r>
              <a:rPr lang="el-GR" sz="2000" b="1" dirty="0"/>
              <a:t>εξέλιξη</a:t>
            </a:r>
            <a:r>
              <a:rPr lang="el-GR" sz="2000" dirty="0"/>
              <a:t> τους. Η μάθηση μέσω </a:t>
            </a:r>
            <a:r>
              <a:rPr lang="el-GR" sz="2000" b="1" dirty="0"/>
              <a:t>παρατήρηση</a:t>
            </a:r>
            <a:r>
              <a:rPr lang="el-GR" sz="2000" dirty="0"/>
              <a:t> και </a:t>
            </a:r>
            <a:r>
              <a:rPr lang="el-GR" sz="2000" b="1" dirty="0"/>
              <a:t>μίμησης</a:t>
            </a:r>
            <a:r>
              <a:rPr lang="el-GR" sz="2000" dirty="0"/>
              <a:t> προτύπων απαιτεί την παρατήρηση, να παρακολουθήσει κάποιος ενεργητικά, να κωδικοποιήσει και να συγκρατήσει πληροφορίες που επιδεικνύον τα κοινωνικά μοντέλα. </a:t>
            </a:r>
          </a:p>
          <a:p>
            <a:endParaRPr lang="el-GR" sz="2000" dirty="0"/>
          </a:p>
          <a:p>
            <a:r>
              <a:rPr lang="el-GR" sz="2000" dirty="0"/>
              <a:t> Η ανθρώπινη </a:t>
            </a:r>
            <a:r>
              <a:rPr lang="el-GR" sz="2000" b="1" dirty="0"/>
              <a:t>εξέλιξη</a:t>
            </a:r>
            <a:r>
              <a:rPr lang="el-GR" sz="2000" dirty="0"/>
              <a:t> βρίσκεται σε </a:t>
            </a:r>
            <a:r>
              <a:rPr lang="el-GR" sz="2000" b="1" dirty="0"/>
              <a:t>διαρκή</a:t>
            </a:r>
            <a:r>
              <a:rPr lang="el-GR" sz="2000" dirty="0"/>
              <a:t> </a:t>
            </a:r>
            <a:r>
              <a:rPr lang="el-GR" sz="2000" b="1" dirty="0"/>
              <a:t>αλληλεπίδραση</a:t>
            </a:r>
            <a:r>
              <a:rPr lang="el-GR" sz="2000" dirty="0"/>
              <a:t> ανάμεσα στο περιβάλλον και τα παιδιά.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57200" y="980728"/>
            <a:ext cx="8229600" cy="5145435"/>
          </a:xfrm>
        </p:spPr>
        <p:txBody>
          <a:bodyPr>
            <a:normAutofit fontScale="85000" lnSpcReduction="20000"/>
          </a:bodyPr>
          <a:lstStyle/>
          <a:p>
            <a:endParaRPr lang="el-GR" dirty="0"/>
          </a:p>
          <a:p>
            <a:pPr>
              <a:buNone/>
            </a:pPr>
            <a:r>
              <a:rPr lang="el-GR" b="1" dirty="0"/>
              <a:t>      ΑΝΑΠΤΥΞΙΑΚΗ  ΨΥΧΟΛΟΓΙΑ:</a:t>
            </a:r>
          </a:p>
          <a:p>
            <a:r>
              <a:rPr lang="el-GR" dirty="0"/>
              <a:t>Η επιστήμη που μελετά την αναπτυξιακή διαδοχή των σωματικών και ψυχολογικών αλλαγών του ανθρώπου στην πορεία του χρόνου. </a:t>
            </a:r>
          </a:p>
          <a:p>
            <a:pPr lvl="0"/>
            <a:r>
              <a:rPr lang="el-GR" dirty="0"/>
              <a:t>Οι αλλαγές αυτές ξεκινούν με τη σύλληψη και συνεχίζονται μέχρι τον θάνατο. </a:t>
            </a:r>
          </a:p>
          <a:p>
            <a:pPr lvl="1">
              <a:buNone/>
            </a:pPr>
            <a:r>
              <a:rPr lang="el-GR" sz="2500" dirty="0"/>
              <a:t>    Τρία θεμελιώδη ερωτήματα που αφορούν στην διεργασία της ανάπτυξης:</a:t>
            </a:r>
          </a:p>
          <a:p>
            <a:pPr lvl="1"/>
            <a:r>
              <a:rPr lang="el-GR" sz="2500" dirty="0"/>
              <a:t>Η ανάπτυξη συντελείται σταθερά και σταδιακά ή παρουσιάζει περιόδους γρήγορων αλλαγών στη σκέψη και στη δράση (φυλογένεση, οντογένεση, κρίσιμες περίοδοι);</a:t>
            </a:r>
          </a:p>
          <a:p>
            <a:pPr lvl="1"/>
            <a:r>
              <a:rPr lang="el-GR" sz="2500" dirty="0"/>
              <a:t> Ποια είναι η επίδραση των βιολογικών και των περιβαλλοντικών              παραγόντων στην ανάπτυξη;</a:t>
            </a:r>
          </a:p>
          <a:p>
            <a:pPr lvl="1"/>
            <a:r>
              <a:rPr lang="el-GR" sz="2500" dirty="0"/>
              <a:t>Πως αξιολογούμε το γεγονός ότι υπάρχουν ατομικές διαφορές ανάμεσα στους ανθρώπους; </a:t>
            </a:r>
          </a:p>
          <a:p>
            <a:endParaRPr lang="el-GR" sz="29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28596" y="357166"/>
            <a:ext cx="8258204" cy="5662634"/>
          </a:xfrm>
        </p:spPr>
        <p:txBody>
          <a:bodyPr/>
          <a:lstStyle/>
          <a:p>
            <a:r>
              <a:rPr lang="en-US" dirty="0"/>
              <a:t>ATOMO</a:t>
            </a:r>
            <a:r>
              <a:rPr lang="el-GR" dirty="0"/>
              <a:t>: Γνωστικές ικανότητες +Σωματικά χαρακτηριστικά + Πεποιθήσεις, στάσεις</a:t>
            </a:r>
          </a:p>
          <a:p>
            <a:r>
              <a:rPr lang="el-GR" dirty="0"/>
              <a:t>ΣΥΜΠΕΡΙΦΟΡΑ: αντιδράσεις: κινήσεις + λεκτικές + κοινωνική αλληλεπίδραση</a:t>
            </a:r>
          </a:p>
          <a:p>
            <a:r>
              <a:rPr lang="el-GR" dirty="0"/>
              <a:t>ΠΕΡΙΒΑΛΛΟΝ: Υλικά, οικογένεια +φίλοι +κοινωνικό περιβάλλον.</a:t>
            </a:r>
          </a:p>
          <a:p>
            <a:endParaRPr lang="el-GR" dirty="0"/>
          </a:p>
        </p:txBody>
      </p:sp>
      <p:sp>
        <p:nvSpPr>
          <p:cNvPr id="4" name="3 - Ισοσκελές τρίγωνο"/>
          <p:cNvSpPr/>
          <p:nvPr/>
        </p:nvSpPr>
        <p:spPr>
          <a:xfrm>
            <a:off x="1714480" y="2643182"/>
            <a:ext cx="4786346" cy="242889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135BA8-24B1-1258-D784-538EFF60A34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03F8316-2C6D-05FE-EC26-D80D10BF175A}"/>
              </a:ext>
            </a:extLst>
          </p:cNvPr>
          <p:cNvSpPr>
            <a:spLocks noGrp="1"/>
          </p:cNvSpPr>
          <p:nvPr>
            <p:ph sz="quarter" idx="1"/>
          </p:nvPr>
        </p:nvSpPr>
        <p:spPr/>
        <p:txBody>
          <a:bodyPr/>
          <a:lstStyle/>
          <a:p>
            <a:endParaRPr lang="el-GR" sz="1800" b="0" i="0" u="none" strike="noStrike" baseline="0" dirty="0">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https://www.youtube.com/watch?v=8Dv2Hdf5TRg </a:t>
            </a:r>
          </a:p>
          <a:p>
            <a:endParaRPr lang="el-GR" sz="1800" b="0" i="0" u="none" strike="noStrike" baseline="0" dirty="0">
              <a:solidFill>
                <a:srgbClr val="000000"/>
              </a:solidFill>
              <a:latin typeface="Calibri" panose="020F0502020204030204" pitchFamily="34" charset="0"/>
            </a:endParaRPr>
          </a:p>
          <a:p>
            <a:r>
              <a:rPr lang="el-GR" sz="1800" b="0" i="0" u="none" strike="noStrike" baseline="0" dirty="0">
                <a:solidFill>
                  <a:srgbClr val="000000"/>
                </a:solidFill>
                <a:latin typeface="Calibri" panose="020F0502020204030204" pitchFamily="34" charset="0"/>
              </a:rPr>
              <a:t>Στο βίντεο η </a:t>
            </a:r>
            <a:r>
              <a:rPr lang="el-GR" sz="1800" b="0" i="0" u="none" strike="noStrike" baseline="0" dirty="0" err="1">
                <a:solidFill>
                  <a:srgbClr val="000000"/>
                </a:solidFill>
                <a:latin typeface="Calibri" panose="020F0502020204030204" pitchFamily="34" charset="0"/>
              </a:rPr>
              <a:t>Helen</a:t>
            </a:r>
            <a:r>
              <a:rPr lang="el-GR" sz="1800" b="0" i="0" u="none" strike="noStrike" baseline="0" dirty="0">
                <a:solidFill>
                  <a:srgbClr val="000000"/>
                </a:solidFill>
                <a:latin typeface="Calibri" panose="020F0502020204030204" pitchFamily="34" charset="0"/>
              </a:rPr>
              <a:t> </a:t>
            </a:r>
            <a:r>
              <a:rPr lang="el-GR" sz="1800" b="0" i="0" u="none" strike="noStrike" baseline="0" dirty="0" err="1">
                <a:solidFill>
                  <a:srgbClr val="000000"/>
                </a:solidFill>
                <a:latin typeface="Calibri" panose="020F0502020204030204" pitchFamily="34" charset="0"/>
              </a:rPr>
              <a:t>Pearson</a:t>
            </a:r>
            <a:r>
              <a:rPr lang="el-GR" sz="1800" b="0" i="0" u="none" strike="noStrike" baseline="0" dirty="0">
                <a:solidFill>
                  <a:srgbClr val="000000"/>
                </a:solidFill>
                <a:latin typeface="Calibri" panose="020F0502020204030204" pitchFamily="34" charset="0"/>
              </a:rPr>
              <a:t> περιγράφει τη μεγαλύτερη διαχρονική αναπτυξιακή έρευνα που έχει πραγματοποιηθεί μέχρι σήμερα. Με βάση τα ευρήματα της συγκεκριμένης έρευνας, σκεφτείτε ενδεικτικά έναν κρίσιμο αρνητικό παράγοντας για την πορεία ζωής ενός παιδιού και έναν προστατευτικό παράγοντα 	</a:t>
            </a:r>
          </a:p>
          <a:p>
            <a:endParaRPr lang="el-GR" dirty="0"/>
          </a:p>
        </p:txBody>
      </p:sp>
    </p:spTree>
    <p:extLst>
      <p:ext uri="{BB962C8B-B14F-4D97-AF65-F5344CB8AC3E}">
        <p14:creationId xmlns:p14="http://schemas.microsoft.com/office/powerpoint/2010/main" val="1984947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lstStyle/>
          <a:p>
            <a:r>
              <a:rPr lang="el-GR" dirty="0" err="1"/>
              <a:t>Υπεραπλούστευση</a:t>
            </a:r>
            <a:endParaRPr lang="el-GR" dirty="0"/>
          </a:p>
          <a:p>
            <a:r>
              <a:rPr lang="el-GR" dirty="0"/>
              <a:t>Τροποποίηση σύντομη// αντίθετα από την ψυχανάλυση</a:t>
            </a:r>
          </a:p>
          <a:p>
            <a:r>
              <a:rPr lang="el-GR" dirty="0"/>
              <a:t>Σημαντική η διαφορετικότητα των Προσωπικοτήτων – από την επιρροή του Περιβάλλοντος</a:t>
            </a:r>
          </a:p>
          <a:p>
            <a:r>
              <a:rPr lang="el-GR" dirty="0"/>
              <a:t>Γνωστικοί παράγοντες-ποιοτικές αλλαγές//αντίθετα με τους </a:t>
            </a:r>
            <a:r>
              <a:rPr lang="el-GR" dirty="0" err="1"/>
              <a:t>συμπεριφοριστές</a:t>
            </a:r>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92500" lnSpcReduction="10000"/>
          </a:bodyPr>
          <a:lstStyle/>
          <a:p>
            <a:pPr>
              <a:buNone/>
            </a:pPr>
            <a:r>
              <a:rPr lang="en-US" b="1" dirty="0"/>
              <a:t>   </a:t>
            </a:r>
            <a:r>
              <a:rPr lang="el-GR" b="1" dirty="0"/>
              <a:t>ΒΙΒΛΙΟΓΡΑΦΙΑ</a:t>
            </a:r>
            <a:endParaRPr lang="el-GR" dirty="0"/>
          </a:p>
          <a:p>
            <a:pPr>
              <a:buNone/>
            </a:pPr>
            <a:r>
              <a:rPr lang="el-GR" b="1" dirty="0"/>
              <a:t> </a:t>
            </a:r>
            <a:endParaRPr lang="el-GR" dirty="0"/>
          </a:p>
          <a:p>
            <a:pPr lvl="0"/>
            <a:r>
              <a:rPr lang="en-US" dirty="0"/>
              <a:t>Cole, </a:t>
            </a:r>
            <a:r>
              <a:rPr lang="el-GR" dirty="0"/>
              <a:t>Μ</a:t>
            </a:r>
            <a:r>
              <a:rPr lang="en-US" dirty="0"/>
              <a:t>. &amp; Cole, S. R. (2000). </a:t>
            </a:r>
            <a:r>
              <a:rPr lang="en-US" i="1" dirty="0"/>
              <a:t>H </a:t>
            </a:r>
            <a:r>
              <a:rPr lang="el-GR" i="1" dirty="0"/>
              <a:t>Ανάπτυξη των Παιδιών: Η Αρχή της Ζωής: Εγκυμοσύνη, Τοκετός, Βρεφική Ηλικία.</a:t>
            </a:r>
            <a:r>
              <a:rPr lang="el-GR" dirty="0"/>
              <a:t> (Μτφ. Μαρία </a:t>
            </a:r>
            <a:r>
              <a:rPr lang="el-GR" dirty="0" err="1"/>
              <a:t>Σόλμαν</a:t>
            </a:r>
            <a:r>
              <a:rPr lang="el-GR" dirty="0"/>
              <a:t>, </a:t>
            </a:r>
            <a:r>
              <a:rPr lang="el-GR" dirty="0" err="1"/>
              <a:t>Επιμ</a:t>
            </a:r>
            <a:r>
              <a:rPr lang="el-GR" dirty="0"/>
              <a:t>. </a:t>
            </a:r>
            <a:r>
              <a:rPr lang="el-GR" dirty="0" err="1"/>
              <a:t>Ζαΐρα</a:t>
            </a:r>
            <a:r>
              <a:rPr lang="el-GR" dirty="0"/>
              <a:t> </a:t>
            </a:r>
            <a:r>
              <a:rPr lang="el-GR" dirty="0" err="1"/>
              <a:t>Παπαληγούρα</a:t>
            </a:r>
            <a:r>
              <a:rPr lang="el-GR" dirty="0"/>
              <a:t>, Παναγιώτα </a:t>
            </a:r>
            <a:r>
              <a:rPr lang="el-GR" dirty="0" err="1"/>
              <a:t>Βορριά</a:t>
            </a:r>
            <a:r>
              <a:rPr lang="el-GR" dirty="0"/>
              <a:t>). Αθήνα: </a:t>
            </a:r>
            <a:r>
              <a:rPr lang="el-GR" dirty="0" err="1"/>
              <a:t>Τυπωθήτω</a:t>
            </a:r>
            <a:r>
              <a:rPr lang="el-GR" dirty="0"/>
              <a:t>. </a:t>
            </a:r>
          </a:p>
          <a:p>
            <a:pPr lvl="0"/>
            <a:r>
              <a:rPr lang="en-US" dirty="0"/>
              <a:t>McWilliams</a:t>
            </a:r>
            <a:r>
              <a:rPr lang="el-GR" dirty="0"/>
              <a:t>, </a:t>
            </a:r>
            <a:r>
              <a:rPr lang="en-US" dirty="0"/>
              <a:t>N</a:t>
            </a:r>
            <a:r>
              <a:rPr lang="el-GR" dirty="0"/>
              <a:t>. (2000). </a:t>
            </a:r>
            <a:r>
              <a:rPr lang="el-GR" i="1" dirty="0"/>
              <a:t>Ψυχαναλυτική Διάγνωση.</a:t>
            </a:r>
            <a:r>
              <a:rPr lang="el-GR" dirty="0"/>
              <a:t> (</a:t>
            </a:r>
            <a:r>
              <a:rPr lang="el-GR" dirty="0" err="1"/>
              <a:t>Επιμ</a:t>
            </a:r>
            <a:r>
              <a:rPr lang="el-GR" dirty="0"/>
              <a:t>. Τάνια Αναγνωστοπούλου, Σοφία </a:t>
            </a:r>
            <a:r>
              <a:rPr lang="el-GR" dirty="0" err="1"/>
              <a:t>Τριλίβα</a:t>
            </a:r>
            <a:r>
              <a:rPr lang="el-GR" dirty="0"/>
              <a:t>). Αθήνα: Ελληνικά Γράμματα.</a:t>
            </a:r>
          </a:p>
          <a:p>
            <a:pPr lvl="0"/>
            <a:r>
              <a:rPr lang="en-US" dirty="0" err="1"/>
              <a:t>Salkind</a:t>
            </a:r>
            <a:r>
              <a:rPr lang="el-GR" dirty="0"/>
              <a:t>, </a:t>
            </a:r>
            <a:r>
              <a:rPr lang="en-US" dirty="0"/>
              <a:t>J</a:t>
            </a:r>
            <a:r>
              <a:rPr lang="el-GR" dirty="0"/>
              <a:t>. </a:t>
            </a:r>
            <a:r>
              <a:rPr lang="en-US" dirty="0"/>
              <a:t>N</a:t>
            </a:r>
            <a:r>
              <a:rPr lang="el-GR" dirty="0"/>
              <a:t>.  (2004). </a:t>
            </a:r>
            <a:r>
              <a:rPr lang="el-GR" i="1" dirty="0"/>
              <a:t>Εισαγωγή στις Θεωρίες της Ανθρώπινης Ανάπτυξης.</a:t>
            </a:r>
            <a:r>
              <a:rPr lang="el-GR" dirty="0"/>
              <a:t> (Μτφ. Διομήδης </a:t>
            </a:r>
            <a:r>
              <a:rPr lang="el-GR" dirty="0" err="1"/>
              <a:t>Μαρκουλής</a:t>
            </a:r>
            <a:r>
              <a:rPr lang="el-GR" dirty="0"/>
              <a:t>). Αθήνα: Εκδόσεις Πατάκη.</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ΜΕΘΟΔΟΙ ΓΙΑ ΤΗ ΜΕΛΕΤΗ ΤΗΣ ΑΝΑΠΤΥΞΗΣ</a:t>
            </a:r>
          </a:p>
        </p:txBody>
      </p:sp>
      <p:sp>
        <p:nvSpPr>
          <p:cNvPr id="3" name="2 - Θέση περιεχομένου"/>
          <p:cNvSpPr>
            <a:spLocks noGrp="1"/>
          </p:cNvSpPr>
          <p:nvPr>
            <p:ph sz="quarter" idx="1"/>
          </p:nvPr>
        </p:nvSpPr>
        <p:spPr/>
        <p:txBody>
          <a:bodyPr>
            <a:normAutofit lnSpcReduction="10000"/>
          </a:bodyPr>
          <a:lstStyle/>
          <a:p>
            <a:r>
              <a:rPr lang="el-GR" b="1" dirty="0"/>
              <a:t>ΕΡΕΥΝΑ-ΤΕΧΝΙΚΕΣ ΣΥΛΛΟΓΗΣ ΔΕΔΟΜΕΝΩΝ</a:t>
            </a:r>
            <a:endParaRPr lang="el-GR" dirty="0"/>
          </a:p>
          <a:p>
            <a:pPr lvl="0"/>
            <a:r>
              <a:rPr lang="el-GR" dirty="0"/>
              <a:t>Αυτό-αναφορές (ερωτηματολόγια)</a:t>
            </a:r>
          </a:p>
          <a:p>
            <a:pPr lvl="0"/>
            <a:r>
              <a:rPr lang="el-GR" dirty="0"/>
              <a:t>Φυσικές παρατηρήσεις</a:t>
            </a:r>
          </a:p>
          <a:p>
            <a:pPr lvl="0"/>
            <a:r>
              <a:rPr lang="el-GR" dirty="0"/>
              <a:t>Πειραματικές μέθοδοι </a:t>
            </a:r>
          </a:p>
          <a:p>
            <a:pPr lvl="0"/>
            <a:r>
              <a:rPr lang="el-GR" dirty="0"/>
              <a:t>Κλινική συνέντευξη </a:t>
            </a:r>
          </a:p>
          <a:p>
            <a:pPr lvl="0"/>
            <a:endParaRPr lang="el-GR" dirty="0"/>
          </a:p>
          <a:p>
            <a:r>
              <a:rPr lang="el-GR" b="1" dirty="0"/>
              <a:t>ΕΡΕΥΝΗΤΙΚΟΣ ΣΧΕΔΙΑΣΜΟΣ</a:t>
            </a:r>
            <a:endParaRPr lang="el-GR" dirty="0"/>
          </a:p>
          <a:p>
            <a:pPr lvl="0"/>
            <a:r>
              <a:rPr lang="el-GR" dirty="0"/>
              <a:t>Διαχρονικές μελέτες</a:t>
            </a:r>
          </a:p>
          <a:p>
            <a:pPr lvl="0"/>
            <a:r>
              <a:rPr lang="el-GR" dirty="0"/>
              <a:t>Μελέτες διαστρωμάτωσης (</a:t>
            </a:r>
            <a:r>
              <a:rPr lang="en-US" dirty="0" err="1"/>
              <a:t>Salkind</a:t>
            </a:r>
            <a:r>
              <a:rPr lang="el-GR" dirty="0"/>
              <a:t>, 2004, </a:t>
            </a:r>
            <a:r>
              <a:rPr lang="en-US" dirty="0"/>
              <a:t>Cole</a:t>
            </a:r>
            <a:r>
              <a:rPr lang="el-GR" dirty="0"/>
              <a:t> &amp; </a:t>
            </a:r>
            <a:r>
              <a:rPr lang="en-US" dirty="0"/>
              <a:t>Cole</a:t>
            </a:r>
            <a:r>
              <a:rPr lang="el-GR" dirty="0"/>
              <a:t>, 2000)</a:t>
            </a:r>
          </a:p>
          <a:p>
            <a:pPr lvl="0"/>
            <a:endParaRPr lang="el-GR" dirty="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01A60A-D972-7530-9C02-7D8A62E722C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7DB8A36-2D45-FA4D-5B24-4F8D7FA3C527}"/>
              </a:ext>
            </a:extLst>
          </p:cNvPr>
          <p:cNvSpPr>
            <a:spLocks noGrp="1"/>
          </p:cNvSpPr>
          <p:nvPr>
            <p:ph sz="quarter" idx="1"/>
          </p:nvPr>
        </p:nvSpPr>
        <p:spPr/>
        <p:txBody>
          <a:bodyPr>
            <a:normAutofit lnSpcReduction="10000"/>
          </a:bodyPr>
          <a:lstStyle/>
          <a:p>
            <a:endParaRPr lang="el-GR" sz="1800" b="0" i="0" u="none" strike="noStrike" baseline="0" dirty="0">
              <a:latin typeface="Calibri" panose="020F0502020204030204" pitchFamily="34" charset="0"/>
            </a:endParaRPr>
          </a:p>
          <a:p>
            <a:r>
              <a:rPr lang="en-US" sz="1800" b="1" i="0" u="none" strike="noStrike" baseline="0" dirty="0">
                <a:solidFill>
                  <a:srgbClr val="000000"/>
                </a:solidFill>
                <a:latin typeface="Calibri" panose="020F0502020204030204" pitchFamily="34" charset="0"/>
              </a:rPr>
              <a:t>https://youtu.be/tuUBCWKOnGk </a:t>
            </a:r>
            <a:endParaRPr lang="en-US" sz="1800" b="0" i="0" u="none" strike="noStrike" baseline="0" dirty="0">
              <a:solidFill>
                <a:srgbClr val="000000"/>
              </a:solidFill>
              <a:latin typeface="Calibri" panose="020F0502020204030204" pitchFamily="34" charset="0"/>
            </a:endParaRPr>
          </a:p>
          <a:p>
            <a:endParaRPr lang="el-GR" sz="1800" b="0" i="0" u="none" strike="noStrike" baseline="0" dirty="0">
              <a:solidFill>
                <a:srgbClr val="000000"/>
              </a:solidFill>
              <a:latin typeface="Calibri" panose="020F0502020204030204" pitchFamily="34" charset="0"/>
            </a:endParaRPr>
          </a:p>
          <a:p>
            <a:r>
              <a:rPr lang="el-GR" sz="1800" b="0" i="0" u="none" strike="noStrike" baseline="0" dirty="0">
                <a:solidFill>
                  <a:srgbClr val="000000"/>
                </a:solidFill>
                <a:latin typeface="Calibri" panose="020F0502020204030204" pitchFamily="34" charset="0"/>
              </a:rPr>
              <a:t>Παρακολουθήστε το βίντεο για τη συνεισφορά της αναπτυξιακής επιστήμης και αναφέρετε ποια είναι η σημασία της μελέτης της σύμφωνα με τις ομιλήτριες. 	</a:t>
            </a:r>
          </a:p>
          <a:p>
            <a:endParaRPr lang="el-GR" dirty="0"/>
          </a:p>
          <a:p>
            <a:endParaRPr lang="el-GR" sz="1800" b="0" i="0" u="none" strike="noStrike" baseline="0" dirty="0">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https://www.youtube.com/watch?v=k50yMwEOWGU&amp;t=5s </a:t>
            </a:r>
          </a:p>
          <a:p>
            <a:endParaRPr lang="el-GR" sz="1800" b="0" i="0" u="none" strike="noStrike" baseline="0" dirty="0">
              <a:solidFill>
                <a:srgbClr val="000000"/>
              </a:solidFill>
              <a:latin typeface="Calibri" panose="020F0502020204030204" pitchFamily="34" charset="0"/>
            </a:endParaRPr>
          </a:p>
          <a:p>
            <a:r>
              <a:rPr lang="el-GR" sz="1800" b="0" i="0" u="none" strike="noStrike" baseline="0" dirty="0">
                <a:solidFill>
                  <a:srgbClr val="000000"/>
                </a:solidFill>
                <a:latin typeface="Calibri" panose="020F0502020204030204" pitchFamily="34" charset="0"/>
              </a:rPr>
              <a:t>Παρακολουθήστε σε αυτόν τον σύνδεσμο μια σύντομη ταινία που αφορά το βασικό ερώτημα σχετικά με την επίδραση της κληρονομικότητας έναντι της ανατροφής, με αφορμή την ιστορία διδύμων αδερφών. Παρουσιάστε τα επιχειρήματα που συνηγορούν υπέρ της επίδρασης της κληρονομικότητας και της επίδρασης της ανατροφής. 	</a:t>
            </a:r>
          </a:p>
          <a:p>
            <a:endParaRPr lang="el-GR" dirty="0"/>
          </a:p>
        </p:txBody>
      </p:sp>
    </p:spTree>
    <p:extLst>
      <p:ext uri="{BB962C8B-B14F-4D97-AF65-F5344CB8AC3E}">
        <p14:creationId xmlns:p14="http://schemas.microsoft.com/office/powerpoint/2010/main" val="2095649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142852"/>
            <a:ext cx="7972452" cy="1274786"/>
          </a:xfrm>
        </p:spPr>
        <p:txBody>
          <a:bodyPr>
            <a:normAutofit fontScale="90000"/>
          </a:bodyPr>
          <a:lstStyle/>
          <a:p>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r>
              <a:rPr lang="el-GR" b="1" dirty="0"/>
              <a:t>Θεμέλια εξέλιξης:</a:t>
            </a:r>
            <a:br>
              <a:rPr lang="el-GR" b="1" dirty="0"/>
            </a:br>
            <a:endParaRPr lang="el-GR" b="1" dirty="0"/>
          </a:p>
        </p:txBody>
      </p:sp>
      <p:sp>
        <p:nvSpPr>
          <p:cNvPr id="3" name="2 - Θέση περιεχομένου"/>
          <p:cNvSpPr>
            <a:spLocks noGrp="1"/>
          </p:cNvSpPr>
          <p:nvPr>
            <p:ph sz="quarter" idx="1"/>
          </p:nvPr>
        </p:nvSpPr>
        <p:spPr/>
        <p:txBody>
          <a:bodyPr>
            <a:normAutofit/>
          </a:bodyPr>
          <a:lstStyle/>
          <a:p>
            <a:pPr>
              <a:buNone/>
            </a:pPr>
            <a:r>
              <a:rPr lang="el-GR" dirty="0"/>
              <a:t>1. Κληρονομικές επιρροές </a:t>
            </a:r>
          </a:p>
          <a:p>
            <a:pPr>
              <a:buNone/>
            </a:pPr>
            <a:r>
              <a:rPr lang="el-GR" dirty="0"/>
              <a:t>2. προγεννητικής περιόδου ( προγεννητική ανάπτυξη, ετοιμότητα)</a:t>
            </a:r>
          </a:p>
          <a:p>
            <a:pPr>
              <a:buNone/>
            </a:pPr>
            <a:r>
              <a:rPr lang="el-GR" dirty="0"/>
              <a:t>3. Σωματικός εαυτός (εγκέφαλος- νευρώνες, πολυπλοκότητα, διασυνδέσεις,/ σώμα-ύψος, βάρος, σκελετός, μυς, σωματική ανάπτυξη κινητική ανάπτυξη, ανάπτυξη λεπτής κινητικότητας, επιρροές της στη συναισθηματική ανάπτυξη)</a:t>
            </a:r>
          </a:p>
          <a:p>
            <a:pPr>
              <a:buNone/>
            </a:pP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4. Γνωστική ανάπτυξη, Γλώσσα,    Μάθηση, </a:t>
            </a:r>
          </a:p>
        </p:txBody>
      </p:sp>
      <p:sp>
        <p:nvSpPr>
          <p:cNvPr id="3" name="2 - Θέση περιεχομένου"/>
          <p:cNvSpPr>
            <a:spLocks noGrp="1"/>
          </p:cNvSpPr>
          <p:nvPr>
            <p:ph sz="quarter" idx="1"/>
          </p:nvPr>
        </p:nvSpPr>
        <p:spPr/>
        <p:txBody>
          <a:bodyPr>
            <a:normAutofit/>
          </a:bodyPr>
          <a:lstStyle/>
          <a:p>
            <a:r>
              <a:rPr lang="el-GR" dirty="0"/>
              <a:t>Γνωστικές βάσεις:</a:t>
            </a:r>
            <a:endParaRPr lang="en-US" dirty="0"/>
          </a:p>
          <a:p>
            <a:pPr>
              <a:buNone/>
            </a:pPr>
            <a:r>
              <a:rPr lang="en-US" dirty="0"/>
              <a:t>   </a:t>
            </a:r>
            <a:r>
              <a:rPr lang="el-GR" dirty="0"/>
              <a:t> Αισθήσεις, (όραση, ακοή, γεύση, όσφρηση, αφή-θερμοκρασία, πόνο)      </a:t>
            </a:r>
          </a:p>
          <a:p>
            <a:pPr>
              <a:buNone/>
            </a:pPr>
            <a:r>
              <a:rPr lang="el-GR" dirty="0"/>
              <a:t>    Αντίληψη, </a:t>
            </a:r>
          </a:p>
          <a:p>
            <a:pPr>
              <a:buNone/>
            </a:pPr>
            <a:r>
              <a:rPr lang="el-GR" dirty="0"/>
              <a:t>    Μάθηση – γνωστική ανάπτυξη (</a:t>
            </a:r>
            <a:r>
              <a:rPr lang="en-US" dirty="0"/>
              <a:t>Piaget) </a:t>
            </a:r>
            <a:r>
              <a:rPr lang="el-GR" dirty="0"/>
              <a:t>,</a:t>
            </a:r>
            <a:r>
              <a:rPr lang="en-US" dirty="0"/>
              <a:t> </a:t>
            </a:r>
            <a:r>
              <a:rPr lang="el-GR" dirty="0" err="1"/>
              <a:t>κοινωνικοπολιτισμική</a:t>
            </a:r>
            <a:r>
              <a:rPr lang="el-GR" dirty="0"/>
              <a:t> ανάπτυξη(</a:t>
            </a:r>
            <a:r>
              <a:rPr lang="en-US" dirty="0" err="1"/>
              <a:t>Vygotsky</a:t>
            </a:r>
            <a:r>
              <a:rPr lang="en-US" dirty="0"/>
              <a:t>)</a:t>
            </a:r>
            <a:r>
              <a:rPr lang="el-GR" dirty="0"/>
              <a:t> /</a:t>
            </a:r>
            <a:r>
              <a:rPr lang="en-US" dirty="0"/>
              <a:t> </a:t>
            </a:r>
            <a:r>
              <a:rPr lang="el-GR" dirty="0"/>
              <a:t>επεξεργασία της πληροφορίας μέσω γνωστικών διαδικασιών</a:t>
            </a:r>
          </a:p>
          <a:p>
            <a:pPr>
              <a:buNone/>
            </a:pPr>
            <a:r>
              <a:rPr lang="el-GR" dirty="0"/>
              <a:t>    Νοημοσύνη </a:t>
            </a:r>
          </a:p>
          <a:p>
            <a:pPr>
              <a:buNone/>
            </a:pPr>
            <a:r>
              <a:rPr lang="el-GR" dirty="0"/>
              <a:t>    Γλώσσα / επικοινωνιακές δεξιότητες</a:t>
            </a:r>
            <a:endParaRPr lang="en-US" dirty="0"/>
          </a:p>
          <a:p>
            <a:pPr>
              <a:buNone/>
            </a:pP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3228</TotalTime>
  <Words>3898</Words>
  <Application>Microsoft Office PowerPoint</Application>
  <PresentationFormat>Προβολή στην οθόνη (4:3)</PresentationFormat>
  <Paragraphs>409</Paragraphs>
  <Slides>53</Slides>
  <Notes>0</Notes>
  <HiddenSlides>2</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53</vt:i4>
      </vt:variant>
    </vt:vector>
  </HeadingPairs>
  <TitlesOfParts>
    <vt:vector size="60" baseType="lpstr">
      <vt:lpstr>Calibri</vt:lpstr>
      <vt:lpstr>Cambria</vt:lpstr>
      <vt:lpstr>Franklin Gothic Book</vt:lpstr>
      <vt:lpstr>Perpetua</vt:lpstr>
      <vt:lpstr>Wingdings</vt:lpstr>
      <vt:lpstr>Wingdings 2</vt:lpstr>
      <vt:lpstr>Δικαιοσύνη</vt:lpstr>
      <vt:lpstr>ΑΝΑΠΤΥΞΙΑΚΗ  ΨΥΧΟΛΟΓΙΑ</vt:lpstr>
      <vt:lpstr>  ΒΙΒΛΙΟΓΡΑΦΙΑ   </vt:lpstr>
      <vt:lpstr>ΑΝΑΠΤΥΞΗ</vt:lpstr>
      <vt:lpstr>Η μελέτη της Αναπτυξιακής Ψυχολογίας</vt:lpstr>
      <vt:lpstr>Παρουσίαση του PowerPoint</vt:lpstr>
      <vt:lpstr>ΜΕΘΟΔΟΙ ΓΙΑ ΤΗ ΜΕΛΕΤΗ ΤΗΣ ΑΝΑΠΤΥΞΗΣ</vt:lpstr>
      <vt:lpstr>Παρουσίαση του PowerPoint</vt:lpstr>
      <vt:lpstr>                 Θεμέλια εξέλιξης: </vt:lpstr>
      <vt:lpstr>4. Γνωστική ανάπτυξη, Γλώσσα,    Μάθηση, </vt:lpstr>
      <vt:lpstr>Παρουσίαση του PowerPoint</vt:lpstr>
      <vt:lpstr>Κοινωνική ανάπτυξη και Ανάπτυξη Προσωπικότητας</vt:lpstr>
      <vt:lpstr>Οικολογία εξέλιξης</vt:lpstr>
      <vt:lpstr>Παρουσίαση του PowerPoint</vt:lpstr>
      <vt:lpstr>Οι κυριότερες θεωρίες ανάπτυξης</vt:lpstr>
      <vt:lpstr>  </vt:lpstr>
      <vt:lpstr>ΘΕΩΡΙΕΣ ΑΝΑΠΤΥΞΗΣ</vt:lpstr>
      <vt:lpstr>ΘΕΩΡΙΕΣ ΑΝΑΠΤΥΞΗΣ</vt:lpstr>
      <vt:lpstr>Η έρευνα της αναπτυξιακής επιστήμης εστιάζει σε 4 θεμελιώδη θέματα:</vt:lpstr>
      <vt:lpstr>Η Θεωρία της Ωρίμανσης</vt:lpstr>
      <vt:lpstr>Η Θεωρία της Ωρίμανσης</vt:lpstr>
      <vt:lpstr>          Οι Μελέτες του Arnold Gesell </vt:lpstr>
      <vt:lpstr>  </vt:lpstr>
      <vt:lpstr>Κοινωνιοβιολογία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Αμυντικοί μηχανισμοί (λειτουργούν με την εμφάνιση του εγώ) : </vt:lpstr>
      <vt:lpstr>Αμυντικοί μηχανισμοί :</vt:lpstr>
      <vt:lpstr>Αμυντικοί μηχανισμοί :</vt:lpstr>
      <vt:lpstr>Αμυντικοί μηχανισμοί :</vt:lpstr>
      <vt:lpstr>Στάδια Ψυχοσεξουαλικής ανάπτυξης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4) Στάδιο λανθάνουσας σεξουαλικότητας (7 με 11 χρόνια) </vt:lpstr>
      <vt:lpstr>  5) Στάδιο ετερόφυλης σεξουαλικότητας (12 έως 18 χρόνια) </vt:lpstr>
      <vt:lpstr>Παρουσίαση του PowerPoint</vt:lpstr>
      <vt:lpstr>ΘΕΩΡΙΕΣ ΜΑΘΗΣΗΣ</vt:lpstr>
      <vt:lpstr>ΘΕΩΡΙΕΣ ΜΑΘΗΣΗΣ </vt:lpstr>
      <vt:lpstr>Παρουσίαση του PowerPoint</vt:lpstr>
      <vt:lpstr>ΘΕΩΡΙΕΣ ΜΑΘΗΣΗΣ</vt:lpstr>
      <vt:lpstr>ΘΕΩΡΙΕΣ ΜΑΘΗΣΗΣ</vt:lpstr>
      <vt:lpstr>Παρουσίαση του PowerPoint</vt:lpstr>
      <vt:lpstr>ΘΕΩΡΙΕΣ ΜΑΘΗΣΗΣ</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ΕΞΕΛΙΚΤΙΚΗ  ΞΥΧΟΛΟΓΙΑ</dc:title>
  <dc:creator>gatsa</dc:creator>
  <cp:lastModifiedBy>ΤΑΤΙΑΝΗΓΚΑΤΣΑ</cp:lastModifiedBy>
  <cp:revision>79</cp:revision>
  <dcterms:created xsi:type="dcterms:W3CDTF">2015-12-03T10:06:06Z</dcterms:created>
  <dcterms:modified xsi:type="dcterms:W3CDTF">2024-10-08T12:29:55Z</dcterms:modified>
</cp:coreProperties>
</file>