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Raleway"/>
      <p:regular r:id="rId23"/>
      <p:bold r:id="rId24"/>
      <p:italic r:id="rId25"/>
      <p:boldItalic r:id="rId26"/>
    </p:embeddedFont>
    <p:embeddedFont>
      <p:font typeface="Lato"/>
      <p:regular r:id="rId27"/>
      <p:bold r:id="rId28"/>
      <p:italic r:id="rId29"/>
      <p:boldItalic r:id="rId30"/>
    </p:embeddedFont>
    <p:embeddedFont>
      <p:font typeface="Fira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bold.fntdata"/><Relationship Id="rId23" Type="http://schemas.openxmlformats.org/officeDocument/2006/relationships/font" Target="fonts/Raleway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Italic.fntdata"/><Relationship Id="rId25" Type="http://schemas.openxmlformats.org/officeDocument/2006/relationships/font" Target="fonts/Raleway-italic.fntdata"/><Relationship Id="rId28" Type="http://schemas.openxmlformats.org/officeDocument/2006/relationships/font" Target="fonts/Lato-bold.fntdata"/><Relationship Id="rId27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FiraSans-regular.fntdata"/><Relationship Id="rId30" Type="http://schemas.openxmlformats.org/officeDocument/2006/relationships/font" Target="fonts/Lato-boldItalic.fntdata"/><Relationship Id="rId11" Type="http://schemas.openxmlformats.org/officeDocument/2006/relationships/slide" Target="slides/slide6.xml"/><Relationship Id="rId33" Type="http://schemas.openxmlformats.org/officeDocument/2006/relationships/font" Target="fonts/FiraSans-italic.fntdata"/><Relationship Id="rId10" Type="http://schemas.openxmlformats.org/officeDocument/2006/relationships/slide" Target="slides/slide5.xml"/><Relationship Id="rId32" Type="http://schemas.openxmlformats.org/officeDocument/2006/relationships/font" Target="fonts/FiraSans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FiraSans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a46541f757_0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a46541f757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a46541f757_0_5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a46541f757_0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a46541f757_0_5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a46541f757_0_5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a46541f757_0_5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a46541f757_0_5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a46541f757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a46541f757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a46541f757_0_5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a46541f757_0_5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a46541f757_0_5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a46541f757_0_5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a46541f757_0_5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a46541f757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a46541f757_0_3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a46541f757_0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a46541f757_0_4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a46541f757_0_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a46541f757_0_4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a46541f757_0_4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a46541f757_0_4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a46541f757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d66e7c012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d66e7c012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a46541f757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a46541f757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a46541f757_0_4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a46541f757_0_4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a46541f757_0_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a46541f757_0_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7950" y="1850900"/>
            <a:ext cx="7688100" cy="18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l" sz="23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Παιδαγωγική και Φιλοσοφία της Παιδείας</a:t>
            </a:r>
            <a:endParaRPr b="0" sz="22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l"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Η συμβολή του Friedrich Froebel στην εξέλιξη της παιδαγωγικής σκέψης</a:t>
            </a:r>
            <a:endParaRPr b="0" sz="18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821875" y="3707600"/>
            <a:ext cx="8049000" cy="46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5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Αθανασιάδου Ελένη, Λιάκου Βάγια, Πάνου Αργυρώ, Παντελίδου Άννα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6550" y="798250"/>
            <a:ext cx="5238750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>
            <p:ph idx="1" type="subTitle"/>
          </p:nvPr>
        </p:nvSpPr>
        <p:spPr>
          <a:xfrm>
            <a:off x="0" y="4797600"/>
            <a:ext cx="8650800" cy="3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628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Επόπτρια Καθηγήτρια: Δρ. Πλιόγκου Βασιλική</a:t>
            </a:r>
            <a:endParaRPr sz="628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Ίδρυση του Πρώτου Νηπιακού Κήπου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152225" y="1400025"/>
            <a:ext cx="45783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Fira Sans"/>
              <a:buChar char="●"/>
            </a:pPr>
            <a:r>
              <a:rPr lang="el" sz="17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Το 1840, ίδρυση του πρώτου Νηπιακού Κήπου στο Blankenburg.</a:t>
            </a:r>
            <a:endParaRPr sz="17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Fira Sans"/>
              <a:buChar char="●"/>
            </a:pPr>
            <a:r>
              <a:rPr lang="el" sz="17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Σκοπός: Να διδάξει μέσω του παιχνιδιού και της δραστηριότητας.</a:t>
            </a:r>
            <a:endParaRPr sz="17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Fira Sans"/>
              <a:buChar char="●"/>
            </a:pPr>
            <a:r>
              <a:rPr lang="el" sz="17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Χρησιμοποίησε τις μητέρες ως νηπιαγωγούς και ενίσχυσε την παιδοκεντρική προσέγγιση.</a:t>
            </a:r>
            <a:endParaRPr b="1"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50" name="Google Shape;1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0525" y="1999738"/>
            <a:ext cx="4283500" cy="239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Η Φιλοσοφία του Froebel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6" name="Google Shape;156;p23"/>
          <p:cNvSpPr txBox="1"/>
          <p:nvPr>
            <p:ph idx="1" type="body"/>
          </p:nvPr>
        </p:nvSpPr>
        <p:spPr>
          <a:xfrm>
            <a:off x="152225" y="1273175"/>
            <a:ext cx="81420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"Το παιδί είναι μοναδικό, όπως τα λουλούδια, αλλά χρειάζεται φροντίδα για να αναπτυχθεί."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Η εκπαίδευση πρέπει να βασίζεται στο παιχνίδι και τη φυσική ανάπτυξη.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Το παιδί μαθαίνει φυσικά και χωρίς πιέσεις από τον εκπαιδευτικό.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Τα Στοιχεία του Νηπιακού Κήπου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2" name="Google Shape;162;p24"/>
          <p:cNvSpPr txBox="1"/>
          <p:nvPr>
            <p:ph idx="1" type="body"/>
          </p:nvPr>
        </p:nvSpPr>
        <p:spPr>
          <a:xfrm>
            <a:off x="152225" y="1273175"/>
            <a:ext cx="54204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Σωματικές ασκήσεις, παρατηρητικότητα, παιχνίδια για τα αισθητήρια όργανα.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Ανάπτυξη λεπτής κινητικότητας και συναισθηματικότητας.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Εκπαίδευση για τις υποχρεώσεις απέναντι στους συμμαθητές και το περιβάλλον.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63" name="Google Shape;16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625" y="1591075"/>
            <a:ext cx="3055975" cy="279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Τα Στοιχεία του Νηπιακού Κήπου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9" name="Google Shape;169;p25"/>
          <p:cNvSpPr txBox="1"/>
          <p:nvPr>
            <p:ph idx="1" type="body"/>
          </p:nvPr>
        </p:nvSpPr>
        <p:spPr>
          <a:xfrm>
            <a:off x="152225" y="1273175"/>
            <a:ext cx="54204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Σωματικές ασκήσεις, παρατηρητικότητα, παιχνίδια για τα αισθητήρια όργανα.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Ανάπτυξη λεπτής κινητικότητας και συναισθηματικότητας.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Εκπαίδευση για τις υποχρεώσεις απέναντι στους συμμαθητές και το περιβάλλον.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70" name="Google Shape;1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2625" y="1591075"/>
            <a:ext cx="3055975" cy="279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6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Η Εξάπλωση της Μεθόδου Froebel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76" name="Google Shape;176;p26"/>
          <p:cNvSpPr txBox="1"/>
          <p:nvPr>
            <p:ph idx="1" type="body"/>
          </p:nvPr>
        </p:nvSpPr>
        <p:spPr>
          <a:xfrm>
            <a:off x="93175" y="1381025"/>
            <a:ext cx="81303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Γερμανία, ΗΠΑ (1865), Αγγλία (1851), Ρωσία, Φινλανδία, Ιαπωνία.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Το 1848, στο πλαίσιο της Εθνοσυνέλευσης της Φρανκφούρτης, η μέθοδος καθιερώθηκε ως βασικό μέρος του δημόσιου εκπαιδευτικού συστήματος.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Μεταφορά της μεθόδου σε πολλές χώρες, δημιουργώντας διεθνή εκπαιδευτικά πρότυπα.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Η Φιλοσοφία του Froebel για την Παιδαγωγική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2" name="Google Shape;182;p27"/>
          <p:cNvSpPr txBox="1"/>
          <p:nvPr>
            <p:ph idx="1" type="body"/>
          </p:nvPr>
        </p:nvSpPr>
        <p:spPr>
          <a:xfrm>
            <a:off x="93175" y="1381025"/>
            <a:ext cx="81303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Το παιδί στο κέντρο της μάθησης (παιδοκεντρικότητα).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Η εκπαίδευση ως διαδικασία ανακάλυψης και αυτοεκπαίδευσης.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Ο ρόλος του δασκάλου ως καθοδηγητή και όχι αυστηρού διδάσκοντα.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Η μέθοδος Froebel παραμένει σε χρήση μέχρι σήμερα.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Συμπεράσματα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8" name="Google Shape;188;p28"/>
          <p:cNvSpPr txBox="1"/>
          <p:nvPr>
            <p:ph idx="1" type="body"/>
          </p:nvPr>
        </p:nvSpPr>
        <p:spPr>
          <a:xfrm>
            <a:off x="93175" y="1381025"/>
            <a:ext cx="50643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Ο Froebel θεωρείται ένας από τους θεμελιωτές της σύγχρονης προσχολικής εκπαίδευσης.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Η παιδοκεντρική του φιλοσοφία και οι πρακτικές του συνεχίζουν να επηρεάζουν τη σύγχρονη παιδαγωγική σκέψη.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Fira Sans"/>
              <a:buChar char="●"/>
            </a:pPr>
            <a:r>
              <a:rPr lang="el" sz="19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Η συμβολή του στον εκπαιδευτικό τομέα είναι αδιαμφισβήτητη και διαρκής.</a:t>
            </a:r>
            <a:endParaRPr sz="19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7875" y="2168625"/>
            <a:ext cx="3652325" cy="1927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type="ctrTitle"/>
          </p:nvPr>
        </p:nvSpPr>
        <p:spPr>
          <a:xfrm>
            <a:off x="727950" y="1850900"/>
            <a:ext cx="7688100" cy="18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l" sz="25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b="0" lang="el" sz="21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Η συμβολή του Friedrich Froebel στην εξέλιξη της παιδαγωγικής σκέψης</a:t>
            </a:r>
            <a:endParaRPr b="0" sz="21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l" sz="21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Ευχαριστούμε πολύ!</a:t>
            </a:r>
            <a:endParaRPr b="0" sz="21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4751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Βιογραφία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417475" y="1261650"/>
            <a:ext cx="5420100" cy="337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Γεννήθηκε τον 18ο αιώνα </a:t>
            </a: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στο Oberweißbach στην Γερμανία.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Έζησε δύσκολη παιδική ηλικία.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Η φύση αποτέλεσε διέξοδο για τις δύσκολες στιγμές  που περνούσε.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Μικρός δυσκολευόταν στον λόγο και στη γραφή, αλλά είχε υψηλές ικανότητες αντίληψης</a:t>
            </a:r>
            <a:endParaRPr sz="16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96" name="Google Shape;9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5550" y="1341725"/>
            <a:ext cx="2901938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4751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Πρώιμη Ζωή και Εκπαίδευση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302150" y="1388500"/>
            <a:ext cx="5673900" cy="337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Μαθητεία Αγροοικονομίας και Δασοφύλακα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Σπουδές Φυσικών Επιστημών στην Jena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Εργασία ως Τοπογράφος στο Baunach και Bamberg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Σπουδές Ορυκτολογίας &amp; Φιλολογίας στο Πανεπιστήμιο του Βερολίνου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5550" y="1341725"/>
            <a:ext cx="2901938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4751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Επαγγελματικά Επιτεύγματα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302150" y="1388500"/>
            <a:ext cx="5673900" cy="337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 Ίδρυσε το «Γενικό Γερμανικό Εκπαιδευτήριο»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 Εισήγαγε τον θεσμό του «Νηπιακού Κήπου»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 Έμφαση στη μορφωτική αξία του παιχνιδιού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ra Sans"/>
              <a:buChar char="●"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 Υποστήριξε τη φυσική ανάπτυξη του παιδιού μέσω του παιχνιδιού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10" name="Google Shape;11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5550" y="1341725"/>
            <a:ext cx="2901938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type="title"/>
          </p:nvPr>
        </p:nvSpPr>
        <p:spPr>
          <a:xfrm>
            <a:off x="4751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To έργο του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16" name="Google Shape;116;p17"/>
          <p:cNvSpPr txBox="1"/>
          <p:nvPr>
            <p:ph idx="1" type="body"/>
          </p:nvPr>
        </p:nvSpPr>
        <p:spPr>
          <a:xfrm>
            <a:off x="221425" y="1307775"/>
            <a:ext cx="85803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62500"/>
          </a:bodyPr>
          <a:lstStyle/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Ο Fröbel πίστευε στην αξία της αυτενέργειας του παιδιού μέσω του παιχνιδιού.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Οι φυσικοί νόμοι (κίνηση, ενέργεια, δημιουργία, γνώση, κοινωνικότητα) καθοδηγούν την ανάπτυξη του παιδιού.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Το παιχνίδι θεωρείται ως το κύριο εργαλείο για την αυτενέργεια και την ανάπτυξη της δημιουργικότητας.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Αναπτύσσει τη νόηση, τη φαντασία, την περιέργεια, τη γνώση, και τη συνεργασία.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Το παιδί ανακαλύπτει και επιβεβαιώνει τις δυνατότητές του μέσω της αλληλεπίδρασης με τα αντικείμενα.</a:t>
            </a:r>
            <a:endParaRPr sz="31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/>
          <p:nvPr>
            <p:ph type="title"/>
          </p:nvPr>
        </p:nvSpPr>
        <p:spPr>
          <a:xfrm>
            <a:off x="4751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Ο τάφος του 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22" name="Google Shape;122;p18"/>
          <p:cNvSpPr txBox="1"/>
          <p:nvPr>
            <p:ph idx="1" type="body"/>
          </p:nvPr>
        </p:nvSpPr>
        <p:spPr>
          <a:xfrm>
            <a:off x="221425" y="1307775"/>
            <a:ext cx="85803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62500" lnSpcReduction="10000"/>
          </a:bodyPr>
          <a:lstStyle/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Πέθανε το 1852 στο Marienthal της Γερμανίας.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Ο τάφος του βρίσκεται στο νεκροταφείο του Schweina, στην περιοχή Thuringia.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Το μνημείο του περιβάλλεται από φυσικό τοπίο και συχνά επισκέπτεται από παιδαγωγούς και μελετητές για να τιμήσουν την κληρονομιά του.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348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Fira Sans"/>
              <a:buChar char="●"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Το επιτύμβιο μνημείο του έχει συμβολικές παραστάσεις που αναφέρονται στις παιδαγωγικές του αρχές, όπως: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    Τα «δώρα»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l" sz="2678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    Οι «απλές φόρμες» που εισήγαγε για τη διδασκαλία.</a:t>
            </a:r>
            <a:endParaRPr sz="2678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31367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Η Σημασία των "Δώρων" του Froebel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221425" y="1307775"/>
            <a:ext cx="43506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800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rPr>
              <a:t>Τα "Δώρα" είναι ειδικά σχεδιασμένα εκπαιδευτικά εργαλεία που προορίζονται να βοηθήσουν τα παιδιά να αναγνωρίσουν φυσικά και μαθηματικά στοιχεία.</a:t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5225" y="1456249"/>
            <a:ext cx="3949576" cy="3301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Τα Δώρα του Froebel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221425" y="1307775"/>
            <a:ext cx="48207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1: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Μπάλες από νήματα – Μάθηση των χρωμάτων.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2: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Σφαίρα, κύλινδρος και κύβος – Συνδυασμός σχημάτων για τη μάθηση της γεωμετρίας.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3: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Ο διαχωρισμένος κύβος – Εκμάθηση μαθηματικών εννοιών.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4: 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Ορθογώνια πρίσματα – Συγκρίσεις και κατασκευές.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5: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Κύβοι και τριγωνικά πρίσματα – Μαθηματικά και γεωμετρικά σχήματα.</a:t>
            </a:r>
            <a:endParaRPr sz="2100">
              <a:solidFill>
                <a:schemeClr val="dk2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36" name="Google Shape;1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2125" y="1072125"/>
            <a:ext cx="3978600" cy="371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221425" y="592100"/>
            <a:ext cx="7873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l">
                <a:latin typeface="Fira Sans"/>
                <a:ea typeface="Fira Sans"/>
                <a:cs typeface="Fira Sans"/>
                <a:sym typeface="Fira Sans"/>
              </a:rPr>
              <a:t>Τα Δώρα του Froebel</a:t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2" name="Google Shape;142;p21"/>
          <p:cNvSpPr txBox="1"/>
          <p:nvPr>
            <p:ph idx="1" type="body"/>
          </p:nvPr>
        </p:nvSpPr>
        <p:spPr>
          <a:xfrm>
            <a:off x="221425" y="1307775"/>
            <a:ext cx="4820700" cy="35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6: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Κλασικά τετράγωνα – Αναλογίες, συμμετρία και ισορροπία.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7: 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Επίπεδα δισκία – Γεωμετρικά σχήματα και γραμμές.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8: 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Ράβδοι και Δαχτυλίδια – Μαθηματικές έννοιες: γραμμές, καμπύλες, αναλογίες.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9: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Το σημείο – Εξερεύνηση της έννοιας του σημείου.</a:t>
            </a:r>
            <a:endParaRPr sz="14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Δώρο 10:</a:t>
            </a:r>
            <a:r>
              <a:rPr lang="el" sz="14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 Το δώρο πλαισίου – Δημιουργία τρισδιάστατων σχημάτων.</a:t>
            </a:r>
            <a:endParaRPr sz="1700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5875" y="1127300"/>
            <a:ext cx="4059452" cy="3786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