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26" r:id="rId3"/>
    <p:sldId id="279" r:id="rId4"/>
    <p:sldId id="315" r:id="rId5"/>
    <p:sldId id="276" r:id="rId6"/>
    <p:sldId id="346" r:id="rId7"/>
    <p:sldId id="342" r:id="rId8"/>
    <p:sldId id="327" r:id="rId9"/>
    <p:sldId id="343" r:id="rId10"/>
    <p:sldId id="344" r:id="rId11"/>
    <p:sldId id="345" r:id="rId12"/>
    <p:sldId id="347" r:id="rId13"/>
    <p:sldId id="348" r:id="rId14"/>
    <p:sldId id="349" r:id="rId15"/>
    <p:sldId id="350" r:id="rId16"/>
    <p:sldId id="351" r:id="rId17"/>
    <p:sldId id="328" r:id="rId18"/>
    <p:sldId id="353" r:id="rId19"/>
    <p:sldId id="341" r:id="rId20"/>
    <p:sldId id="352"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434" autoAdjust="0"/>
  </p:normalViewPr>
  <p:slideViewPr>
    <p:cSldViewPr snapToGrid="0">
      <p:cViewPr varScale="1">
        <p:scale>
          <a:sx n="88" d="100"/>
          <a:sy n="88" d="100"/>
        </p:scale>
        <p:origin x="5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3A0C6-EB26-4469-8518-F1ECBD83DF3D}" type="datetimeFigureOut">
              <a:rPr lang="el-GR" smtClean="0"/>
              <a:t>01/Μαυ/2023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5CB62-1BB3-4ED7-8018-BCEBBF7193A1}" type="slidenum">
              <a:rPr lang="el-GR" smtClean="0"/>
              <a:t>‹#›</a:t>
            </a:fld>
            <a:endParaRPr lang="el-GR"/>
          </a:p>
        </p:txBody>
      </p:sp>
    </p:spTree>
    <p:extLst>
      <p:ext uri="{BB962C8B-B14F-4D97-AF65-F5344CB8AC3E}">
        <p14:creationId xmlns:p14="http://schemas.microsoft.com/office/powerpoint/2010/main" val="4050123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a:t>
            </a:fld>
            <a:endParaRPr lang="el-GR"/>
          </a:p>
        </p:txBody>
      </p:sp>
    </p:spTree>
    <p:extLst>
      <p:ext uri="{BB962C8B-B14F-4D97-AF65-F5344CB8AC3E}">
        <p14:creationId xmlns:p14="http://schemas.microsoft.com/office/powerpoint/2010/main" val="17330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10</a:t>
            </a:fld>
            <a:endParaRPr lang="el-GR"/>
          </a:p>
        </p:txBody>
      </p:sp>
    </p:spTree>
    <p:extLst>
      <p:ext uri="{BB962C8B-B14F-4D97-AF65-F5344CB8AC3E}">
        <p14:creationId xmlns:p14="http://schemas.microsoft.com/office/powerpoint/2010/main" val="146158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11</a:t>
            </a:fld>
            <a:endParaRPr lang="el-GR"/>
          </a:p>
        </p:txBody>
      </p:sp>
    </p:spTree>
    <p:extLst>
      <p:ext uri="{BB962C8B-B14F-4D97-AF65-F5344CB8AC3E}">
        <p14:creationId xmlns:p14="http://schemas.microsoft.com/office/powerpoint/2010/main" val="72134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12</a:t>
            </a:fld>
            <a:endParaRPr lang="el-GR"/>
          </a:p>
        </p:txBody>
      </p:sp>
    </p:spTree>
    <p:extLst>
      <p:ext uri="{BB962C8B-B14F-4D97-AF65-F5344CB8AC3E}">
        <p14:creationId xmlns:p14="http://schemas.microsoft.com/office/powerpoint/2010/main" val="84677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13</a:t>
            </a:fld>
            <a:endParaRPr lang="el-GR"/>
          </a:p>
        </p:txBody>
      </p:sp>
    </p:spTree>
    <p:extLst>
      <p:ext uri="{BB962C8B-B14F-4D97-AF65-F5344CB8AC3E}">
        <p14:creationId xmlns:p14="http://schemas.microsoft.com/office/powerpoint/2010/main" val="52849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14</a:t>
            </a:fld>
            <a:endParaRPr lang="el-GR"/>
          </a:p>
        </p:txBody>
      </p:sp>
    </p:spTree>
    <p:extLst>
      <p:ext uri="{BB962C8B-B14F-4D97-AF65-F5344CB8AC3E}">
        <p14:creationId xmlns:p14="http://schemas.microsoft.com/office/powerpoint/2010/main" val="888707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15</a:t>
            </a:fld>
            <a:endParaRPr lang="el-GR"/>
          </a:p>
        </p:txBody>
      </p:sp>
    </p:spTree>
    <p:extLst>
      <p:ext uri="{BB962C8B-B14F-4D97-AF65-F5344CB8AC3E}">
        <p14:creationId xmlns:p14="http://schemas.microsoft.com/office/powerpoint/2010/main" val="83226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16</a:t>
            </a:fld>
            <a:endParaRPr lang="el-GR"/>
          </a:p>
        </p:txBody>
      </p:sp>
    </p:spTree>
    <p:extLst>
      <p:ext uri="{BB962C8B-B14F-4D97-AF65-F5344CB8AC3E}">
        <p14:creationId xmlns:p14="http://schemas.microsoft.com/office/powerpoint/2010/main" val="3057273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17</a:t>
            </a:fld>
            <a:endParaRPr lang="el-GR"/>
          </a:p>
        </p:txBody>
      </p:sp>
    </p:spTree>
    <p:extLst>
      <p:ext uri="{BB962C8B-B14F-4D97-AF65-F5344CB8AC3E}">
        <p14:creationId xmlns:p14="http://schemas.microsoft.com/office/powerpoint/2010/main" val="2480028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18</a:t>
            </a:fld>
            <a:endParaRPr lang="el-GR"/>
          </a:p>
        </p:txBody>
      </p:sp>
    </p:spTree>
    <p:extLst>
      <p:ext uri="{BB962C8B-B14F-4D97-AF65-F5344CB8AC3E}">
        <p14:creationId xmlns:p14="http://schemas.microsoft.com/office/powerpoint/2010/main" val="3136060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19</a:t>
            </a:fld>
            <a:endParaRPr lang="el-GR"/>
          </a:p>
        </p:txBody>
      </p:sp>
    </p:spTree>
    <p:extLst>
      <p:ext uri="{BB962C8B-B14F-4D97-AF65-F5344CB8AC3E}">
        <p14:creationId xmlns:p14="http://schemas.microsoft.com/office/powerpoint/2010/main" val="374878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a:t>
            </a:fld>
            <a:endParaRPr lang="el-GR"/>
          </a:p>
        </p:txBody>
      </p:sp>
    </p:spTree>
    <p:extLst>
      <p:ext uri="{BB962C8B-B14F-4D97-AF65-F5344CB8AC3E}">
        <p14:creationId xmlns:p14="http://schemas.microsoft.com/office/powerpoint/2010/main" val="1070492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20</a:t>
            </a:fld>
            <a:endParaRPr lang="el-GR"/>
          </a:p>
        </p:txBody>
      </p:sp>
    </p:spTree>
    <p:extLst>
      <p:ext uri="{BB962C8B-B14F-4D97-AF65-F5344CB8AC3E}">
        <p14:creationId xmlns:p14="http://schemas.microsoft.com/office/powerpoint/2010/main" val="334863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3</a:t>
            </a:fld>
            <a:endParaRPr lang="el-GR"/>
          </a:p>
        </p:txBody>
      </p:sp>
    </p:spTree>
    <p:extLst>
      <p:ext uri="{BB962C8B-B14F-4D97-AF65-F5344CB8AC3E}">
        <p14:creationId xmlns:p14="http://schemas.microsoft.com/office/powerpoint/2010/main" val="60848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4</a:t>
            </a:fld>
            <a:endParaRPr lang="el-GR"/>
          </a:p>
        </p:txBody>
      </p:sp>
    </p:spTree>
    <p:extLst>
      <p:ext uri="{BB962C8B-B14F-4D97-AF65-F5344CB8AC3E}">
        <p14:creationId xmlns:p14="http://schemas.microsoft.com/office/powerpoint/2010/main" val="270143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5</a:t>
            </a:fld>
            <a:endParaRPr lang="el-GR"/>
          </a:p>
        </p:txBody>
      </p:sp>
    </p:spTree>
    <p:extLst>
      <p:ext uri="{BB962C8B-B14F-4D97-AF65-F5344CB8AC3E}">
        <p14:creationId xmlns:p14="http://schemas.microsoft.com/office/powerpoint/2010/main" val="33583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6</a:t>
            </a:fld>
            <a:endParaRPr lang="el-GR"/>
          </a:p>
        </p:txBody>
      </p:sp>
    </p:spTree>
    <p:extLst>
      <p:ext uri="{BB962C8B-B14F-4D97-AF65-F5344CB8AC3E}">
        <p14:creationId xmlns:p14="http://schemas.microsoft.com/office/powerpoint/2010/main" val="383973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7</a:t>
            </a:fld>
            <a:endParaRPr lang="el-GR"/>
          </a:p>
        </p:txBody>
      </p:sp>
    </p:spTree>
    <p:extLst>
      <p:ext uri="{BB962C8B-B14F-4D97-AF65-F5344CB8AC3E}">
        <p14:creationId xmlns:p14="http://schemas.microsoft.com/office/powerpoint/2010/main" val="360196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8</a:t>
            </a:fld>
            <a:endParaRPr lang="el-GR"/>
          </a:p>
        </p:txBody>
      </p:sp>
    </p:spTree>
    <p:extLst>
      <p:ext uri="{BB962C8B-B14F-4D97-AF65-F5344CB8AC3E}">
        <p14:creationId xmlns:p14="http://schemas.microsoft.com/office/powerpoint/2010/main" val="313791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87E4EC0D-6167-4C18-A6C0-17BFA0BFF3AB}" type="slidenum">
              <a:rPr lang="el-GR" smtClean="0"/>
              <a:t>9</a:t>
            </a:fld>
            <a:endParaRPr lang="el-GR"/>
          </a:p>
        </p:txBody>
      </p:sp>
    </p:spTree>
    <p:extLst>
      <p:ext uri="{BB962C8B-B14F-4D97-AF65-F5344CB8AC3E}">
        <p14:creationId xmlns:p14="http://schemas.microsoft.com/office/powerpoint/2010/main" val="141167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01/Μαυ/2023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888962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01/Μαυ/2023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26756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01/Μαυ/2023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81318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01/Μαυ/2023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31584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A59D49D3-58D7-4587-A6E4-A9799A64BCCF}" type="datetimeFigureOut">
              <a:rPr lang="el-GR" smtClean="0"/>
              <a:t>01/Μαυ/2023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56984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59D49D3-58D7-4587-A6E4-A9799A64BCCF}" type="datetimeFigureOut">
              <a:rPr lang="el-GR" smtClean="0"/>
              <a:t>01/Μαυ/2023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72463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59D49D3-58D7-4587-A6E4-A9799A64BCCF}" type="datetimeFigureOut">
              <a:rPr lang="el-GR" smtClean="0"/>
              <a:t>01/Μαυ/2023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21596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A59D49D3-58D7-4587-A6E4-A9799A64BCCF}" type="datetimeFigureOut">
              <a:rPr lang="el-GR" smtClean="0"/>
              <a:t>01/Μαυ/2023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3257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59D49D3-58D7-4587-A6E4-A9799A64BCCF}" type="datetimeFigureOut">
              <a:rPr lang="el-GR" smtClean="0"/>
              <a:t>01/Μαυ/2023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4235710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59D49D3-58D7-4587-A6E4-A9799A64BCCF}" type="datetimeFigureOut">
              <a:rPr lang="el-GR" smtClean="0"/>
              <a:t>01/Μαυ/2023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209100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A59D49D3-58D7-4587-A6E4-A9799A64BCCF}" type="datetimeFigureOut">
              <a:rPr lang="el-GR" smtClean="0"/>
              <a:t>01/Μαυ/2023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2A4A29D-92E7-4898-8BD9-E98D749B4445}" type="slidenum">
              <a:rPr lang="el-GR" smtClean="0"/>
              <a:t>‹#›</a:t>
            </a:fld>
            <a:endParaRPr lang="el-GR"/>
          </a:p>
        </p:txBody>
      </p:sp>
    </p:spTree>
    <p:extLst>
      <p:ext uri="{BB962C8B-B14F-4D97-AF65-F5344CB8AC3E}">
        <p14:creationId xmlns:p14="http://schemas.microsoft.com/office/powerpoint/2010/main" val="35359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D49D3-58D7-4587-A6E4-A9799A64BCCF}" type="datetimeFigureOut">
              <a:rPr lang="el-GR" smtClean="0"/>
              <a:t>01/Μαυ/2023</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4A29D-92E7-4898-8BD9-E98D749B4445}" type="slidenum">
              <a:rPr lang="el-GR" smtClean="0"/>
              <a:t>‹#›</a:t>
            </a:fld>
            <a:endParaRPr lang="el-GR"/>
          </a:p>
        </p:txBody>
      </p:sp>
    </p:spTree>
    <p:extLst>
      <p:ext uri="{BB962C8B-B14F-4D97-AF65-F5344CB8AC3E}">
        <p14:creationId xmlns:p14="http://schemas.microsoft.com/office/powerpoint/2010/main" val="193215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jpe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48871" y="1776077"/>
            <a:ext cx="10058400" cy="1470025"/>
          </a:xfrm>
        </p:spPr>
        <p:txBody>
          <a:bodyPr>
            <a:normAutofit/>
          </a:bodyPr>
          <a:lstStyle/>
          <a:p>
            <a:r>
              <a:rPr lang="el-GR" b="1" dirty="0" smtClean="0"/>
              <a:t>Παιδαγωγικές Εφαρμογές ΗΥ</a:t>
            </a:r>
            <a:endParaRPr lang="el-GR" dirty="0"/>
          </a:p>
        </p:txBody>
      </p:sp>
      <p:sp>
        <p:nvSpPr>
          <p:cNvPr id="3" name="Υπότιτλος 2"/>
          <p:cNvSpPr>
            <a:spLocks noGrp="1"/>
          </p:cNvSpPr>
          <p:nvPr>
            <p:ph type="subTitle" idx="1"/>
          </p:nvPr>
        </p:nvSpPr>
        <p:spPr/>
        <p:txBody>
          <a:bodyPr/>
          <a:lstStyle/>
          <a:p>
            <a:r>
              <a:rPr lang="el-GR" dirty="0" smtClean="0">
                <a:solidFill>
                  <a:schemeClr val="tx2"/>
                </a:solidFill>
              </a:rPr>
              <a:t>Σπύρος Λ. </a:t>
            </a:r>
            <a:r>
              <a:rPr lang="el-GR" dirty="0" err="1" smtClean="0">
                <a:solidFill>
                  <a:schemeClr val="tx2"/>
                </a:solidFill>
              </a:rPr>
              <a:t>Πανέτσος</a:t>
            </a:r>
            <a:endParaRPr lang="el-GR" dirty="0" smtClean="0">
              <a:solidFill>
                <a:schemeClr val="tx2"/>
              </a:solidFill>
            </a:endParaRPr>
          </a:p>
          <a:p>
            <a:r>
              <a:rPr lang="el-GR" dirty="0" smtClean="0">
                <a:solidFill>
                  <a:schemeClr val="tx2"/>
                </a:solidFill>
              </a:rPr>
              <a:t>Καθηγητής ΑΣΠΑΙΤΕ</a:t>
            </a:r>
          </a:p>
          <a:p>
            <a:r>
              <a:rPr lang="en-US" dirty="0" smtClean="0">
                <a:solidFill>
                  <a:schemeClr val="tx2"/>
                </a:solidFill>
              </a:rPr>
              <a:t>spanetsos@aspete.gr</a:t>
            </a:r>
            <a:endParaRPr lang="el-GR" dirty="0" smtClean="0">
              <a:solidFill>
                <a:schemeClr val="tx2"/>
              </a:solidFill>
            </a:endParaRPr>
          </a:p>
          <a:p>
            <a:endParaRPr lang="el-GR"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solidFill>
            <a:schemeClr val="accent1">
              <a:lumMod val="60000"/>
              <a:lumOff val="40000"/>
            </a:schemeClr>
          </a:solid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Tree>
    <p:extLst>
      <p:ext uri="{BB962C8B-B14F-4D97-AF65-F5344CB8AC3E}">
        <p14:creationId xmlns:p14="http://schemas.microsoft.com/office/powerpoint/2010/main" val="1021286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3" name="Ορθογώνιο 2"/>
          <p:cNvSpPr/>
          <p:nvPr/>
        </p:nvSpPr>
        <p:spPr>
          <a:xfrm>
            <a:off x="705394" y="1395871"/>
            <a:ext cx="6583680" cy="5262979"/>
          </a:xfrm>
          <a:prstGeom prst="rect">
            <a:avLst/>
          </a:prstGeom>
        </p:spPr>
        <p:txBody>
          <a:bodyPr wrap="square">
            <a:spAutoFit/>
          </a:bodyPr>
          <a:lstStyle/>
          <a:p>
            <a:r>
              <a:rPr lang="el-GR" sz="2400" dirty="0" smtClean="0"/>
              <a:t>Η διαδικασία </a:t>
            </a:r>
            <a:r>
              <a:rPr lang="el-GR" sz="2400" dirty="0"/>
              <a:t>σχεδιασμού </a:t>
            </a:r>
            <a:r>
              <a:rPr lang="el-GR" sz="2400" dirty="0" smtClean="0"/>
              <a:t>ξεκινάει επιλέγοντας τον κόκκινο κύβο και σύρουμε </a:t>
            </a:r>
            <a:r>
              <a:rPr lang="el-GR" sz="2400" dirty="0"/>
              <a:t>στο επίπεδο εργασίας.</a:t>
            </a:r>
          </a:p>
          <a:p>
            <a:r>
              <a:rPr lang="el-GR" sz="2400" dirty="0"/>
              <a:t>Μόλις ο </a:t>
            </a:r>
            <a:r>
              <a:rPr lang="el-GR" sz="2400" dirty="0" smtClean="0"/>
              <a:t>κύβος </a:t>
            </a:r>
            <a:r>
              <a:rPr lang="el-GR" sz="2400" dirty="0"/>
              <a:t>βρίσκεται στο επίπεδο εργασίας, θα εμφανιστούν πολλά πλαίσια και βέλη - αυτά θα μας επιτρέψουν να αλλάξουμε το μέγεθος και τον προσανατολισμό του σχήματος. </a:t>
            </a:r>
            <a:endParaRPr lang="el-GR" sz="2400" dirty="0" smtClean="0"/>
          </a:p>
          <a:p>
            <a:endParaRPr lang="el-GR" sz="2400" dirty="0" smtClean="0"/>
          </a:p>
          <a:p>
            <a:r>
              <a:rPr lang="el-GR" sz="2400" dirty="0" smtClean="0"/>
              <a:t>Όταν </a:t>
            </a:r>
            <a:r>
              <a:rPr lang="el-GR" sz="2400" dirty="0"/>
              <a:t>επιλεγούν τα πλαίσια γύρω από το επάνω και το κάτω μέρος του σχήματος, θα εμφανιστούν δίπλα τους μικρά λευκά πλαίσια με τιμές. </a:t>
            </a:r>
            <a:endParaRPr lang="el-GR" sz="2400" dirty="0" smtClean="0"/>
          </a:p>
          <a:p>
            <a:r>
              <a:rPr lang="el-GR" sz="2400" dirty="0" smtClean="0"/>
              <a:t>Αυτά </a:t>
            </a:r>
            <a:r>
              <a:rPr lang="el-GR" sz="2400" dirty="0"/>
              <a:t>τα πλαίσια επιτρέπουν στους χρήστες να πληκτρολογούν τις ακριβείς διαστάσεις που επιθυμούν με βάση τις ανάγκες ή τις προτιμήσεις τους</a:t>
            </a:r>
            <a:r>
              <a:rPr lang="el-GR" sz="2400" dirty="0" smtClean="0"/>
              <a:t>.</a:t>
            </a:r>
            <a:endParaRPr lang="el-GR" sz="2400" dirty="0"/>
          </a:p>
        </p:txBody>
      </p:sp>
      <p:pic>
        <p:nvPicPr>
          <p:cNvPr id="9" name="Εικόνα 8"/>
          <p:cNvPicPr>
            <a:picLocks noChangeAspect="1"/>
          </p:cNvPicPr>
          <p:nvPr/>
        </p:nvPicPr>
        <p:blipFill>
          <a:blip r:embed="rId4"/>
          <a:stretch>
            <a:fillRect/>
          </a:stretch>
        </p:blipFill>
        <p:spPr>
          <a:xfrm>
            <a:off x="7668713" y="2196600"/>
            <a:ext cx="3943350" cy="2238375"/>
          </a:xfrm>
          <a:prstGeom prst="rect">
            <a:avLst/>
          </a:prstGeom>
        </p:spPr>
      </p:pic>
    </p:spTree>
    <p:extLst>
      <p:ext uri="{BB962C8B-B14F-4D97-AF65-F5344CB8AC3E}">
        <p14:creationId xmlns:p14="http://schemas.microsoft.com/office/powerpoint/2010/main" val="479712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3" name="Ορθογώνιο 2"/>
          <p:cNvSpPr/>
          <p:nvPr/>
        </p:nvSpPr>
        <p:spPr>
          <a:xfrm>
            <a:off x="287383" y="1395871"/>
            <a:ext cx="7097485" cy="3416320"/>
          </a:xfrm>
          <a:prstGeom prst="rect">
            <a:avLst/>
          </a:prstGeom>
        </p:spPr>
        <p:txBody>
          <a:bodyPr wrap="square">
            <a:spAutoFit/>
          </a:bodyPr>
          <a:lstStyle/>
          <a:p>
            <a:r>
              <a:rPr lang="el-GR" sz="2400" dirty="0"/>
              <a:t>Στη συνέχεια, σύρετε </a:t>
            </a:r>
            <a:r>
              <a:rPr lang="el-GR" sz="2400" dirty="0" smtClean="0"/>
              <a:t>ένα </a:t>
            </a:r>
            <a:r>
              <a:rPr lang="el-GR" sz="2400" dirty="0"/>
              <a:t>μωβ κώνο στο επίπεδο εργασίας. Αυτό το σχήμα θα </a:t>
            </a:r>
            <a:r>
              <a:rPr lang="el-GR" sz="2400" dirty="0" smtClean="0"/>
              <a:t>τοποθετηθεί στο πάνω μέρος του κύβου για τον λόγο αυτό πρέπει </a:t>
            </a:r>
            <a:r>
              <a:rPr lang="el-GR" sz="2400" dirty="0"/>
              <a:t>να σηκώσουμε το σχήμα από το επίπεδο εργασίας. </a:t>
            </a:r>
            <a:r>
              <a:rPr lang="el-GR" sz="2400" dirty="0" smtClean="0"/>
              <a:t>Κλικ </a:t>
            </a:r>
            <a:r>
              <a:rPr lang="el-GR" sz="2400" dirty="0"/>
              <a:t>και </a:t>
            </a:r>
            <a:r>
              <a:rPr lang="el-GR" sz="2400" dirty="0" smtClean="0"/>
              <a:t>κρατάμε </a:t>
            </a:r>
            <a:r>
              <a:rPr lang="el-GR" sz="2400" dirty="0"/>
              <a:t>πατημένο τον μαύρο κώνο που αιωρείται πάνω από </a:t>
            </a:r>
            <a:r>
              <a:rPr lang="el-GR" sz="2400" dirty="0" smtClean="0"/>
              <a:t>το σχήμα</a:t>
            </a:r>
            <a:r>
              <a:rPr lang="el-GR" sz="2400" dirty="0"/>
              <a:t>. </a:t>
            </a:r>
            <a:endParaRPr lang="el-GR" sz="2400" dirty="0" smtClean="0"/>
          </a:p>
          <a:p>
            <a:r>
              <a:rPr lang="el-GR" sz="2400" dirty="0" smtClean="0"/>
              <a:t>Μετακινούμε τον </a:t>
            </a:r>
            <a:r>
              <a:rPr lang="el-GR" sz="2400" dirty="0"/>
              <a:t>κέρσορα προς τα πάνω ενώ είναι επιλεγμένος αυτός ο κώνος και το σχήμα θα αρχίσει να ανυψώνεται</a:t>
            </a:r>
            <a:r>
              <a:rPr lang="el-GR" sz="2400" dirty="0" smtClean="0"/>
              <a:t>.</a:t>
            </a:r>
            <a:endParaRPr lang="el-GR" sz="2400" dirty="0"/>
          </a:p>
        </p:txBody>
      </p:sp>
      <p:pic>
        <p:nvPicPr>
          <p:cNvPr id="8" name="Εικόνα 7"/>
          <p:cNvPicPr>
            <a:picLocks noChangeAspect="1"/>
          </p:cNvPicPr>
          <p:nvPr/>
        </p:nvPicPr>
        <p:blipFill>
          <a:blip r:embed="rId4"/>
          <a:stretch>
            <a:fillRect/>
          </a:stretch>
        </p:blipFill>
        <p:spPr>
          <a:xfrm>
            <a:off x="7918920" y="1012886"/>
            <a:ext cx="2990850" cy="3000375"/>
          </a:xfrm>
          <a:prstGeom prst="rect">
            <a:avLst/>
          </a:prstGeom>
        </p:spPr>
      </p:pic>
      <p:cxnSp>
        <p:nvCxnSpPr>
          <p:cNvPr id="9" name="Ευθύγραμμο βέλος σύνδεσης 8"/>
          <p:cNvCxnSpPr/>
          <p:nvPr/>
        </p:nvCxnSpPr>
        <p:spPr>
          <a:xfrm flipV="1">
            <a:off x="7062651" y="1688896"/>
            <a:ext cx="2725783" cy="1220483"/>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2" name="Ορθογώνιο 11"/>
          <p:cNvSpPr/>
          <p:nvPr/>
        </p:nvSpPr>
        <p:spPr>
          <a:xfrm>
            <a:off x="287384" y="4807837"/>
            <a:ext cx="7097485" cy="1938992"/>
          </a:xfrm>
          <a:prstGeom prst="rect">
            <a:avLst/>
          </a:prstGeom>
        </p:spPr>
        <p:txBody>
          <a:bodyPr wrap="square">
            <a:spAutoFit/>
          </a:bodyPr>
          <a:lstStyle/>
          <a:p>
            <a:r>
              <a:rPr lang="el-GR" sz="2400" dirty="0"/>
              <a:t>Το </a:t>
            </a:r>
            <a:r>
              <a:rPr lang="el-GR" sz="2400" dirty="0" err="1"/>
              <a:t>TinkerCAD</a:t>
            </a:r>
            <a:r>
              <a:rPr lang="el-GR" sz="2400" dirty="0"/>
              <a:t> παρέχει πολλούς </a:t>
            </a:r>
            <a:r>
              <a:rPr lang="el-GR" sz="2400" dirty="0" smtClean="0"/>
              <a:t>οπτικούς </a:t>
            </a:r>
            <a:r>
              <a:rPr lang="el-GR" sz="2400" dirty="0"/>
              <a:t>οδηγούς και ενδείξεις για ευθυγράμμιση, επομένως εάν ο κώνος βρίσκεται δίπλα στον </a:t>
            </a:r>
            <a:r>
              <a:rPr lang="el-GR" sz="2400" dirty="0" smtClean="0"/>
              <a:t>κύβο, </a:t>
            </a:r>
            <a:r>
              <a:rPr lang="el-GR" sz="2400" dirty="0"/>
              <a:t>θα εμφανιστεί ένας οπτικός δείκτης δίπλα στον </a:t>
            </a:r>
            <a:r>
              <a:rPr lang="el-GR" sz="2400" dirty="0" smtClean="0"/>
              <a:t>κύβο </a:t>
            </a:r>
            <a:r>
              <a:rPr lang="el-GR" sz="2400" dirty="0"/>
              <a:t>που </a:t>
            </a:r>
            <a:r>
              <a:rPr lang="el-GR" sz="2400" dirty="0" smtClean="0"/>
              <a:t>δηλώνει ότι </a:t>
            </a:r>
            <a:r>
              <a:rPr lang="el-GR" sz="2400" dirty="0"/>
              <a:t>ο κώνος βρίσκεται στο ύψος του κυλίνδρου.</a:t>
            </a:r>
          </a:p>
        </p:txBody>
      </p:sp>
      <p:pic>
        <p:nvPicPr>
          <p:cNvPr id="13" name="Εικόνα 12"/>
          <p:cNvPicPr>
            <a:picLocks noChangeAspect="1"/>
          </p:cNvPicPr>
          <p:nvPr/>
        </p:nvPicPr>
        <p:blipFill>
          <a:blip r:embed="rId5"/>
          <a:stretch>
            <a:fillRect/>
          </a:stretch>
        </p:blipFill>
        <p:spPr>
          <a:xfrm>
            <a:off x="7778659" y="4353911"/>
            <a:ext cx="4019550" cy="2762250"/>
          </a:xfrm>
          <a:prstGeom prst="rect">
            <a:avLst/>
          </a:prstGeom>
        </p:spPr>
      </p:pic>
    </p:spTree>
    <p:extLst>
      <p:ext uri="{BB962C8B-B14F-4D97-AF65-F5344CB8AC3E}">
        <p14:creationId xmlns:p14="http://schemas.microsoft.com/office/powerpoint/2010/main" val="1206386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8" name="Ορθογώνιο 7"/>
          <p:cNvSpPr/>
          <p:nvPr/>
        </p:nvSpPr>
        <p:spPr>
          <a:xfrm>
            <a:off x="357052" y="2372065"/>
            <a:ext cx="8125097" cy="2677656"/>
          </a:xfrm>
          <a:prstGeom prst="rect">
            <a:avLst/>
          </a:prstGeom>
        </p:spPr>
        <p:txBody>
          <a:bodyPr wrap="square">
            <a:spAutoFit/>
          </a:bodyPr>
          <a:lstStyle/>
          <a:p>
            <a:r>
              <a:rPr lang="el-GR" sz="2400" dirty="0" smtClean="0"/>
              <a:t>Για να τοποθετήσουμε </a:t>
            </a:r>
            <a:r>
              <a:rPr lang="el-GR" sz="2400" dirty="0"/>
              <a:t>τον κώνο πάνω από τον </a:t>
            </a:r>
            <a:r>
              <a:rPr lang="el-GR" sz="2400" dirty="0" smtClean="0"/>
              <a:t>κύβο, κάνουμε </a:t>
            </a:r>
            <a:r>
              <a:rPr lang="el-GR" sz="2400" dirty="0"/>
              <a:t>κλικ στον </a:t>
            </a:r>
            <a:r>
              <a:rPr lang="el-GR" sz="2400" dirty="0" smtClean="0"/>
              <a:t>κώνο, </a:t>
            </a:r>
            <a:r>
              <a:rPr lang="el-GR" sz="2400" dirty="0"/>
              <a:t>αποφεύγοντας τα πλαίσια και σύρετε το σχήμα πάνω από το επάνω μέρος του </a:t>
            </a:r>
            <a:r>
              <a:rPr lang="el-GR" sz="2400" dirty="0" smtClean="0"/>
              <a:t>κύβου</a:t>
            </a:r>
            <a:r>
              <a:rPr lang="el-GR" sz="2400" dirty="0"/>
              <a:t>. </a:t>
            </a:r>
            <a:r>
              <a:rPr lang="el-GR" sz="2400" dirty="0"/>
              <a:t>Χρησιμοποιήστε το ποντίκι σας για να αλλάξετε την προοπτική του επιπέδου εργασίας σε μια προβολή από πάνω. </a:t>
            </a:r>
            <a:r>
              <a:rPr lang="el-GR" sz="2400" dirty="0"/>
              <a:t>Με αυτόν τον τρόπο μπορεί κανείς να δει αν ο κώνος καλύπτει την κορυφή του </a:t>
            </a:r>
            <a:r>
              <a:rPr lang="el-GR" sz="2400" dirty="0" smtClean="0"/>
              <a:t>κόκκινου κύβου.</a:t>
            </a:r>
            <a:endParaRPr lang="el-GR" sz="2400" dirty="0"/>
          </a:p>
        </p:txBody>
      </p:sp>
      <p:pic>
        <p:nvPicPr>
          <p:cNvPr id="9" name="Εικόνα 8"/>
          <p:cNvPicPr>
            <a:picLocks noChangeAspect="1"/>
          </p:cNvPicPr>
          <p:nvPr/>
        </p:nvPicPr>
        <p:blipFill>
          <a:blip r:embed="rId4"/>
          <a:stretch>
            <a:fillRect/>
          </a:stretch>
        </p:blipFill>
        <p:spPr>
          <a:xfrm>
            <a:off x="9150259" y="1285717"/>
            <a:ext cx="1885950" cy="1781175"/>
          </a:xfrm>
          <a:prstGeom prst="rect">
            <a:avLst/>
          </a:prstGeom>
        </p:spPr>
      </p:pic>
      <p:pic>
        <p:nvPicPr>
          <p:cNvPr id="10" name="Εικόνα 9"/>
          <p:cNvPicPr>
            <a:picLocks noChangeAspect="1"/>
          </p:cNvPicPr>
          <p:nvPr/>
        </p:nvPicPr>
        <p:blipFill>
          <a:blip r:embed="rId5"/>
          <a:stretch>
            <a:fillRect/>
          </a:stretch>
        </p:blipFill>
        <p:spPr>
          <a:xfrm>
            <a:off x="9420225" y="3963373"/>
            <a:ext cx="2181225" cy="2257425"/>
          </a:xfrm>
          <a:prstGeom prst="rect">
            <a:avLst/>
          </a:prstGeom>
        </p:spPr>
      </p:pic>
    </p:spTree>
    <p:extLst>
      <p:ext uri="{BB962C8B-B14F-4D97-AF65-F5344CB8AC3E}">
        <p14:creationId xmlns:p14="http://schemas.microsoft.com/office/powerpoint/2010/main" val="3548249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8" name="Ορθογώνιο 7"/>
          <p:cNvSpPr/>
          <p:nvPr/>
        </p:nvSpPr>
        <p:spPr>
          <a:xfrm>
            <a:off x="452846" y="1583841"/>
            <a:ext cx="6627223" cy="4524315"/>
          </a:xfrm>
          <a:prstGeom prst="rect">
            <a:avLst/>
          </a:prstGeom>
        </p:spPr>
        <p:txBody>
          <a:bodyPr wrap="square">
            <a:spAutoFit/>
          </a:bodyPr>
          <a:lstStyle/>
          <a:p>
            <a:pPr algn="ctr"/>
            <a:r>
              <a:rPr lang="el-GR" sz="2400" dirty="0" smtClean="0"/>
              <a:t>ΕΠΙΛΟΓΗ ΣΧΗΜΑΤΩΝ</a:t>
            </a:r>
            <a:endParaRPr lang="el-GR" sz="2400" dirty="0"/>
          </a:p>
          <a:p>
            <a:r>
              <a:rPr lang="el-GR" sz="2400" dirty="0"/>
              <a:t>Χρησιμοποιήστε το αριστερό κουμπί του ποντικιού </a:t>
            </a:r>
            <a:r>
              <a:rPr lang="el-GR" sz="2400" dirty="0" smtClean="0"/>
              <a:t>για </a:t>
            </a:r>
            <a:r>
              <a:rPr lang="el-GR" sz="2400" dirty="0"/>
              <a:t>να σύρετε πάνω από τα 2 σχήματα. Θα εμφανιστεί ένα διακεκομμένο ορθογώνιο, που δείχνει πού έχει επιλέξει ο </a:t>
            </a:r>
            <a:r>
              <a:rPr lang="el-GR" sz="2400" dirty="0" smtClean="0"/>
              <a:t>κέρσορας.</a:t>
            </a:r>
          </a:p>
          <a:p>
            <a:r>
              <a:rPr lang="el-GR" sz="2400" dirty="0" smtClean="0"/>
              <a:t> </a:t>
            </a:r>
          </a:p>
          <a:p>
            <a:endParaRPr lang="el-GR" sz="2400" dirty="0" smtClean="0"/>
          </a:p>
          <a:p>
            <a:endParaRPr lang="el-GR" sz="2400" dirty="0" smtClean="0"/>
          </a:p>
          <a:p>
            <a:r>
              <a:rPr lang="el-GR" sz="2400" dirty="0"/>
              <a:t> Όταν απελευθερωθεί ο κέρσορας, θα επιλεγούν και τα δύο αντικείμενα και </a:t>
            </a:r>
            <a:r>
              <a:rPr lang="el-GR" sz="2400" dirty="0" smtClean="0"/>
              <a:t>4 </a:t>
            </a:r>
            <a:r>
              <a:rPr lang="el-GR" sz="2400" dirty="0"/>
              <a:t>μαύρες κουκκίδες </a:t>
            </a:r>
            <a:r>
              <a:rPr lang="el-GR" sz="2400" dirty="0" smtClean="0"/>
              <a:t>επιτρέπουν </a:t>
            </a:r>
            <a:r>
              <a:rPr lang="el-GR" sz="2400" dirty="0"/>
              <a:t>τη στοίχιση αριστερά, κέντρο και δεξιά και για τα ΔΥΟ σχήματα. </a:t>
            </a:r>
          </a:p>
        </p:txBody>
      </p:sp>
      <p:pic>
        <p:nvPicPr>
          <p:cNvPr id="11" name="Εικόνα 10"/>
          <p:cNvPicPr>
            <a:picLocks noChangeAspect="1"/>
          </p:cNvPicPr>
          <p:nvPr/>
        </p:nvPicPr>
        <p:blipFill>
          <a:blip r:embed="rId4"/>
          <a:stretch>
            <a:fillRect/>
          </a:stretch>
        </p:blipFill>
        <p:spPr>
          <a:xfrm>
            <a:off x="7664186" y="4213527"/>
            <a:ext cx="1381125" cy="2600325"/>
          </a:xfrm>
          <a:prstGeom prst="rect">
            <a:avLst/>
          </a:prstGeom>
        </p:spPr>
      </p:pic>
      <p:pic>
        <p:nvPicPr>
          <p:cNvPr id="3" name="Εικόνα 2"/>
          <p:cNvPicPr>
            <a:picLocks noChangeAspect="1"/>
          </p:cNvPicPr>
          <p:nvPr/>
        </p:nvPicPr>
        <p:blipFill>
          <a:blip r:embed="rId5"/>
          <a:stretch>
            <a:fillRect/>
          </a:stretch>
        </p:blipFill>
        <p:spPr>
          <a:xfrm>
            <a:off x="7683236" y="1704649"/>
            <a:ext cx="1362075" cy="2247900"/>
          </a:xfrm>
          <a:prstGeom prst="rect">
            <a:avLst/>
          </a:prstGeom>
        </p:spPr>
      </p:pic>
    </p:spTree>
    <p:extLst>
      <p:ext uri="{BB962C8B-B14F-4D97-AF65-F5344CB8AC3E}">
        <p14:creationId xmlns:p14="http://schemas.microsoft.com/office/powerpoint/2010/main" val="3736501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8" name="Ορθογώνιο 7"/>
          <p:cNvSpPr/>
          <p:nvPr/>
        </p:nvSpPr>
        <p:spPr>
          <a:xfrm>
            <a:off x="115455" y="1426941"/>
            <a:ext cx="3779520" cy="5262979"/>
          </a:xfrm>
          <a:prstGeom prst="rect">
            <a:avLst/>
          </a:prstGeom>
        </p:spPr>
        <p:txBody>
          <a:bodyPr wrap="square">
            <a:spAutoFit/>
          </a:bodyPr>
          <a:lstStyle/>
          <a:p>
            <a:pPr algn="ctr"/>
            <a:r>
              <a:rPr lang="el-GR" sz="2400" dirty="0" smtClean="0"/>
              <a:t>ΑΝΤΙΓΡΑΦΗ ΣΧΗΜΑΤΩΝ</a:t>
            </a:r>
            <a:endParaRPr lang="el-GR" sz="2400" dirty="0"/>
          </a:p>
          <a:p>
            <a:r>
              <a:rPr lang="el-GR" sz="2400" dirty="0" smtClean="0"/>
              <a:t>Επιλέγουμε το </a:t>
            </a:r>
            <a:r>
              <a:rPr lang="el-GR" sz="2400" dirty="0"/>
              <a:t>αντικείμενο που πρέπει να αντιγραφεί. </a:t>
            </a:r>
            <a:endParaRPr lang="el-GR" sz="2400" dirty="0" smtClean="0"/>
          </a:p>
          <a:p>
            <a:r>
              <a:rPr lang="el-GR" sz="2400" dirty="0" smtClean="0"/>
              <a:t>Στην </a:t>
            </a:r>
            <a:r>
              <a:rPr lang="el-GR" sz="2400" dirty="0"/>
              <a:t>επάνω αριστερή γωνία δίπλα στον κάδο απορριμμάτων υπάρχει ένα κουμπί που μοιάζει με μια στοίβα </a:t>
            </a:r>
            <a:r>
              <a:rPr lang="el-GR" sz="2400" dirty="0" smtClean="0"/>
              <a:t>χαρτιών. Κλικ σε </a:t>
            </a:r>
            <a:r>
              <a:rPr lang="el-GR" sz="2400" dirty="0"/>
              <a:t>αυτό θα αντιγράψει το επιλεγμένο στοιχείο. Τώρα απλώς κάντε κλικ και σύρετε το αντικείμενο και το αντίγραφο θα γίνει περιοχή από το αρχικό σχήμα. </a:t>
            </a:r>
          </a:p>
        </p:txBody>
      </p:sp>
      <p:pic>
        <p:nvPicPr>
          <p:cNvPr id="9" name="Εικόνα 8"/>
          <p:cNvPicPr>
            <a:picLocks noChangeAspect="1"/>
          </p:cNvPicPr>
          <p:nvPr/>
        </p:nvPicPr>
        <p:blipFill>
          <a:blip r:embed="rId4"/>
          <a:stretch>
            <a:fillRect/>
          </a:stretch>
        </p:blipFill>
        <p:spPr>
          <a:xfrm>
            <a:off x="3953691" y="1342699"/>
            <a:ext cx="7963066" cy="5219700"/>
          </a:xfrm>
          <a:prstGeom prst="rect">
            <a:avLst/>
          </a:prstGeom>
        </p:spPr>
      </p:pic>
      <p:cxnSp>
        <p:nvCxnSpPr>
          <p:cNvPr id="12" name="Ευθύγραμμο βέλος σύνδεσης 11"/>
          <p:cNvCxnSpPr/>
          <p:nvPr/>
        </p:nvCxnSpPr>
        <p:spPr>
          <a:xfrm flipV="1">
            <a:off x="3518263" y="1733006"/>
            <a:ext cx="1393371" cy="20726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Εικόνα 13"/>
          <p:cNvPicPr>
            <a:picLocks noChangeAspect="1"/>
          </p:cNvPicPr>
          <p:nvPr/>
        </p:nvPicPr>
        <p:blipFill>
          <a:blip r:embed="rId5"/>
          <a:stretch>
            <a:fillRect/>
          </a:stretch>
        </p:blipFill>
        <p:spPr>
          <a:xfrm>
            <a:off x="8744115" y="995469"/>
            <a:ext cx="3095625" cy="2447925"/>
          </a:xfrm>
          <a:prstGeom prst="rect">
            <a:avLst/>
          </a:prstGeom>
        </p:spPr>
      </p:pic>
    </p:spTree>
    <p:extLst>
      <p:ext uri="{BB962C8B-B14F-4D97-AF65-F5344CB8AC3E}">
        <p14:creationId xmlns:p14="http://schemas.microsoft.com/office/powerpoint/2010/main" val="3651177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8" name="Ορθογώνιο 7"/>
          <p:cNvSpPr/>
          <p:nvPr/>
        </p:nvSpPr>
        <p:spPr>
          <a:xfrm>
            <a:off x="272208" y="1326203"/>
            <a:ext cx="5886113" cy="4770537"/>
          </a:xfrm>
          <a:prstGeom prst="rect">
            <a:avLst/>
          </a:prstGeom>
        </p:spPr>
        <p:txBody>
          <a:bodyPr wrap="square">
            <a:spAutoFit/>
          </a:bodyPr>
          <a:lstStyle/>
          <a:p>
            <a:pPr algn="ctr"/>
            <a:r>
              <a:rPr lang="el-GR" sz="2400" dirty="0" smtClean="0"/>
              <a:t>ΟΜΑΔΟΠΟΙΗΣΗ ΣΧΗΜΑΤΩΝ</a:t>
            </a:r>
            <a:endParaRPr lang="el-GR" dirty="0"/>
          </a:p>
          <a:p>
            <a:r>
              <a:rPr lang="el-GR" sz="2000" dirty="0" smtClean="0"/>
              <a:t>Για να </a:t>
            </a:r>
            <a:r>
              <a:rPr lang="el-GR" sz="2000" dirty="0"/>
              <a:t>ομαδοποιήσουμε </a:t>
            </a:r>
            <a:r>
              <a:rPr lang="el-GR" sz="2000" dirty="0" smtClean="0"/>
              <a:t>διάφορα </a:t>
            </a:r>
            <a:r>
              <a:rPr lang="el-GR" sz="2000" dirty="0"/>
              <a:t>αντικείμενα </a:t>
            </a:r>
            <a:r>
              <a:rPr lang="el-GR" sz="2000" dirty="0" smtClean="0"/>
              <a:t>ως ένα </a:t>
            </a:r>
            <a:r>
              <a:rPr lang="el-GR" sz="2000" dirty="0"/>
              <a:t>ενιαίο σχήμα. </a:t>
            </a:r>
            <a:r>
              <a:rPr lang="el-GR" sz="2000" dirty="0"/>
              <a:t>Επιλέξτε όλα τα σχήματα στο επίπεδο εργασίας σύροντας το ποντίκι (αριστερό κουμπί προς τα κάτω) και συμπεριλαμβάνοντας όλα τα σχήματα στο κόκκινο ορθογώνιο που εμφανίζεται. Τώρα που έχουν επιλεγεί όλα τα σχήματα, θα εμφανιστούν αρκετές επιλογές στην επάνω δεξιά γραμμή εργαλείων. </a:t>
            </a:r>
            <a:r>
              <a:rPr lang="el-GR" sz="2000" dirty="0"/>
              <a:t>Κάντε κλικ στο κουμπί που μοιάζει με κύκλο που επικαλύπτει ένα τετράγωνο - αυτό θα ομαδοποιήσει όλα τα επιλεγμένα σχήματα μαζί. </a:t>
            </a:r>
            <a:r>
              <a:rPr lang="el-GR" sz="2000" dirty="0" smtClean="0"/>
              <a:t>Για </a:t>
            </a:r>
            <a:r>
              <a:rPr lang="el-GR" sz="2000" dirty="0"/>
              <a:t>να καταργήσετε την ομαδοποίηση του αντικειμένου ανά πάσα στιγμή, απλώς κάντε διπλό κλικ στο μοντέλο και οι χρήστες θα παρατηρήσουν ότι τα σχήματα θα επιστρέψουν σε διαφορετικά χρώματα</a:t>
            </a:r>
            <a:r>
              <a:rPr lang="el-GR" sz="2000" dirty="0" smtClean="0"/>
              <a:t>.</a:t>
            </a:r>
            <a:endParaRPr lang="el-GR" sz="2000" dirty="0"/>
          </a:p>
        </p:txBody>
      </p:sp>
      <p:pic>
        <p:nvPicPr>
          <p:cNvPr id="3" name="Εικόνα 2"/>
          <p:cNvPicPr>
            <a:picLocks noChangeAspect="1"/>
          </p:cNvPicPr>
          <p:nvPr/>
        </p:nvPicPr>
        <p:blipFill>
          <a:blip r:embed="rId4"/>
          <a:stretch>
            <a:fillRect/>
          </a:stretch>
        </p:blipFill>
        <p:spPr>
          <a:xfrm>
            <a:off x="6445704" y="2382889"/>
            <a:ext cx="5657850" cy="3200400"/>
          </a:xfrm>
          <a:prstGeom prst="rect">
            <a:avLst/>
          </a:prstGeom>
        </p:spPr>
      </p:pic>
      <p:sp>
        <p:nvSpPr>
          <p:cNvPr id="10" name="Ορθογώνιο 9"/>
          <p:cNvSpPr/>
          <p:nvPr/>
        </p:nvSpPr>
        <p:spPr>
          <a:xfrm>
            <a:off x="6158321" y="5843484"/>
            <a:ext cx="6096000" cy="646331"/>
          </a:xfrm>
          <a:prstGeom prst="rect">
            <a:avLst/>
          </a:prstGeom>
        </p:spPr>
        <p:txBody>
          <a:bodyPr>
            <a:spAutoFit/>
          </a:bodyPr>
          <a:lstStyle/>
          <a:p>
            <a:r>
              <a:rPr lang="el-GR" b="1" dirty="0" smtClean="0">
                <a:solidFill>
                  <a:srgbClr val="FF0000"/>
                </a:solidFill>
              </a:rPr>
              <a:t>Το </a:t>
            </a:r>
            <a:r>
              <a:rPr lang="el-GR" b="1" dirty="0">
                <a:solidFill>
                  <a:srgbClr val="FF0000"/>
                </a:solidFill>
              </a:rPr>
              <a:t>πλήκτρο συντόμευσης για την ομαδοποίηση αντικειμένων είναι </a:t>
            </a:r>
            <a:r>
              <a:rPr lang="el-GR" b="1" dirty="0" err="1">
                <a:solidFill>
                  <a:srgbClr val="FF0000"/>
                </a:solidFill>
              </a:rPr>
              <a:t>Ctrl+D</a:t>
            </a:r>
            <a:r>
              <a:rPr lang="el-GR" b="1" dirty="0">
                <a:solidFill>
                  <a:srgbClr val="FF0000"/>
                </a:solidFill>
              </a:rPr>
              <a:t> του </a:t>
            </a:r>
            <a:r>
              <a:rPr lang="el-GR" b="1" dirty="0" err="1">
                <a:solidFill>
                  <a:srgbClr val="FF0000"/>
                </a:solidFill>
              </a:rPr>
              <a:t>Command+D</a:t>
            </a:r>
            <a:endParaRPr lang="el-GR" b="1" dirty="0">
              <a:solidFill>
                <a:srgbClr val="FF0000"/>
              </a:solidFill>
            </a:endParaRPr>
          </a:p>
        </p:txBody>
      </p:sp>
      <p:cxnSp>
        <p:nvCxnSpPr>
          <p:cNvPr id="13" name="Ευθύγραμμο βέλος σύνδεσης 12"/>
          <p:cNvCxnSpPr/>
          <p:nvPr/>
        </p:nvCxnSpPr>
        <p:spPr>
          <a:xfrm flipV="1">
            <a:off x="5460274" y="2612572"/>
            <a:ext cx="5625737" cy="16197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81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8" name="Ορθογώνιο 7"/>
          <p:cNvSpPr/>
          <p:nvPr/>
        </p:nvSpPr>
        <p:spPr>
          <a:xfrm>
            <a:off x="559592" y="1395871"/>
            <a:ext cx="5376573" cy="4893647"/>
          </a:xfrm>
          <a:prstGeom prst="rect">
            <a:avLst/>
          </a:prstGeom>
        </p:spPr>
        <p:txBody>
          <a:bodyPr wrap="square">
            <a:spAutoFit/>
          </a:bodyPr>
          <a:lstStyle/>
          <a:p>
            <a:pPr algn="ctr"/>
            <a:r>
              <a:rPr lang="el-GR" sz="2400" dirty="0" smtClean="0"/>
              <a:t>ΟΜΑΔΟΠΟΙΗΣΗ ΣΧΗΜΑΤΩΝ</a:t>
            </a:r>
            <a:endParaRPr lang="el-GR" dirty="0"/>
          </a:p>
          <a:p>
            <a:r>
              <a:rPr lang="el-GR" sz="2400" dirty="0" smtClean="0"/>
              <a:t>Το μοντέλο </a:t>
            </a:r>
            <a:r>
              <a:rPr lang="el-GR" sz="2400" dirty="0"/>
              <a:t>είναι πλέον ένα μονόχρωμο αντί για πολλά διαφορετικά χρώματα. </a:t>
            </a:r>
            <a:r>
              <a:rPr lang="el-GR" sz="2400" dirty="0" smtClean="0"/>
              <a:t>Η </a:t>
            </a:r>
            <a:r>
              <a:rPr lang="el-GR" sz="2400" dirty="0"/>
              <a:t>ομαδοποίηση αντικειμένων παρέχει την </a:t>
            </a:r>
            <a:r>
              <a:rPr lang="el-GR" sz="2400" dirty="0" smtClean="0"/>
              <a:t>δυνατότητα </a:t>
            </a:r>
            <a:r>
              <a:rPr lang="el-GR" sz="2400" dirty="0"/>
              <a:t>επεξεργασίας όλων των σχημάτων ως </a:t>
            </a:r>
            <a:r>
              <a:rPr lang="el-GR" sz="2400" dirty="0" smtClean="0"/>
              <a:t>ένα σχήμα χωρίς </a:t>
            </a:r>
            <a:r>
              <a:rPr lang="el-GR" sz="2400" dirty="0"/>
              <a:t>να χρειάζεται να </a:t>
            </a:r>
            <a:r>
              <a:rPr lang="el-GR" sz="2400" dirty="0" smtClean="0"/>
              <a:t>επεξεργαστεί </a:t>
            </a:r>
            <a:r>
              <a:rPr lang="el-GR" sz="2400" dirty="0"/>
              <a:t>κάθε μεμονωμένο τμήμα του μοντέλου. </a:t>
            </a:r>
            <a:endParaRPr lang="el-GR" sz="2400" dirty="0" smtClean="0"/>
          </a:p>
          <a:p>
            <a:r>
              <a:rPr lang="el-GR" sz="2400" dirty="0" smtClean="0"/>
              <a:t>Η </a:t>
            </a:r>
            <a:r>
              <a:rPr lang="el-GR" sz="2400" dirty="0"/>
              <a:t>ομαδοποίηση είναι επίσης σημαντική όταν σχεδιάζετε για τρισδιάστατη εκτύπωση, επειδή αυτό διασφαλίζει ότι το μοντέλο θα εκτυπωθεί ως ένα σύνολο αντί για πολλά ασύνδετα σχήματα. </a:t>
            </a:r>
          </a:p>
        </p:txBody>
      </p:sp>
      <p:pic>
        <p:nvPicPr>
          <p:cNvPr id="3" name="Εικόνα 2"/>
          <p:cNvPicPr>
            <a:picLocks noChangeAspect="1"/>
          </p:cNvPicPr>
          <p:nvPr/>
        </p:nvPicPr>
        <p:blipFill>
          <a:blip r:embed="rId4"/>
          <a:stretch>
            <a:fillRect/>
          </a:stretch>
        </p:blipFill>
        <p:spPr>
          <a:xfrm>
            <a:off x="6127754" y="1395871"/>
            <a:ext cx="5972175" cy="3762375"/>
          </a:xfrm>
          <a:prstGeom prst="rect">
            <a:avLst/>
          </a:prstGeom>
        </p:spPr>
      </p:pic>
    </p:spTree>
    <p:extLst>
      <p:ext uri="{BB962C8B-B14F-4D97-AF65-F5344CB8AC3E}">
        <p14:creationId xmlns:p14="http://schemas.microsoft.com/office/powerpoint/2010/main" val="4097047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989747" y="1"/>
            <a:ext cx="9033723" cy="739587"/>
          </a:xfrm>
        </p:spPr>
        <p:txBody>
          <a:bodyPr>
            <a:normAutofit fontScale="90000"/>
          </a:bodyPr>
          <a:lstStyle/>
          <a:p>
            <a:r>
              <a:rPr lang="el-GR" sz="4800" b="1" dirty="0" err="1" smtClean="0"/>
              <a:t>Tinkercad</a:t>
            </a:r>
            <a:r>
              <a:rPr lang="el-GR" sz="4800" b="1" dirty="0" smtClean="0"/>
              <a:t> Βιβλιοθήκες </a:t>
            </a:r>
            <a:r>
              <a:rPr lang="en-US" sz="5400" b="1" dirty="0" smtClean="0"/>
              <a:t>3D </a:t>
            </a:r>
            <a:r>
              <a:rPr lang="el-GR" sz="5400" b="1" dirty="0" smtClean="0"/>
              <a:t>σχέδιο</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3" name="Εικόνα 2"/>
          <p:cNvPicPr>
            <a:picLocks noChangeAspect="1"/>
          </p:cNvPicPr>
          <p:nvPr/>
        </p:nvPicPr>
        <p:blipFill rotWithShape="1">
          <a:blip r:embed="rId4"/>
          <a:srcRect l="79627" t="8457" b="5514"/>
          <a:stretch/>
        </p:blipFill>
        <p:spPr>
          <a:xfrm>
            <a:off x="338997" y="1426941"/>
            <a:ext cx="2650751" cy="5431059"/>
          </a:xfrm>
          <a:prstGeom prst="rect">
            <a:avLst/>
          </a:prstGeom>
        </p:spPr>
      </p:pic>
      <p:sp>
        <p:nvSpPr>
          <p:cNvPr id="11" name="Ορθογώνιο 10"/>
          <p:cNvSpPr/>
          <p:nvPr/>
        </p:nvSpPr>
        <p:spPr>
          <a:xfrm>
            <a:off x="6848302" y="641526"/>
            <a:ext cx="184731" cy="707886"/>
          </a:xfrm>
          <a:prstGeom prst="rect">
            <a:avLst/>
          </a:prstGeom>
        </p:spPr>
        <p:txBody>
          <a:bodyPr wrap="none">
            <a:spAutoFit/>
          </a:bodyPr>
          <a:lstStyle/>
          <a:p>
            <a:endParaRPr lang="el-GR" sz="4000" dirty="0"/>
          </a:p>
        </p:txBody>
      </p:sp>
      <p:pic>
        <p:nvPicPr>
          <p:cNvPr id="8" name="Εικόνα 7"/>
          <p:cNvPicPr>
            <a:picLocks noChangeAspect="1"/>
          </p:cNvPicPr>
          <p:nvPr/>
        </p:nvPicPr>
        <p:blipFill>
          <a:blip r:embed="rId5"/>
          <a:stretch>
            <a:fillRect/>
          </a:stretch>
        </p:blipFill>
        <p:spPr>
          <a:xfrm>
            <a:off x="3159853" y="677525"/>
            <a:ext cx="1724025" cy="3238500"/>
          </a:xfrm>
          <a:prstGeom prst="rect">
            <a:avLst/>
          </a:prstGeom>
        </p:spPr>
      </p:pic>
      <p:pic>
        <p:nvPicPr>
          <p:cNvPr id="10" name="Εικόνα 9"/>
          <p:cNvPicPr>
            <a:picLocks noChangeAspect="1"/>
          </p:cNvPicPr>
          <p:nvPr/>
        </p:nvPicPr>
        <p:blipFill>
          <a:blip r:embed="rId6"/>
          <a:stretch>
            <a:fillRect/>
          </a:stretch>
        </p:blipFill>
        <p:spPr>
          <a:xfrm>
            <a:off x="5073936" y="663237"/>
            <a:ext cx="1647825" cy="3267075"/>
          </a:xfrm>
          <a:prstGeom prst="rect">
            <a:avLst/>
          </a:prstGeom>
        </p:spPr>
      </p:pic>
      <p:pic>
        <p:nvPicPr>
          <p:cNvPr id="12" name="Εικόνα 11"/>
          <p:cNvPicPr>
            <a:picLocks noChangeAspect="1"/>
          </p:cNvPicPr>
          <p:nvPr/>
        </p:nvPicPr>
        <p:blipFill>
          <a:blip r:embed="rId7"/>
          <a:stretch>
            <a:fillRect/>
          </a:stretch>
        </p:blipFill>
        <p:spPr>
          <a:xfrm>
            <a:off x="6855025" y="677525"/>
            <a:ext cx="1552575" cy="3238500"/>
          </a:xfrm>
          <a:prstGeom prst="rect">
            <a:avLst/>
          </a:prstGeom>
        </p:spPr>
      </p:pic>
      <p:pic>
        <p:nvPicPr>
          <p:cNvPr id="14" name="Εικόνα 13"/>
          <p:cNvPicPr>
            <a:picLocks noChangeAspect="1"/>
          </p:cNvPicPr>
          <p:nvPr/>
        </p:nvPicPr>
        <p:blipFill>
          <a:blip r:embed="rId8"/>
          <a:stretch>
            <a:fillRect/>
          </a:stretch>
        </p:blipFill>
        <p:spPr>
          <a:xfrm>
            <a:off x="8621417" y="706224"/>
            <a:ext cx="1638300" cy="3276600"/>
          </a:xfrm>
          <a:prstGeom prst="rect">
            <a:avLst/>
          </a:prstGeom>
        </p:spPr>
      </p:pic>
      <p:pic>
        <p:nvPicPr>
          <p:cNvPr id="15" name="Εικόνα 14"/>
          <p:cNvPicPr>
            <a:picLocks noChangeAspect="1"/>
          </p:cNvPicPr>
          <p:nvPr/>
        </p:nvPicPr>
        <p:blipFill>
          <a:blip r:embed="rId9"/>
          <a:stretch>
            <a:fillRect/>
          </a:stretch>
        </p:blipFill>
        <p:spPr>
          <a:xfrm>
            <a:off x="10419960" y="723574"/>
            <a:ext cx="1600200" cy="3228975"/>
          </a:xfrm>
          <a:prstGeom prst="rect">
            <a:avLst/>
          </a:prstGeom>
        </p:spPr>
      </p:pic>
      <p:pic>
        <p:nvPicPr>
          <p:cNvPr id="16" name="Εικόνα 15"/>
          <p:cNvPicPr>
            <a:picLocks noChangeAspect="1"/>
          </p:cNvPicPr>
          <p:nvPr/>
        </p:nvPicPr>
        <p:blipFill>
          <a:blip r:embed="rId10"/>
          <a:stretch>
            <a:fillRect/>
          </a:stretch>
        </p:blipFill>
        <p:spPr>
          <a:xfrm>
            <a:off x="3283678" y="4005602"/>
            <a:ext cx="1600200" cy="2726296"/>
          </a:xfrm>
          <a:prstGeom prst="rect">
            <a:avLst/>
          </a:prstGeom>
        </p:spPr>
      </p:pic>
      <p:pic>
        <p:nvPicPr>
          <p:cNvPr id="17" name="Εικόνα 16"/>
          <p:cNvPicPr>
            <a:picLocks noChangeAspect="1"/>
          </p:cNvPicPr>
          <p:nvPr/>
        </p:nvPicPr>
        <p:blipFill>
          <a:blip r:embed="rId11"/>
          <a:stretch>
            <a:fillRect/>
          </a:stretch>
        </p:blipFill>
        <p:spPr>
          <a:xfrm>
            <a:off x="5113415" y="4005602"/>
            <a:ext cx="1609725" cy="2726296"/>
          </a:xfrm>
          <a:prstGeom prst="rect">
            <a:avLst/>
          </a:prstGeom>
        </p:spPr>
      </p:pic>
      <p:pic>
        <p:nvPicPr>
          <p:cNvPr id="18" name="Εικόνα 17"/>
          <p:cNvPicPr>
            <a:picLocks noChangeAspect="1"/>
          </p:cNvPicPr>
          <p:nvPr/>
        </p:nvPicPr>
        <p:blipFill>
          <a:blip r:embed="rId12"/>
          <a:stretch>
            <a:fillRect/>
          </a:stretch>
        </p:blipFill>
        <p:spPr>
          <a:xfrm>
            <a:off x="6855025" y="4037687"/>
            <a:ext cx="1676400" cy="2726296"/>
          </a:xfrm>
          <a:prstGeom prst="rect">
            <a:avLst/>
          </a:prstGeom>
        </p:spPr>
      </p:pic>
      <p:pic>
        <p:nvPicPr>
          <p:cNvPr id="19" name="Εικόνα 18"/>
          <p:cNvPicPr>
            <a:picLocks noChangeAspect="1"/>
          </p:cNvPicPr>
          <p:nvPr/>
        </p:nvPicPr>
        <p:blipFill>
          <a:blip r:embed="rId13"/>
          <a:stretch>
            <a:fillRect/>
          </a:stretch>
        </p:blipFill>
        <p:spPr>
          <a:xfrm>
            <a:off x="8694287" y="4037687"/>
            <a:ext cx="1676400" cy="2726296"/>
          </a:xfrm>
          <a:prstGeom prst="rect">
            <a:avLst/>
          </a:prstGeom>
        </p:spPr>
      </p:pic>
      <p:pic>
        <p:nvPicPr>
          <p:cNvPr id="20" name="Εικόνα 19"/>
          <p:cNvPicPr>
            <a:picLocks noChangeAspect="1"/>
          </p:cNvPicPr>
          <p:nvPr/>
        </p:nvPicPr>
        <p:blipFill>
          <a:blip r:embed="rId14"/>
          <a:stretch>
            <a:fillRect/>
          </a:stretch>
        </p:blipFill>
        <p:spPr>
          <a:xfrm>
            <a:off x="10419960" y="4037687"/>
            <a:ext cx="1638300" cy="2726296"/>
          </a:xfrm>
          <a:prstGeom prst="rect">
            <a:avLst/>
          </a:prstGeom>
        </p:spPr>
      </p:pic>
    </p:spTree>
    <p:extLst>
      <p:ext uri="{BB962C8B-B14F-4D97-AF65-F5344CB8AC3E}">
        <p14:creationId xmlns:p14="http://schemas.microsoft.com/office/powerpoint/2010/main" val="1453669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700176" y="282774"/>
            <a:ext cx="9491824" cy="712695"/>
          </a:xfrm>
        </p:spPr>
        <p:txBody>
          <a:bodyPr>
            <a:noAutofit/>
          </a:bodyPr>
          <a:lstStyle/>
          <a:p>
            <a:r>
              <a:rPr lang="el-GR" sz="4800" b="1" dirty="0"/>
              <a:t>Το </a:t>
            </a:r>
            <a:r>
              <a:rPr lang="el-GR" sz="4800" b="1" dirty="0" err="1"/>
              <a:t>Tinkercad</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Θέση περιεχομένου 1"/>
          <p:cNvSpPr txBox="1">
            <a:spLocks/>
          </p:cNvSpPr>
          <p:nvPr/>
        </p:nvSpPr>
        <p:spPr>
          <a:xfrm>
            <a:off x="1040123" y="1395870"/>
            <a:ext cx="10362983" cy="5273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400" dirty="0"/>
          </a:p>
        </p:txBody>
      </p:sp>
      <p:sp>
        <p:nvSpPr>
          <p:cNvPr id="3" name="Ορθογώνιο 2"/>
          <p:cNvSpPr/>
          <p:nvPr/>
        </p:nvSpPr>
        <p:spPr>
          <a:xfrm>
            <a:off x="159636" y="3289834"/>
            <a:ext cx="3037369" cy="1323439"/>
          </a:xfrm>
          <a:prstGeom prst="rect">
            <a:avLst/>
          </a:prstGeom>
        </p:spPr>
        <p:txBody>
          <a:bodyPr wrap="square">
            <a:spAutoFit/>
          </a:bodyPr>
          <a:lstStyle/>
          <a:p>
            <a:r>
              <a:rPr lang="el-GR" sz="2000" dirty="0" smtClean="0"/>
              <a:t>Ανοίγουμε </a:t>
            </a:r>
            <a:r>
              <a:rPr lang="el-GR" sz="2000" dirty="0"/>
              <a:t>ένα νέο έργο κάνοντας κλικ στο μπλε κουμπί </a:t>
            </a:r>
            <a:r>
              <a:rPr lang="en-US" sz="2000" dirty="0"/>
              <a:t>“+new</a:t>
            </a:r>
            <a:r>
              <a:rPr lang="el-GR" sz="2000" dirty="0"/>
              <a:t>“</a:t>
            </a:r>
            <a:r>
              <a:rPr lang="en-US" sz="2000" dirty="0"/>
              <a:t> </a:t>
            </a:r>
            <a:r>
              <a:rPr lang="el-GR" sz="2000" dirty="0"/>
              <a:t>και επιλέγουμε </a:t>
            </a:r>
            <a:r>
              <a:rPr lang="el-GR" sz="2000" dirty="0" smtClean="0"/>
              <a:t>.</a:t>
            </a:r>
            <a:endParaRPr lang="el-GR" sz="2000" dirty="0"/>
          </a:p>
        </p:txBody>
      </p:sp>
      <p:pic>
        <p:nvPicPr>
          <p:cNvPr id="7" name="Εικόνα 6"/>
          <p:cNvPicPr>
            <a:picLocks noChangeAspect="1"/>
          </p:cNvPicPr>
          <p:nvPr/>
        </p:nvPicPr>
        <p:blipFill>
          <a:blip r:embed="rId4"/>
          <a:stretch>
            <a:fillRect/>
          </a:stretch>
        </p:blipFill>
        <p:spPr>
          <a:xfrm>
            <a:off x="3040835" y="923109"/>
            <a:ext cx="9011827" cy="5843451"/>
          </a:xfrm>
          <a:prstGeom prst="rect">
            <a:avLst/>
          </a:prstGeom>
        </p:spPr>
      </p:pic>
      <p:cxnSp>
        <p:nvCxnSpPr>
          <p:cNvPr id="9" name="Ευθύγραμμο βέλος σύνδεσης 8"/>
          <p:cNvCxnSpPr/>
          <p:nvPr/>
        </p:nvCxnSpPr>
        <p:spPr>
          <a:xfrm>
            <a:off x="4519749" y="3844834"/>
            <a:ext cx="6136761" cy="12311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253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739587"/>
          </a:xfrm>
        </p:spPr>
        <p:txBody>
          <a:bodyPr>
            <a:normAutofit fontScale="90000"/>
          </a:bodyPr>
          <a:lstStyle/>
          <a:p>
            <a:r>
              <a:rPr lang="el-GR" sz="5400" b="1" dirty="0"/>
              <a:t>Παράδειγμα </a:t>
            </a:r>
            <a:r>
              <a:rPr lang="el-GR" sz="5400" b="1" dirty="0" smtClean="0"/>
              <a:t>διδακτικού </a:t>
            </a:r>
            <a:r>
              <a:rPr lang="el-GR" sz="5400" b="1" dirty="0"/>
              <a:t>σεναρίου</a:t>
            </a:r>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9" name="Εικόνα 8"/>
          <p:cNvPicPr>
            <a:picLocks noChangeAspect="1"/>
          </p:cNvPicPr>
          <p:nvPr/>
        </p:nvPicPr>
        <p:blipFill rotWithShape="1">
          <a:blip r:embed="rId4"/>
          <a:srcRect l="17410" t="15809" r="1460" b="6986"/>
          <a:stretch/>
        </p:blipFill>
        <p:spPr>
          <a:xfrm>
            <a:off x="1156446" y="1395022"/>
            <a:ext cx="10555941" cy="5287317"/>
          </a:xfrm>
          <a:prstGeom prst="rect">
            <a:avLst/>
          </a:prstGeom>
        </p:spPr>
      </p:pic>
      <p:pic>
        <p:nvPicPr>
          <p:cNvPr id="10" name="Εικόνα 9"/>
          <p:cNvPicPr>
            <a:picLocks noChangeAspect="1"/>
          </p:cNvPicPr>
          <p:nvPr/>
        </p:nvPicPr>
        <p:blipFill rotWithShape="1">
          <a:blip r:embed="rId5"/>
          <a:srcRect l="80764" t="54412" r="219" b="25368"/>
          <a:stretch/>
        </p:blipFill>
        <p:spPr>
          <a:xfrm>
            <a:off x="9238129" y="5204012"/>
            <a:ext cx="2474258" cy="1479176"/>
          </a:xfrm>
          <a:prstGeom prst="rect">
            <a:avLst/>
          </a:prstGeom>
        </p:spPr>
      </p:pic>
      <p:sp>
        <p:nvSpPr>
          <p:cNvPr id="12" name="TextBox 11"/>
          <p:cNvSpPr txBox="1"/>
          <p:nvPr/>
        </p:nvSpPr>
        <p:spPr>
          <a:xfrm>
            <a:off x="4276165" y="5574268"/>
            <a:ext cx="739589" cy="369332"/>
          </a:xfrm>
          <a:prstGeom prst="rect">
            <a:avLst/>
          </a:prstGeom>
          <a:noFill/>
        </p:spPr>
        <p:txBody>
          <a:bodyPr wrap="square" rtlCol="0">
            <a:spAutoFit/>
          </a:bodyPr>
          <a:lstStyle/>
          <a:p>
            <a:r>
              <a:rPr lang="el-GR" b="1" dirty="0" smtClean="0"/>
              <a:t>ΣΥΡΩ</a:t>
            </a:r>
            <a:endParaRPr lang="el-GR" b="1" dirty="0"/>
          </a:p>
        </p:txBody>
      </p:sp>
      <p:cxnSp>
        <p:nvCxnSpPr>
          <p:cNvPr id="13" name="Ευθύγραμμο βέλος σύνδεσης 12"/>
          <p:cNvCxnSpPr>
            <a:endCxn id="30" idx="3"/>
          </p:cNvCxnSpPr>
          <p:nvPr/>
        </p:nvCxnSpPr>
        <p:spPr>
          <a:xfrm flipV="1">
            <a:off x="4867835" y="3493895"/>
            <a:ext cx="5162485" cy="21807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flipH="1" flipV="1">
            <a:off x="1828802" y="3106273"/>
            <a:ext cx="7861259" cy="1666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5020235" y="5809129"/>
            <a:ext cx="4352365" cy="1793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p:nvPr/>
        </p:nvCxnSpPr>
        <p:spPr>
          <a:xfrm flipH="1" flipV="1">
            <a:off x="2756647" y="4547729"/>
            <a:ext cx="6615954" cy="101394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Ευθύγραμμο βέλος σύνδεσης 22"/>
          <p:cNvCxnSpPr>
            <a:stCxn id="12" idx="3"/>
          </p:cNvCxnSpPr>
          <p:nvPr/>
        </p:nvCxnSpPr>
        <p:spPr>
          <a:xfrm flipV="1">
            <a:off x="5015754" y="3417246"/>
            <a:ext cx="5836023" cy="23416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flipH="1" flipV="1">
            <a:off x="2756647" y="2579335"/>
            <a:ext cx="7974107" cy="7008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Έλλειψη 28"/>
          <p:cNvSpPr/>
          <p:nvPr/>
        </p:nvSpPr>
        <p:spPr>
          <a:xfrm>
            <a:off x="9066228" y="1359490"/>
            <a:ext cx="2323431" cy="4666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0" name="Έλλειψη 29"/>
          <p:cNvSpPr/>
          <p:nvPr/>
        </p:nvSpPr>
        <p:spPr>
          <a:xfrm>
            <a:off x="9690061" y="2821577"/>
            <a:ext cx="2323431" cy="78767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31" name="TextBox 30"/>
          <p:cNvSpPr txBox="1"/>
          <p:nvPr/>
        </p:nvSpPr>
        <p:spPr>
          <a:xfrm>
            <a:off x="4276165" y="1026539"/>
            <a:ext cx="1795184" cy="369332"/>
          </a:xfrm>
          <a:prstGeom prst="rect">
            <a:avLst/>
          </a:prstGeom>
          <a:noFill/>
        </p:spPr>
        <p:txBody>
          <a:bodyPr wrap="square" rtlCol="0">
            <a:spAutoFit/>
          </a:bodyPr>
          <a:lstStyle/>
          <a:p>
            <a:r>
              <a:rPr lang="el-GR" b="1" dirty="0" smtClean="0"/>
              <a:t>ΠΡΟΣΟΜΟΙΩΣΗ</a:t>
            </a:r>
            <a:endParaRPr lang="el-GR" b="1" dirty="0"/>
          </a:p>
        </p:txBody>
      </p:sp>
      <p:cxnSp>
        <p:nvCxnSpPr>
          <p:cNvPr id="32" name="Ευθύγραμμο βέλος σύνδεσης 31"/>
          <p:cNvCxnSpPr/>
          <p:nvPr/>
        </p:nvCxnSpPr>
        <p:spPr>
          <a:xfrm>
            <a:off x="5829300" y="1242950"/>
            <a:ext cx="3317611" cy="2519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Γωνιακή σύνδεση 35"/>
          <p:cNvCxnSpPr/>
          <p:nvPr/>
        </p:nvCxnSpPr>
        <p:spPr>
          <a:xfrm flipV="1">
            <a:off x="1848972" y="2245706"/>
            <a:ext cx="4854386" cy="693578"/>
          </a:xfrm>
          <a:prstGeom prst="bentConnector3">
            <a:avLst>
              <a:gd name="adj1" fmla="val 50000"/>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a:stCxn id="29" idx="2"/>
          </p:cNvCxnSpPr>
          <p:nvPr/>
        </p:nvCxnSpPr>
        <p:spPr>
          <a:xfrm flipH="1">
            <a:off x="2756648" y="1592834"/>
            <a:ext cx="6309580" cy="83542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404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3" name="Ορθογώνιο 2"/>
          <p:cNvSpPr/>
          <p:nvPr/>
        </p:nvSpPr>
        <p:spPr>
          <a:xfrm>
            <a:off x="1021976" y="1720840"/>
            <a:ext cx="10381130" cy="3564053"/>
          </a:xfrm>
          <a:prstGeom prst="rect">
            <a:avLst/>
          </a:prstGeom>
        </p:spPr>
        <p:txBody>
          <a:bodyPr wrap="square">
            <a:spAutoFit/>
          </a:bodyPr>
          <a:lstStyle/>
          <a:p>
            <a:pPr fontAlgn="base">
              <a:spcBef>
                <a:spcPct val="20000"/>
              </a:spcBef>
              <a:spcAft>
                <a:spcPct val="0"/>
              </a:spcAft>
            </a:pPr>
            <a:r>
              <a:rPr lang="el-GR" sz="2400" dirty="0"/>
              <a:t>Το </a:t>
            </a:r>
            <a:r>
              <a:rPr lang="el-GR" sz="2400" dirty="0" err="1"/>
              <a:t>Tinkercad</a:t>
            </a:r>
            <a:r>
              <a:rPr lang="el-GR" sz="2400" dirty="0"/>
              <a:t> είναι ένα δωρεάν διαδικτυακό </a:t>
            </a:r>
            <a:r>
              <a:rPr lang="el-GR" sz="2400" dirty="0" smtClean="0"/>
              <a:t>λογισμικό </a:t>
            </a:r>
            <a:r>
              <a:rPr lang="el-GR" sz="2400" dirty="0" err="1" smtClean="0"/>
              <a:t>τριδιάστατης</a:t>
            </a:r>
            <a:r>
              <a:rPr lang="el-GR" sz="2400" dirty="0" smtClean="0"/>
              <a:t> (3D</a:t>
            </a:r>
            <a:r>
              <a:rPr lang="el-GR" sz="2400" dirty="0" smtClean="0"/>
              <a:t>) σχεδίασης, </a:t>
            </a:r>
            <a:r>
              <a:rPr lang="el-GR" sz="2400" dirty="0" err="1" smtClean="0"/>
              <a:t>μοντελοποίησης</a:t>
            </a:r>
            <a:r>
              <a:rPr lang="el-GR" sz="2400" dirty="0" smtClean="0"/>
              <a:t>  </a:t>
            </a:r>
            <a:r>
              <a:rPr lang="el-GR" sz="2400" dirty="0"/>
              <a:t>εικονικών ηλεκτρονικών κυκλωμάτων και προγραμματισμού κινούμενων 3D </a:t>
            </a:r>
            <a:r>
              <a:rPr lang="el-GR" sz="2400" dirty="0" smtClean="0"/>
              <a:t>μοντέλων, </a:t>
            </a:r>
            <a:r>
              <a:rPr lang="el-GR" sz="2400" dirty="0"/>
              <a:t>γνωστό για την απλότητα και την ευκολία χρήσης του. </a:t>
            </a:r>
            <a:endParaRPr lang="en-US" sz="2400" dirty="0" smtClean="0"/>
          </a:p>
          <a:p>
            <a:pPr fontAlgn="base">
              <a:spcBef>
                <a:spcPct val="20000"/>
              </a:spcBef>
              <a:spcAft>
                <a:spcPct val="0"/>
              </a:spcAft>
            </a:pPr>
            <a:r>
              <a:rPr lang="el-GR" sz="2400" dirty="0" smtClean="0"/>
              <a:t>Κυκλοφόρησε </a:t>
            </a:r>
            <a:r>
              <a:rPr lang="el-GR" sz="2400" dirty="0"/>
              <a:t>το </a:t>
            </a:r>
            <a:r>
              <a:rPr lang="el-GR" sz="2400" dirty="0" smtClean="0"/>
              <a:t>2011 και </a:t>
            </a:r>
            <a:r>
              <a:rPr lang="el-GR" sz="2400" dirty="0"/>
              <a:t>αποτελεί δημοφιλή πλατφόρμα για τη δημιουργία μοντέλων για τρισδιάστατη εκτύπωση, καθώς και εισαγωγή σε εποικοδομητική στερεομετρία στα σχολεία. </a:t>
            </a:r>
            <a:endParaRPr lang="en-US" sz="2400" dirty="0" smtClean="0"/>
          </a:p>
          <a:p>
            <a:pPr fontAlgn="base">
              <a:spcBef>
                <a:spcPct val="20000"/>
              </a:spcBef>
              <a:spcAft>
                <a:spcPct val="0"/>
              </a:spcAft>
            </a:pPr>
            <a:r>
              <a:rPr lang="el-GR" sz="2400" dirty="0" smtClean="0"/>
              <a:t>Το </a:t>
            </a:r>
            <a:r>
              <a:rPr lang="el-GR" sz="2400" dirty="0"/>
              <a:t>2017, προστέθηκε η κατηγορία ηλεκτρονικών κυκλωμάτων και το 2018, προστέθηκε η κατηγορία τρισδιάστατων κινούμενων μοντέλων.</a:t>
            </a:r>
          </a:p>
        </p:txBody>
      </p:sp>
    </p:spTree>
    <p:extLst>
      <p:ext uri="{BB962C8B-B14F-4D97-AF65-F5344CB8AC3E}">
        <p14:creationId xmlns:p14="http://schemas.microsoft.com/office/powerpoint/2010/main" val="714062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995468"/>
          </a:xfrm>
        </p:spPr>
        <p:txBody>
          <a:bodyPr>
            <a:normAutofit/>
          </a:bodyPr>
          <a:lstStyle/>
          <a:p>
            <a:r>
              <a:rPr lang="el-GR" sz="4800" b="1" dirty="0" err="1" smtClean="0"/>
              <a:t>Tinkercad</a:t>
            </a:r>
            <a:r>
              <a:rPr lang="el-GR" sz="4800" b="1" dirty="0" smtClean="0"/>
              <a:t> Βιβλιοθήκες </a:t>
            </a:r>
            <a:r>
              <a:rPr lang="el-GR" sz="5400" b="1" dirty="0" smtClean="0"/>
              <a:t>Κύκλωμα</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9" name="Εικόνα 8"/>
          <p:cNvPicPr>
            <a:picLocks noChangeAspect="1"/>
          </p:cNvPicPr>
          <p:nvPr/>
        </p:nvPicPr>
        <p:blipFill rotWithShape="1">
          <a:blip r:embed="rId4"/>
          <a:srcRect l="79937" r="13" b="47243"/>
          <a:stretch/>
        </p:blipFill>
        <p:spPr>
          <a:xfrm>
            <a:off x="373956" y="1529256"/>
            <a:ext cx="2608729" cy="3859306"/>
          </a:xfrm>
          <a:prstGeom prst="rect">
            <a:avLst/>
          </a:prstGeom>
        </p:spPr>
      </p:pic>
      <p:pic>
        <p:nvPicPr>
          <p:cNvPr id="8" name="Εικόνα 7"/>
          <p:cNvPicPr>
            <a:picLocks noChangeAspect="1"/>
          </p:cNvPicPr>
          <p:nvPr/>
        </p:nvPicPr>
        <p:blipFill>
          <a:blip r:embed="rId5"/>
          <a:stretch>
            <a:fillRect/>
          </a:stretch>
        </p:blipFill>
        <p:spPr>
          <a:xfrm>
            <a:off x="3465488" y="1519405"/>
            <a:ext cx="1581150" cy="3733800"/>
          </a:xfrm>
          <a:prstGeom prst="rect">
            <a:avLst/>
          </a:prstGeom>
        </p:spPr>
      </p:pic>
      <p:pic>
        <p:nvPicPr>
          <p:cNvPr id="10" name="Εικόνα 9"/>
          <p:cNvPicPr>
            <a:picLocks noChangeAspect="1"/>
          </p:cNvPicPr>
          <p:nvPr/>
        </p:nvPicPr>
        <p:blipFill>
          <a:blip r:embed="rId6"/>
          <a:stretch>
            <a:fillRect/>
          </a:stretch>
        </p:blipFill>
        <p:spPr>
          <a:xfrm>
            <a:off x="5495619" y="2803656"/>
            <a:ext cx="1562100" cy="3733800"/>
          </a:xfrm>
          <a:prstGeom prst="rect">
            <a:avLst/>
          </a:prstGeom>
        </p:spPr>
      </p:pic>
      <p:pic>
        <p:nvPicPr>
          <p:cNvPr id="12" name="Εικόνα 11"/>
          <p:cNvPicPr>
            <a:picLocks noChangeAspect="1"/>
          </p:cNvPicPr>
          <p:nvPr/>
        </p:nvPicPr>
        <p:blipFill>
          <a:blip r:embed="rId7"/>
          <a:stretch>
            <a:fillRect/>
          </a:stretch>
        </p:blipFill>
        <p:spPr>
          <a:xfrm>
            <a:off x="7582290" y="2846056"/>
            <a:ext cx="1590675" cy="3362325"/>
          </a:xfrm>
          <a:prstGeom prst="rect">
            <a:avLst/>
          </a:prstGeom>
        </p:spPr>
      </p:pic>
      <p:pic>
        <p:nvPicPr>
          <p:cNvPr id="14" name="Εικόνα 13"/>
          <p:cNvPicPr>
            <a:picLocks noChangeAspect="1"/>
          </p:cNvPicPr>
          <p:nvPr/>
        </p:nvPicPr>
        <p:blipFill>
          <a:blip r:embed="rId8"/>
          <a:stretch>
            <a:fillRect/>
          </a:stretch>
        </p:blipFill>
        <p:spPr>
          <a:xfrm>
            <a:off x="9697536" y="1541593"/>
            <a:ext cx="1571625" cy="2085975"/>
          </a:xfrm>
          <a:prstGeom prst="rect">
            <a:avLst/>
          </a:prstGeom>
        </p:spPr>
      </p:pic>
    </p:spTree>
    <p:extLst>
      <p:ext uri="{BB962C8B-B14F-4D97-AF65-F5344CB8AC3E}">
        <p14:creationId xmlns:p14="http://schemas.microsoft.com/office/powerpoint/2010/main" val="257085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700176" y="282774"/>
            <a:ext cx="9491824" cy="712695"/>
          </a:xfrm>
        </p:spPr>
        <p:txBody>
          <a:bodyPr>
            <a:noAutofit/>
          </a:bodyPr>
          <a:lstStyle/>
          <a:p>
            <a:r>
              <a:rPr lang="el-GR" sz="4800" b="1" dirty="0"/>
              <a:t>Το </a:t>
            </a:r>
            <a:r>
              <a:rPr lang="el-GR" sz="4800" b="1" dirty="0" err="1"/>
              <a:t>Tinkercad</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Θέση περιεχομένου 1"/>
          <p:cNvSpPr txBox="1">
            <a:spLocks/>
          </p:cNvSpPr>
          <p:nvPr/>
        </p:nvSpPr>
        <p:spPr>
          <a:xfrm>
            <a:off x="1040123" y="1395870"/>
            <a:ext cx="10362983" cy="5273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400" dirty="0"/>
              <a:t>Απεικόνιση των βασικών λειτουργιών στο </a:t>
            </a:r>
            <a:r>
              <a:rPr lang="el-GR" sz="2400" dirty="0" err="1"/>
              <a:t>Tinkercad</a:t>
            </a:r>
            <a:r>
              <a:rPr lang="el-GR" sz="2400" dirty="0"/>
              <a:t>.</a:t>
            </a:r>
          </a:p>
          <a:p>
            <a:r>
              <a:rPr lang="el-GR" sz="2400" dirty="0"/>
              <a:t>Το </a:t>
            </a:r>
            <a:r>
              <a:rPr lang="el-GR" sz="2400" dirty="0" err="1"/>
              <a:t>Tinkercad</a:t>
            </a:r>
            <a:r>
              <a:rPr lang="el-GR" sz="2400" dirty="0"/>
              <a:t> χρησιμοποιεί μια απλοποιημένη μέθοδος εποικοδομητικής στερεάς γεωμετρίας για την κατασκευή μοντέλων. Ένα σχέδιο αποτελείται από </a:t>
            </a:r>
            <a:r>
              <a:rPr lang="el-GR" sz="2400" dirty="0" smtClean="0"/>
              <a:t>πρωτότυπων </a:t>
            </a:r>
            <a:r>
              <a:rPr lang="el-GR" sz="2400" dirty="0"/>
              <a:t>σχήματα που είναι είτε «συμπαγή» είτε </a:t>
            </a:r>
            <a:r>
              <a:rPr lang="el-GR" sz="2400" dirty="0" smtClean="0"/>
              <a:t>«οπές». </a:t>
            </a:r>
            <a:r>
              <a:rPr lang="el-GR" sz="2400" dirty="0"/>
              <a:t>Συνδυάζοντας στερεά και οπές μαζί, μπορούν να δημιουργηθούν νέα σχήματα, τα οποία με τη σειρά τους μπορούν να εκχωρηθούν στην ιδιότητα του στερεού ή της οπής.  Εκτός από την τυπική βιβλιοθήκη </a:t>
            </a:r>
            <a:r>
              <a:rPr lang="el-GR" sz="2400" dirty="0" smtClean="0"/>
              <a:t>πρωτότυπων </a:t>
            </a:r>
            <a:r>
              <a:rPr lang="el-GR" sz="2400" dirty="0"/>
              <a:t>σχημάτων, ένας χρήστης μπορεί να δημιουργήσει προσαρμοσμένες γεννήτριες σχήματος χρησιμοποιώντας έναν ενσωματωμένο επεξεργαστή </a:t>
            </a:r>
            <a:r>
              <a:rPr lang="el-GR" sz="2400" dirty="0" err="1"/>
              <a:t>JavaScript</a:t>
            </a:r>
            <a:r>
              <a:rPr lang="el-GR" sz="2400" dirty="0"/>
              <a:t> .</a:t>
            </a:r>
          </a:p>
          <a:p>
            <a:r>
              <a:rPr lang="el-GR" sz="2400" dirty="0"/>
              <a:t>Τα σχήματα μπορούν να εισαχθούν σε τρεις μορφές: STL και OBJ για 3D, και 2-διαστάσεων σχήματα SVG για εξώθηση σε 3D σχήματα. Η </a:t>
            </a:r>
            <a:r>
              <a:rPr lang="el-GR" sz="2400" dirty="0" err="1"/>
              <a:t>Tinkercad</a:t>
            </a:r>
            <a:r>
              <a:rPr lang="el-GR" sz="2400" dirty="0"/>
              <a:t> εξάγει μοντέλα σε μορφές STL ή OBJ, έτοιμα για εκτύπωση 3D.</a:t>
            </a:r>
          </a:p>
          <a:p>
            <a:r>
              <a:rPr lang="el-GR" sz="2400" dirty="0"/>
              <a:t>Το </a:t>
            </a:r>
            <a:r>
              <a:rPr lang="el-GR" sz="2400" dirty="0" err="1"/>
              <a:t>Tinkercad</a:t>
            </a:r>
            <a:r>
              <a:rPr lang="el-GR" sz="2400" dirty="0"/>
              <a:t> περιλαμβάνει επίσης μια δυνατότητα εξαγωγής τρισδιάστατων μοντέλων στο </a:t>
            </a:r>
            <a:r>
              <a:rPr lang="el-GR" sz="2400" dirty="0" err="1"/>
              <a:t>Minecraft</a:t>
            </a:r>
            <a:r>
              <a:rPr lang="el-GR" sz="2400" dirty="0"/>
              <a:t> </a:t>
            </a:r>
            <a:r>
              <a:rPr lang="el-GR" sz="2400" dirty="0" err="1"/>
              <a:t>Java</a:t>
            </a:r>
            <a:r>
              <a:rPr lang="el-GR" sz="2400" dirty="0"/>
              <a:t> </a:t>
            </a:r>
            <a:r>
              <a:rPr lang="el-GR" sz="2400" dirty="0" err="1"/>
              <a:t>Edition</a:t>
            </a:r>
            <a:r>
              <a:rPr lang="el-GR" sz="2400" dirty="0"/>
              <a:t>,  και προσφέρει επίσης τη δυνατότητα σχεδιασμού δομών χρησιμοποιώντας τούβλα </a:t>
            </a:r>
            <a:r>
              <a:rPr lang="el-GR" sz="2400" dirty="0" err="1"/>
              <a:t>Lego</a:t>
            </a:r>
            <a:r>
              <a:rPr lang="el-GR" sz="2400" dirty="0"/>
              <a:t> .</a:t>
            </a:r>
          </a:p>
        </p:txBody>
      </p:sp>
    </p:spTree>
    <p:extLst>
      <p:ext uri="{BB962C8B-B14F-4D97-AF65-F5344CB8AC3E}">
        <p14:creationId xmlns:p14="http://schemas.microsoft.com/office/powerpoint/2010/main" val="1036187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700176" y="0"/>
            <a:ext cx="9491824" cy="833718"/>
          </a:xfrm>
        </p:spPr>
        <p:txBody>
          <a:bodyPr>
            <a:noAutofit/>
          </a:bodyPr>
          <a:lstStyle/>
          <a:p>
            <a:r>
              <a:rPr lang="el-GR" sz="4800" b="1" dirty="0"/>
              <a:t>Το </a:t>
            </a:r>
            <a:r>
              <a:rPr lang="el-GR" sz="4800" b="1" dirty="0" err="1"/>
              <a:t>Tinkercad</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8" name="Εικόνα 7"/>
          <p:cNvPicPr>
            <a:picLocks noChangeAspect="1"/>
          </p:cNvPicPr>
          <p:nvPr/>
        </p:nvPicPr>
        <p:blipFill>
          <a:blip r:embed="rId4"/>
          <a:stretch>
            <a:fillRect/>
          </a:stretch>
        </p:blipFill>
        <p:spPr>
          <a:xfrm>
            <a:off x="513806" y="1395872"/>
            <a:ext cx="11521439" cy="5327146"/>
          </a:xfrm>
          <a:prstGeom prst="rect">
            <a:avLst/>
          </a:prstGeom>
        </p:spPr>
      </p:pic>
      <p:sp>
        <p:nvSpPr>
          <p:cNvPr id="14" name="Έλλειψη 8"/>
          <p:cNvSpPr/>
          <p:nvPr/>
        </p:nvSpPr>
        <p:spPr>
          <a:xfrm>
            <a:off x="1678321" y="1364998"/>
            <a:ext cx="1582651" cy="29583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15" name="Ευθύγραμμο βέλος σύνδεσης 14"/>
          <p:cNvCxnSpPr/>
          <p:nvPr/>
        </p:nvCxnSpPr>
        <p:spPr>
          <a:xfrm flipV="1">
            <a:off x="10119360" y="2314574"/>
            <a:ext cx="563683" cy="156944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11447928" y="2317875"/>
            <a:ext cx="26894" cy="19094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flipH="1">
            <a:off x="5826034" y="1660833"/>
            <a:ext cx="3429749" cy="47225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563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837329" y="0"/>
            <a:ext cx="9186141" cy="995469"/>
          </a:xfrm>
        </p:spPr>
        <p:txBody>
          <a:bodyPr>
            <a:normAutofit/>
          </a:bodyPr>
          <a:lstStyle/>
          <a:p>
            <a:r>
              <a:rPr lang="el-GR" b="1" dirty="0"/>
              <a:t>Το </a:t>
            </a:r>
            <a:r>
              <a:rPr lang="el-GR" b="1" dirty="0" err="1"/>
              <a:t>Tinkercad</a:t>
            </a:r>
            <a:endParaRPr lang="el-GR"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pic>
        <p:nvPicPr>
          <p:cNvPr id="3" name="Εικόνα 2"/>
          <p:cNvPicPr>
            <a:picLocks noChangeAspect="1"/>
          </p:cNvPicPr>
          <p:nvPr/>
        </p:nvPicPr>
        <p:blipFill rotWithShape="1">
          <a:blip r:embed="rId4"/>
          <a:srcRect l="5732" r="5077" b="6618"/>
          <a:stretch/>
        </p:blipFill>
        <p:spPr>
          <a:xfrm>
            <a:off x="2218764" y="995469"/>
            <a:ext cx="9332260" cy="5796266"/>
          </a:xfrm>
          <a:prstGeom prst="rect">
            <a:avLst/>
          </a:prstGeom>
        </p:spPr>
      </p:pic>
    </p:spTree>
    <p:extLst>
      <p:ext uri="{BB962C8B-B14F-4D97-AF65-F5344CB8AC3E}">
        <p14:creationId xmlns:p14="http://schemas.microsoft.com/office/powerpoint/2010/main" val="144708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700176" y="282774"/>
            <a:ext cx="9491824" cy="712695"/>
          </a:xfrm>
        </p:spPr>
        <p:txBody>
          <a:bodyPr>
            <a:noAutofit/>
          </a:bodyPr>
          <a:lstStyle/>
          <a:p>
            <a:r>
              <a:rPr lang="el-GR" sz="4800" b="1" dirty="0"/>
              <a:t>Το </a:t>
            </a:r>
            <a:r>
              <a:rPr lang="el-GR" sz="4800" b="1" dirty="0" err="1"/>
              <a:t>Tinkercad</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Θέση περιεχομένου 1"/>
          <p:cNvSpPr txBox="1">
            <a:spLocks/>
          </p:cNvSpPr>
          <p:nvPr/>
        </p:nvSpPr>
        <p:spPr>
          <a:xfrm>
            <a:off x="1040123" y="1395870"/>
            <a:ext cx="10362983" cy="5273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400" dirty="0"/>
          </a:p>
        </p:txBody>
      </p:sp>
      <p:sp>
        <p:nvSpPr>
          <p:cNvPr id="3" name="Ορθογώνιο 2"/>
          <p:cNvSpPr/>
          <p:nvPr/>
        </p:nvSpPr>
        <p:spPr>
          <a:xfrm>
            <a:off x="159636" y="3289834"/>
            <a:ext cx="3037369" cy="1323439"/>
          </a:xfrm>
          <a:prstGeom prst="rect">
            <a:avLst/>
          </a:prstGeom>
        </p:spPr>
        <p:txBody>
          <a:bodyPr wrap="square">
            <a:spAutoFit/>
          </a:bodyPr>
          <a:lstStyle/>
          <a:p>
            <a:r>
              <a:rPr lang="el-GR" sz="2000" dirty="0" smtClean="0"/>
              <a:t>Ανοίγουμε </a:t>
            </a:r>
            <a:r>
              <a:rPr lang="el-GR" sz="2000" dirty="0"/>
              <a:t>ένα νέο έργο κάνοντας κλικ στο μπλε κουμπί </a:t>
            </a:r>
            <a:r>
              <a:rPr lang="en-US" sz="2000" dirty="0"/>
              <a:t>“+new</a:t>
            </a:r>
            <a:r>
              <a:rPr lang="el-GR" sz="2000" dirty="0"/>
              <a:t>“</a:t>
            </a:r>
            <a:r>
              <a:rPr lang="en-US" sz="2000" dirty="0"/>
              <a:t> </a:t>
            </a:r>
            <a:r>
              <a:rPr lang="el-GR" sz="2000" dirty="0"/>
              <a:t>και επιλέγουμε </a:t>
            </a:r>
            <a:r>
              <a:rPr lang="el-GR" sz="2000" dirty="0" smtClean="0"/>
              <a:t>.</a:t>
            </a:r>
            <a:endParaRPr lang="el-GR" sz="2000" dirty="0"/>
          </a:p>
        </p:txBody>
      </p:sp>
      <p:pic>
        <p:nvPicPr>
          <p:cNvPr id="7" name="Εικόνα 6"/>
          <p:cNvPicPr>
            <a:picLocks noChangeAspect="1"/>
          </p:cNvPicPr>
          <p:nvPr/>
        </p:nvPicPr>
        <p:blipFill>
          <a:blip r:embed="rId4"/>
          <a:stretch>
            <a:fillRect/>
          </a:stretch>
        </p:blipFill>
        <p:spPr>
          <a:xfrm>
            <a:off x="3040835" y="923109"/>
            <a:ext cx="9011827" cy="5843451"/>
          </a:xfrm>
          <a:prstGeom prst="rect">
            <a:avLst/>
          </a:prstGeom>
        </p:spPr>
      </p:pic>
      <p:cxnSp>
        <p:nvCxnSpPr>
          <p:cNvPr id="9" name="Ευθύγραμμο βέλος σύνδεσης 8"/>
          <p:cNvCxnSpPr/>
          <p:nvPr/>
        </p:nvCxnSpPr>
        <p:spPr>
          <a:xfrm>
            <a:off x="4432663" y="3844834"/>
            <a:ext cx="6219524" cy="7869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476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700176" y="282774"/>
            <a:ext cx="9491824" cy="712695"/>
          </a:xfrm>
        </p:spPr>
        <p:txBody>
          <a:bodyPr>
            <a:noAutofit/>
          </a:bodyPr>
          <a:lstStyle/>
          <a:p>
            <a:r>
              <a:rPr lang="el-GR" sz="4800" b="1" dirty="0"/>
              <a:t>Το </a:t>
            </a:r>
            <a:r>
              <a:rPr lang="el-GR" sz="4800" b="1" dirty="0" err="1"/>
              <a:t>Tinkercad</a:t>
            </a:r>
            <a:endParaRPr lang="el-GR" sz="49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8" name="Θέση περιεχομένου 1"/>
          <p:cNvSpPr txBox="1">
            <a:spLocks/>
          </p:cNvSpPr>
          <p:nvPr/>
        </p:nvSpPr>
        <p:spPr>
          <a:xfrm>
            <a:off x="1040123" y="1395870"/>
            <a:ext cx="10362983" cy="52738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l-GR" sz="2400" dirty="0"/>
          </a:p>
        </p:txBody>
      </p:sp>
      <p:sp>
        <p:nvSpPr>
          <p:cNvPr id="3" name="Ορθογώνιο 2"/>
          <p:cNvSpPr/>
          <p:nvPr/>
        </p:nvSpPr>
        <p:spPr>
          <a:xfrm>
            <a:off x="80298" y="1367292"/>
            <a:ext cx="3037369" cy="4708981"/>
          </a:xfrm>
          <a:prstGeom prst="rect">
            <a:avLst/>
          </a:prstGeom>
        </p:spPr>
        <p:txBody>
          <a:bodyPr wrap="square">
            <a:spAutoFit/>
          </a:bodyPr>
          <a:lstStyle/>
          <a:p>
            <a:endParaRPr lang="el-GR" sz="2000" dirty="0" smtClean="0"/>
          </a:p>
          <a:p>
            <a:endParaRPr lang="el-GR" sz="2000" dirty="0"/>
          </a:p>
          <a:p>
            <a:endParaRPr lang="el-GR" sz="2000" dirty="0"/>
          </a:p>
          <a:p>
            <a:r>
              <a:rPr lang="el-GR" sz="2000" dirty="0"/>
              <a:t>Θα εμφανιστεί ένα μπλε επίπεδο εργασίας καθώς και μια βιβλιοθήκη σχημάτων στα δεξιά. </a:t>
            </a:r>
            <a:endParaRPr lang="el-GR" sz="2000" dirty="0" smtClean="0"/>
          </a:p>
          <a:p>
            <a:r>
              <a:rPr lang="el-GR" sz="2000" dirty="0" smtClean="0"/>
              <a:t>Το </a:t>
            </a:r>
            <a:r>
              <a:rPr lang="el-GR" sz="2000" dirty="0" err="1"/>
              <a:t>Tinkercad</a:t>
            </a:r>
            <a:r>
              <a:rPr lang="el-GR" sz="2000" dirty="0"/>
              <a:t> </a:t>
            </a:r>
            <a:r>
              <a:rPr lang="el-GR" sz="2000" dirty="0" err="1"/>
              <a:t>auto</a:t>
            </a:r>
            <a:r>
              <a:rPr lang="el-GR" sz="2000" dirty="0"/>
              <a:t> δημιουργεί ένα </a:t>
            </a:r>
            <a:r>
              <a:rPr lang="el-GR" sz="2000" dirty="0" smtClean="0"/>
              <a:t>όνομα </a:t>
            </a:r>
            <a:r>
              <a:rPr lang="el-GR" sz="2000" dirty="0"/>
              <a:t>για το νέο </a:t>
            </a:r>
            <a:r>
              <a:rPr lang="el-GR" sz="2000" dirty="0" smtClean="0"/>
              <a:t>σχέδιο </a:t>
            </a:r>
            <a:r>
              <a:rPr lang="el-GR" sz="2000" dirty="0"/>
              <a:t>(που φαίνεται στην επάνω αριστερή γωνία) με έναν κύβο από κάτω του για να αλλάξει την προοπτική του επιπέδου εργασίας.</a:t>
            </a:r>
          </a:p>
        </p:txBody>
      </p:sp>
      <p:pic>
        <p:nvPicPr>
          <p:cNvPr id="12" name="Εικόνα 11"/>
          <p:cNvPicPr>
            <a:picLocks noChangeAspect="1"/>
          </p:cNvPicPr>
          <p:nvPr/>
        </p:nvPicPr>
        <p:blipFill>
          <a:blip r:embed="rId4"/>
          <a:stretch>
            <a:fillRect/>
          </a:stretch>
        </p:blipFill>
        <p:spPr>
          <a:xfrm>
            <a:off x="3197965" y="1227898"/>
            <a:ext cx="8994036" cy="5441843"/>
          </a:xfrm>
          <a:prstGeom prst="rect">
            <a:avLst/>
          </a:prstGeom>
        </p:spPr>
      </p:pic>
      <p:cxnSp>
        <p:nvCxnSpPr>
          <p:cNvPr id="13" name="Ευθύγραμμο βέλος σύνδεσης 12"/>
          <p:cNvCxnSpPr/>
          <p:nvPr/>
        </p:nvCxnSpPr>
        <p:spPr>
          <a:xfrm flipV="1">
            <a:off x="3014330" y="2603863"/>
            <a:ext cx="303636" cy="2714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191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1"/>
            <a:ext cx="8982635" cy="967758"/>
          </a:xfrm>
        </p:spPr>
        <p:txBody>
          <a:bodyPr>
            <a:noAutofit/>
          </a:bodyPr>
          <a:lstStyle/>
          <a:p>
            <a:r>
              <a:rPr lang="el-GR" b="1" dirty="0"/>
              <a:t>Το </a:t>
            </a:r>
            <a:r>
              <a:rPr lang="el-GR" b="1" dirty="0" err="1" smtClean="0"/>
              <a:t>Tinkercad</a:t>
            </a:r>
            <a:r>
              <a:rPr lang="en-US" b="1" dirty="0" smtClean="0"/>
              <a:t> 3D </a:t>
            </a:r>
            <a:r>
              <a:rPr lang="el-GR" b="1" dirty="0" smtClean="0"/>
              <a:t>σχέδιο </a:t>
            </a:r>
            <a:endParaRPr lang="el-GR"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pic>
        <p:nvPicPr>
          <p:cNvPr id="3" name="Εικόνα 2"/>
          <p:cNvPicPr>
            <a:picLocks noChangeAspect="1"/>
          </p:cNvPicPr>
          <p:nvPr/>
        </p:nvPicPr>
        <p:blipFill rotWithShape="1">
          <a:blip r:embed="rId4"/>
          <a:srcRect b="7169"/>
          <a:stretch/>
        </p:blipFill>
        <p:spPr>
          <a:xfrm>
            <a:off x="228600" y="1486043"/>
            <a:ext cx="11794870" cy="5341104"/>
          </a:xfrm>
          <a:prstGeom prst="rect">
            <a:avLst/>
          </a:prstGeom>
        </p:spPr>
      </p:pic>
      <p:sp>
        <p:nvSpPr>
          <p:cNvPr id="9" name="TextBox 8"/>
          <p:cNvSpPr txBox="1"/>
          <p:nvPr/>
        </p:nvSpPr>
        <p:spPr>
          <a:xfrm>
            <a:off x="3953435" y="3173506"/>
            <a:ext cx="739589" cy="369332"/>
          </a:xfrm>
          <a:prstGeom prst="rect">
            <a:avLst/>
          </a:prstGeom>
          <a:noFill/>
        </p:spPr>
        <p:txBody>
          <a:bodyPr wrap="square" rtlCol="0">
            <a:spAutoFit/>
          </a:bodyPr>
          <a:lstStyle/>
          <a:p>
            <a:r>
              <a:rPr lang="el-GR" b="1" dirty="0" smtClean="0"/>
              <a:t>ΣΥΡΩ</a:t>
            </a:r>
            <a:endParaRPr lang="el-GR" b="1" dirty="0"/>
          </a:p>
        </p:txBody>
      </p:sp>
      <p:cxnSp>
        <p:nvCxnSpPr>
          <p:cNvPr id="12" name="Ευθύγραμμο βέλος σύνδεσης 11"/>
          <p:cNvCxnSpPr/>
          <p:nvPr/>
        </p:nvCxnSpPr>
        <p:spPr>
          <a:xfrm>
            <a:off x="4760259" y="3361765"/>
            <a:ext cx="6602506" cy="5907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flipH="1">
            <a:off x="5446059" y="4141694"/>
            <a:ext cx="5916706" cy="6051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76264" y="1864753"/>
            <a:ext cx="1485901" cy="369332"/>
          </a:xfrm>
          <a:prstGeom prst="rect">
            <a:avLst/>
          </a:prstGeom>
          <a:noFill/>
        </p:spPr>
        <p:txBody>
          <a:bodyPr wrap="square" rtlCol="0">
            <a:spAutoFit/>
          </a:bodyPr>
          <a:lstStyle/>
          <a:p>
            <a:r>
              <a:rPr lang="el-GR" b="1" dirty="0" smtClean="0"/>
              <a:t>ΡΥΘΜΙΖΩ</a:t>
            </a:r>
            <a:endParaRPr lang="el-GR" b="1" dirty="0"/>
          </a:p>
        </p:txBody>
      </p:sp>
      <p:sp>
        <p:nvSpPr>
          <p:cNvPr id="19" name="TextBox 18"/>
          <p:cNvSpPr txBox="1"/>
          <p:nvPr/>
        </p:nvSpPr>
        <p:spPr>
          <a:xfrm>
            <a:off x="1438384" y="2808332"/>
            <a:ext cx="1485901" cy="646331"/>
          </a:xfrm>
          <a:prstGeom prst="rect">
            <a:avLst/>
          </a:prstGeom>
          <a:noFill/>
        </p:spPr>
        <p:txBody>
          <a:bodyPr wrap="square" rtlCol="0">
            <a:spAutoFit/>
          </a:bodyPr>
          <a:lstStyle/>
          <a:p>
            <a:r>
              <a:rPr lang="el-GR" b="1" dirty="0" smtClean="0"/>
              <a:t>ΟΨΕΙΣ ΣΧΗΜΑΤΟΣ</a:t>
            </a:r>
            <a:endParaRPr lang="el-GR" b="1" dirty="0"/>
          </a:p>
        </p:txBody>
      </p:sp>
      <p:cxnSp>
        <p:nvCxnSpPr>
          <p:cNvPr id="20" name="Ευθύγραμμο βέλος σύνδεσης 19"/>
          <p:cNvCxnSpPr/>
          <p:nvPr/>
        </p:nvCxnSpPr>
        <p:spPr>
          <a:xfrm flipH="1">
            <a:off x="1091686" y="3124311"/>
            <a:ext cx="450477" cy="71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Έλλειψη 21"/>
          <p:cNvSpPr/>
          <p:nvPr/>
        </p:nvSpPr>
        <p:spPr>
          <a:xfrm>
            <a:off x="7044909" y="2234085"/>
            <a:ext cx="2771444" cy="369606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3" name="Έλλειψη 22"/>
          <p:cNvSpPr/>
          <p:nvPr/>
        </p:nvSpPr>
        <p:spPr>
          <a:xfrm>
            <a:off x="480944" y="2906343"/>
            <a:ext cx="593470" cy="63649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cxnSp>
        <p:nvCxnSpPr>
          <p:cNvPr id="24" name="Ευθύγραμμο βέλος σύνδεσης 23"/>
          <p:cNvCxnSpPr/>
          <p:nvPr/>
        </p:nvCxnSpPr>
        <p:spPr>
          <a:xfrm>
            <a:off x="6126035" y="2157791"/>
            <a:ext cx="1047296" cy="10099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Έλλειψη 25"/>
          <p:cNvSpPr/>
          <p:nvPr/>
        </p:nvSpPr>
        <p:spPr>
          <a:xfrm>
            <a:off x="9725134" y="3244701"/>
            <a:ext cx="2323431" cy="466688"/>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27" name="TextBox 26"/>
          <p:cNvSpPr txBox="1"/>
          <p:nvPr/>
        </p:nvSpPr>
        <p:spPr>
          <a:xfrm>
            <a:off x="9725134" y="967759"/>
            <a:ext cx="1485901" cy="369332"/>
          </a:xfrm>
          <a:prstGeom prst="rect">
            <a:avLst/>
          </a:prstGeom>
          <a:noFill/>
        </p:spPr>
        <p:txBody>
          <a:bodyPr wrap="square" rtlCol="0">
            <a:spAutoFit/>
          </a:bodyPr>
          <a:lstStyle/>
          <a:p>
            <a:r>
              <a:rPr lang="el-GR" b="1" dirty="0" smtClean="0"/>
              <a:t>ΒΙΒΛΙΟΘΗΚΗ</a:t>
            </a:r>
            <a:endParaRPr lang="el-GR" b="1" dirty="0"/>
          </a:p>
        </p:txBody>
      </p:sp>
      <p:cxnSp>
        <p:nvCxnSpPr>
          <p:cNvPr id="28" name="Ευθύγραμμο βέλος σύνδεσης 27"/>
          <p:cNvCxnSpPr/>
          <p:nvPr/>
        </p:nvCxnSpPr>
        <p:spPr>
          <a:xfrm>
            <a:off x="10468084" y="1248892"/>
            <a:ext cx="214705" cy="20521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644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040835" y="323117"/>
            <a:ext cx="8982635" cy="739587"/>
          </a:xfrm>
        </p:spPr>
        <p:txBody>
          <a:bodyPr>
            <a:normAutofit fontScale="90000"/>
          </a:bodyPr>
          <a:lstStyle/>
          <a:p>
            <a:r>
              <a:rPr lang="el-GR" sz="5400" b="1" dirty="0" smtClean="0"/>
              <a:t> Το </a:t>
            </a:r>
            <a:r>
              <a:rPr lang="el-GR" sz="5400" b="1" dirty="0" err="1" smtClean="0"/>
              <a:t>Tinkercad</a:t>
            </a:r>
            <a:endParaRPr lang="el-GR" sz="5400" b="1" dirty="0"/>
          </a:p>
        </p:txBody>
      </p:sp>
      <p:pic>
        <p:nvPicPr>
          <p:cNvPr id="4" name="Εικόνα 3" descr="ΛΟΓΟΤΥΠΟ ΑΣΠΑΙΤΕ ΕΛΛΗΝΙΚΟ cop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321" cy="995469"/>
          </a:xfrm>
          <a:prstGeom prst="rect">
            <a:avLst/>
          </a:prstGeom>
          <a:noFill/>
          <a:ln>
            <a:noFill/>
          </a:ln>
        </p:spPr>
      </p:pic>
      <p:sp>
        <p:nvSpPr>
          <p:cNvPr id="5" name="TextBox 4"/>
          <p:cNvSpPr txBox="1"/>
          <p:nvPr/>
        </p:nvSpPr>
        <p:spPr>
          <a:xfrm>
            <a:off x="1704826" y="50345"/>
            <a:ext cx="1309504" cy="1015663"/>
          </a:xfrm>
          <a:prstGeom prst="rect">
            <a:avLst/>
          </a:prstGeom>
          <a:noFill/>
        </p:spPr>
        <p:txBody>
          <a:bodyPr wrap="square" rtlCol="0">
            <a:spAutoFit/>
          </a:bodyPr>
          <a:lstStyle/>
          <a:p>
            <a:r>
              <a:rPr lang="el-GR" sz="1200" b="1" dirty="0"/>
              <a:t>Α</a:t>
            </a:r>
            <a:r>
              <a:rPr lang="el-GR" sz="1200" dirty="0"/>
              <a:t>ΝΩΤΑΤΗ </a:t>
            </a:r>
          </a:p>
          <a:p>
            <a:r>
              <a:rPr lang="el-GR" sz="1200" b="1" dirty="0"/>
              <a:t>Σ</a:t>
            </a:r>
            <a:r>
              <a:rPr lang="el-GR" sz="1200" dirty="0"/>
              <a:t>ΧΟΛΗ</a:t>
            </a:r>
          </a:p>
          <a:p>
            <a:r>
              <a:rPr lang="el-GR" sz="1200" b="1" dirty="0"/>
              <a:t>ΠΑ</a:t>
            </a:r>
            <a:r>
              <a:rPr lang="el-GR" sz="1200" dirty="0"/>
              <a:t>ΙΔΑΓΩΓΙΚΗΣ &amp;</a:t>
            </a:r>
          </a:p>
          <a:p>
            <a:r>
              <a:rPr lang="el-GR" sz="1200" b="1" dirty="0"/>
              <a:t>Τ</a:t>
            </a:r>
            <a:r>
              <a:rPr lang="el-GR" sz="1200" dirty="0"/>
              <a:t>ΕΧΝΟΛΟΓΙΚΗΣ</a:t>
            </a:r>
          </a:p>
          <a:p>
            <a:r>
              <a:rPr lang="el-GR" sz="1200" b="1" dirty="0"/>
              <a:t>Ε</a:t>
            </a:r>
            <a:r>
              <a:rPr lang="el-GR" sz="1200" dirty="0"/>
              <a:t>ΚΠΑΙΔΕΥΣΗΣ</a:t>
            </a:r>
          </a:p>
        </p:txBody>
      </p:sp>
      <p:sp>
        <p:nvSpPr>
          <p:cNvPr id="6" name="TextBox 5"/>
          <p:cNvSpPr txBox="1"/>
          <p:nvPr/>
        </p:nvSpPr>
        <p:spPr>
          <a:xfrm>
            <a:off x="0" y="1026539"/>
            <a:ext cx="1804918" cy="369332"/>
          </a:xfrm>
          <a:prstGeom prst="rect">
            <a:avLst/>
          </a:prstGeom>
          <a:noFill/>
        </p:spPr>
        <p:txBody>
          <a:bodyPr wrap="none" rtlCol="0">
            <a:spAutoFit/>
          </a:bodyPr>
          <a:lstStyle/>
          <a:p>
            <a:r>
              <a:rPr lang="el-GR" b="1" dirty="0"/>
              <a:t>ΕΠΠΑΙΚ </a:t>
            </a:r>
            <a:r>
              <a:rPr lang="el-GR" b="1" dirty="0" smtClean="0"/>
              <a:t>ΑΘΗΝΑΣ</a:t>
            </a:r>
            <a:endParaRPr lang="el-GR" b="1" dirty="0"/>
          </a:p>
        </p:txBody>
      </p:sp>
      <p:sp>
        <p:nvSpPr>
          <p:cNvPr id="7" name="Ορθογώνιο 6"/>
          <p:cNvSpPr/>
          <p:nvPr/>
        </p:nvSpPr>
        <p:spPr>
          <a:xfrm>
            <a:off x="639635" y="2382889"/>
            <a:ext cx="9593577" cy="1569660"/>
          </a:xfrm>
          <a:prstGeom prst="rect">
            <a:avLst/>
          </a:prstGeom>
        </p:spPr>
        <p:txBody>
          <a:bodyPr wrap="square">
            <a:spAutoFit/>
          </a:bodyPr>
          <a:lstStyle/>
          <a:p>
            <a:endParaRPr lang="el-GR" sz="2400" b="1" dirty="0"/>
          </a:p>
          <a:p>
            <a:pPr marL="444500"/>
            <a:endParaRPr lang="el-GR" sz="2400" dirty="0"/>
          </a:p>
          <a:p>
            <a:endParaRPr lang="el-GR" sz="2400" b="1" dirty="0" smtClean="0"/>
          </a:p>
          <a:p>
            <a:endParaRPr lang="el-GR" sz="2400" b="1" dirty="0"/>
          </a:p>
        </p:txBody>
      </p:sp>
      <p:sp>
        <p:nvSpPr>
          <p:cNvPr id="3" name="Ορθογώνιο 2"/>
          <p:cNvSpPr/>
          <p:nvPr/>
        </p:nvSpPr>
        <p:spPr>
          <a:xfrm>
            <a:off x="287383" y="1395871"/>
            <a:ext cx="11736087" cy="3970318"/>
          </a:xfrm>
          <a:prstGeom prst="rect">
            <a:avLst/>
          </a:prstGeom>
        </p:spPr>
        <p:txBody>
          <a:bodyPr wrap="square">
            <a:spAutoFit/>
          </a:bodyPr>
          <a:lstStyle/>
          <a:p>
            <a:r>
              <a:rPr lang="el-GR" dirty="0"/>
              <a:t>Για να σχεδιάσουν σε τρεις διαστάσεις, οι σχεδιαστές πρέπει να δουν όλες τις πλευρές. </a:t>
            </a:r>
            <a:r>
              <a:rPr lang="el-GR" dirty="0" smtClean="0"/>
              <a:t>Αυτό γίνεται:</a:t>
            </a:r>
            <a:endParaRPr lang="el-GR" dirty="0"/>
          </a:p>
          <a:p>
            <a:pPr marL="342900" indent="-342900">
              <a:buFont typeface="+mj-lt"/>
              <a:buAutoNum type="arabicPeriod"/>
            </a:pPr>
            <a:r>
              <a:rPr lang="el-GR" dirty="0" smtClean="0"/>
              <a:t>Όταν </a:t>
            </a:r>
            <a:r>
              <a:rPr lang="el-GR" dirty="0"/>
              <a:t>κάνετε κλικ στον κύβο στην επάνω αριστερή γωνία, οι χρήστες μπορούν να μετακινήσουν και να γείρουν τον κύβο για να αλλάξουν την προοπτική του επιπέδου εργασίας. </a:t>
            </a:r>
            <a:r>
              <a:rPr lang="el-GR" dirty="0" smtClean="0"/>
              <a:t>Κάνοντας </a:t>
            </a:r>
            <a:r>
              <a:rPr lang="el-GR" dirty="0"/>
              <a:t>κλικ στις πλευρές με την ένδειξη "Επάνω", "Εμπρός", κ.λπ., είναι πολύ εύκολο να </a:t>
            </a:r>
            <a:r>
              <a:rPr lang="el-GR" dirty="0" err="1"/>
              <a:t>επαναπροσανατολίσετε</a:t>
            </a:r>
            <a:r>
              <a:rPr lang="el-GR" dirty="0"/>
              <a:t> το επίπεδο εργασίας.</a:t>
            </a:r>
          </a:p>
          <a:p>
            <a:pPr marL="342900" indent="-342900">
              <a:buFont typeface="+mj-lt"/>
              <a:buAutoNum type="arabicPeriod"/>
            </a:pPr>
            <a:r>
              <a:rPr lang="el-GR" dirty="0" smtClean="0"/>
              <a:t>Οι </a:t>
            </a:r>
            <a:r>
              <a:rPr lang="el-GR" dirty="0"/>
              <a:t>χρήστες μπορούν επίσης να γείρουν και να περιστρέφουν το </a:t>
            </a:r>
            <a:r>
              <a:rPr lang="el-GR" dirty="0" err="1"/>
              <a:t>Workplane</a:t>
            </a:r>
            <a:r>
              <a:rPr lang="el-GR" dirty="0"/>
              <a:t> κρατώντας πατημένο τον αριστερό και τον δεξιό κέρσορα του ποντικιού (ή πατώντας 2 δάχτυλα σε ένα φορητό υπολογιστή αφής) και στη συνέχεια μετακινώντας το ποντίκι. Μόλις απελευθερωθούν τα 2 κουμπιά, το επίπεδο εργασίας σταματά να κινείται.</a:t>
            </a:r>
          </a:p>
          <a:p>
            <a:pPr marL="342900" indent="-342900">
              <a:buFont typeface="+mj-lt"/>
              <a:buAutoNum type="arabicPeriod"/>
            </a:pPr>
            <a:r>
              <a:rPr lang="el-GR" dirty="0" smtClean="0"/>
              <a:t>Μεγέθυνση </a:t>
            </a:r>
            <a:r>
              <a:rPr lang="el-GR" dirty="0"/>
              <a:t>και σμίκρυνση του επιπέδου εργασίας </a:t>
            </a:r>
            <a:r>
              <a:rPr lang="el-GR" dirty="0" smtClean="0"/>
              <a:t>γίνεται κάνοντας </a:t>
            </a:r>
            <a:r>
              <a:rPr lang="el-GR" dirty="0"/>
              <a:t>κύλιση προς τα εμπρός και προς τα πίσω σε ένα ποντίκι ή επιφάνεια αφής. </a:t>
            </a:r>
          </a:p>
          <a:p>
            <a:pPr marL="342900" indent="-342900">
              <a:buFont typeface="+mj-lt"/>
              <a:buAutoNum type="arabicPeriod"/>
            </a:pPr>
            <a:r>
              <a:rPr lang="el-GR" dirty="0" smtClean="0"/>
              <a:t>Το κουμπί </a:t>
            </a:r>
            <a:r>
              <a:rPr lang="el-GR" dirty="0"/>
              <a:t>"</a:t>
            </a:r>
            <a:r>
              <a:rPr lang="el-GR" dirty="0" err="1"/>
              <a:t>Home</a:t>
            </a:r>
            <a:r>
              <a:rPr lang="el-GR" dirty="0"/>
              <a:t>" σε σχήμα σπιτιού στο αριστερό </a:t>
            </a:r>
            <a:r>
              <a:rPr lang="el-GR" dirty="0" smtClean="0"/>
              <a:t>μέρος της </a:t>
            </a:r>
            <a:r>
              <a:rPr lang="el-GR" dirty="0"/>
              <a:t>οθόνης. </a:t>
            </a:r>
            <a:r>
              <a:rPr lang="el-GR" dirty="0" smtClean="0"/>
              <a:t>Με </a:t>
            </a:r>
            <a:r>
              <a:rPr lang="el-GR" dirty="0"/>
              <a:t>κλικ σε αυτό το κουμπί </a:t>
            </a:r>
            <a:r>
              <a:rPr lang="el-GR" dirty="0" smtClean="0"/>
              <a:t>επιστρέφουμε </a:t>
            </a:r>
            <a:r>
              <a:rPr lang="el-GR" dirty="0"/>
              <a:t>σε μια πολύ απλή, μπροστινή όψη του επιπέδου εργασίας.</a:t>
            </a:r>
          </a:p>
          <a:p>
            <a:r>
              <a:rPr lang="el-GR" dirty="0" smtClean="0"/>
              <a:t>Κάτω </a:t>
            </a:r>
            <a:r>
              <a:rPr lang="el-GR" dirty="0"/>
              <a:t>από το όνομα του αρχείου στο επάνω αριστερό μέρος της οθόνης, οι χρήστες θα βρουν 2 κουμπιά </a:t>
            </a:r>
            <a:r>
              <a:rPr lang="el-GR" dirty="0" smtClean="0"/>
              <a:t>- </a:t>
            </a:r>
            <a:r>
              <a:rPr lang="el-GR" dirty="0"/>
              <a:t>έναν κάδο απορριμμάτων και 2 βέλη. Αυτά επιτρέπουν στους χρήστες να διαγράφουν επιλεγμένα αντικείμενα και να αναιρούν ή να επαναλαμβάνουν ενέργειες, αντίστοιχα, με απόλυτη ευκολία.</a:t>
            </a:r>
          </a:p>
        </p:txBody>
      </p:sp>
    </p:spTree>
    <p:extLst>
      <p:ext uri="{BB962C8B-B14F-4D97-AF65-F5344CB8AC3E}">
        <p14:creationId xmlns:p14="http://schemas.microsoft.com/office/powerpoint/2010/main" val="780730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21065</TotalTime>
  <Words>565</Words>
  <Application>Microsoft Office PowerPoint</Application>
  <PresentationFormat>Ευρεία οθόνη</PresentationFormat>
  <Paragraphs>237</Paragraphs>
  <Slides>20</Slides>
  <Notes>20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Calibri</vt:lpstr>
      <vt:lpstr>Calibri Light</vt:lpstr>
      <vt:lpstr>Θέμα του Office</vt:lpstr>
      <vt:lpstr>Παιδαγωγικές Εφαρμογές ΗΥ</vt:lpstr>
      <vt:lpstr> Το Tinkercad</vt:lpstr>
      <vt:lpstr>Το Tinkercad</vt:lpstr>
      <vt:lpstr>Το Tinkercad</vt:lpstr>
      <vt:lpstr>Το Tinkercad</vt:lpstr>
      <vt:lpstr>Το Tinkercad</vt:lpstr>
      <vt:lpstr>Το Tinkercad</vt:lpstr>
      <vt:lpstr>Το Tinkercad 3D σχέδιο </vt:lpstr>
      <vt:lpstr> Το Tinkercad</vt:lpstr>
      <vt:lpstr> Το Tinkercad</vt:lpstr>
      <vt:lpstr> Το Tinkercad</vt:lpstr>
      <vt:lpstr> Το Tinkercad</vt:lpstr>
      <vt:lpstr> Το Tinkercad</vt:lpstr>
      <vt:lpstr> Το Tinkercad</vt:lpstr>
      <vt:lpstr> Το Tinkercad</vt:lpstr>
      <vt:lpstr> Το Tinkercad</vt:lpstr>
      <vt:lpstr>Tinkercad Βιβλιοθήκες 3D σχέδιο</vt:lpstr>
      <vt:lpstr>Το Tinkercad</vt:lpstr>
      <vt:lpstr>Παράδειγμα διδακτικού σεναρίου</vt:lpstr>
      <vt:lpstr>Tinkercad Βιβλιοθήκες Κύκλωμα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Παιδαγωγικές Εφαρμογές ΗΥ</dc:title>
  <dc:creator>spanetsos</dc:creator>
  <cp:lastModifiedBy>spanetsos</cp:lastModifiedBy>
  <cp:revision>192</cp:revision>
  <dcterms:created xsi:type="dcterms:W3CDTF">2022-02-14T19:54:02Z</dcterms:created>
  <dcterms:modified xsi:type="dcterms:W3CDTF">2023-05-01T17:43:05Z</dcterms:modified>
</cp:coreProperties>
</file>