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71" r:id="rId14"/>
    <p:sldId id="269" r:id="rId15"/>
    <p:sldId id="270" r:id="rId16"/>
    <p:sldId id="272" r:id="rId17"/>
    <p:sldId id="273" r:id="rId18"/>
    <p:sldId id="274" r:id="rId19"/>
    <p:sldId id="278" r:id="rId20"/>
    <p:sldId id="279" r:id="rId21"/>
    <p:sldId id="28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B9ADCD4-2B50-4E87-9364-5FA21F5A14C5}">
          <p14:sldIdLst>
            <p14:sldId id="256"/>
            <p14:sldId id="257"/>
            <p14:sldId id="258"/>
            <p14:sldId id="259"/>
            <p14:sldId id="260"/>
            <p14:sldId id="261"/>
            <p14:sldId id="262"/>
            <p14:sldId id="263"/>
            <p14:sldId id="264"/>
            <p14:sldId id="268"/>
            <p14:sldId id="265"/>
            <p14:sldId id="266"/>
            <p14:sldId id="271"/>
            <p14:sldId id="269"/>
            <p14:sldId id="270"/>
            <p14:sldId id="272"/>
            <p14:sldId id="273"/>
            <p14:sldId id="274"/>
            <p14:sldId id="278"/>
            <p14:sldId id="279"/>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0" autoAdjust="0"/>
    <p:restoredTop sz="94660"/>
  </p:normalViewPr>
  <p:slideViewPr>
    <p:cSldViewPr snapToGrid="0">
      <p:cViewPr varScale="1">
        <p:scale>
          <a:sx n="82" d="100"/>
          <a:sy n="82" d="100"/>
        </p:scale>
        <p:origin x="9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9274A-5A90-40DB-B491-241BF918A4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585800-2771-4C53-B384-BF613F8282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3CB568-7525-4D7E-8E75-9CC70EBCF1EE}"/>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5" name="Footer Placeholder 4">
            <a:extLst>
              <a:ext uri="{FF2B5EF4-FFF2-40B4-BE49-F238E27FC236}">
                <a16:creationId xmlns:a16="http://schemas.microsoft.com/office/drawing/2014/main" id="{394E4BD1-FE8B-4358-A441-054D92167B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174FB9-EB3C-4632-AC25-8CD65FF3AE26}"/>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3911347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9841D-1C4D-48FE-8D3D-95936AC4D8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8B0C70-5447-4A89-AD00-26C74FE0E9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D6B0ED-387B-483A-A01F-31EBDE62FE98}"/>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5" name="Footer Placeholder 4">
            <a:extLst>
              <a:ext uri="{FF2B5EF4-FFF2-40B4-BE49-F238E27FC236}">
                <a16:creationId xmlns:a16="http://schemas.microsoft.com/office/drawing/2014/main" id="{09B350A7-8944-415C-8896-A1F527DC6D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DD129-9706-46C9-8675-0C7A80687557}"/>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1325653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263EC1-549A-47C5-97B8-A6CFE97F52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3B210C-F836-4A2C-854B-AFD4FA0AC52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BE8ECD-E4A2-4C3A-827E-2DBA576ED064}"/>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5" name="Footer Placeholder 4">
            <a:extLst>
              <a:ext uri="{FF2B5EF4-FFF2-40B4-BE49-F238E27FC236}">
                <a16:creationId xmlns:a16="http://schemas.microsoft.com/office/drawing/2014/main" id="{8F6AE4EB-25D5-40E5-8DC4-7D99833EA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32C11-33AD-4801-87C0-33EAD39A6490}"/>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240716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6FBFA-BEB8-445A-923C-87DF1847B4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859B1F-481A-492E-A37B-63515ABD22D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0F3189-C7E4-488C-BF34-5CC89EBAE21B}"/>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5" name="Footer Placeholder 4">
            <a:extLst>
              <a:ext uri="{FF2B5EF4-FFF2-40B4-BE49-F238E27FC236}">
                <a16:creationId xmlns:a16="http://schemas.microsoft.com/office/drawing/2014/main" id="{D043D60B-EABC-46DB-973B-034DA1D1C5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FE5603-68F3-4510-98E7-6DBEBEE3A81C}"/>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2225332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632F0-070B-4773-BD29-6F8F67214C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CD13C1-3D00-41BE-8E3A-52896F36CE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C04FE8-2955-4E20-8C6F-B695257B6588}"/>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5" name="Footer Placeholder 4">
            <a:extLst>
              <a:ext uri="{FF2B5EF4-FFF2-40B4-BE49-F238E27FC236}">
                <a16:creationId xmlns:a16="http://schemas.microsoft.com/office/drawing/2014/main" id="{BCCD5663-4D2B-44DF-AB84-3438CEAE7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72F1C9-ECA7-43A1-88A8-69EB75345C05}"/>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2925854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BA18A-C087-4C43-94B6-AA474BF138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C265EC-7D2B-49EB-BE3A-F10CFC5BC07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BC764B-953C-4E90-9CF3-12975C64731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BA0A9B-DA97-47A6-8F62-D8F716EAA1A3}"/>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6" name="Footer Placeholder 5">
            <a:extLst>
              <a:ext uri="{FF2B5EF4-FFF2-40B4-BE49-F238E27FC236}">
                <a16:creationId xmlns:a16="http://schemas.microsoft.com/office/drawing/2014/main" id="{9F48F486-8EFB-4A52-AAD4-2A72A9F0D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582409-FC6E-423C-A684-127B0ED1743C}"/>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1546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06C4-D433-43A0-9473-6C2FDD7F3B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709DEB-6923-43D6-B86F-96E55B2CB5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314454-8D29-47CE-ABFE-44F3DC0849A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947CDE-2DEF-498A-8B6F-578FFDA5A2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D06052-9A0F-4716-B41C-5D0C10D8661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1E82CE-31B8-4E31-915A-73605396EA07}"/>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8" name="Footer Placeholder 7">
            <a:extLst>
              <a:ext uri="{FF2B5EF4-FFF2-40B4-BE49-F238E27FC236}">
                <a16:creationId xmlns:a16="http://schemas.microsoft.com/office/drawing/2014/main" id="{268F4AFC-F3F1-4520-9FEE-DD3F20A70F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8A784A-2CF1-4B72-A448-FA2840E821EA}"/>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280117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D54D1-B0B1-4EB9-9011-63E8DA9B95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088D8F-836D-431F-9FA0-8FC66EE43758}"/>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4" name="Footer Placeholder 3">
            <a:extLst>
              <a:ext uri="{FF2B5EF4-FFF2-40B4-BE49-F238E27FC236}">
                <a16:creationId xmlns:a16="http://schemas.microsoft.com/office/drawing/2014/main" id="{B8710A95-0D82-4ECC-8719-3C6E9AE264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D6D9A1-2048-46D3-BE41-379AFEC831B9}"/>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3718066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44274C-E07B-4837-865B-7BD1430B30A7}"/>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3" name="Footer Placeholder 2">
            <a:extLst>
              <a:ext uri="{FF2B5EF4-FFF2-40B4-BE49-F238E27FC236}">
                <a16:creationId xmlns:a16="http://schemas.microsoft.com/office/drawing/2014/main" id="{B12745BA-FDF6-498A-B5CC-D09E2C4755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7813935-B85B-4C7A-A679-AA032B2229F3}"/>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86094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F0F32-42D1-46B9-9A21-747097C76B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48A1E5-9E79-47B9-B069-595198C70D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A1E1B8-0F48-4B58-B366-90F21547B0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09AC9E-0858-4196-A187-556150BCC367}"/>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6" name="Footer Placeholder 5">
            <a:extLst>
              <a:ext uri="{FF2B5EF4-FFF2-40B4-BE49-F238E27FC236}">
                <a16:creationId xmlns:a16="http://schemas.microsoft.com/office/drawing/2014/main" id="{8B0CA1F6-625B-4D39-BAF2-BF8CD28FB4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A5E06E-23E0-4557-86DC-1D939012F58D}"/>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4166583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0BDB1-F0F6-42DA-895A-85D11DC0E3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22E1D2-3C43-4B76-93AA-C1E9BB419E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2FA01CC-7400-4428-A1E5-E5D1C2A2A9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B325897-E636-4FDE-B7AD-F248FA3A88D5}"/>
              </a:ext>
            </a:extLst>
          </p:cNvPr>
          <p:cNvSpPr>
            <a:spLocks noGrp="1"/>
          </p:cNvSpPr>
          <p:nvPr>
            <p:ph type="dt" sz="half" idx="10"/>
          </p:nvPr>
        </p:nvSpPr>
        <p:spPr/>
        <p:txBody>
          <a:bodyPr/>
          <a:lstStyle/>
          <a:p>
            <a:fld id="{3C84F52D-AAEB-4344-A45F-84FD8387A01E}" type="datetimeFigureOut">
              <a:rPr lang="en-US" smtClean="0"/>
              <a:t>17-Feb-24</a:t>
            </a:fld>
            <a:endParaRPr lang="en-US"/>
          </a:p>
        </p:txBody>
      </p:sp>
      <p:sp>
        <p:nvSpPr>
          <p:cNvPr id="6" name="Footer Placeholder 5">
            <a:extLst>
              <a:ext uri="{FF2B5EF4-FFF2-40B4-BE49-F238E27FC236}">
                <a16:creationId xmlns:a16="http://schemas.microsoft.com/office/drawing/2014/main" id="{0A621A39-A14E-42E4-84F2-32B2D61B2E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DAAA4-0059-4E32-9B98-FD21DE13DA76}"/>
              </a:ext>
            </a:extLst>
          </p:cNvPr>
          <p:cNvSpPr>
            <a:spLocks noGrp="1"/>
          </p:cNvSpPr>
          <p:nvPr>
            <p:ph type="sldNum" sz="quarter" idx="12"/>
          </p:nvPr>
        </p:nvSpPr>
        <p:spPr/>
        <p:txBody>
          <a:bodyPr/>
          <a:lstStyle/>
          <a:p>
            <a:fld id="{67EF873D-98A8-4184-9C44-46D8FF7DF1B3}" type="slidenum">
              <a:rPr lang="en-US" smtClean="0"/>
              <a:t>‹#›</a:t>
            </a:fld>
            <a:endParaRPr lang="en-US"/>
          </a:p>
        </p:txBody>
      </p:sp>
    </p:spTree>
    <p:extLst>
      <p:ext uri="{BB962C8B-B14F-4D97-AF65-F5344CB8AC3E}">
        <p14:creationId xmlns:p14="http://schemas.microsoft.com/office/powerpoint/2010/main" val="308044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A2DA78-8A2A-4F65-A4E7-5D02F54023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4B4432-63CE-4FF7-B0FA-02FB1B1A2B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F5A9AE-72D1-4A62-B317-92FE782954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4F52D-AAEB-4344-A45F-84FD8387A01E}" type="datetimeFigureOut">
              <a:rPr lang="en-US" smtClean="0"/>
              <a:t>17-Feb-24</a:t>
            </a:fld>
            <a:endParaRPr lang="en-US"/>
          </a:p>
        </p:txBody>
      </p:sp>
      <p:sp>
        <p:nvSpPr>
          <p:cNvPr id="5" name="Footer Placeholder 4">
            <a:extLst>
              <a:ext uri="{FF2B5EF4-FFF2-40B4-BE49-F238E27FC236}">
                <a16:creationId xmlns:a16="http://schemas.microsoft.com/office/drawing/2014/main" id="{8BD57052-557E-4CD9-ADCC-B76FAD4E9C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B697D2-AD1A-43D3-B882-874B9475B1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EF873D-98A8-4184-9C44-46D8FF7DF1B3}" type="slidenum">
              <a:rPr lang="en-US" smtClean="0"/>
              <a:t>‹#›</a:t>
            </a:fld>
            <a:endParaRPr lang="en-US"/>
          </a:p>
        </p:txBody>
      </p:sp>
    </p:spTree>
    <p:extLst>
      <p:ext uri="{BB962C8B-B14F-4D97-AF65-F5344CB8AC3E}">
        <p14:creationId xmlns:p14="http://schemas.microsoft.com/office/powerpoint/2010/main" val="5136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04A45-8432-4890-9D8A-5CA82DD6A0D0}"/>
              </a:ext>
            </a:extLst>
          </p:cNvPr>
          <p:cNvSpPr>
            <a:spLocks noGrp="1"/>
          </p:cNvSpPr>
          <p:nvPr>
            <p:ph type="ctrTitle"/>
          </p:nvPr>
        </p:nvSpPr>
        <p:spPr/>
        <p:txBody>
          <a:bodyPr>
            <a:normAutofit fontScale="90000"/>
          </a:bodyPr>
          <a:lstStyle/>
          <a:p>
            <a:r>
              <a:rPr lang="el-GR" dirty="0"/>
              <a:t>ΝΟΗΜΟΣΥΝΗ, </a:t>
            </a:r>
            <a:r>
              <a:rPr lang="en-US" dirty="0"/>
              <a:t>IQ TESTS</a:t>
            </a:r>
            <a:br>
              <a:rPr lang="en-US" dirty="0"/>
            </a:br>
            <a:r>
              <a:rPr lang="el-GR" dirty="0"/>
              <a:t>ΚΑΙ ΕΚΠΑΙΔΕΥΤΙΚΗ ΔΙΑΔΙΚΑΣΙΑ</a:t>
            </a:r>
            <a:endParaRPr lang="en-US" dirty="0"/>
          </a:p>
        </p:txBody>
      </p:sp>
    </p:spTree>
    <p:extLst>
      <p:ext uri="{BB962C8B-B14F-4D97-AF65-F5344CB8AC3E}">
        <p14:creationId xmlns:p14="http://schemas.microsoft.com/office/powerpoint/2010/main" val="1170149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D3C6D-33AC-4CC7-B8CD-B854C29A611C}"/>
              </a:ext>
            </a:extLst>
          </p:cNvPr>
          <p:cNvSpPr>
            <a:spLocks noGrp="1"/>
          </p:cNvSpPr>
          <p:nvPr>
            <p:ph type="title"/>
          </p:nvPr>
        </p:nvSpPr>
        <p:spPr/>
        <p:txBody>
          <a:bodyPr/>
          <a:lstStyle/>
          <a:p>
            <a:r>
              <a:rPr lang="el-GR" b="1" dirty="0"/>
              <a:t>Αποκλίνον ΝΠ:</a:t>
            </a:r>
            <a:endParaRPr lang="en-US" b="1" dirty="0"/>
          </a:p>
        </p:txBody>
      </p:sp>
      <p:sp>
        <p:nvSpPr>
          <p:cNvPr id="3" name="Content Placeholder 2">
            <a:extLst>
              <a:ext uri="{FF2B5EF4-FFF2-40B4-BE49-F238E27FC236}">
                <a16:creationId xmlns:a16="http://schemas.microsoft.com/office/drawing/2014/main" id="{0DC43A03-4B1A-4E0A-B357-1A668C43CFF1}"/>
              </a:ext>
            </a:extLst>
          </p:cNvPr>
          <p:cNvSpPr>
            <a:spLocks noGrp="1"/>
          </p:cNvSpPr>
          <p:nvPr>
            <p:ph idx="1"/>
          </p:nvPr>
        </p:nvSpPr>
        <p:spPr/>
        <p:txBody>
          <a:bodyPr>
            <a:normAutofit/>
          </a:bodyPr>
          <a:lstStyle/>
          <a:p>
            <a:pPr marL="0" indent="0">
              <a:buNone/>
            </a:pPr>
            <a:r>
              <a:rPr lang="el-GR" dirty="0"/>
              <a:t>Είναι ένας αριθμός που δηλώνει ακριβώς πόσο πιο πάνω ή πιο κάτω από</a:t>
            </a:r>
            <a:r>
              <a:rPr lang="en-US" dirty="0"/>
              <a:t> </a:t>
            </a:r>
            <a:r>
              <a:rPr lang="el-GR" dirty="0"/>
              <a:t>το μέσο όρο βρίσκεται ο βαθμός ενός ατόμου στο τεστ, σε σύγκριση με άλλα άτομα τη</a:t>
            </a:r>
            <a:r>
              <a:rPr lang="en-US" dirty="0"/>
              <a:t> </a:t>
            </a:r>
            <a:r>
              <a:rPr lang="el-GR" dirty="0"/>
              <a:t>ίδιας ηλικιακής ομάδας.</a:t>
            </a:r>
            <a:r>
              <a:rPr lang="en-US" dirty="0"/>
              <a:t> </a:t>
            </a:r>
            <a:r>
              <a:rPr lang="el-GR" dirty="0"/>
              <a:t>Το τεστ Stanford-Binet είναι ένα ατομικό τεστ νοημοσύνης. Οι ψυχολόγοι έχουν</a:t>
            </a:r>
            <a:r>
              <a:rPr lang="en-US" dirty="0"/>
              <a:t> </a:t>
            </a:r>
            <a:r>
              <a:rPr lang="el-GR" dirty="0"/>
              <a:t>δημιουργήσει και ομαδικά τεστ που μπορούν να δοθούν σε ολόκληρες τάξεις ή σχολεία.</a:t>
            </a:r>
          </a:p>
          <a:p>
            <a:pPr marL="0" indent="0">
              <a:buNone/>
            </a:pPr>
            <a:r>
              <a:rPr lang="el-GR" dirty="0"/>
              <a:t>Σε σύγκριση με ένα ατομικό τεστ, ένα ομαδικό τεστ είναι λιγότερο πιθανό να μας δώσει</a:t>
            </a:r>
            <a:r>
              <a:rPr lang="en-US" dirty="0"/>
              <a:t> </a:t>
            </a:r>
            <a:r>
              <a:rPr lang="el-GR" dirty="0"/>
              <a:t>μια ακριβή εικόνα των ικανοτήτων του ατόμου. Οι εκπαιδευτικοί πρέπει να είναι</a:t>
            </a:r>
            <a:r>
              <a:rPr lang="en-US" dirty="0"/>
              <a:t> </a:t>
            </a:r>
            <a:r>
              <a:rPr lang="el-GR" dirty="0"/>
              <a:t>ιδιαίτερα επιφυλακτικοί όσον αφορά στους βαθμούς του ΝΠ των μαθητών στα ομαδικά</a:t>
            </a:r>
            <a:r>
              <a:rPr lang="en-US" dirty="0"/>
              <a:t> </a:t>
            </a:r>
            <a:r>
              <a:rPr lang="el-GR" dirty="0"/>
              <a:t>νοητικά τεστ</a:t>
            </a:r>
            <a:endParaRPr lang="en-US" dirty="0"/>
          </a:p>
        </p:txBody>
      </p:sp>
    </p:spTree>
    <p:extLst>
      <p:ext uri="{BB962C8B-B14F-4D97-AF65-F5344CB8AC3E}">
        <p14:creationId xmlns:p14="http://schemas.microsoft.com/office/powerpoint/2010/main" val="3709274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20D4F-D8DB-461A-A030-E41EB319466C}"/>
              </a:ext>
            </a:extLst>
          </p:cNvPr>
          <p:cNvSpPr>
            <a:spLocks noGrp="1"/>
          </p:cNvSpPr>
          <p:nvPr>
            <p:ph type="title"/>
          </p:nvPr>
        </p:nvSpPr>
        <p:spPr/>
        <p:txBody>
          <a:bodyPr/>
          <a:lstStyle/>
          <a:p>
            <a:r>
              <a:rPr lang="el-GR" b="1" dirty="0"/>
              <a:t>Από τη θεωρία στην πράξη</a:t>
            </a:r>
            <a:br>
              <a:rPr lang="el-GR" b="1" dirty="0"/>
            </a:br>
            <a:endParaRPr lang="en-US" b="1" dirty="0"/>
          </a:p>
        </p:txBody>
      </p:sp>
      <p:sp>
        <p:nvSpPr>
          <p:cNvPr id="3" name="Content Placeholder 2">
            <a:extLst>
              <a:ext uri="{FF2B5EF4-FFF2-40B4-BE49-F238E27FC236}">
                <a16:creationId xmlns:a16="http://schemas.microsoft.com/office/drawing/2014/main" id="{01EA0DF8-9B8E-4393-AD99-DFA62141D9B7}"/>
              </a:ext>
            </a:extLst>
          </p:cNvPr>
          <p:cNvSpPr>
            <a:spLocks noGrp="1"/>
          </p:cNvSpPr>
          <p:nvPr>
            <p:ph idx="1"/>
          </p:nvPr>
        </p:nvSpPr>
        <p:spPr/>
        <p:txBody>
          <a:bodyPr/>
          <a:lstStyle/>
          <a:p>
            <a:pPr marL="0" indent="0">
              <a:buNone/>
            </a:pPr>
            <a:r>
              <a:rPr lang="el-GR" dirty="0"/>
              <a:t>Ας υποθέσουμε ότι καλείστε να ερμηνεύσετε τα αποτελέσματα των Βαθμών του ΝΠ.</a:t>
            </a:r>
          </a:p>
          <a:p>
            <a:pPr marL="0" indent="0">
              <a:buNone/>
            </a:pPr>
            <a:r>
              <a:rPr lang="el-GR" dirty="0"/>
              <a:t>Τι πρέπει να κάνετε:</a:t>
            </a:r>
          </a:p>
          <a:p>
            <a:pPr marL="0" indent="0">
              <a:buNone/>
            </a:pPr>
            <a:r>
              <a:rPr lang="el-GR" dirty="0"/>
              <a:t>Ελέγξτε αν ο βαθμός βασίζεται σε ένα ατομικό ή σε ένα ομαδικό τεστ νοημοσύνης. Να</a:t>
            </a:r>
            <a:r>
              <a:rPr lang="en-US" dirty="0"/>
              <a:t> </a:t>
            </a:r>
            <a:r>
              <a:rPr lang="el-GR" dirty="0"/>
              <a:t>είστε επιφυλακτικοί όσον αφορά στους βαθμούς των ομαδικών τεστ.</a:t>
            </a:r>
            <a:endParaRPr lang="en-US" dirty="0"/>
          </a:p>
        </p:txBody>
      </p:sp>
    </p:spTree>
    <p:extLst>
      <p:ext uri="{BB962C8B-B14F-4D97-AF65-F5344CB8AC3E}">
        <p14:creationId xmlns:p14="http://schemas.microsoft.com/office/powerpoint/2010/main" val="1018604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41F7D-91A1-44AC-A672-74506627F9CC}"/>
              </a:ext>
            </a:extLst>
          </p:cNvPr>
          <p:cNvSpPr>
            <a:spLocks noGrp="1"/>
          </p:cNvSpPr>
          <p:nvPr>
            <p:ph type="title"/>
          </p:nvPr>
        </p:nvSpPr>
        <p:spPr/>
        <p:txBody>
          <a:bodyPr/>
          <a:lstStyle/>
          <a:p>
            <a:r>
              <a:rPr lang="el-GR" b="1" dirty="0"/>
              <a:t>Ατομικά και ομαδικά </a:t>
            </a:r>
            <a:r>
              <a:rPr lang="en-US" b="1" dirty="0"/>
              <a:t>tests</a:t>
            </a:r>
          </a:p>
        </p:txBody>
      </p:sp>
      <p:sp>
        <p:nvSpPr>
          <p:cNvPr id="3" name="Content Placeholder 2">
            <a:extLst>
              <a:ext uri="{FF2B5EF4-FFF2-40B4-BE49-F238E27FC236}">
                <a16:creationId xmlns:a16="http://schemas.microsoft.com/office/drawing/2014/main" id="{A34EBC92-7138-4FC4-ACF1-27FBA1504BFF}"/>
              </a:ext>
            </a:extLst>
          </p:cNvPr>
          <p:cNvSpPr>
            <a:spLocks noGrp="1"/>
          </p:cNvSpPr>
          <p:nvPr>
            <p:ph idx="1"/>
          </p:nvPr>
        </p:nvSpPr>
        <p:spPr/>
        <p:txBody>
          <a:bodyPr>
            <a:normAutofit fontScale="92500" lnSpcReduction="10000"/>
          </a:bodyPr>
          <a:lstStyle/>
          <a:p>
            <a:pPr marL="514350" indent="-514350">
              <a:buAutoNum type="arabicPeriod"/>
            </a:pPr>
            <a:r>
              <a:rPr lang="el-GR" dirty="0"/>
              <a:t>Τα ατομικά τεστ περιλαμβάνουν Κλίμακες Νοημοσύνης, όπως Wechsler (WPPSI,</a:t>
            </a:r>
            <a:r>
              <a:rPr lang="en-US" dirty="0"/>
              <a:t> </a:t>
            </a:r>
            <a:r>
              <a:rPr lang="el-GR" dirty="0"/>
              <a:t>WISC-III, WAIS-III, WAIS Συντομευμένο), το τεστ Stanford-Binet, τις Κλίμακες</a:t>
            </a:r>
            <a:r>
              <a:rPr lang="en-US" dirty="0"/>
              <a:t> </a:t>
            </a:r>
            <a:r>
              <a:rPr lang="el-GR" dirty="0"/>
              <a:t>McCarthy για τις Ικανότητες των Παιδιών, την Ψυχο-Εκπαιδευτική Σειρά</a:t>
            </a:r>
            <a:r>
              <a:rPr lang="en-US" dirty="0"/>
              <a:t> </a:t>
            </a:r>
            <a:r>
              <a:rPr lang="el-GR" dirty="0"/>
              <a:t>Woodcock-Johnson, τη Σειρά</a:t>
            </a:r>
            <a:r>
              <a:rPr lang="en-US" dirty="0"/>
              <a:t> </a:t>
            </a:r>
            <a:r>
              <a:rPr lang="el-GR" dirty="0"/>
              <a:t>Αξιολόγησης Kaufman για Παιδιά, το Τεστ</a:t>
            </a:r>
            <a:r>
              <a:rPr lang="en-US" dirty="0"/>
              <a:t> </a:t>
            </a:r>
            <a:r>
              <a:rPr lang="el-GR" dirty="0"/>
              <a:t>Νοημοσύνης για Εφήβους και Ενήλικες Kaufman (ΚΑΙΤ), και το Σύστημα</a:t>
            </a:r>
            <a:r>
              <a:rPr lang="en-US" dirty="0"/>
              <a:t> </a:t>
            </a:r>
            <a:r>
              <a:rPr lang="el-GR" dirty="0"/>
              <a:t>Γνωστικής Αξιολόγησης Das-Naglieri.</a:t>
            </a:r>
            <a:endParaRPr lang="en-US" dirty="0"/>
          </a:p>
          <a:p>
            <a:pPr marL="514350" indent="-514350">
              <a:buAutoNum type="arabicPeriod"/>
            </a:pPr>
            <a:r>
              <a:rPr lang="el-GR" dirty="0"/>
              <a:t>Τα ομαδικά τεστ περιλαμβάνουν κλίμακες όπως το Τεστ Γνωστικών Ικανοτήτων (Cognitive Abilities Test) (CogAT – το πρώην Lorge Thorndike Τεστ Νοημοσύνης), το τεστ Ανάλυσης του Μαθηματικού Δυναμικού, τα Τεστ Νοημοσύνης Kuhlman-Anderson, το Τεστ για τις Σχολικές Ικανότητες OtisLennon (το άλλοτε Τεστ Νοημοσύνης Otis-Lennon) και το τεστ που μετράει τις ικανότητες των μαθητών στο σχολείο και στο κολέγιο, το γνωστό μας SCAT (School and College Ability Tests).</a:t>
            </a:r>
            <a:endParaRPr lang="en-US" dirty="0"/>
          </a:p>
        </p:txBody>
      </p:sp>
    </p:spTree>
    <p:extLst>
      <p:ext uri="{BB962C8B-B14F-4D97-AF65-F5344CB8AC3E}">
        <p14:creationId xmlns:p14="http://schemas.microsoft.com/office/powerpoint/2010/main" val="4023421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AA007-6EA0-4FB7-B47C-E62EF62C5816}"/>
              </a:ext>
            </a:extLst>
          </p:cNvPr>
          <p:cNvSpPr>
            <a:spLocks noGrp="1"/>
          </p:cNvSpPr>
          <p:nvPr>
            <p:ph type="title"/>
          </p:nvPr>
        </p:nvSpPr>
        <p:spPr/>
        <p:txBody>
          <a:bodyPr>
            <a:normAutofit/>
          </a:bodyPr>
          <a:lstStyle/>
          <a:p>
            <a:r>
              <a:rPr lang="el-GR" b="1" dirty="0"/>
              <a:t> Πως πρέπει να αξιοποιούνται τα </a:t>
            </a:r>
            <a:r>
              <a:rPr lang="en-US" b="1" dirty="0"/>
              <a:t>tests </a:t>
            </a:r>
            <a:r>
              <a:rPr lang="el-GR" b="1" dirty="0"/>
              <a:t>νοημοσύνης στην εκπαίδευση</a:t>
            </a:r>
            <a:r>
              <a:rPr lang="en-US" b="1" dirty="0"/>
              <a:t>;</a:t>
            </a:r>
          </a:p>
        </p:txBody>
      </p:sp>
      <p:sp>
        <p:nvSpPr>
          <p:cNvPr id="3" name="Content Placeholder 2">
            <a:extLst>
              <a:ext uri="{FF2B5EF4-FFF2-40B4-BE49-F238E27FC236}">
                <a16:creationId xmlns:a16="http://schemas.microsoft.com/office/drawing/2014/main" id="{0A4052A5-73DD-4D01-A706-84293B9930C8}"/>
              </a:ext>
            </a:extLst>
          </p:cNvPr>
          <p:cNvSpPr>
            <a:spLocks noGrp="1"/>
          </p:cNvSpPr>
          <p:nvPr>
            <p:ph idx="1"/>
          </p:nvPr>
        </p:nvSpPr>
        <p:spPr/>
        <p:txBody>
          <a:bodyPr>
            <a:normAutofit fontScale="70000" lnSpcReduction="20000"/>
          </a:bodyPr>
          <a:lstStyle/>
          <a:p>
            <a:pPr marL="0" indent="0">
              <a:buNone/>
            </a:pPr>
            <a:endParaRPr lang="en-US" dirty="0"/>
          </a:p>
          <a:p>
            <a:pPr marL="0" indent="0">
              <a:buNone/>
            </a:pPr>
            <a:r>
              <a:rPr lang="el-GR" dirty="0"/>
              <a:t>Να θυμάστε ότι τα τεστ που μετράνε το ΝΠ αποτελούν απλώς εκτιμήσεις της γενικής</a:t>
            </a:r>
            <a:br>
              <a:rPr lang="el-GR" dirty="0"/>
            </a:br>
            <a:r>
              <a:rPr lang="el-GR" dirty="0"/>
              <a:t>ικανότητας των μαθητών για μάθηση</a:t>
            </a:r>
            <a:r>
              <a:rPr lang="en-US" dirty="0"/>
              <a:t>.</a:t>
            </a:r>
          </a:p>
          <a:p>
            <a:pPr marL="0" indent="0">
              <a:buNone/>
            </a:pPr>
            <a:r>
              <a:rPr lang="el-GR" dirty="0"/>
              <a:t>Παραδείγματα</a:t>
            </a:r>
          </a:p>
          <a:p>
            <a:pPr marL="0" indent="0">
              <a:buNone/>
            </a:pPr>
            <a:r>
              <a:rPr lang="el-GR" dirty="0"/>
              <a:t>1. Αγνοήστε τις μικρές διαφορές στους βαθμούς των μαθητών σας.</a:t>
            </a:r>
          </a:p>
          <a:p>
            <a:pPr marL="0" indent="0">
              <a:buNone/>
            </a:pPr>
            <a:r>
              <a:rPr lang="el-GR" dirty="0"/>
              <a:t>2. Να έχετε στο μυαλό σας ότι ακόμα και οι βαθμοί ΝΠ ενός μαθητή σας μπορεί να</a:t>
            </a:r>
          </a:p>
          <a:p>
            <a:pPr marL="0" indent="0">
              <a:buNone/>
            </a:pPr>
            <a:r>
              <a:rPr lang="el-GR" dirty="0"/>
              <a:t>αλλάξουν με το πέρασμα του χρόνου για διάφορους λόγους, όπως είναι, για</a:t>
            </a:r>
          </a:p>
          <a:p>
            <a:pPr marL="0" indent="0">
              <a:buNone/>
            </a:pPr>
            <a:r>
              <a:rPr lang="el-GR" dirty="0"/>
              <a:t>παράδειγμα, το σφάλμα της μέτρησης.</a:t>
            </a:r>
          </a:p>
          <a:p>
            <a:pPr marL="0" indent="0">
              <a:buNone/>
            </a:pPr>
            <a:r>
              <a:rPr lang="el-GR" dirty="0"/>
              <a:t>3. Πρέπει να γνωρίζετε ότι ο συνολικός βαθμός είναι συνήθως ο μέσος όρος των</a:t>
            </a:r>
          </a:p>
          <a:p>
            <a:pPr marL="0" indent="0">
              <a:buNone/>
            </a:pPr>
            <a:r>
              <a:rPr lang="el-GR" dirty="0"/>
              <a:t>βαθμών που έχει λάβει ένα άτομο σε διάφορα είδη ερωτήσεων. Ο βαθμός που</a:t>
            </a:r>
          </a:p>
          <a:p>
            <a:pPr marL="0" indent="0">
              <a:buNone/>
            </a:pPr>
            <a:r>
              <a:rPr lang="el-GR" dirty="0"/>
              <a:t>κυμαίνεται στη μέση κλίμακα μπορεί να σημαίνει καλά (για παράδειγμα, στις</a:t>
            </a:r>
          </a:p>
          <a:p>
            <a:pPr marL="0" indent="0">
              <a:buNone/>
            </a:pPr>
            <a:r>
              <a:rPr lang="el-GR" dirty="0"/>
              <a:t>λεκτικές ερωτήσεις) και όχι τόσο καλά σε κάποιους άλλους (για παράδειγμα, στις</a:t>
            </a:r>
          </a:p>
          <a:p>
            <a:pPr marL="0" indent="0">
              <a:buNone/>
            </a:pPr>
            <a:r>
              <a:rPr lang="el-GR" dirty="0"/>
              <a:t>ποσοτικές ερωτήσεις)</a:t>
            </a:r>
            <a:endParaRPr lang="en-US" dirty="0"/>
          </a:p>
        </p:txBody>
      </p:sp>
    </p:spTree>
    <p:extLst>
      <p:ext uri="{BB962C8B-B14F-4D97-AF65-F5344CB8AC3E}">
        <p14:creationId xmlns:p14="http://schemas.microsoft.com/office/powerpoint/2010/main" val="441679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5C4B2-7100-4D56-B036-51AD8D95BFC4}"/>
              </a:ext>
            </a:extLst>
          </p:cNvPr>
          <p:cNvSpPr>
            <a:spLocks noGrp="1"/>
          </p:cNvSpPr>
          <p:nvPr>
            <p:ph type="title"/>
          </p:nvPr>
        </p:nvSpPr>
        <p:spPr>
          <a:xfrm>
            <a:off x="838200" y="365126"/>
            <a:ext cx="10515600" cy="984704"/>
          </a:xfrm>
        </p:spPr>
        <p:txBody>
          <a:bodyPr>
            <a:normAutofit fontScale="90000"/>
          </a:bodyPr>
          <a:lstStyle/>
          <a:p>
            <a:r>
              <a:rPr lang="el-GR" b="1" dirty="0"/>
              <a:t>Πως πρέπει να αξιοποιούνται τα tests νοημοσύνης στην εκπαίδευση; </a:t>
            </a:r>
            <a:endParaRPr lang="en-US" b="1" dirty="0"/>
          </a:p>
        </p:txBody>
      </p:sp>
      <p:sp>
        <p:nvSpPr>
          <p:cNvPr id="3" name="Content Placeholder 2">
            <a:extLst>
              <a:ext uri="{FF2B5EF4-FFF2-40B4-BE49-F238E27FC236}">
                <a16:creationId xmlns:a16="http://schemas.microsoft.com/office/drawing/2014/main" id="{C751B069-FA18-42AC-BE72-2558E38563E4}"/>
              </a:ext>
            </a:extLst>
          </p:cNvPr>
          <p:cNvSpPr>
            <a:spLocks noGrp="1"/>
          </p:cNvSpPr>
          <p:nvPr>
            <p:ph idx="1"/>
          </p:nvPr>
        </p:nvSpPr>
        <p:spPr>
          <a:xfrm>
            <a:off x="838200" y="1825624"/>
            <a:ext cx="10515600" cy="5032375"/>
          </a:xfrm>
        </p:spPr>
        <p:txBody>
          <a:bodyPr>
            <a:normAutofit fontScale="92500" lnSpcReduction="10000"/>
          </a:bodyPr>
          <a:lstStyle/>
          <a:p>
            <a:pPr marL="514350" indent="-514350">
              <a:buFont typeface="+mj-lt"/>
              <a:buAutoNum type="arabicPeriod"/>
            </a:pPr>
            <a:r>
              <a:rPr lang="el-GR" dirty="0"/>
              <a:t>Να θυμάστε ότι οι βαθμοί του ΝΠ αντανακλούν τις προηγούμενες εμπειρίες του μαθητή και τα όσα έχει μάθει στο παρελθόν.</a:t>
            </a:r>
          </a:p>
          <a:p>
            <a:pPr marL="514350" indent="-514350">
              <a:buFont typeface="+mj-lt"/>
              <a:buAutoNum type="arabicPeriod"/>
            </a:pPr>
            <a:r>
              <a:rPr lang="el-GR" dirty="0"/>
              <a:t>Να θεωρείτε αυτούς τους βαθμούς ως δείκτες πρόβλεψης των σχολικών  ικανοτήτων του μαθητή, και όχι ως μετρήσεις των έμφυτων νοητικών του ικανοτήτων.</a:t>
            </a:r>
          </a:p>
          <a:p>
            <a:pPr marL="514350" indent="-514350">
              <a:buFont typeface="+mj-lt"/>
              <a:buAutoNum type="arabicPeriod"/>
            </a:pPr>
            <a:r>
              <a:rPr lang="el-GR" dirty="0"/>
              <a:t>Εάν ένας μαθητής τα πηγαίνει καλά στην τάξη σας, μην αλλάζετε την γνώμη σας ή τις προσδοκίες που έχετε για αυτόν μόνο και μόνο επειδή ένας βαθμός του είναι χαμηλός.</a:t>
            </a:r>
          </a:p>
          <a:p>
            <a:pPr marL="514350" indent="-514350">
              <a:buFont typeface="+mj-lt"/>
              <a:buAutoNum type="arabicPeriod"/>
            </a:pPr>
            <a:r>
              <a:rPr lang="el-GR" dirty="0"/>
              <a:t>Να είστε επιφυλακτικοί όσον αφορά στους βαθμούς του ΝΠ των μαθητών σας που ανήκουν σε εθνικές μειονότητες ή εκείνων των οποίων η μητρική γλώσσα δεν είναι η ίδια με την καθομιλούμενη. Ακόμα και οι βαθμοί στα τεστ που δεν επηρεάζονται από το πολιτισμικό πλαίσιο, είναι χαμηλότεροι για αυτούς τους μαθητές.</a:t>
            </a:r>
          </a:p>
          <a:p>
            <a:endParaRPr lang="en-US" dirty="0"/>
          </a:p>
        </p:txBody>
      </p:sp>
    </p:spTree>
    <p:extLst>
      <p:ext uri="{BB962C8B-B14F-4D97-AF65-F5344CB8AC3E}">
        <p14:creationId xmlns:p14="http://schemas.microsoft.com/office/powerpoint/2010/main" val="3364684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8D187-0CD8-4589-829C-75E3F47B9639}"/>
              </a:ext>
            </a:extLst>
          </p:cNvPr>
          <p:cNvSpPr>
            <a:spLocks noGrp="1"/>
          </p:cNvSpPr>
          <p:nvPr>
            <p:ph type="title"/>
          </p:nvPr>
        </p:nvSpPr>
        <p:spPr/>
        <p:txBody>
          <a:bodyPr>
            <a:normAutofit fontScale="90000"/>
          </a:bodyPr>
          <a:lstStyle/>
          <a:p>
            <a:r>
              <a:rPr lang="el-GR" b="1" dirty="0"/>
              <a:t>Νοημοσύνη: Θέμα Κληρονομικότητας ή Περιβάλλοντος;</a:t>
            </a:r>
            <a:br>
              <a:rPr lang="el-GR" b="1" dirty="0"/>
            </a:br>
            <a:endParaRPr lang="en-US" b="1" dirty="0"/>
          </a:p>
        </p:txBody>
      </p:sp>
      <p:sp>
        <p:nvSpPr>
          <p:cNvPr id="3" name="Content Placeholder 2">
            <a:extLst>
              <a:ext uri="{FF2B5EF4-FFF2-40B4-BE49-F238E27FC236}">
                <a16:creationId xmlns:a16="http://schemas.microsoft.com/office/drawing/2014/main" id="{2EC9F4A6-FB45-4B81-A006-E2E69D273660}"/>
              </a:ext>
            </a:extLst>
          </p:cNvPr>
          <p:cNvSpPr>
            <a:spLocks noGrp="1"/>
          </p:cNvSpPr>
          <p:nvPr>
            <p:ph idx="1"/>
          </p:nvPr>
        </p:nvSpPr>
        <p:spPr>
          <a:xfrm>
            <a:off x="838200" y="1869168"/>
            <a:ext cx="10515600" cy="4379232"/>
          </a:xfrm>
        </p:spPr>
        <p:txBody>
          <a:bodyPr>
            <a:normAutofit/>
          </a:bodyPr>
          <a:lstStyle/>
          <a:p>
            <a:pPr marL="0" indent="0">
              <a:buNone/>
            </a:pPr>
            <a:r>
              <a:rPr lang="el-GR" dirty="0"/>
              <a:t>Σε κανέναν άλλο τομέα η διαμάχη ανάμεσα σε εκείνους που υποστηρίζουν ότι οι</a:t>
            </a:r>
            <a:r>
              <a:rPr lang="en-US" dirty="0"/>
              <a:t> </a:t>
            </a:r>
            <a:r>
              <a:rPr lang="el-GR" dirty="0"/>
              <a:t>βιολογικοί παράγοντες είναι πιο ισχυροί από τους κοινωνικούς, και σε εκείνους που</a:t>
            </a:r>
            <a:r>
              <a:rPr lang="en-US" dirty="0"/>
              <a:t> </a:t>
            </a:r>
            <a:r>
              <a:rPr lang="el-GR" dirty="0"/>
              <a:t>υποστηρίζουν το αντίθετο, δεν είναι τόσο έντονη όσο εκείνη σχετικά με τη νοημοσύνη.</a:t>
            </a:r>
            <a:r>
              <a:rPr lang="en-US" dirty="0"/>
              <a:t> </a:t>
            </a:r>
            <a:r>
              <a:rPr lang="el-GR" dirty="0"/>
              <a:t>Θα πρέπει, άραγε, η νοημοσύνη να θεωρείτε ένα δυναμικό που ορίζεται από το γενετικό</a:t>
            </a:r>
            <a:r>
              <a:rPr lang="en-US" dirty="0"/>
              <a:t> </a:t>
            </a:r>
            <a:r>
              <a:rPr lang="el-GR" dirty="0"/>
              <a:t>μας υλικό; Ή μήπως η νοημοσύνη αναφέρεται απλώς στο τρέχον επίπεδο της νοητικής</a:t>
            </a:r>
            <a:r>
              <a:rPr lang="en-US" dirty="0"/>
              <a:t> </a:t>
            </a:r>
            <a:r>
              <a:rPr lang="el-GR" dirty="0"/>
              <a:t>λειτουργίας του ατόμου, όπως αυτό επηρεάζεται από τις εμπειρίες και την εκπαίδευση</a:t>
            </a:r>
            <a:r>
              <a:rPr lang="en-US" dirty="0"/>
              <a:t> </a:t>
            </a:r>
            <a:r>
              <a:rPr lang="el-GR" dirty="0"/>
              <a:t>του; Πράγματι, είναι σχεδόν αδύνατο να ξεχωρίσουμε τη νοημοσύνη «των γονιδίων» από</a:t>
            </a:r>
            <a:r>
              <a:rPr lang="en-US" dirty="0"/>
              <a:t> </a:t>
            </a:r>
            <a:r>
              <a:rPr lang="el-GR" dirty="0"/>
              <a:t>τη νοημοσύνη «των εμπειριών».</a:t>
            </a:r>
          </a:p>
        </p:txBody>
      </p:sp>
    </p:spTree>
    <p:extLst>
      <p:ext uri="{BB962C8B-B14F-4D97-AF65-F5344CB8AC3E}">
        <p14:creationId xmlns:p14="http://schemas.microsoft.com/office/powerpoint/2010/main" val="2578794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92726-3E3C-4D3D-94D2-5AE3BCA0A1B6}"/>
              </a:ext>
            </a:extLst>
          </p:cNvPr>
          <p:cNvSpPr>
            <a:spLocks noGrp="1"/>
          </p:cNvSpPr>
          <p:nvPr>
            <p:ph type="title"/>
          </p:nvPr>
        </p:nvSpPr>
        <p:spPr/>
        <p:txBody>
          <a:bodyPr>
            <a:normAutofit fontScale="90000"/>
          </a:bodyPr>
          <a:lstStyle/>
          <a:p>
            <a:r>
              <a:rPr lang="el-GR" b="1" dirty="0"/>
              <a:t>Νοημοσύνη: Θέμα Κληρονομικότητας ή Περιβάλλοντος;</a:t>
            </a:r>
            <a:br>
              <a:rPr lang="el-GR" dirty="0"/>
            </a:br>
            <a:endParaRPr lang="en-US" dirty="0"/>
          </a:p>
        </p:txBody>
      </p:sp>
      <p:sp>
        <p:nvSpPr>
          <p:cNvPr id="3" name="Content Placeholder 2">
            <a:extLst>
              <a:ext uri="{FF2B5EF4-FFF2-40B4-BE49-F238E27FC236}">
                <a16:creationId xmlns:a16="http://schemas.microsoft.com/office/drawing/2014/main" id="{5D934DB9-4391-4255-8725-C4AC983DC860}"/>
              </a:ext>
            </a:extLst>
          </p:cNvPr>
          <p:cNvSpPr>
            <a:spLocks noGrp="1"/>
          </p:cNvSpPr>
          <p:nvPr>
            <p:ph idx="1"/>
          </p:nvPr>
        </p:nvSpPr>
        <p:spPr/>
        <p:txBody>
          <a:bodyPr>
            <a:normAutofit/>
          </a:bodyPr>
          <a:lstStyle/>
          <a:p>
            <a:pPr marL="0" indent="0">
              <a:buNone/>
            </a:pPr>
            <a:r>
              <a:rPr lang="el-GR" dirty="0"/>
              <a:t>Σήμερα, οι περισσότεροι ψυχολόγοι πιστεύουν ότι οι διαφορές στη νοημοσύνη</a:t>
            </a:r>
            <a:r>
              <a:rPr lang="en-US" dirty="0"/>
              <a:t> </a:t>
            </a:r>
            <a:r>
              <a:rPr lang="el-GR" dirty="0"/>
              <a:t>οφείλονται τόσο στην κληρονομικότητα όσο και στο περιβάλλον, και στην περίπτωση</a:t>
            </a:r>
            <a:r>
              <a:rPr lang="en-US" dirty="0"/>
              <a:t> </a:t>
            </a:r>
            <a:r>
              <a:rPr lang="el-GR" dirty="0"/>
              <a:t>των παιδιών, η αναλογία ανάμεσα σε αυτούς τους δύο παράγοντες είναι σχεδόν η ίδια.</a:t>
            </a:r>
            <a:r>
              <a:rPr lang="en-US" dirty="0"/>
              <a:t> </a:t>
            </a:r>
            <a:r>
              <a:rPr lang="el-GR" dirty="0"/>
              <a:t>«Τα γονίδια δε διαμορφώνουν τη συμπεριφορά. Αντίθετα, συμβάλλουν στην</a:t>
            </a:r>
            <a:r>
              <a:rPr lang="en-US" dirty="0"/>
              <a:t> </a:t>
            </a:r>
            <a:r>
              <a:rPr lang="el-GR" dirty="0"/>
              <a:t>εδραίωση</a:t>
            </a:r>
            <a:r>
              <a:rPr lang="en-US" dirty="0"/>
              <a:t> </a:t>
            </a:r>
            <a:r>
              <a:rPr lang="el-GR" dirty="0"/>
              <a:t>μιας σειράς πιθανών αντιδράσεων του ατόμου σε μια σειρά πιθανών εμπειριών που το</a:t>
            </a:r>
            <a:r>
              <a:rPr lang="en-US" dirty="0"/>
              <a:t> </a:t>
            </a:r>
            <a:r>
              <a:rPr lang="el-GR" dirty="0"/>
              <a:t>περιβάλλον παρέχει στο άτομο».</a:t>
            </a:r>
          </a:p>
          <a:p>
            <a:endParaRPr lang="en-US" dirty="0"/>
          </a:p>
        </p:txBody>
      </p:sp>
    </p:spTree>
    <p:extLst>
      <p:ext uri="{BB962C8B-B14F-4D97-AF65-F5344CB8AC3E}">
        <p14:creationId xmlns:p14="http://schemas.microsoft.com/office/powerpoint/2010/main" val="3771813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048EC-B89B-4347-AF4B-60A192E6D7ED}"/>
              </a:ext>
            </a:extLst>
          </p:cNvPr>
          <p:cNvSpPr>
            <a:spLocks noGrp="1"/>
          </p:cNvSpPr>
          <p:nvPr>
            <p:ph type="title"/>
          </p:nvPr>
        </p:nvSpPr>
        <p:spPr/>
        <p:txBody>
          <a:bodyPr/>
          <a:lstStyle/>
          <a:p>
            <a:r>
              <a:rPr lang="el-GR" b="1" dirty="0"/>
              <a:t>Νοημοσύνη και Επίτευξη</a:t>
            </a:r>
            <a:br>
              <a:rPr lang="el-GR" b="1" dirty="0"/>
            </a:br>
            <a:endParaRPr lang="en-US" b="1" dirty="0"/>
          </a:p>
        </p:txBody>
      </p:sp>
      <p:sp>
        <p:nvSpPr>
          <p:cNvPr id="3" name="Content Placeholder 2">
            <a:extLst>
              <a:ext uri="{FF2B5EF4-FFF2-40B4-BE49-F238E27FC236}">
                <a16:creationId xmlns:a16="http://schemas.microsoft.com/office/drawing/2014/main" id="{EDFFF7D9-C125-4AC7-9CF5-6668703DBEE4}"/>
              </a:ext>
            </a:extLst>
          </p:cNvPr>
          <p:cNvSpPr>
            <a:spLocks noGrp="1"/>
          </p:cNvSpPr>
          <p:nvPr>
            <p:ph idx="1"/>
          </p:nvPr>
        </p:nvSpPr>
        <p:spPr/>
        <p:txBody>
          <a:bodyPr>
            <a:normAutofit/>
          </a:bodyPr>
          <a:lstStyle/>
          <a:p>
            <a:pPr marL="0" indent="0">
              <a:buNone/>
            </a:pPr>
            <a:r>
              <a:rPr lang="el-GR" dirty="0"/>
              <a:t>Μια ερώτηση που έχει ιδιαίτερη σημασία είναι το κατά πόσο τα άτομα που έχουν</a:t>
            </a:r>
            <a:r>
              <a:rPr lang="en-US" dirty="0"/>
              <a:t> </a:t>
            </a:r>
            <a:r>
              <a:rPr lang="el-GR" dirty="0"/>
              <a:t>υψηλό βαθμό σε κάποιο τεστ νοημοσύνης πετυχαίνουν τελικά στη ζωή τους περισσότερο</a:t>
            </a:r>
            <a:r>
              <a:rPr lang="en-US" dirty="0"/>
              <a:t> </a:t>
            </a:r>
            <a:r>
              <a:rPr lang="el-GR" dirty="0"/>
              <a:t>από τα υπόλοιπα άτομα. Η απάντηση δεν είναι τόσο ξεκάθαρη. Οι βαθμοί του ΝΠ και η</a:t>
            </a:r>
            <a:r>
              <a:rPr lang="en-US" dirty="0"/>
              <a:t> </a:t>
            </a:r>
            <a:r>
              <a:rPr lang="el-GR" dirty="0"/>
              <a:t>σχολική επίτευξη δε σχετίζονται ιδιαίτερα με το εισόδημα και την επιτυχία του ατόμου</a:t>
            </a:r>
            <a:r>
              <a:rPr lang="en-US" dirty="0"/>
              <a:t> </a:t>
            </a:r>
            <a:r>
              <a:rPr lang="el-GR" dirty="0"/>
              <a:t>στη μετέπειτα ζωή του. Άλλοι παράγοντες, όπως τα κίνητρα, οι κοινωνικές δεξιότητες</a:t>
            </a:r>
            <a:r>
              <a:rPr lang="en-US" dirty="0"/>
              <a:t> </a:t>
            </a:r>
            <a:r>
              <a:rPr lang="el-GR" dirty="0"/>
              <a:t>και η τύχη, μπορεί να παίζουν σημαντικό ρόλο (Goleman, 1995-Neisser κ.α., 1996-</a:t>
            </a:r>
            <a:r>
              <a:rPr lang="en-US" dirty="0"/>
              <a:t> S</a:t>
            </a:r>
            <a:r>
              <a:rPr lang="el-GR" dirty="0"/>
              <a:t>tenberg &amp; Wagner, 1993)</a:t>
            </a:r>
          </a:p>
          <a:p>
            <a:endParaRPr lang="en-US" dirty="0"/>
          </a:p>
        </p:txBody>
      </p:sp>
    </p:spTree>
    <p:extLst>
      <p:ext uri="{BB962C8B-B14F-4D97-AF65-F5344CB8AC3E}">
        <p14:creationId xmlns:p14="http://schemas.microsoft.com/office/powerpoint/2010/main" val="3238427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6ADC-2983-4830-B656-00CCB78DA5F5}"/>
              </a:ext>
            </a:extLst>
          </p:cNvPr>
          <p:cNvSpPr>
            <a:spLocks noGrp="1"/>
          </p:cNvSpPr>
          <p:nvPr>
            <p:ph type="title"/>
          </p:nvPr>
        </p:nvSpPr>
        <p:spPr>
          <a:xfrm>
            <a:off x="1054240" y="962391"/>
            <a:ext cx="10515600" cy="1325563"/>
          </a:xfrm>
        </p:spPr>
        <p:txBody>
          <a:bodyPr>
            <a:normAutofit fontScale="90000"/>
          </a:bodyPr>
          <a:lstStyle/>
          <a:p>
            <a:r>
              <a:rPr lang="el-GR" b="1" dirty="0"/>
              <a:t>Πως μπορούμε να διδάξουμε αποτελεσματικά τους μαθητές χωρίς να τουςκατατάξουμε σε τάξεις ανάλογα με την νοημοσύνη τους;</a:t>
            </a:r>
            <a:br>
              <a:rPr lang="el-GR" b="1" dirty="0"/>
            </a:br>
            <a:br>
              <a:rPr lang="el-GR" b="1" dirty="0"/>
            </a:br>
            <a:endParaRPr lang="en-US" b="1" dirty="0"/>
          </a:p>
        </p:txBody>
      </p:sp>
      <p:sp>
        <p:nvSpPr>
          <p:cNvPr id="3" name="Content Placeholder 2">
            <a:extLst>
              <a:ext uri="{FF2B5EF4-FFF2-40B4-BE49-F238E27FC236}">
                <a16:creationId xmlns:a16="http://schemas.microsoft.com/office/drawing/2014/main" id="{BA635631-D038-45DE-A98B-4950E1C9C37D}"/>
              </a:ext>
            </a:extLst>
          </p:cNvPr>
          <p:cNvSpPr>
            <a:spLocks noGrp="1"/>
          </p:cNvSpPr>
          <p:nvPr>
            <p:ph idx="1"/>
          </p:nvPr>
        </p:nvSpPr>
        <p:spPr>
          <a:xfrm>
            <a:off x="838200" y="2177317"/>
            <a:ext cx="10515600" cy="4351338"/>
          </a:xfrm>
        </p:spPr>
        <p:txBody>
          <a:bodyPr>
            <a:normAutofit/>
          </a:bodyPr>
          <a:lstStyle/>
          <a:p>
            <a:r>
              <a:rPr lang="el-GR" dirty="0"/>
              <a:t>Α. Διαφοροποιώντας τη Διδασκαλία</a:t>
            </a:r>
          </a:p>
          <a:p>
            <a:r>
              <a:rPr lang="el-GR" dirty="0"/>
              <a:t>Β. Γνωστικό ύφος</a:t>
            </a:r>
          </a:p>
          <a:p>
            <a:r>
              <a:rPr lang="el-GR" dirty="0"/>
              <a:t>Γ. Μαθησιακό ύφος</a:t>
            </a:r>
          </a:p>
          <a:p>
            <a:r>
              <a:rPr lang="el-GR" dirty="0"/>
              <a:t>Δ. Μαθησιακές προτιμήσεις</a:t>
            </a:r>
            <a:endParaRPr lang="en-US" dirty="0"/>
          </a:p>
        </p:txBody>
      </p:sp>
    </p:spTree>
    <p:extLst>
      <p:ext uri="{BB962C8B-B14F-4D97-AF65-F5344CB8AC3E}">
        <p14:creationId xmlns:p14="http://schemas.microsoft.com/office/powerpoint/2010/main" val="2451121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B67DF-C144-4973-B169-336B60AF2BD7}"/>
              </a:ext>
            </a:extLst>
          </p:cNvPr>
          <p:cNvSpPr>
            <a:spLocks noGrp="1"/>
          </p:cNvSpPr>
          <p:nvPr>
            <p:ph type="title"/>
          </p:nvPr>
        </p:nvSpPr>
        <p:spPr/>
        <p:txBody>
          <a:bodyPr>
            <a:normAutofit/>
          </a:bodyPr>
          <a:lstStyle/>
          <a:p>
            <a:r>
              <a:rPr lang="el-GR" b="1" dirty="0"/>
              <a:t>Γνωστικό ύφος</a:t>
            </a:r>
            <a:br>
              <a:rPr lang="el-GR" b="1" dirty="0"/>
            </a:br>
            <a:endParaRPr lang="en-US" b="1" dirty="0"/>
          </a:p>
        </p:txBody>
      </p:sp>
      <p:sp>
        <p:nvSpPr>
          <p:cNvPr id="3" name="Content Placeholder 2">
            <a:extLst>
              <a:ext uri="{FF2B5EF4-FFF2-40B4-BE49-F238E27FC236}">
                <a16:creationId xmlns:a16="http://schemas.microsoft.com/office/drawing/2014/main" id="{D9E1E4B5-B9A8-4254-9666-D9342B8E2213}"/>
              </a:ext>
            </a:extLst>
          </p:cNvPr>
          <p:cNvSpPr>
            <a:spLocks noGrp="1"/>
          </p:cNvSpPr>
          <p:nvPr>
            <p:ph idx="1"/>
          </p:nvPr>
        </p:nvSpPr>
        <p:spPr/>
        <p:txBody>
          <a:bodyPr>
            <a:normAutofit fontScale="77500" lnSpcReduction="20000"/>
          </a:bodyPr>
          <a:lstStyle/>
          <a:p>
            <a:pPr marL="0" indent="0">
              <a:buNone/>
            </a:pPr>
            <a:r>
              <a:rPr lang="el-GR" dirty="0"/>
              <a:t>Οι διαφορετικοί τρόποι αντίληψης και οργάνωσης των πληροφοριών.</a:t>
            </a:r>
          </a:p>
          <a:p>
            <a:pPr marL="0" indent="0">
              <a:buNone/>
            </a:pPr>
            <a:r>
              <a:rPr lang="el-GR" dirty="0"/>
              <a:t>Οι διαφορές στο γνωστικό ύφος έχουν σχέση με «τους χαρακτηριστικούς τρόπους αντίληψης, ανάκλησης πληροφοριών, σκέψης, επίλυσης προβλημάτων και λήψης αποφάσεων, οι οποίοι αντιπροσωπεύουν τον τρόπο επεξεργασίας των πληροφοριών που το κάθε άτομο αναπτύσσει με βάση τα χαρακτηριστικά της προσωπικότητάς του» και όχι με βάση τη νοημοσύνη του. Ύπάρχουν 4 μορφές /τύποι γνωστικού ύφους:</a:t>
            </a:r>
          </a:p>
          <a:p>
            <a:pPr marL="0" indent="0">
              <a:buNone/>
            </a:pPr>
            <a:r>
              <a:rPr lang="el-GR" dirty="0"/>
              <a:t>α. Εξάρτηση από το πεδίο: το άτομο αντιλαμβάνεται τις καταστάσεις ως σύνολο.</a:t>
            </a:r>
          </a:p>
          <a:p>
            <a:pPr marL="0" indent="0">
              <a:buNone/>
            </a:pPr>
            <a:r>
              <a:rPr lang="el-GR" dirty="0"/>
              <a:t>β. Ανεξαρτησία από το πεδίο: το άτομο μπορεί να αντιλαμβάνεται και να αναλύει τα</a:t>
            </a:r>
          </a:p>
          <a:p>
            <a:pPr marL="0" indent="0">
              <a:buNone/>
            </a:pPr>
            <a:r>
              <a:rPr lang="el-GR" dirty="0"/>
              <a:t>διαφορετικά μέρη που αποτελούν μια κατάσταση.</a:t>
            </a:r>
          </a:p>
          <a:p>
            <a:pPr marL="0" indent="0">
              <a:buNone/>
            </a:pPr>
            <a:r>
              <a:rPr lang="el-GR" dirty="0"/>
              <a:t>γ. Παρορμητικός τύπος: το άτομο αντιδρά πολύ γρήγορα, αλλά πολλές φορές</a:t>
            </a:r>
          </a:p>
          <a:p>
            <a:pPr marL="0" indent="0">
              <a:buNone/>
            </a:pPr>
            <a:r>
              <a:rPr lang="el-GR" dirty="0"/>
              <a:t>λανθασμένα.</a:t>
            </a:r>
          </a:p>
          <a:p>
            <a:pPr marL="0" indent="0">
              <a:buNone/>
            </a:pPr>
            <a:r>
              <a:rPr lang="el-GR" dirty="0"/>
              <a:t>δ. Στοχαστικός τύπος: το άτομο αντιδρά πολύ αργά, προσεκτικά και με ακρίβεια</a:t>
            </a:r>
            <a:endParaRPr lang="en-US" dirty="0"/>
          </a:p>
        </p:txBody>
      </p:sp>
    </p:spTree>
    <p:extLst>
      <p:ext uri="{BB962C8B-B14F-4D97-AF65-F5344CB8AC3E}">
        <p14:creationId xmlns:p14="http://schemas.microsoft.com/office/powerpoint/2010/main" val="3391816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0EF2-4DC4-4E3E-8266-8234E58A4A9F}"/>
              </a:ext>
            </a:extLst>
          </p:cNvPr>
          <p:cNvSpPr>
            <a:spLocks noGrp="1"/>
          </p:cNvSpPr>
          <p:nvPr>
            <p:ph type="title"/>
          </p:nvPr>
        </p:nvSpPr>
        <p:spPr/>
        <p:txBody>
          <a:bodyPr/>
          <a:lstStyle/>
          <a:p>
            <a:r>
              <a:rPr lang="el-GR" b="1" dirty="0"/>
              <a:t>Η Νοημοσύνη ως Διεργασία</a:t>
            </a:r>
            <a:br>
              <a:rPr lang="el-GR" dirty="0"/>
            </a:br>
            <a:endParaRPr lang="en-US" dirty="0"/>
          </a:p>
        </p:txBody>
      </p:sp>
      <p:sp>
        <p:nvSpPr>
          <p:cNvPr id="3" name="Content Placeholder 2">
            <a:extLst>
              <a:ext uri="{FF2B5EF4-FFF2-40B4-BE49-F238E27FC236}">
                <a16:creationId xmlns:a16="http://schemas.microsoft.com/office/drawing/2014/main" id="{13011133-BFDF-4A50-8103-6ED9F64DCB52}"/>
              </a:ext>
            </a:extLst>
          </p:cNvPr>
          <p:cNvSpPr>
            <a:spLocks noGrp="1"/>
          </p:cNvSpPr>
          <p:nvPr>
            <p:ph idx="1"/>
          </p:nvPr>
        </p:nvSpPr>
        <p:spPr/>
        <p:txBody>
          <a:bodyPr/>
          <a:lstStyle/>
          <a:p>
            <a:pPr marL="0" indent="0">
              <a:buNone/>
            </a:pPr>
            <a:r>
              <a:rPr lang="el-GR" dirty="0"/>
              <a:t>Οι πρόσφατες μελέτες στο χώρο της γνωστικής ψυχολογίας με κύριο εκπρόσωπο τον</a:t>
            </a:r>
            <a:r>
              <a:rPr lang="en-US" dirty="0"/>
              <a:t> </a:t>
            </a:r>
            <a:r>
              <a:rPr lang="el-GR" dirty="0"/>
              <a:t>Stenberg, έχουν δώσει έμφαση στις διεργασίες της σκέψης που μπορεί να είναι κοινές σεόλους τους ανθρώπους. Πώς συλλέγουν και πώς χρησιμοποιούν οι άνθρωποι τις</a:t>
            </a:r>
            <a:r>
              <a:rPr lang="en-US" dirty="0"/>
              <a:t> </a:t>
            </a:r>
            <a:r>
              <a:rPr lang="el-GR" dirty="0"/>
              <a:t>απαιτούμενες πληροφορίες, για να λύσουν προβλήματα και να συμπεριφέρονται</a:t>
            </a:r>
            <a:r>
              <a:rPr lang="en-US" dirty="0"/>
              <a:t> </a:t>
            </a:r>
            <a:r>
              <a:rPr lang="el-GR" dirty="0"/>
              <a:t>λογικά;</a:t>
            </a:r>
          </a:p>
          <a:p>
            <a:endParaRPr lang="en-US" dirty="0"/>
          </a:p>
        </p:txBody>
      </p:sp>
    </p:spTree>
    <p:extLst>
      <p:ext uri="{BB962C8B-B14F-4D97-AF65-F5344CB8AC3E}">
        <p14:creationId xmlns:p14="http://schemas.microsoft.com/office/powerpoint/2010/main" val="1783713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D611D-7675-4CC6-BD7D-2FE2DDB2B671}"/>
              </a:ext>
            </a:extLst>
          </p:cNvPr>
          <p:cNvSpPr>
            <a:spLocks noGrp="1"/>
          </p:cNvSpPr>
          <p:nvPr>
            <p:ph type="title"/>
          </p:nvPr>
        </p:nvSpPr>
        <p:spPr/>
        <p:txBody>
          <a:bodyPr/>
          <a:lstStyle/>
          <a:p>
            <a:r>
              <a:rPr lang="el-GR" b="1" dirty="0"/>
              <a:t>Μαθησιακό ύφος</a:t>
            </a:r>
            <a:endParaRPr lang="en-US" b="1" dirty="0"/>
          </a:p>
        </p:txBody>
      </p:sp>
      <p:sp>
        <p:nvSpPr>
          <p:cNvPr id="3" name="Content Placeholder 2">
            <a:extLst>
              <a:ext uri="{FF2B5EF4-FFF2-40B4-BE49-F238E27FC236}">
                <a16:creationId xmlns:a16="http://schemas.microsoft.com/office/drawing/2014/main" id="{D7BC066E-89C6-4595-913C-BA4AF47D7ECF}"/>
              </a:ext>
            </a:extLst>
          </p:cNvPr>
          <p:cNvSpPr>
            <a:spLocks noGrp="1"/>
          </p:cNvSpPr>
          <p:nvPr>
            <p:ph idx="1"/>
          </p:nvPr>
        </p:nvSpPr>
        <p:spPr/>
        <p:txBody>
          <a:bodyPr>
            <a:normAutofit fontScale="92500" lnSpcReduction="10000"/>
          </a:bodyPr>
          <a:lstStyle/>
          <a:p>
            <a:pPr marL="0" indent="0">
              <a:buNone/>
            </a:pPr>
            <a:r>
              <a:rPr lang="el-GR" dirty="0"/>
              <a:t>Οι χαρακτηριστικές προσεγγίσεις αναφορικά με τη μάθηση και τη</a:t>
            </a:r>
          </a:p>
          <a:p>
            <a:pPr marL="0" indent="0">
              <a:buNone/>
            </a:pPr>
            <a:r>
              <a:rPr lang="el-GR" dirty="0"/>
              <a:t>μελέτη. Υπάρχουν δύο βασικές μορφές μαθησιακού ύφους:</a:t>
            </a:r>
          </a:p>
          <a:p>
            <a:pPr marL="0" indent="0">
              <a:buNone/>
            </a:pPr>
            <a:r>
              <a:rPr lang="el-GR" dirty="0"/>
              <a:t> Α. </a:t>
            </a:r>
            <a:r>
              <a:rPr lang="el-GR" b="1" dirty="0"/>
              <a:t>Η Προσέγγιση της σε βάθος επεξεργασίας των πληροφοριών </a:t>
            </a:r>
            <a:r>
              <a:rPr lang="el-GR" dirty="0"/>
              <a:t>την οποία ακολουθούν</a:t>
            </a:r>
            <a:r>
              <a:rPr lang="en-US" dirty="0"/>
              <a:t> </a:t>
            </a:r>
            <a:r>
              <a:rPr lang="el-GR" dirty="0"/>
              <a:t>τα άτομα που θεωρούν τις μαθησιακές δραστηριότητες ως το μέσο, που μπορεί να τα</a:t>
            </a:r>
            <a:r>
              <a:rPr lang="en-US" dirty="0"/>
              <a:t> </a:t>
            </a:r>
            <a:r>
              <a:rPr lang="el-GR" dirty="0"/>
              <a:t>οδηγήσει στην κατανόηση ορισμένων βαθύτερων εννοιών και νοημάτων. Συνήθως</a:t>
            </a:r>
            <a:r>
              <a:rPr lang="en-US" dirty="0"/>
              <a:t> </a:t>
            </a:r>
            <a:r>
              <a:rPr lang="el-GR" dirty="0"/>
              <a:t>μαθαίνουν για χάρη της μάθησης και δεν ενδιαφέρονται τόσο για την αξιολόγηση της</a:t>
            </a:r>
            <a:r>
              <a:rPr lang="en-US" dirty="0"/>
              <a:t> </a:t>
            </a:r>
            <a:r>
              <a:rPr lang="el-GR" dirty="0"/>
              <a:t>επίδοσής τους</a:t>
            </a:r>
          </a:p>
          <a:p>
            <a:pPr marL="0" indent="0">
              <a:buNone/>
            </a:pPr>
            <a:r>
              <a:rPr lang="el-GR" b="1" dirty="0"/>
              <a:t>Β. Η προσέγγιση της επιφανειακής επεξεργασίας των πληροφοριών</a:t>
            </a:r>
            <a:r>
              <a:rPr lang="el-GR" dirty="0"/>
              <a:t>, την οποίαακολουθούν τα άτομα που εστιάζουν την προσοχή τους στην απομνημόνευση της διδακτικής ύλης και όχι στην κατανόησή της. Το κίνητρο των μαθητών αυτών είναι συνήθως οι ανταμοιβές, οι βαθμοί, τα εξωτερικά κίνητρα και η επιθυμία τους να αξιολογούνται θετικά από τους άλλους.</a:t>
            </a:r>
          </a:p>
          <a:p>
            <a:pPr marL="0" indent="0">
              <a:buNone/>
            </a:pPr>
            <a:endParaRPr lang="en-US" dirty="0"/>
          </a:p>
        </p:txBody>
      </p:sp>
    </p:spTree>
    <p:extLst>
      <p:ext uri="{BB962C8B-B14F-4D97-AF65-F5344CB8AC3E}">
        <p14:creationId xmlns:p14="http://schemas.microsoft.com/office/powerpoint/2010/main" val="1488192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0164-E80B-442C-BDB5-E1208B64C19B}"/>
              </a:ext>
            </a:extLst>
          </p:cNvPr>
          <p:cNvSpPr>
            <a:spLocks noGrp="1"/>
          </p:cNvSpPr>
          <p:nvPr>
            <p:ph type="title"/>
          </p:nvPr>
        </p:nvSpPr>
        <p:spPr/>
        <p:txBody>
          <a:bodyPr/>
          <a:lstStyle/>
          <a:p>
            <a:r>
              <a:rPr lang="el-GR" b="1" dirty="0"/>
              <a:t>Μαθησιακές προτιμήσεις</a:t>
            </a:r>
            <a:br>
              <a:rPr lang="el-GR" b="1" dirty="0"/>
            </a:br>
            <a:endParaRPr lang="en-US" b="1" dirty="0"/>
          </a:p>
        </p:txBody>
      </p:sp>
      <p:sp>
        <p:nvSpPr>
          <p:cNvPr id="3" name="Content Placeholder 2">
            <a:extLst>
              <a:ext uri="{FF2B5EF4-FFF2-40B4-BE49-F238E27FC236}">
                <a16:creationId xmlns:a16="http://schemas.microsoft.com/office/drawing/2014/main" id="{EA9AB1AD-70F0-4019-8755-DFA5BBFF21E5}"/>
              </a:ext>
            </a:extLst>
          </p:cNvPr>
          <p:cNvSpPr>
            <a:spLocks noGrp="1"/>
          </p:cNvSpPr>
          <p:nvPr>
            <p:ph idx="1"/>
          </p:nvPr>
        </p:nvSpPr>
        <p:spPr/>
        <p:txBody>
          <a:bodyPr>
            <a:normAutofit fontScale="77500" lnSpcReduction="20000"/>
          </a:bodyPr>
          <a:lstStyle/>
          <a:p>
            <a:pPr marL="0" indent="0">
              <a:buNone/>
            </a:pPr>
            <a:r>
              <a:rPr lang="el-GR" dirty="0"/>
              <a:t>Οι Μαθησιακές προτιμήσεις στους τρόπους μελέτης και μάθησης που προτιμούν τα</a:t>
            </a:r>
          </a:p>
          <a:p>
            <a:pPr marL="0" indent="0">
              <a:buNone/>
            </a:pPr>
            <a:r>
              <a:rPr lang="el-GR" dirty="0"/>
              <a:t>άτομα, όπως είναι η χρήση εικόνων αντί κειμένων, η συνεργασία με άλλα άτομα αντί της</a:t>
            </a:r>
          </a:p>
          <a:p>
            <a:pPr marL="0" indent="0">
              <a:buNone/>
            </a:pPr>
            <a:r>
              <a:rPr lang="el-GR" dirty="0"/>
              <a:t>μοναχικής εργασίας, η μάθηση στο πλαίσιο μιας δομημένης ή μη δομημένης κατάστασης</a:t>
            </a:r>
          </a:p>
          <a:p>
            <a:pPr marL="0" indent="0">
              <a:buNone/>
            </a:pPr>
            <a:r>
              <a:rPr lang="el-GR" dirty="0"/>
              <a:t>κ.α. Οι εκπαιδευτικοί μπορούν να προσφέρουν εναλλακτικές επιλογές στους μαθητές,</a:t>
            </a:r>
          </a:p>
          <a:p>
            <a:pPr marL="0" indent="0">
              <a:buNone/>
            </a:pPr>
            <a:r>
              <a:rPr lang="el-GR" dirty="0"/>
              <a:t>έτσι ώστε η διαδικασία της μάθησης να προσαρμόζεται στις ατομικές τους προτιμήσεις.</a:t>
            </a:r>
          </a:p>
          <a:p>
            <a:pPr marL="0" indent="0">
              <a:buNone/>
            </a:pPr>
            <a:r>
              <a:rPr lang="el-GR" dirty="0"/>
              <a:t>Υπάρχουν βέβαια επιφυλάξεις σχετικά με την προσαρμογή της διδασκαλίας ενός</a:t>
            </a:r>
          </a:p>
          <a:p>
            <a:pPr marL="0" indent="0">
              <a:buNone/>
            </a:pPr>
            <a:r>
              <a:rPr lang="el-GR" dirty="0"/>
              <a:t>εκπαιδευτικού στους τρόπους μάθησης όλων των μαθητών του, διότι οι μαθητές μπορεί</a:t>
            </a:r>
          </a:p>
          <a:p>
            <a:pPr marL="0" indent="0">
              <a:buNone/>
            </a:pPr>
            <a:r>
              <a:rPr lang="el-GR" dirty="0"/>
              <a:t>να μην είναι πάντα οι καλύτεροι κριτές του τρόπου με τον οποίο θα πρέπει να μαθαίνουν.</a:t>
            </a:r>
            <a:endParaRPr lang="en-US" dirty="0"/>
          </a:p>
        </p:txBody>
      </p:sp>
    </p:spTree>
    <p:extLst>
      <p:ext uri="{BB962C8B-B14F-4D97-AF65-F5344CB8AC3E}">
        <p14:creationId xmlns:p14="http://schemas.microsoft.com/office/powerpoint/2010/main" val="44632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49386-D1F6-4FCB-9FC9-AF59710EA59D}"/>
              </a:ext>
            </a:extLst>
          </p:cNvPr>
          <p:cNvSpPr>
            <a:spLocks noGrp="1"/>
          </p:cNvSpPr>
          <p:nvPr>
            <p:ph type="title"/>
          </p:nvPr>
        </p:nvSpPr>
        <p:spPr/>
        <p:txBody>
          <a:bodyPr/>
          <a:lstStyle/>
          <a:p>
            <a:r>
              <a:rPr lang="el-GR" b="1" dirty="0"/>
              <a:t>Η τριαρχική θεωρία της νοημοσύνης (Stenberg)</a:t>
            </a:r>
            <a:endParaRPr lang="en-US" b="1" dirty="0"/>
          </a:p>
        </p:txBody>
      </p:sp>
      <p:sp>
        <p:nvSpPr>
          <p:cNvPr id="3" name="Content Placeholder 2">
            <a:extLst>
              <a:ext uri="{FF2B5EF4-FFF2-40B4-BE49-F238E27FC236}">
                <a16:creationId xmlns:a16="http://schemas.microsoft.com/office/drawing/2014/main" id="{10916FCC-A2BF-4FAE-A6DC-9165492E2B6C}"/>
              </a:ext>
            </a:extLst>
          </p:cNvPr>
          <p:cNvSpPr>
            <a:spLocks noGrp="1"/>
          </p:cNvSpPr>
          <p:nvPr>
            <p:ph idx="1"/>
          </p:nvPr>
        </p:nvSpPr>
        <p:spPr/>
        <p:txBody>
          <a:bodyPr/>
          <a:lstStyle/>
          <a:p>
            <a:pPr marL="0" indent="0">
              <a:buNone/>
            </a:pPr>
            <a:r>
              <a:rPr lang="el-GR" dirty="0"/>
              <a:t>Είναι μια προσέγγιση για την κατανόηση της νοημοσύνης που δίνει βαρύτητα στις</a:t>
            </a:r>
            <a:r>
              <a:rPr lang="en-US" dirty="0"/>
              <a:t> </a:t>
            </a:r>
            <a:r>
              <a:rPr lang="el-GR" dirty="0"/>
              <a:t>γνωστικές διεργασίες και εδράζεται στη θεωρία της πνευματικής αυτοδιοίκησης -αυτοδιαχείρισης του ατόμου.</a:t>
            </a:r>
          </a:p>
          <a:p>
            <a:pPr marL="0" indent="0">
              <a:buNone/>
            </a:pPr>
            <a:endParaRPr lang="en-US" dirty="0"/>
          </a:p>
        </p:txBody>
      </p:sp>
    </p:spTree>
    <p:extLst>
      <p:ext uri="{BB962C8B-B14F-4D97-AF65-F5344CB8AC3E}">
        <p14:creationId xmlns:p14="http://schemas.microsoft.com/office/powerpoint/2010/main" val="1989380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49174-2B8C-4DE7-A6F0-6E6D41C73F76}"/>
              </a:ext>
            </a:extLst>
          </p:cNvPr>
          <p:cNvSpPr>
            <a:spLocks noGrp="1"/>
          </p:cNvSpPr>
          <p:nvPr>
            <p:ph type="title"/>
          </p:nvPr>
        </p:nvSpPr>
        <p:spPr/>
        <p:txBody>
          <a:bodyPr/>
          <a:lstStyle/>
          <a:p>
            <a:r>
              <a:rPr lang="el-GR" b="1" dirty="0"/>
              <a:t>Τρόποι σκέψης των μαθητών</a:t>
            </a:r>
            <a:endParaRPr lang="en-US" b="1" dirty="0"/>
          </a:p>
        </p:txBody>
      </p:sp>
      <p:sp>
        <p:nvSpPr>
          <p:cNvPr id="3" name="Content Placeholder 2">
            <a:extLst>
              <a:ext uri="{FF2B5EF4-FFF2-40B4-BE49-F238E27FC236}">
                <a16:creationId xmlns:a16="http://schemas.microsoft.com/office/drawing/2014/main" id="{D778A5B7-59BB-45CF-B6CC-3F9D5E1F5016}"/>
              </a:ext>
            </a:extLst>
          </p:cNvPr>
          <p:cNvSpPr>
            <a:spLocks noGrp="1"/>
          </p:cNvSpPr>
          <p:nvPr>
            <p:ph idx="1"/>
          </p:nvPr>
        </p:nvSpPr>
        <p:spPr/>
        <p:txBody>
          <a:bodyPr>
            <a:normAutofit/>
          </a:bodyPr>
          <a:lstStyle/>
          <a:p>
            <a:pPr marL="0" indent="0">
              <a:buNone/>
            </a:pPr>
            <a:r>
              <a:rPr lang="el-GR" b="1" dirty="0"/>
              <a:t>Α. Ο νομοθετικός τρόπος σκέψης</a:t>
            </a:r>
          </a:p>
          <a:p>
            <a:pPr marL="0" indent="0">
              <a:buNone/>
            </a:pPr>
            <a:r>
              <a:rPr lang="el-GR" dirty="0"/>
              <a:t>Ο νομοθετικός τρόπος σκέψης χαρακτηρίζει άτομα που τους αρέσει να δημιουργούν, να</a:t>
            </a:r>
            <a:r>
              <a:rPr lang="en-US" dirty="0"/>
              <a:t> </a:t>
            </a:r>
            <a:r>
              <a:rPr lang="el-GR" dirty="0"/>
              <a:t>εφευρίσκουν, να κάνουν πράγματα με τον δικό τους τρόπο, θέτοντας τους δικούς τους</a:t>
            </a:r>
            <a:r>
              <a:rPr lang="en-US" dirty="0"/>
              <a:t> </a:t>
            </a:r>
            <a:r>
              <a:rPr lang="el-GR" dirty="0"/>
              <a:t>κανόνες.</a:t>
            </a:r>
          </a:p>
          <a:p>
            <a:pPr marL="0" indent="0">
              <a:buNone/>
            </a:pPr>
            <a:r>
              <a:rPr lang="el-GR" dirty="0"/>
              <a:t>Βασίζονται στις δικές τους ιδέες και τρόπους δράσης και δεν τους αρέσουν οι εργασίες</a:t>
            </a:r>
            <a:r>
              <a:rPr lang="en-US" dirty="0"/>
              <a:t> </a:t>
            </a:r>
            <a:r>
              <a:rPr lang="el-GR" dirty="0"/>
              <a:t>με προκαθορισμένη δομή.</a:t>
            </a:r>
          </a:p>
          <a:p>
            <a:endParaRPr lang="en-US" dirty="0"/>
          </a:p>
        </p:txBody>
      </p:sp>
    </p:spTree>
    <p:extLst>
      <p:ext uri="{BB962C8B-B14F-4D97-AF65-F5344CB8AC3E}">
        <p14:creationId xmlns:p14="http://schemas.microsoft.com/office/powerpoint/2010/main" val="3225008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0328-9DD9-4046-B73E-6BAAEBEED65D}"/>
              </a:ext>
            </a:extLst>
          </p:cNvPr>
          <p:cNvSpPr>
            <a:spLocks noGrp="1"/>
          </p:cNvSpPr>
          <p:nvPr>
            <p:ph type="title"/>
          </p:nvPr>
        </p:nvSpPr>
        <p:spPr/>
        <p:txBody>
          <a:bodyPr/>
          <a:lstStyle/>
          <a:p>
            <a:r>
              <a:rPr lang="el-GR" b="1" dirty="0"/>
              <a:t>Β. Ο εκτελεστικός τρόπος σκέψης</a:t>
            </a:r>
            <a:br>
              <a:rPr lang="el-GR" b="1" dirty="0"/>
            </a:br>
            <a:endParaRPr lang="en-US" b="1" dirty="0"/>
          </a:p>
        </p:txBody>
      </p:sp>
      <p:sp>
        <p:nvSpPr>
          <p:cNvPr id="3" name="Content Placeholder 2">
            <a:extLst>
              <a:ext uri="{FF2B5EF4-FFF2-40B4-BE49-F238E27FC236}">
                <a16:creationId xmlns:a16="http://schemas.microsoft.com/office/drawing/2014/main" id="{8F286016-4C28-4854-AC92-D9D2D133F85A}"/>
              </a:ext>
            </a:extLst>
          </p:cNvPr>
          <p:cNvSpPr>
            <a:spLocks noGrp="1"/>
          </p:cNvSpPr>
          <p:nvPr>
            <p:ph idx="1"/>
          </p:nvPr>
        </p:nvSpPr>
        <p:spPr/>
        <p:txBody>
          <a:bodyPr>
            <a:normAutofit/>
          </a:bodyPr>
          <a:lstStyle/>
          <a:p>
            <a:pPr marL="0" indent="0">
              <a:buNone/>
            </a:pPr>
            <a:r>
              <a:rPr lang="el-GR" dirty="0"/>
              <a:t>Ο εκτελεστικός τρόπος σκέψης χαρακτηρίζει άτομα που τους αρέσει να ακολουθούν</a:t>
            </a:r>
            <a:r>
              <a:rPr lang="en-US" dirty="0"/>
              <a:t> </a:t>
            </a:r>
            <a:r>
              <a:rPr lang="el-GR" dirty="0"/>
              <a:t>οδηγίες, να τους λένε τι θα κάνουν και να ασχολούνται με εργασίες που έχουν από πριν</a:t>
            </a:r>
            <a:r>
              <a:rPr lang="en-US" dirty="0"/>
              <a:t> </a:t>
            </a:r>
            <a:r>
              <a:rPr lang="el-GR" dirty="0"/>
              <a:t>καθορισμένη δομή και τους αρέσει να ακολουθούν συγκεκριμένους κανόνες. Η</a:t>
            </a:r>
            <a:r>
              <a:rPr lang="en-US" dirty="0"/>
              <a:t> </a:t>
            </a:r>
            <a:r>
              <a:rPr lang="el-GR" dirty="0"/>
              <a:t>συνεργασία τους με άτομα με νομοθετικό τρόπο σκέψης μπορεί να αποβεί πολύ</a:t>
            </a:r>
            <a:r>
              <a:rPr lang="en-US" dirty="0"/>
              <a:t> </a:t>
            </a:r>
            <a:r>
              <a:rPr lang="el-GR" dirty="0"/>
              <a:t>αποδοτική, καθώς ο ένας συμπληρώνει τον άλλο, αφού οι μεν αρέσκονται να προτείνουν</a:t>
            </a:r>
            <a:r>
              <a:rPr lang="en-US" dirty="0"/>
              <a:t> </a:t>
            </a:r>
            <a:r>
              <a:rPr lang="el-GR" dirty="0"/>
              <a:t>νέες ιδέες, οι δε να τις εκτελούν.</a:t>
            </a:r>
            <a:endParaRPr lang="en-US" dirty="0"/>
          </a:p>
        </p:txBody>
      </p:sp>
    </p:spTree>
    <p:extLst>
      <p:ext uri="{BB962C8B-B14F-4D97-AF65-F5344CB8AC3E}">
        <p14:creationId xmlns:p14="http://schemas.microsoft.com/office/powerpoint/2010/main" val="826470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C8507-1F81-4653-8D59-311EBB23B119}"/>
              </a:ext>
            </a:extLst>
          </p:cNvPr>
          <p:cNvSpPr>
            <a:spLocks noGrp="1"/>
          </p:cNvSpPr>
          <p:nvPr>
            <p:ph type="title"/>
          </p:nvPr>
        </p:nvSpPr>
        <p:spPr/>
        <p:txBody>
          <a:bodyPr/>
          <a:lstStyle/>
          <a:p>
            <a:r>
              <a:rPr lang="el-GR" b="1" dirty="0"/>
              <a:t>Γ. Ο δικαστικός τρόπος σκέψης</a:t>
            </a:r>
            <a:br>
              <a:rPr lang="el-GR" b="1" dirty="0"/>
            </a:br>
            <a:endParaRPr lang="en-US" b="1" dirty="0"/>
          </a:p>
        </p:txBody>
      </p:sp>
      <p:sp>
        <p:nvSpPr>
          <p:cNvPr id="3" name="Content Placeholder 2">
            <a:extLst>
              <a:ext uri="{FF2B5EF4-FFF2-40B4-BE49-F238E27FC236}">
                <a16:creationId xmlns:a16="http://schemas.microsoft.com/office/drawing/2014/main" id="{5D3C0C5B-7540-44D4-9291-E98F8FA6FF44}"/>
              </a:ext>
            </a:extLst>
          </p:cNvPr>
          <p:cNvSpPr>
            <a:spLocks noGrp="1"/>
          </p:cNvSpPr>
          <p:nvPr>
            <p:ph idx="1"/>
          </p:nvPr>
        </p:nvSpPr>
        <p:spPr/>
        <p:txBody>
          <a:bodyPr>
            <a:normAutofit/>
          </a:bodyPr>
          <a:lstStyle/>
          <a:p>
            <a:pPr marL="0" indent="0">
              <a:buNone/>
            </a:pPr>
            <a:r>
              <a:rPr lang="el-GR" dirty="0"/>
              <a:t>Ο δικαστικός τρόπος σκέψης χαρακτηρίζει άτομα που τους αρέσει να κρίνουν και να</a:t>
            </a:r>
            <a:r>
              <a:rPr lang="en-US" dirty="0"/>
              <a:t> </a:t>
            </a:r>
            <a:r>
              <a:rPr lang="el-GR" dirty="0"/>
              <a:t>αποτιμούν ανθρώπους και πράγματα. Ασχολούνται με προβλήματα που τους δίνουν τη</a:t>
            </a:r>
            <a:r>
              <a:rPr lang="en-US" dirty="0"/>
              <a:t> </a:t>
            </a:r>
            <a:r>
              <a:rPr lang="el-GR" dirty="0"/>
              <a:t>δυνατότητα να αναλύουν και να εκτιμούν κανόνες, ιδέες και διαδικασίες. Οι μαθητές με</a:t>
            </a:r>
            <a:r>
              <a:rPr lang="en-US" dirty="0"/>
              <a:t> </a:t>
            </a:r>
            <a:r>
              <a:rPr lang="el-GR" dirty="0"/>
              <a:t>αυτό τον τρόπο σκέψης τείνουν να συγκρίνουν και να αξιολογούν αντιτιθέμενες ιδέες</a:t>
            </a:r>
            <a:r>
              <a:rPr lang="en-US" dirty="0"/>
              <a:t> </a:t>
            </a:r>
            <a:r>
              <a:rPr lang="el-GR" dirty="0"/>
              <a:t>πριν πάρουν μια απόφαση. Τους αρέσουν οι εργασίες που περιλαμβάνουν αξιολόγηση</a:t>
            </a:r>
            <a:r>
              <a:rPr lang="en-US" dirty="0"/>
              <a:t> </a:t>
            </a:r>
            <a:r>
              <a:rPr lang="el-GR" dirty="0"/>
              <a:t>αντίθετων οπτικών γωνιών, ανάλυση και σύγκριση. Ο δικαστικός τρόπος σκέψης</a:t>
            </a:r>
            <a:r>
              <a:rPr lang="en-US" dirty="0"/>
              <a:t> </a:t>
            </a:r>
            <a:r>
              <a:rPr lang="el-GR" dirty="0"/>
              <a:t>χαρακτηρίζει εν γένει άτομα με κριτική-αναλυτική σκέψη</a:t>
            </a:r>
            <a:r>
              <a:rPr lang="en-US" dirty="0"/>
              <a:t>.</a:t>
            </a:r>
          </a:p>
        </p:txBody>
      </p:sp>
    </p:spTree>
    <p:extLst>
      <p:ext uri="{BB962C8B-B14F-4D97-AF65-F5344CB8AC3E}">
        <p14:creationId xmlns:p14="http://schemas.microsoft.com/office/powerpoint/2010/main" val="1896796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08CE-2119-4D4D-BD3D-FDFC35DB5F4E}"/>
              </a:ext>
            </a:extLst>
          </p:cNvPr>
          <p:cNvSpPr>
            <a:spLocks noGrp="1"/>
          </p:cNvSpPr>
          <p:nvPr>
            <p:ph type="title"/>
          </p:nvPr>
        </p:nvSpPr>
        <p:spPr/>
        <p:txBody>
          <a:bodyPr/>
          <a:lstStyle/>
          <a:p>
            <a:r>
              <a:rPr lang="el-GR" b="1" dirty="0"/>
              <a:t>Πώς Μετράμε τη Νοημοσύνη</a:t>
            </a:r>
            <a:r>
              <a:rPr lang="en-US" b="1" dirty="0"/>
              <a:t>;</a:t>
            </a:r>
          </a:p>
        </p:txBody>
      </p:sp>
      <p:sp>
        <p:nvSpPr>
          <p:cNvPr id="3" name="Content Placeholder 2">
            <a:extLst>
              <a:ext uri="{FF2B5EF4-FFF2-40B4-BE49-F238E27FC236}">
                <a16:creationId xmlns:a16="http://schemas.microsoft.com/office/drawing/2014/main" id="{36048B02-2B28-4BE6-83E2-25997C29DE04}"/>
              </a:ext>
            </a:extLst>
          </p:cNvPr>
          <p:cNvSpPr>
            <a:spLocks noGrp="1"/>
          </p:cNvSpPr>
          <p:nvPr>
            <p:ph idx="1"/>
          </p:nvPr>
        </p:nvSpPr>
        <p:spPr>
          <a:xfrm>
            <a:off x="709246" y="1535112"/>
            <a:ext cx="10515600" cy="4957763"/>
          </a:xfrm>
        </p:spPr>
        <p:txBody>
          <a:bodyPr>
            <a:normAutofit/>
          </a:bodyPr>
          <a:lstStyle/>
          <a:p>
            <a:pPr marL="0" indent="0">
              <a:buNone/>
            </a:pPr>
            <a:r>
              <a:rPr lang="el-GR" dirty="0"/>
              <a:t>Οι Binet και Simon ήθελαν να μετρήσουν όχι μόνο τα σχολικά επιτεύγματα, αλλά και τη νοητική δεξιότητα που απαιτούνταν ώστε να πετύχουν οι μαθητές στο σχολείο.</a:t>
            </a:r>
            <a:r>
              <a:rPr lang="en-US" dirty="0"/>
              <a:t> </a:t>
            </a:r>
            <a:endParaRPr lang="el-GR" dirty="0"/>
          </a:p>
          <a:p>
            <a:pPr marL="0" indent="0">
              <a:buNone/>
            </a:pPr>
            <a:r>
              <a:rPr lang="el-GR" dirty="0"/>
              <a:t>Αφού δοκίμασαν πολλά διαφορετικά τεστ και αφαίρεσαν τα θέματα εκείνα με τα οποία</a:t>
            </a:r>
            <a:r>
              <a:rPr lang="en-US" dirty="0"/>
              <a:t> </a:t>
            </a:r>
            <a:r>
              <a:rPr lang="el-GR" dirty="0"/>
              <a:t>δε μπορούσαν να κάνουν διάκριση ανάμεσα στους επιτυχημένους και μη επιτυχημένους</a:t>
            </a:r>
            <a:r>
              <a:rPr lang="en-US" dirty="0"/>
              <a:t> </a:t>
            </a:r>
            <a:r>
              <a:rPr lang="el-GR" dirty="0"/>
              <a:t>μαθητές, κατέληξαν τελικά σε 58 τεστ, αρκετά από τα οποία ήταν κατάλληλα για κάθε</a:t>
            </a:r>
            <a:r>
              <a:rPr lang="en-US" dirty="0"/>
              <a:t> </a:t>
            </a:r>
            <a:r>
              <a:rPr lang="el-GR" dirty="0"/>
              <a:t>ηλικιακή ομάδα από 3 έως 13 ετών. </a:t>
            </a:r>
          </a:p>
          <a:p>
            <a:pPr marL="0" indent="0">
              <a:buNone/>
            </a:pPr>
            <a:r>
              <a:rPr lang="el-GR" dirty="0"/>
              <a:t>Τα τεστ του Βinet εισήχθησαν στις ΗΠΑ της</a:t>
            </a:r>
            <a:r>
              <a:rPr lang="en-US" dirty="0"/>
              <a:t> </a:t>
            </a:r>
            <a:r>
              <a:rPr lang="el-GR" dirty="0"/>
              <a:t>Αμερικής και αναθεωρήθηκαν από το Πανεπιστήμιο του Stanford. Έτσι δημιουργήθηκε</a:t>
            </a:r>
            <a:r>
              <a:rPr lang="en-US" dirty="0"/>
              <a:t> </a:t>
            </a:r>
            <a:r>
              <a:rPr lang="el-GR" dirty="0"/>
              <a:t>το νοητικό τεστ Stanford-Binet και προέκυψαν οι όροι:</a:t>
            </a:r>
            <a:endParaRPr lang="en-US" dirty="0"/>
          </a:p>
        </p:txBody>
      </p:sp>
    </p:spTree>
    <p:extLst>
      <p:ext uri="{BB962C8B-B14F-4D97-AF65-F5344CB8AC3E}">
        <p14:creationId xmlns:p14="http://schemas.microsoft.com/office/powerpoint/2010/main" val="394169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6D5AC-8F6A-4B2D-A910-399E39C5B443}"/>
              </a:ext>
            </a:extLst>
          </p:cNvPr>
          <p:cNvSpPr>
            <a:spLocks noGrp="1"/>
          </p:cNvSpPr>
          <p:nvPr>
            <p:ph type="title"/>
          </p:nvPr>
        </p:nvSpPr>
        <p:spPr/>
        <p:txBody>
          <a:bodyPr/>
          <a:lstStyle/>
          <a:p>
            <a:r>
              <a:rPr lang="el-GR" b="1" dirty="0"/>
              <a:t>Νοητική ηλικία:</a:t>
            </a:r>
            <a:endParaRPr lang="en-US" b="1" dirty="0"/>
          </a:p>
        </p:txBody>
      </p:sp>
      <p:sp>
        <p:nvSpPr>
          <p:cNvPr id="3" name="Content Placeholder 2">
            <a:extLst>
              <a:ext uri="{FF2B5EF4-FFF2-40B4-BE49-F238E27FC236}">
                <a16:creationId xmlns:a16="http://schemas.microsoft.com/office/drawing/2014/main" id="{EC384FA5-B9DA-408C-B0BB-BAFFED8E933D}"/>
              </a:ext>
            </a:extLst>
          </p:cNvPr>
          <p:cNvSpPr>
            <a:spLocks noGrp="1"/>
          </p:cNvSpPr>
          <p:nvPr>
            <p:ph idx="1"/>
          </p:nvPr>
        </p:nvSpPr>
        <p:spPr/>
        <p:txBody>
          <a:bodyPr>
            <a:normAutofit/>
          </a:bodyPr>
          <a:lstStyle/>
          <a:p>
            <a:pPr marL="0" indent="0">
              <a:buNone/>
            </a:pPr>
            <a:r>
              <a:rPr lang="el-GR" dirty="0"/>
              <a:t>Είναι ένας βαθμός με βάση τις ικανότητες που έχει το μέσο άτομο στη</a:t>
            </a:r>
            <a:r>
              <a:rPr lang="en-US" dirty="0"/>
              <a:t> </a:t>
            </a:r>
            <a:r>
              <a:rPr lang="el-GR" dirty="0"/>
              <a:t>συγκεκριμένη ηλικιακή ομάδα. Για παράδειγμα: η νοητική ηλικία ενός παιδιού που</a:t>
            </a:r>
            <a:r>
              <a:rPr lang="en-US" dirty="0"/>
              <a:t> </a:t>
            </a:r>
            <a:r>
              <a:rPr lang="el-GR" dirty="0"/>
              <a:t>κατάφερνε να περάσει με επιτυχία τα τεστ στα οποία επιτύγχαναν τα περισσότερα παιδιά</a:t>
            </a:r>
            <a:r>
              <a:rPr lang="en-US" dirty="0"/>
              <a:t> </a:t>
            </a:r>
            <a:r>
              <a:rPr lang="el-GR" dirty="0"/>
              <a:t>6 ετών, ήταν 6, άσχετα από το αν η πραγματική ηλικία του παιδιού ήταν 4,6 ή 8 ετών.</a:t>
            </a:r>
          </a:p>
        </p:txBody>
      </p:sp>
    </p:spTree>
    <p:extLst>
      <p:ext uri="{BB962C8B-B14F-4D97-AF65-F5344CB8AC3E}">
        <p14:creationId xmlns:p14="http://schemas.microsoft.com/office/powerpoint/2010/main" val="2460408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CADBD-7113-4165-95B9-DC7AF4CED155}"/>
              </a:ext>
            </a:extLst>
          </p:cNvPr>
          <p:cNvSpPr>
            <a:spLocks noGrp="1"/>
          </p:cNvSpPr>
          <p:nvPr>
            <p:ph type="title"/>
          </p:nvPr>
        </p:nvSpPr>
        <p:spPr/>
        <p:txBody>
          <a:bodyPr/>
          <a:lstStyle/>
          <a:p>
            <a:r>
              <a:rPr lang="el-GR" b="1" dirty="0"/>
              <a:t>Νοητικό πηλίκο(ΝΠ): </a:t>
            </a:r>
            <a:endParaRPr lang="en-US" b="1" dirty="0"/>
          </a:p>
        </p:txBody>
      </p:sp>
      <p:sp>
        <p:nvSpPr>
          <p:cNvPr id="3" name="Content Placeholder 2">
            <a:extLst>
              <a:ext uri="{FF2B5EF4-FFF2-40B4-BE49-F238E27FC236}">
                <a16:creationId xmlns:a16="http://schemas.microsoft.com/office/drawing/2014/main" id="{056B5FD6-7CD0-4424-9C82-401C9412D2AE}"/>
              </a:ext>
            </a:extLst>
          </p:cNvPr>
          <p:cNvSpPr>
            <a:spLocks noGrp="1"/>
          </p:cNvSpPr>
          <p:nvPr>
            <p:ph idx="1"/>
          </p:nvPr>
        </p:nvSpPr>
        <p:spPr/>
        <p:txBody>
          <a:bodyPr/>
          <a:lstStyle/>
          <a:p>
            <a:pPr marL="0" indent="0">
              <a:buNone/>
            </a:pPr>
            <a:r>
              <a:rPr lang="el-GR" dirty="0"/>
              <a:t>είναι ο βαθμός που προκύπτει εάν συγκρίνουμε τη νοητική με τη</a:t>
            </a:r>
            <a:r>
              <a:rPr lang="en-US" dirty="0"/>
              <a:t> </a:t>
            </a:r>
            <a:r>
              <a:rPr lang="el-GR" dirty="0"/>
              <a:t>χρονολογική ηλικία του ατόμου. Για τον υπολογισμό του ΝΠ, είναι απαραίτητο να</a:t>
            </a:r>
            <a:r>
              <a:rPr lang="en-US" dirty="0"/>
              <a:t> </a:t>
            </a:r>
            <a:r>
              <a:rPr lang="el-GR" dirty="0"/>
              <a:t>γνωρίζουμε τη νοητική ηλικία του ατόμου και την πραγματική του χρονολογική ηλικία.</a:t>
            </a:r>
            <a:r>
              <a:rPr lang="en-US" dirty="0"/>
              <a:t> </a:t>
            </a:r>
            <a:r>
              <a:rPr lang="el-GR" dirty="0"/>
              <a:t>Ο τύπος για τον υπολογισμό του νοητικού πηλίκου είναι:</a:t>
            </a:r>
          </a:p>
          <a:p>
            <a:pPr marL="0" indent="0">
              <a:buNone/>
            </a:pPr>
            <a:r>
              <a:rPr lang="el-GR" dirty="0"/>
              <a:t>ΝΟΗΤΙΚΟ ΠΗΛΙΚΟ= ΝΟΗΤΙΚΗ ΗΛΙΚΙΑ / ΧΡΟΝΟΛΟΓΙΚΗ ΗΛΙΚΙΑ x 100</a:t>
            </a:r>
          </a:p>
          <a:p>
            <a:endParaRPr lang="en-US" dirty="0"/>
          </a:p>
        </p:txBody>
      </p:sp>
    </p:spTree>
    <p:extLst>
      <p:ext uri="{BB962C8B-B14F-4D97-AF65-F5344CB8AC3E}">
        <p14:creationId xmlns:p14="http://schemas.microsoft.com/office/powerpoint/2010/main" val="2595264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1861</Words>
  <Application>Microsoft Office PowerPoint</Application>
  <PresentationFormat>Widescreen</PresentationFormat>
  <Paragraphs>84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ΝΟΗΜΟΣΥΝΗ, IQ TESTS ΚΑΙ ΕΚΠΑΙΔΕΥΤΙΚΗ ΔΙΑΔΙΚΑΣΙΑ</vt:lpstr>
      <vt:lpstr>Η Νοημοσύνη ως Διεργασία </vt:lpstr>
      <vt:lpstr>Η τριαρχική θεωρία της νοημοσύνης (Stenberg)</vt:lpstr>
      <vt:lpstr>Τρόποι σκέψης των μαθητών</vt:lpstr>
      <vt:lpstr>Β. Ο εκτελεστικός τρόπος σκέψης </vt:lpstr>
      <vt:lpstr>Γ. Ο δικαστικός τρόπος σκέψης </vt:lpstr>
      <vt:lpstr>Πώς Μετράμε τη Νοημοσύνη;</vt:lpstr>
      <vt:lpstr>Νοητική ηλικία:</vt:lpstr>
      <vt:lpstr>Νοητικό πηλίκο(ΝΠ): </vt:lpstr>
      <vt:lpstr>Αποκλίνον ΝΠ:</vt:lpstr>
      <vt:lpstr>Από τη θεωρία στην πράξη </vt:lpstr>
      <vt:lpstr>Ατομικά και ομαδικά tests</vt:lpstr>
      <vt:lpstr> Πως πρέπει να αξιοποιούνται τα tests νοημοσύνης στην εκπαίδευση;</vt:lpstr>
      <vt:lpstr>Πως πρέπει να αξιοποιούνται τα tests νοημοσύνης στην εκπαίδευση; </vt:lpstr>
      <vt:lpstr>Νοημοσύνη: Θέμα Κληρονομικότητας ή Περιβάλλοντος; </vt:lpstr>
      <vt:lpstr>Νοημοσύνη: Θέμα Κληρονομικότητας ή Περιβάλλοντος; </vt:lpstr>
      <vt:lpstr>Νοημοσύνη και Επίτευξη </vt:lpstr>
      <vt:lpstr>Πως μπορούμε να διδάξουμε αποτελεσματικά τους μαθητές χωρίς να τουςκατατάξουμε σε τάξεις ανάλογα με την νοημοσύνη τους;  </vt:lpstr>
      <vt:lpstr>Γνωστικό ύφος </vt:lpstr>
      <vt:lpstr>Μαθησιακό ύφος</vt:lpstr>
      <vt:lpstr>Μαθησιακές προτιμήσεις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cp:revision>
  <dcterms:created xsi:type="dcterms:W3CDTF">2024-02-17T16:35:49Z</dcterms:created>
  <dcterms:modified xsi:type="dcterms:W3CDTF">2024-02-17T21:11:56Z</dcterms:modified>
</cp:coreProperties>
</file>