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9A4B4A-BA0E-4704-B5B6-F5E65B6AB96C}" type="datetimeFigureOut">
              <a:rPr lang="el-GR" smtClean="0"/>
              <a:t>20/12/2022</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9195FD-B734-4E22-B400-49EAEC1B5A38}" type="slidenum">
              <a:rPr lang="el-GR" smtClean="0"/>
              <a:t>‹#›</a:t>
            </a:fld>
            <a:endParaRPr lang="el-GR"/>
          </a:p>
        </p:txBody>
      </p:sp>
    </p:spTree>
    <p:extLst>
      <p:ext uri="{BB962C8B-B14F-4D97-AF65-F5344CB8AC3E}">
        <p14:creationId xmlns:p14="http://schemas.microsoft.com/office/powerpoint/2010/main" val="1259069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09195FD-B734-4E22-B400-49EAEC1B5A38}" type="slidenum">
              <a:rPr lang="el-GR" smtClean="0"/>
              <a:t>3</a:t>
            </a:fld>
            <a:endParaRPr lang="el-GR"/>
          </a:p>
        </p:txBody>
      </p:sp>
    </p:spTree>
    <p:extLst>
      <p:ext uri="{BB962C8B-B14F-4D97-AF65-F5344CB8AC3E}">
        <p14:creationId xmlns:p14="http://schemas.microsoft.com/office/powerpoint/2010/main" val="28270100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93272F-040F-6803-076A-0419181B1AD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A4F94F12-F6BA-D469-0351-9FB07FAF43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89E19E4-CDB1-00B0-23DA-EDF49B37772C}"/>
              </a:ext>
            </a:extLst>
          </p:cNvPr>
          <p:cNvSpPr>
            <a:spLocks noGrp="1"/>
          </p:cNvSpPr>
          <p:nvPr>
            <p:ph type="dt" sz="half" idx="10"/>
          </p:nvPr>
        </p:nvSpPr>
        <p:spPr/>
        <p:txBody>
          <a:bodyPr/>
          <a:lstStyle/>
          <a:p>
            <a:fld id="{EB49215D-58C2-4E66-9515-EA199A98FB9D}" type="datetimeFigureOut">
              <a:rPr lang="el-GR" smtClean="0"/>
              <a:t>20/12/2022</a:t>
            </a:fld>
            <a:endParaRPr lang="el-GR"/>
          </a:p>
        </p:txBody>
      </p:sp>
      <p:sp>
        <p:nvSpPr>
          <p:cNvPr id="5" name="Θέση υποσέλιδου 4">
            <a:extLst>
              <a:ext uri="{FF2B5EF4-FFF2-40B4-BE49-F238E27FC236}">
                <a16:creationId xmlns:a16="http://schemas.microsoft.com/office/drawing/2014/main" id="{FA1D4591-485C-3F0B-B655-282A51BBE8E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94A2500-50E8-CBC0-D9CB-CD55AB7E2DC5}"/>
              </a:ext>
            </a:extLst>
          </p:cNvPr>
          <p:cNvSpPr>
            <a:spLocks noGrp="1"/>
          </p:cNvSpPr>
          <p:nvPr>
            <p:ph type="sldNum" sz="quarter" idx="12"/>
          </p:nvPr>
        </p:nvSpPr>
        <p:spPr/>
        <p:txBody>
          <a:bodyPr/>
          <a:lstStyle/>
          <a:p>
            <a:fld id="{684196D5-5B07-4EF8-A70C-3423598E7AA4}" type="slidenum">
              <a:rPr lang="el-GR" smtClean="0"/>
              <a:t>‹#›</a:t>
            </a:fld>
            <a:endParaRPr lang="el-GR"/>
          </a:p>
        </p:txBody>
      </p:sp>
    </p:spTree>
    <p:extLst>
      <p:ext uri="{BB962C8B-B14F-4D97-AF65-F5344CB8AC3E}">
        <p14:creationId xmlns:p14="http://schemas.microsoft.com/office/powerpoint/2010/main" val="2978361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EAF20D-E2F1-7902-D6A4-1F7120115CF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8C48284-3FF5-EBDC-3A91-99FDFF2DD31A}"/>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37464F2-AD0E-054E-14FB-43E97FE91FC6}"/>
              </a:ext>
            </a:extLst>
          </p:cNvPr>
          <p:cNvSpPr>
            <a:spLocks noGrp="1"/>
          </p:cNvSpPr>
          <p:nvPr>
            <p:ph type="dt" sz="half" idx="10"/>
          </p:nvPr>
        </p:nvSpPr>
        <p:spPr/>
        <p:txBody>
          <a:bodyPr/>
          <a:lstStyle/>
          <a:p>
            <a:fld id="{EB49215D-58C2-4E66-9515-EA199A98FB9D}" type="datetimeFigureOut">
              <a:rPr lang="el-GR" smtClean="0"/>
              <a:t>20/12/2022</a:t>
            </a:fld>
            <a:endParaRPr lang="el-GR"/>
          </a:p>
        </p:txBody>
      </p:sp>
      <p:sp>
        <p:nvSpPr>
          <p:cNvPr id="5" name="Θέση υποσέλιδου 4">
            <a:extLst>
              <a:ext uri="{FF2B5EF4-FFF2-40B4-BE49-F238E27FC236}">
                <a16:creationId xmlns:a16="http://schemas.microsoft.com/office/drawing/2014/main" id="{8D6F9704-B14C-65A0-8D26-AC74178F509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2EC9C0E-B6D7-3762-0017-0D8BCEA06E1B}"/>
              </a:ext>
            </a:extLst>
          </p:cNvPr>
          <p:cNvSpPr>
            <a:spLocks noGrp="1"/>
          </p:cNvSpPr>
          <p:nvPr>
            <p:ph type="sldNum" sz="quarter" idx="12"/>
          </p:nvPr>
        </p:nvSpPr>
        <p:spPr/>
        <p:txBody>
          <a:bodyPr/>
          <a:lstStyle/>
          <a:p>
            <a:fld id="{684196D5-5B07-4EF8-A70C-3423598E7AA4}" type="slidenum">
              <a:rPr lang="el-GR" smtClean="0"/>
              <a:t>‹#›</a:t>
            </a:fld>
            <a:endParaRPr lang="el-GR"/>
          </a:p>
        </p:txBody>
      </p:sp>
    </p:spTree>
    <p:extLst>
      <p:ext uri="{BB962C8B-B14F-4D97-AF65-F5344CB8AC3E}">
        <p14:creationId xmlns:p14="http://schemas.microsoft.com/office/powerpoint/2010/main" val="3085515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BC27A44D-4E96-6E11-E93D-97395F4BA4AC}"/>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5B54130-9B61-7222-D262-0955FA64D02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96C57A4-4E0C-2AA9-E864-A5E211DB557B}"/>
              </a:ext>
            </a:extLst>
          </p:cNvPr>
          <p:cNvSpPr>
            <a:spLocks noGrp="1"/>
          </p:cNvSpPr>
          <p:nvPr>
            <p:ph type="dt" sz="half" idx="10"/>
          </p:nvPr>
        </p:nvSpPr>
        <p:spPr/>
        <p:txBody>
          <a:bodyPr/>
          <a:lstStyle/>
          <a:p>
            <a:fld id="{EB49215D-58C2-4E66-9515-EA199A98FB9D}" type="datetimeFigureOut">
              <a:rPr lang="el-GR" smtClean="0"/>
              <a:t>20/12/2022</a:t>
            </a:fld>
            <a:endParaRPr lang="el-GR"/>
          </a:p>
        </p:txBody>
      </p:sp>
      <p:sp>
        <p:nvSpPr>
          <p:cNvPr id="5" name="Θέση υποσέλιδου 4">
            <a:extLst>
              <a:ext uri="{FF2B5EF4-FFF2-40B4-BE49-F238E27FC236}">
                <a16:creationId xmlns:a16="http://schemas.microsoft.com/office/drawing/2014/main" id="{CA46E7E0-76E3-12EF-F4AB-2E8D001E021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BFDB05B-0DCE-063F-5A98-2CD03025078D}"/>
              </a:ext>
            </a:extLst>
          </p:cNvPr>
          <p:cNvSpPr>
            <a:spLocks noGrp="1"/>
          </p:cNvSpPr>
          <p:nvPr>
            <p:ph type="sldNum" sz="quarter" idx="12"/>
          </p:nvPr>
        </p:nvSpPr>
        <p:spPr/>
        <p:txBody>
          <a:bodyPr/>
          <a:lstStyle/>
          <a:p>
            <a:fld id="{684196D5-5B07-4EF8-A70C-3423598E7AA4}" type="slidenum">
              <a:rPr lang="el-GR" smtClean="0"/>
              <a:t>‹#›</a:t>
            </a:fld>
            <a:endParaRPr lang="el-GR"/>
          </a:p>
        </p:txBody>
      </p:sp>
    </p:spTree>
    <p:extLst>
      <p:ext uri="{BB962C8B-B14F-4D97-AF65-F5344CB8AC3E}">
        <p14:creationId xmlns:p14="http://schemas.microsoft.com/office/powerpoint/2010/main" val="1518304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B50E43-BFDB-82AD-03F4-A9ACD803117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CE5229F-4221-1A45-2C75-FFA821A1495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3D61E70-CC5C-9169-FDBA-B7691320B2F5}"/>
              </a:ext>
            </a:extLst>
          </p:cNvPr>
          <p:cNvSpPr>
            <a:spLocks noGrp="1"/>
          </p:cNvSpPr>
          <p:nvPr>
            <p:ph type="dt" sz="half" idx="10"/>
          </p:nvPr>
        </p:nvSpPr>
        <p:spPr/>
        <p:txBody>
          <a:bodyPr/>
          <a:lstStyle/>
          <a:p>
            <a:fld id="{EB49215D-58C2-4E66-9515-EA199A98FB9D}" type="datetimeFigureOut">
              <a:rPr lang="el-GR" smtClean="0"/>
              <a:t>20/12/2022</a:t>
            </a:fld>
            <a:endParaRPr lang="el-GR"/>
          </a:p>
        </p:txBody>
      </p:sp>
      <p:sp>
        <p:nvSpPr>
          <p:cNvPr id="5" name="Θέση υποσέλιδου 4">
            <a:extLst>
              <a:ext uri="{FF2B5EF4-FFF2-40B4-BE49-F238E27FC236}">
                <a16:creationId xmlns:a16="http://schemas.microsoft.com/office/drawing/2014/main" id="{1A1D9416-70E5-0454-76FA-BC01248B958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D75FAA8-3E19-80D5-B8D2-A1F7F4419BF5}"/>
              </a:ext>
            </a:extLst>
          </p:cNvPr>
          <p:cNvSpPr>
            <a:spLocks noGrp="1"/>
          </p:cNvSpPr>
          <p:nvPr>
            <p:ph type="sldNum" sz="quarter" idx="12"/>
          </p:nvPr>
        </p:nvSpPr>
        <p:spPr/>
        <p:txBody>
          <a:bodyPr/>
          <a:lstStyle/>
          <a:p>
            <a:fld id="{684196D5-5B07-4EF8-A70C-3423598E7AA4}" type="slidenum">
              <a:rPr lang="el-GR" smtClean="0"/>
              <a:t>‹#›</a:t>
            </a:fld>
            <a:endParaRPr lang="el-GR"/>
          </a:p>
        </p:txBody>
      </p:sp>
    </p:spTree>
    <p:extLst>
      <p:ext uri="{BB962C8B-B14F-4D97-AF65-F5344CB8AC3E}">
        <p14:creationId xmlns:p14="http://schemas.microsoft.com/office/powerpoint/2010/main" val="756488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0ED62E-0433-C6E1-D4FC-1E8B17E252B8}"/>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BD728F3-0BC1-6285-A278-99040A937A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C0869206-3607-9EE4-30EE-7D23E4201010}"/>
              </a:ext>
            </a:extLst>
          </p:cNvPr>
          <p:cNvSpPr>
            <a:spLocks noGrp="1"/>
          </p:cNvSpPr>
          <p:nvPr>
            <p:ph type="dt" sz="half" idx="10"/>
          </p:nvPr>
        </p:nvSpPr>
        <p:spPr/>
        <p:txBody>
          <a:bodyPr/>
          <a:lstStyle/>
          <a:p>
            <a:fld id="{EB49215D-58C2-4E66-9515-EA199A98FB9D}" type="datetimeFigureOut">
              <a:rPr lang="el-GR" smtClean="0"/>
              <a:t>20/12/2022</a:t>
            </a:fld>
            <a:endParaRPr lang="el-GR"/>
          </a:p>
        </p:txBody>
      </p:sp>
      <p:sp>
        <p:nvSpPr>
          <p:cNvPr id="5" name="Θέση υποσέλιδου 4">
            <a:extLst>
              <a:ext uri="{FF2B5EF4-FFF2-40B4-BE49-F238E27FC236}">
                <a16:creationId xmlns:a16="http://schemas.microsoft.com/office/drawing/2014/main" id="{F462DAC1-77B1-7D06-3AB1-372C210D962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8FA66FF-B1F6-20BF-2065-D47A09C0737F}"/>
              </a:ext>
            </a:extLst>
          </p:cNvPr>
          <p:cNvSpPr>
            <a:spLocks noGrp="1"/>
          </p:cNvSpPr>
          <p:nvPr>
            <p:ph type="sldNum" sz="quarter" idx="12"/>
          </p:nvPr>
        </p:nvSpPr>
        <p:spPr/>
        <p:txBody>
          <a:bodyPr/>
          <a:lstStyle/>
          <a:p>
            <a:fld id="{684196D5-5B07-4EF8-A70C-3423598E7AA4}" type="slidenum">
              <a:rPr lang="el-GR" smtClean="0"/>
              <a:t>‹#›</a:t>
            </a:fld>
            <a:endParaRPr lang="el-GR"/>
          </a:p>
        </p:txBody>
      </p:sp>
    </p:spTree>
    <p:extLst>
      <p:ext uri="{BB962C8B-B14F-4D97-AF65-F5344CB8AC3E}">
        <p14:creationId xmlns:p14="http://schemas.microsoft.com/office/powerpoint/2010/main" val="3676193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C597AC-00BF-616B-2F7B-1CCA8EC34AF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7F8D617-B487-CB10-9CA6-64C7A1D2A1DE}"/>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EA5E63EF-5C84-7815-8CB5-8D215E105A40}"/>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FE18D129-2C38-E9E8-7D84-A835E83DF3AB}"/>
              </a:ext>
            </a:extLst>
          </p:cNvPr>
          <p:cNvSpPr>
            <a:spLocks noGrp="1"/>
          </p:cNvSpPr>
          <p:nvPr>
            <p:ph type="dt" sz="half" idx="10"/>
          </p:nvPr>
        </p:nvSpPr>
        <p:spPr/>
        <p:txBody>
          <a:bodyPr/>
          <a:lstStyle/>
          <a:p>
            <a:fld id="{EB49215D-58C2-4E66-9515-EA199A98FB9D}" type="datetimeFigureOut">
              <a:rPr lang="el-GR" smtClean="0"/>
              <a:t>20/12/2022</a:t>
            </a:fld>
            <a:endParaRPr lang="el-GR"/>
          </a:p>
        </p:txBody>
      </p:sp>
      <p:sp>
        <p:nvSpPr>
          <p:cNvPr id="6" name="Θέση υποσέλιδου 5">
            <a:extLst>
              <a:ext uri="{FF2B5EF4-FFF2-40B4-BE49-F238E27FC236}">
                <a16:creationId xmlns:a16="http://schemas.microsoft.com/office/drawing/2014/main" id="{43EF3849-40BB-376E-AA91-CF475714763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A61FBBC-EB55-B940-7BC2-D1C87B5D3E27}"/>
              </a:ext>
            </a:extLst>
          </p:cNvPr>
          <p:cNvSpPr>
            <a:spLocks noGrp="1"/>
          </p:cNvSpPr>
          <p:nvPr>
            <p:ph type="sldNum" sz="quarter" idx="12"/>
          </p:nvPr>
        </p:nvSpPr>
        <p:spPr/>
        <p:txBody>
          <a:bodyPr/>
          <a:lstStyle/>
          <a:p>
            <a:fld id="{684196D5-5B07-4EF8-A70C-3423598E7AA4}" type="slidenum">
              <a:rPr lang="el-GR" smtClean="0"/>
              <a:t>‹#›</a:t>
            </a:fld>
            <a:endParaRPr lang="el-GR"/>
          </a:p>
        </p:txBody>
      </p:sp>
    </p:spTree>
    <p:extLst>
      <p:ext uri="{BB962C8B-B14F-4D97-AF65-F5344CB8AC3E}">
        <p14:creationId xmlns:p14="http://schemas.microsoft.com/office/powerpoint/2010/main" val="288949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916B83-A58B-85E8-988B-D1C1F685936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FEA8A3E-DE51-D34F-2830-82EEE1BCBD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17CBA8AE-7D44-471F-0F7F-8C90A0A35A04}"/>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F2A64631-6D45-74D0-6CDC-688F19B48A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944FE9C2-6BDE-612C-D43F-46FC0EDE2A72}"/>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C2058F1C-2F50-792F-F75B-A6AC45D6B907}"/>
              </a:ext>
            </a:extLst>
          </p:cNvPr>
          <p:cNvSpPr>
            <a:spLocks noGrp="1"/>
          </p:cNvSpPr>
          <p:nvPr>
            <p:ph type="dt" sz="half" idx="10"/>
          </p:nvPr>
        </p:nvSpPr>
        <p:spPr/>
        <p:txBody>
          <a:bodyPr/>
          <a:lstStyle/>
          <a:p>
            <a:fld id="{EB49215D-58C2-4E66-9515-EA199A98FB9D}" type="datetimeFigureOut">
              <a:rPr lang="el-GR" smtClean="0"/>
              <a:t>20/12/2022</a:t>
            </a:fld>
            <a:endParaRPr lang="el-GR"/>
          </a:p>
        </p:txBody>
      </p:sp>
      <p:sp>
        <p:nvSpPr>
          <p:cNvPr id="8" name="Θέση υποσέλιδου 7">
            <a:extLst>
              <a:ext uri="{FF2B5EF4-FFF2-40B4-BE49-F238E27FC236}">
                <a16:creationId xmlns:a16="http://schemas.microsoft.com/office/drawing/2014/main" id="{6C459083-E179-A964-5E3D-311725322EB5}"/>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22AF29FA-E303-B3FF-85BF-504936FFE3FF}"/>
              </a:ext>
            </a:extLst>
          </p:cNvPr>
          <p:cNvSpPr>
            <a:spLocks noGrp="1"/>
          </p:cNvSpPr>
          <p:nvPr>
            <p:ph type="sldNum" sz="quarter" idx="12"/>
          </p:nvPr>
        </p:nvSpPr>
        <p:spPr/>
        <p:txBody>
          <a:bodyPr/>
          <a:lstStyle/>
          <a:p>
            <a:fld id="{684196D5-5B07-4EF8-A70C-3423598E7AA4}" type="slidenum">
              <a:rPr lang="el-GR" smtClean="0"/>
              <a:t>‹#›</a:t>
            </a:fld>
            <a:endParaRPr lang="el-GR"/>
          </a:p>
        </p:txBody>
      </p:sp>
    </p:spTree>
    <p:extLst>
      <p:ext uri="{BB962C8B-B14F-4D97-AF65-F5344CB8AC3E}">
        <p14:creationId xmlns:p14="http://schemas.microsoft.com/office/powerpoint/2010/main" val="2885022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3E5B80-70FA-5E68-A8A0-3B8687AF8D5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CAB92A53-1E24-E0BB-15D3-D6F2EA77C8AF}"/>
              </a:ext>
            </a:extLst>
          </p:cNvPr>
          <p:cNvSpPr>
            <a:spLocks noGrp="1"/>
          </p:cNvSpPr>
          <p:nvPr>
            <p:ph type="dt" sz="half" idx="10"/>
          </p:nvPr>
        </p:nvSpPr>
        <p:spPr/>
        <p:txBody>
          <a:bodyPr/>
          <a:lstStyle/>
          <a:p>
            <a:fld id="{EB49215D-58C2-4E66-9515-EA199A98FB9D}" type="datetimeFigureOut">
              <a:rPr lang="el-GR" smtClean="0"/>
              <a:t>20/12/2022</a:t>
            </a:fld>
            <a:endParaRPr lang="el-GR"/>
          </a:p>
        </p:txBody>
      </p:sp>
      <p:sp>
        <p:nvSpPr>
          <p:cNvPr id="4" name="Θέση υποσέλιδου 3">
            <a:extLst>
              <a:ext uri="{FF2B5EF4-FFF2-40B4-BE49-F238E27FC236}">
                <a16:creationId xmlns:a16="http://schemas.microsoft.com/office/drawing/2014/main" id="{A3BDC1AB-BC76-525F-FDA9-5AF914171ED9}"/>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76DA6D63-56DF-D67A-154C-DA7E92A5246D}"/>
              </a:ext>
            </a:extLst>
          </p:cNvPr>
          <p:cNvSpPr>
            <a:spLocks noGrp="1"/>
          </p:cNvSpPr>
          <p:nvPr>
            <p:ph type="sldNum" sz="quarter" idx="12"/>
          </p:nvPr>
        </p:nvSpPr>
        <p:spPr/>
        <p:txBody>
          <a:bodyPr/>
          <a:lstStyle/>
          <a:p>
            <a:fld id="{684196D5-5B07-4EF8-A70C-3423598E7AA4}" type="slidenum">
              <a:rPr lang="el-GR" smtClean="0"/>
              <a:t>‹#›</a:t>
            </a:fld>
            <a:endParaRPr lang="el-GR"/>
          </a:p>
        </p:txBody>
      </p:sp>
    </p:spTree>
    <p:extLst>
      <p:ext uri="{BB962C8B-B14F-4D97-AF65-F5344CB8AC3E}">
        <p14:creationId xmlns:p14="http://schemas.microsoft.com/office/powerpoint/2010/main" val="2547019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A4B6F532-3F5A-6563-9C62-B7D04E7E379B}"/>
              </a:ext>
            </a:extLst>
          </p:cNvPr>
          <p:cNvSpPr>
            <a:spLocks noGrp="1"/>
          </p:cNvSpPr>
          <p:nvPr>
            <p:ph type="dt" sz="half" idx="10"/>
          </p:nvPr>
        </p:nvSpPr>
        <p:spPr/>
        <p:txBody>
          <a:bodyPr/>
          <a:lstStyle/>
          <a:p>
            <a:fld id="{EB49215D-58C2-4E66-9515-EA199A98FB9D}" type="datetimeFigureOut">
              <a:rPr lang="el-GR" smtClean="0"/>
              <a:t>20/12/2022</a:t>
            </a:fld>
            <a:endParaRPr lang="el-GR"/>
          </a:p>
        </p:txBody>
      </p:sp>
      <p:sp>
        <p:nvSpPr>
          <p:cNvPr id="3" name="Θέση υποσέλιδου 2">
            <a:extLst>
              <a:ext uri="{FF2B5EF4-FFF2-40B4-BE49-F238E27FC236}">
                <a16:creationId xmlns:a16="http://schemas.microsoft.com/office/drawing/2014/main" id="{54ED38FE-D4FB-90B3-2300-4632723D7F8B}"/>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4F5CBA5B-320E-FE80-0568-FBB3B55AE8AD}"/>
              </a:ext>
            </a:extLst>
          </p:cNvPr>
          <p:cNvSpPr>
            <a:spLocks noGrp="1"/>
          </p:cNvSpPr>
          <p:nvPr>
            <p:ph type="sldNum" sz="quarter" idx="12"/>
          </p:nvPr>
        </p:nvSpPr>
        <p:spPr/>
        <p:txBody>
          <a:bodyPr/>
          <a:lstStyle/>
          <a:p>
            <a:fld id="{684196D5-5B07-4EF8-A70C-3423598E7AA4}" type="slidenum">
              <a:rPr lang="el-GR" smtClean="0"/>
              <a:t>‹#›</a:t>
            </a:fld>
            <a:endParaRPr lang="el-GR"/>
          </a:p>
        </p:txBody>
      </p:sp>
    </p:spTree>
    <p:extLst>
      <p:ext uri="{BB962C8B-B14F-4D97-AF65-F5344CB8AC3E}">
        <p14:creationId xmlns:p14="http://schemas.microsoft.com/office/powerpoint/2010/main" val="1776638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1143CC-C218-E4E2-9D54-FD0E68D5388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8B95243-2FE8-D282-8EF3-51C464C877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EE503CA-00E9-863F-FB0A-1ABA1AE289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C7D84E1-E46A-AF65-E714-FDAA5A91F695}"/>
              </a:ext>
            </a:extLst>
          </p:cNvPr>
          <p:cNvSpPr>
            <a:spLocks noGrp="1"/>
          </p:cNvSpPr>
          <p:nvPr>
            <p:ph type="dt" sz="half" idx="10"/>
          </p:nvPr>
        </p:nvSpPr>
        <p:spPr/>
        <p:txBody>
          <a:bodyPr/>
          <a:lstStyle/>
          <a:p>
            <a:fld id="{EB49215D-58C2-4E66-9515-EA199A98FB9D}" type="datetimeFigureOut">
              <a:rPr lang="el-GR" smtClean="0"/>
              <a:t>20/12/2022</a:t>
            </a:fld>
            <a:endParaRPr lang="el-GR"/>
          </a:p>
        </p:txBody>
      </p:sp>
      <p:sp>
        <p:nvSpPr>
          <p:cNvPr id="6" name="Θέση υποσέλιδου 5">
            <a:extLst>
              <a:ext uri="{FF2B5EF4-FFF2-40B4-BE49-F238E27FC236}">
                <a16:creationId xmlns:a16="http://schemas.microsoft.com/office/drawing/2014/main" id="{6559C6FA-8BC4-E0B1-B5E4-42AEE363B88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4FFB71B-2011-8A4F-0EF8-8441E94523D4}"/>
              </a:ext>
            </a:extLst>
          </p:cNvPr>
          <p:cNvSpPr>
            <a:spLocks noGrp="1"/>
          </p:cNvSpPr>
          <p:nvPr>
            <p:ph type="sldNum" sz="quarter" idx="12"/>
          </p:nvPr>
        </p:nvSpPr>
        <p:spPr/>
        <p:txBody>
          <a:bodyPr/>
          <a:lstStyle/>
          <a:p>
            <a:fld id="{684196D5-5B07-4EF8-A70C-3423598E7AA4}" type="slidenum">
              <a:rPr lang="el-GR" smtClean="0"/>
              <a:t>‹#›</a:t>
            </a:fld>
            <a:endParaRPr lang="el-GR"/>
          </a:p>
        </p:txBody>
      </p:sp>
    </p:spTree>
    <p:extLst>
      <p:ext uri="{BB962C8B-B14F-4D97-AF65-F5344CB8AC3E}">
        <p14:creationId xmlns:p14="http://schemas.microsoft.com/office/powerpoint/2010/main" val="26176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26D266-8D7F-CE8E-DB75-C2BB9AC344F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54BADE1C-4A6E-3084-863C-C39AA35839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10BA6CC3-0344-1F83-36E7-23019CC0AF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202EE28-BEFE-00E7-856C-F2C3FAFE281A}"/>
              </a:ext>
            </a:extLst>
          </p:cNvPr>
          <p:cNvSpPr>
            <a:spLocks noGrp="1"/>
          </p:cNvSpPr>
          <p:nvPr>
            <p:ph type="dt" sz="half" idx="10"/>
          </p:nvPr>
        </p:nvSpPr>
        <p:spPr/>
        <p:txBody>
          <a:bodyPr/>
          <a:lstStyle/>
          <a:p>
            <a:fld id="{EB49215D-58C2-4E66-9515-EA199A98FB9D}" type="datetimeFigureOut">
              <a:rPr lang="el-GR" smtClean="0"/>
              <a:t>20/12/2022</a:t>
            </a:fld>
            <a:endParaRPr lang="el-GR"/>
          </a:p>
        </p:txBody>
      </p:sp>
      <p:sp>
        <p:nvSpPr>
          <p:cNvPr id="6" name="Θέση υποσέλιδου 5">
            <a:extLst>
              <a:ext uri="{FF2B5EF4-FFF2-40B4-BE49-F238E27FC236}">
                <a16:creationId xmlns:a16="http://schemas.microsoft.com/office/drawing/2014/main" id="{BE8F0D4A-74C3-7279-B290-5EE141286F4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66EECC7-D53F-641A-0FF2-13B58DF3AFB6}"/>
              </a:ext>
            </a:extLst>
          </p:cNvPr>
          <p:cNvSpPr>
            <a:spLocks noGrp="1"/>
          </p:cNvSpPr>
          <p:nvPr>
            <p:ph type="sldNum" sz="quarter" idx="12"/>
          </p:nvPr>
        </p:nvSpPr>
        <p:spPr/>
        <p:txBody>
          <a:bodyPr/>
          <a:lstStyle/>
          <a:p>
            <a:fld id="{684196D5-5B07-4EF8-A70C-3423598E7AA4}" type="slidenum">
              <a:rPr lang="el-GR" smtClean="0"/>
              <a:t>‹#›</a:t>
            </a:fld>
            <a:endParaRPr lang="el-GR"/>
          </a:p>
        </p:txBody>
      </p:sp>
    </p:spTree>
    <p:extLst>
      <p:ext uri="{BB962C8B-B14F-4D97-AF65-F5344CB8AC3E}">
        <p14:creationId xmlns:p14="http://schemas.microsoft.com/office/powerpoint/2010/main" val="2238121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21E240C9-7645-D4EE-AF55-1F82EE0B5F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243B2B5-0C18-7EF4-7925-F2FA62CE2D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841401A-87D2-459E-72B9-78F85719FA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49215D-58C2-4E66-9515-EA199A98FB9D}" type="datetimeFigureOut">
              <a:rPr lang="el-GR" smtClean="0"/>
              <a:t>20/12/2022</a:t>
            </a:fld>
            <a:endParaRPr lang="el-GR"/>
          </a:p>
        </p:txBody>
      </p:sp>
      <p:sp>
        <p:nvSpPr>
          <p:cNvPr id="5" name="Θέση υποσέλιδου 4">
            <a:extLst>
              <a:ext uri="{FF2B5EF4-FFF2-40B4-BE49-F238E27FC236}">
                <a16:creationId xmlns:a16="http://schemas.microsoft.com/office/drawing/2014/main" id="{FD2C4EB3-535E-D9A5-527F-F4ECF679E9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5AA9AC06-28D4-C1BD-3B27-465F5994CF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4196D5-5B07-4EF8-A70C-3423598E7AA4}" type="slidenum">
              <a:rPr lang="el-GR" smtClean="0"/>
              <a:t>‹#›</a:t>
            </a:fld>
            <a:endParaRPr lang="el-GR"/>
          </a:p>
        </p:txBody>
      </p:sp>
    </p:spTree>
    <p:extLst>
      <p:ext uri="{BB962C8B-B14F-4D97-AF65-F5344CB8AC3E}">
        <p14:creationId xmlns:p14="http://schemas.microsoft.com/office/powerpoint/2010/main" val="33359129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3CB54F-E00F-F3C4-00CC-10EF81CF3434}"/>
              </a:ext>
            </a:extLst>
          </p:cNvPr>
          <p:cNvSpPr>
            <a:spLocks noGrp="1"/>
          </p:cNvSpPr>
          <p:nvPr>
            <p:ph type="ctrTitle"/>
          </p:nvPr>
        </p:nvSpPr>
        <p:spPr/>
        <p:txBody>
          <a:bodyPr>
            <a:normAutofit fontScale="90000"/>
          </a:bodyPr>
          <a:lstStyle/>
          <a:p>
            <a:r>
              <a:rPr lang="el-GR" b="1" dirty="0"/>
              <a:t>Πραγματισμός του </a:t>
            </a:r>
            <a:r>
              <a:rPr lang="el-GR" b="1" dirty="0" err="1"/>
              <a:t>John</a:t>
            </a:r>
            <a:r>
              <a:rPr lang="el-GR" b="1" dirty="0"/>
              <a:t> </a:t>
            </a:r>
            <a:r>
              <a:rPr lang="el-GR" b="1" dirty="0" err="1"/>
              <a:t>Dewey</a:t>
            </a:r>
            <a:r>
              <a:rPr lang="el-GR" b="1" dirty="0"/>
              <a:t> (1859-1952)</a:t>
            </a:r>
            <a:br>
              <a:rPr lang="el-GR" b="1" dirty="0"/>
            </a:br>
            <a:endParaRPr lang="el-GR" b="1" dirty="0"/>
          </a:p>
        </p:txBody>
      </p:sp>
      <p:sp>
        <p:nvSpPr>
          <p:cNvPr id="3" name="Υπότιτλος 2">
            <a:extLst>
              <a:ext uri="{FF2B5EF4-FFF2-40B4-BE49-F238E27FC236}">
                <a16:creationId xmlns:a16="http://schemas.microsoft.com/office/drawing/2014/main" id="{D0E528A3-7600-83FA-1143-5A439C9FA588}"/>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31679532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C6BDA0-E640-52E4-51A0-14D2F3D87AE1}"/>
              </a:ext>
            </a:extLst>
          </p:cNvPr>
          <p:cNvSpPr>
            <a:spLocks noGrp="1"/>
          </p:cNvSpPr>
          <p:nvPr>
            <p:ph idx="1"/>
          </p:nvPr>
        </p:nvSpPr>
        <p:spPr>
          <a:xfrm>
            <a:off x="397565" y="742122"/>
            <a:ext cx="11794435" cy="5434841"/>
          </a:xfrm>
        </p:spPr>
        <p:txBody>
          <a:bodyPr>
            <a:normAutofit/>
          </a:bodyPr>
          <a:lstStyle/>
          <a:p>
            <a:pPr marL="0" indent="0">
              <a:buNone/>
            </a:pPr>
            <a:r>
              <a:rPr lang="el-GR" sz="3600" dirty="0"/>
              <a:t>Κανένας τομέας δεν δέχτηκε την επίδραση του πραγματισμού πιο έντονα από την εκπαίδευση.</a:t>
            </a:r>
          </a:p>
          <a:p>
            <a:pPr marL="0" indent="0">
              <a:buNone/>
            </a:pPr>
            <a:r>
              <a:rPr lang="el-GR" sz="3600" b="1" dirty="0"/>
              <a:t>Η εκπαίδευση διαδραματίζει σημαντικό ρόλο στην εξάλειψη των κοινωνικών αντιθέσεων (δημοκρατική εκπαίδευση). </a:t>
            </a:r>
          </a:p>
          <a:p>
            <a:pPr marL="0" indent="0">
              <a:buNone/>
            </a:pPr>
            <a:r>
              <a:rPr lang="el-GR" sz="3600" dirty="0"/>
              <a:t>Το αναλυτικό πρόγραμμα των μαθημάτων πρέπει να συνδέει το </a:t>
            </a:r>
            <a:r>
              <a:rPr lang="el-GR" sz="3600" b="1" dirty="0"/>
              <a:t>σχολείο με την κοινωνική ζωή των μαθητών. </a:t>
            </a:r>
          </a:p>
          <a:p>
            <a:pPr marL="0" indent="0">
              <a:buNone/>
            </a:pPr>
            <a:endParaRPr lang="el-GR" sz="3600" b="1" dirty="0"/>
          </a:p>
          <a:p>
            <a:pPr marL="0" indent="0">
              <a:buNone/>
            </a:pPr>
            <a:r>
              <a:rPr lang="el-GR" sz="3600" b="1" dirty="0"/>
              <a:t>Η ζωή είναι μία δυναμική αλληλεπίδραση από </a:t>
            </a:r>
            <a:r>
              <a:rPr lang="el-GR" sz="3600" b="1" dirty="0" err="1"/>
              <a:t>αλληλοεξαρτώμενα</a:t>
            </a:r>
            <a:r>
              <a:rPr lang="el-GR" sz="3600" b="1" dirty="0"/>
              <a:t> και αλληλένδετα στοιχεία</a:t>
            </a:r>
          </a:p>
        </p:txBody>
      </p:sp>
    </p:spTree>
    <p:extLst>
      <p:ext uri="{BB962C8B-B14F-4D97-AF65-F5344CB8AC3E}">
        <p14:creationId xmlns:p14="http://schemas.microsoft.com/office/powerpoint/2010/main" val="358458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C6BDA0-E640-52E4-51A0-14D2F3D87AE1}"/>
              </a:ext>
            </a:extLst>
          </p:cNvPr>
          <p:cNvSpPr>
            <a:spLocks noGrp="1"/>
          </p:cNvSpPr>
          <p:nvPr>
            <p:ph idx="1"/>
          </p:nvPr>
        </p:nvSpPr>
        <p:spPr>
          <a:xfrm>
            <a:off x="397565" y="742122"/>
            <a:ext cx="11794435" cy="5434841"/>
          </a:xfrm>
        </p:spPr>
        <p:txBody>
          <a:bodyPr>
            <a:normAutofit fontScale="92500"/>
          </a:bodyPr>
          <a:lstStyle/>
          <a:p>
            <a:pPr marL="0" indent="0">
              <a:buNone/>
            </a:pPr>
            <a:r>
              <a:rPr lang="el-GR" sz="3600" dirty="0"/>
              <a:t>Οφείλουμε να καλλιεργούμε τις </a:t>
            </a:r>
          </a:p>
          <a:p>
            <a:pPr marL="0" indent="0">
              <a:buNone/>
            </a:pPr>
            <a:r>
              <a:rPr lang="el-GR" sz="3600" b="1" dirty="0"/>
              <a:t>δημιουργικές διαθέσεις σε συνδυασμό με το κοινωνικό περιβάλλον και τις δραστηριότητες που εκδηλώνονται σε αυτό. </a:t>
            </a:r>
          </a:p>
          <a:p>
            <a:pPr marL="0" indent="0">
              <a:buNone/>
            </a:pPr>
            <a:r>
              <a:rPr lang="el-GR" sz="3600" dirty="0"/>
              <a:t>Ο </a:t>
            </a:r>
            <a:r>
              <a:rPr lang="el-GR" sz="3600" dirty="0" err="1"/>
              <a:t>Dewey</a:t>
            </a:r>
            <a:r>
              <a:rPr lang="el-GR" sz="3600" dirty="0"/>
              <a:t> υποστήριζε ότι η αποστολή των</a:t>
            </a:r>
          </a:p>
          <a:p>
            <a:pPr marL="0" indent="0">
              <a:buNone/>
            </a:pPr>
            <a:r>
              <a:rPr lang="el-GR" sz="3600" b="1" dirty="0"/>
              <a:t>σχολείων δεν ήταν απλά και μόνο η μετάδοση </a:t>
            </a:r>
            <a:r>
              <a:rPr lang="el-GR" sz="3600" dirty="0"/>
              <a:t>στις επόμενες γενιές ενός σχετικά σταθερού σώματος περιεχομένων </a:t>
            </a:r>
            <a:r>
              <a:rPr lang="el-GR" sz="3600"/>
              <a:t>μάθησης</a:t>
            </a:r>
            <a:r>
              <a:rPr lang="el-GR" sz="3600" b="1"/>
              <a:t>.</a:t>
            </a:r>
          </a:p>
          <a:p>
            <a:pPr marL="0" indent="0">
              <a:buNone/>
            </a:pPr>
            <a:endParaRPr lang="el-GR" sz="3600" b="1" dirty="0"/>
          </a:p>
          <a:p>
            <a:pPr marL="0" indent="0">
              <a:buNone/>
            </a:pPr>
            <a:r>
              <a:rPr lang="el-GR" sz="3600" b="1" dirty="0"/>
              <a:t>Οι συνεργατικές δραστηριότητες </a:t>
            </a:r>
            <a:r>
              <a:rPr lang="el-GR" sz="3600" dirty="0"/>
              <a:t>εντός της τάξης είναι</a:t>
            </a:r>
          </a:p>
          <a:p>
            <a:pPr marL="0" indent="0">
              <a:buNone/>
            </a:pPr>
            <a:r>
              <a:rPr lang="el-GR" sz="3600" dirty="0"/>
              <a:t>απαραίτητο μέσο για την ενεργή συμμετοχή των μαθητών στη σύγχρονη κοινωνία.</a:t>
            </a:r>
          </a:p>
        </p:txBody>
      </p:sp>
    </p:spTree>
    <p:extLst>
      <p:ext uri="{BB962C8B-B14F-4D97-AF65-F5344CB8AC3E}">
        <p14:creationId xmlns:p14="http://schemas.microsoft.com/office/powerpoint/2010/main" val="490494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C6BDA0-E640-52E4-51A0-14D2F3D87AE1}"/>
              </a:ext>
            </a:extLst>
          </p:cNvPr>
          <p:cNvSpPr>
            <a:spLocks noGrp="1"/>
          </p:cNvSpPr>
          <p:nvPr>
            <p:ph idx="1"/>
          </p:nvPr>
        </p:nvSpPr>
        <p:spPr>
          <a:xfrm>
            <a:off x="397565" y="742122"/>
            <a:ext cx="11794435" cy="5434841"/>
          </a:xfrm>
        </p:spPr>
        <p:txBody>
          <a:bodyPr>
            <a:normAutofit fontScale="92500" lnSpcReduction="10000"/>
          </a:bodyPr>
          <a:lstStyle/>
          <a:p>
            <a:pPr marL="0" indent="0">
              <a:buNone/>
            </a:pPr>
            <a:r>
              <a:rPr lang="el-GR" sz="3600" b="1" dirty="0"/>
              <a:t>Το σχολείο οφείλει να βρει τρόπο να πλησιάσει το σπίτι και τη γειτονιά του παιδιού</a:t>
            </a:r>
            <a:r>
              <a:rPr lang="el-GR" sz="3600" dirty="0"/>
              <a:t>. </a:t>
            </a:r>
          </a:p>
          <a:p>
            <a:pPr marL="0" indent="0">
              <a:buNone/>
            </a:pPr>
            <a:r>
              <a:rPr lang="el-GR" sz="3600" dirty="0"/>
              <a:t>Οι τάξεις των μαθητών οφείλουν να είναι ολιγάριθμες (οκτώ μέχρι δέκα παιδιά) και </a:t>
            </a:r>
          </a:p>
          <a:p>
            <a:pPr marL="0" indent="0">
              <a:buNone/>
            </a:pPr>
            <a:r>
              <a:rPr lang="el-GR" sz="3600" dirty="0"/>
              <a:t>οι δάσκαλοι να</a:t>
            </a:r>
          </a:p>
          <a:p>
            <a:pPr marL="0" indent="0">
              <a:buNone/>
            </a:pPr>
            <a:r>
              <a:rPr lang="el-GR" sz="3600" dirty="0"/>
              <a:t>ασχοληθούν με την προσωπικότητα και τον χαρακτήρα των παιδιών, </a:t>
            </a:r>
          </a:p>
          <a:p>
            <a:pPr marL="0" indent="0">
              <a:buNone/>
            </a:pPr>
            <a:r>
              <a:rPr lang="el-GR" sz="3600" dirty="0"/>
              <a:t>επομένως </a:t>
            </a:r>
            <a:r>
              <a:rPr lang="el-GR" sz="3600" b="1" dirty="0"/>
              <a:t>εξατομικευμένη προσοχή </a:t>
            </a:r>
            <a:r>
              <a:rPr lang="el-GR" sz="3600" dirty="0"/>
              <a:t>να απολαμβάνει ο κάθε μαθητής μέσα στην τάξη του. </a:t>
            </a:r>
          </a:p>
          <a:p>
            <a:pPr marL="0" indent="0">
              <a:buNone/>
            </a:pPr>
            <a:r>
              <a:rPr lang="el-GR" sz="3600" dirty="0"/>
              <a:t>Θα ήταν προτιμότερο ο</a:t>
            </a:r>
          </a:p>
          <a:p>
            <a:pPr marL="0" indent="0">
              <a:buNone/>
            </a:pPr>
            <a:r>
              <a:rPr lang="el-GR" sz="3600" b="1" dirty="0"/>
              <a:t>συνδυασμός της γενικής με την επαγγελματική εκπαίδευση</a:t>
            </a:r>
          </a:p>
        </p:txBody>
      </p:sp>
    </p:spTree>
    <p:extLst>
      <p:ext uri="{BB962C8B-B14F-4D97-AF65-F5344CB8AC3E}">
        <p14:creationId xmlns:p14="http://schemas.microsoft.com/office/powerpoint/2010/main" val="2787218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C6BDA0-E640-52E4-51A0-14D2F3D87AE1}"/>
              </a:ext>
            </a:extLst>
          </p:cNvPr>
          <p:cNvSpPr>
            <a:spLocks noGrp="1"/>
          </p:cNvSpPr>
          <p:nvPr>
            <p:ph idx="1"/>
          </p:nvPr>
        </p:nvSpPr>
        <p:spPr>
          <a:xfrm>
            <a:off x="397565" y="742122"/>
            <a:ext cx="11794435" cy="5434841"/>
          </a:xfrm>
        </p:spPr>
        <p:txBody>
          <a:bodyPr>
            <a:normAutofit/>
          </a:bodyPr>
          <a:lstStyle/>
          <a:p>
            <a:pPr marL="0" indent="0">
              <a:buNone/>
            </a:pPr>
            <a:r>
              <a:rPr lang="el-GR" sz="3600" b="1" dirty="0"/>
              <a:t>Τρεις κατευθυντήριες γραμμές πρέπει</a:t>
            </a:r>
          </a:p>
          <a:p>
            <a:pPr marL="0" indent="0">
              <a:buNone/>
            </a:pPr>
            <a:r>
              <a:rPr lang="el-GR" sz="3600" b="1" dirty="0"/>
              <a:t>να αποκτήσει η σχολική εργασία:</a:t>
            </a:r>
          </a:p>
          <a:p>
            <a:pPr>
              <a:buFont typeface="Wingdings" panose="05000000000000000000" pitchFamily="2" charset="2"/>
              <a:buChar char="ü"/>
            </a:pPr>
            <a:r>
              <a:rPr lang="el-GR" sz="3600" b="1" dirty="0"/>
              <a:t> την αυτενέργεια του μαθητή, </a:t>
            </a:r>
          </a:p>
          <a:p>
            <a:pPr>
              <a:buFont typeface="Wingdings" panose="05000000000000000000" pitchFamily="2" charset="2"/>
              <a:buChar char="ü"/>
            </a:pPr>
            <a:r>
              <a:rPr lang="el-GR" sz="3600" b="1" dirty="0"/>
              <a:t>την </a:t>
            </a:r>
            <a:r>
              <a:rPr lang="el-GR" sz="3600" b="1" dirty="0" err="1"/>
              <a:t>εποπτικότητα</a:t>
            </a:r>
            <a:r>
              <a:rPr lang="el-GR" sz="3600" b="1" dirty="0"/>
              <a:t> και</a:t>
            </a:r>
          </a:p>
          <a:p>
            <a:pPr>
              <a:buFont typeface="Wingdings" panose="05000000000000000000" pitchFamily="2" charset="2"/>
              <a:buChar char="ü"/>
            </a:pPr>
            <a:r>
              <a:rPr lang="el-GR" sz="3600" b="1" dirty="0"/>
              <a:t> την </a:t>
            </a:r>
            <a:r>
              <a:rPr lang="el-GR" sz="3600" b="1" dirty="0" err="1"/>
              <a:t>παιδοκεντρικότητα</a:t>
            </a:r>
            <a:r>
              <a:rPr lang="el-GR" sz="3600" b="1" dirty="0"/>
              <a:t> της διδασκαλίας.</a:t>
            </a:r>
          </a:p>
        </p:txBody>
      </p:sp>
    </p:spTree>
    <p:extLst>
      <p:ext uri="{BB962C8B-B14F-4D97-AF65-F5344CB8AC3E}">
        <p14:creationId xmlns:p14="http://schemas.microsoft.com/office/powerpoint/2010/main" val="1976235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C6BDA0-E640-52E4-51A0-14D2F3D87AE1}"/>
              </a:ext>
            </a:extLst>
          </p:cNvPr>
          <p:cNvSpPr>
            <a:spLocks noGrp="1"/>
          </p:cNvSpPr>
          <p:nvPr>
            <p:ph idx="1"/>
          </p:nvPr>
        </p:nvSpPr>
        <p:spPr>
          <a:xfrm>
            <a:off x="397565" y="742122"/>
            <a:ext cx="11794435" cy="5434841"/>
          </a:xfrm>
        </p:spPr>
        <p:txBody>
          <a:bodyPr>
            <a:normAutofit/>
          </a:bodyPr>
          <a:lstStyle/>
          <a:p>
            <a:pPr marL="0" indent="0">
              <a:buNone/>
            </a:pPr>
            <a:r>
              <a:rPr lang="el-GR" sz="3600" dirty="0"/>
              <a:t>Η ιδανικότερη μορφή μάθησης είναι αυτή που επιτυγχάνεται μέσα από τις διαδικασίες του:</a:t>
            </a:r>
          </a:p>
          <a:p>
            <a:pPr>
              <a:buFont typeface="Wingdings" panose="05000000000000000000" pitchFamily="2" charset="2"/>
              <a:buChar char="ü"/>
            </a:pPr>
            <a:r>
              <a:rPr lang="el-GR" sz="3600" b="1" dirty="0"/>
              <a:t>πειραματισμού, </a:t>
            </a:r>
          </a:p>
          <a:p>
            <a:pPr>
              <a:buFont typeface="Wingdings" panose="05000000000000000000" pitchFamily="2" charset="2"/>
              <a:buChar char="ü"/>
            </a:pPr>
            <a:r>
              <a:rPr lang="el-GR" sz="3600" b="1" dirty="0"/>
              <a:t>της ανακάλυψης, </a:t>
            </a:r>
          </a:p>
          <a:p>
            <a:pPr>
              <a:buFont typeface="Wingdings" panose="05000000000000000000" pitchFamily="2" charset="2"/>
              <a:buChar char="ü"/>
            </a:pPr>
            <a:r>
              <a:rPr lang="el-GR" sz="3600" b="1" dirty="0"/>
              <a:t>της φαντασίας.</a:t>
            </a:r>
          </a:p>
        </p:txBody>
      </p:sp>
    </p:spTree>
    <p:extLst>
      <p:ext uri="{BB962C8B-B14F-4D97-AF65-F5344CB8AC3E}">
        <p14:creationId xmlns:p14="http://schemas.microsoft.com/office/powerpoint/2010/main" val="835298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C6BDA0-E640-52E4-51A0-14D2F3D87AE1}"/>
              </a:ext>
            </a:extLst>
          </p:cNvPr>
          <p:cNvSpPr>
            <a:spLocks noGrp="1"/>
          </p:cNvSpPr>
          <p:nvPr>
            <p:ph idx="1"/>
          </p:nvPr>
        </p:nvSpPr>
        <p:spPr>
          <a:xfrm>
            <a:off x="397565" y="742122"/>
            <a:ext cx="11794435" cy="5434841"/>
          </a:xfrm>
        </p:spPr>
        <p:txBody>
          <a:bodyPr>
            <a:normAutofit/>
          </a:bodyPr>
          <a:lstStyle/>
          <a:p>
            <a:pPr marL="0" indent="0">
              <a:buNone/>
            </a:pPr>
            <a:r>
              <a:rPr lang="el-GR" sz="3600" dirty="0"/>
              <a:t>Βασικό ρόλο παίζει η εμπειρία -αρχή κάθε διανοητικής δραστηριότητας-προτείνοντας τις εξής εφαρμογές:</a:t>
            </a:r>
          </a:p>
          <a:p>
            <a:pPr>
              <a:buFont typeface="Wingdings" panose="05000000000000000000" pitchFamily="2" charset="2"/>
              <a:buChar char="ü"/>
            </a:pPr>
            <a:r>
              <a:rPr lang="el-GR" sz="3600" dirty="0"/>
              <a:t> φυσική περιέργεια, </a:t>
            </a:r>
          </a:p>
          <a:p>
            <a:pPr>
              <a:buFont typeface="Wingdings" panose="05000000000000000000" pitchFamily="2" charset="2"/>
              <a:buChar char="ü"/>
            </a:pPr>
            <a:r>
              <a:rPr lang="el-GR" sz="3600" dirty="0"/>
              <a:t>ενδιαφέρον, </a:t>
            </a:r>
          </a:p>
          <a:p>
            <a:pPr>
              <a:buFont typeface="Wingdings" panose="05000000000000000000" pitchFamily="2" charset="2"/>
              <a:buChar char="ü"/>
            </a:pPr>
            <a:r>
              <a:rPr lang="el-GR" sz="3600" dirty="0"/>
              <a:t>έρευνα.</a:t>
            </a:r>
          </a:p>
          <a:p>
            <a:pPr marL="0" indent="0">
              <a:buNone/>
            </a:pPr>
            <a:r>
              <a:rPr lang="el-GR" sz="3600" dirty="0"/>
              <a:t> Ο </a:t>
            </a:r>
            <a:r>
              <a:rPr lang="el-GR" sz="3600" dirty="0" err="1"/>
              <a:t>Dewey</a:t>
            </a:r>
            <a:r>
              <a:rPr lang="el-GR" sz="3600" dirty="0"/>
              <a:t> υποστήριζε την παιδευτική αξία της </a:t>
            </a:r>
            <a:r>
              <a:rPr lang="el-GR" sz="3600" b="1" dirty="0"/>
              <a:t>εμπειρίας</a:t>
            </a:r>
            <a:r>
              <a:rPr lang="el-GR" sz="3600" dirty="0"/>
              <a:t> στη συγκρότηση της γνώσης. Η εμπειρία του ανθρώπου είναι</a:t>
            </a:r>
          </a:p>
          <a:p>
            <a:pPr marL="0" indent="0">
              <a:buNone/>
            </a:pPr>
            <a:r>
              <a:rPr lang="el-GR" sz="3600" dirty="0"/>
              <a:t>το αποτέλεσμα της συνεχούς αλληλεπίδρασής του με το περιβάλλον.</a:t>
            </a:r>
          </a:p>
        </p:txBody>
      </p:sp>
    </p:spTree>
    <p:extLst>
      <p:ext uri="{BB962C8B-B14F-4D97-AF65-F5344CB8AC3E}">
        <p14:creationId xmlns:p14="http://schemas.microsoft.com/office/powerpoint/2010/main" val="1666326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C6BDA0-E640-52E4-51A0-14D2F3D87AE1}"/>
              </a:ext>
            </a:extLst>
          </p:cNvPr>
          <p:cNvSpPr>
            <a:spLocks noGrp="1"/>
          </p:cNvSpPr>
          <p:nvPr>
            <p:ph idx="1"/>
          </p:nvPr>
        </p:nvSpPr>
        <p:spPr>
          <a:xfrm>
            <a:off x="397565" y="742122"/>
            <a:ext cx="11794435" cy="5434841"/>
          </a:xfrm>
        </p:spPr>
        <p:txBody>
          <a:bodyPr>
            <a:normAutofit/>
          </a:bodyPr>
          <a:lstStyle/>
          <a:p>
            <a:pPr marL="0" indent="0">
              <a:buNone/>
            </a:pPr>
            <a:r>
              <a:rPr lang="el-GR" sz="3600" dirty="0"/>
              <a:t>Στο έργο του Το σχολείο και η κοινωνία (</a:t>
            </a:r>
            <a:r>
              <a:rPr lang="el-GR" sz="3600" dirty="0" err="1"/>
              <a:t>Dewey,J</a:t>
            </a:r>
            <a:r>
              <a:rPr lang="el-GR" sz="3600" dirty="0"/>
              <a:t>., Το σχολείο και η κοινωνία) αναφέρει:</a:t>
            </a:r>
          </a:p>
          <a:p>
            <a:pPr marL="0" indent="0">
              <a:buNone/>
            </a:pPr>
            <a:r>
              <a:rPr lang="el-GR" sz="3600" dirty="0"/>
              <a:t> </a:t>
            </a:r>
            <a:r>
              <a:rPr lang="el-GR" sz="3600" b="1" dirty="0"/>
              <a:t>“...στο παραδοσιακό σχολείο το παιδί δεν μπορεί να χρησιμοποιήσει τις εμπειρίες που αποκτά έξω από το σχολείο, ενώ από την άλλη πλευρά είναι ανίκανο να εφαρμόσει στην καθημερινή ζωή αυτά που μαθαίνει στο</a:t>
            </a:r>
          </a:p>
          <a:p>
            <a:pPr marL="0" indent="0">
              <a:buNone/>
            </a:pPr>
            <a:r>
              <a:rPr lang="el-GR" sz="3600" b="1" dirty="0"/>
              <a:t>σχολείο. Αυτή είναι η απομόνωση του σχολείου, η απομόνωσή του από την καθημερινή ζωή”.</a:t>
            </a:r>
          </a:p>
        </p:txBody>
      </p:sp>
    </p:spTree>
    <p:extLst>
      <p:ext uri="{BB962C8B-B14F-4D97-AF65-F5344CB8AC3E}">
        <p14:creationId xmlns:p14="http://schemas.microsoft.com/office/powerpoint/2010/main" val="19375011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C6BDA0-E640-52E4-51A0-14D2F3D87AE1}"/>
              </a:ext>
            </a:extLst>
          </p:cNvPr>
          <p:cNvSpPr>
            <a:spLocks noGrp="1"/>
          </p:cNvSpPr>
          <p:nvPr>
            <p:ph idx="1"/>
          </p:nvPr>
        </p:nvSpPr>
        <p:spPr>
          <a:xfrm>
            <a:off x="397565" y="742122"/>
            <a:ext cx="11794435" cy="5434841"/>
          </a:xfrm>
        </p:spPr>
        <p:txBody>
          <a:bodyPr>
            <a:normAutofit/>
          </a:bodyPr>
          <a:lstStyle/>
          <a:p>
            <a:pPr marL="0" indent="0">
              <a:buNone/>
            </a:pPr>
            <a:r>
              <a:rPr lang="el-GR" dirty="0"/>
              <a:t>Οι σκοποί της εκπαίδευσης εκπληρώνονται όταν βασίζονται πάνω στην </a:t>
            </a:r>
            <a:r>
              <a:rPr lang="el-GR" b="1" dirty="0"/>
              <a:t>εμπειρία,</a:t>
            </a:r>
            <a:r>
              <a:rPr lang="el-GR" dirty="0"/>
              <a:t> που είναι πάντα η πραγματική εμπειρία της ζωής ενός συγκεκριμένου ατόμου. </a:t>
            </a:r>
          </a:p>
          <a:p>
            <a:pPr marL="0" indent="0">
              <a:buNone/>
            </a:pPr>
            <a:endParaRPr lang="el-GR" dirty="0"/>
          </a:p>
          <a:p>
            <a:pPr marL="0" indent="0">
              <a:buNone/>
            </a:pPr>
            <a:r>
              <a:rPr lang="el-GR" dirty="0"/>
              <a:t>Η εκπαιδευτική διαδικασία πρέπει να κινείται προς την κατεύθυνση της </a:t>
            </a:r>
            <a:r>
              <a:rPr lang="el-GR" b="1" dirty="0"/>
              <a:t>προετοιμασίας των μαθητών για το μέλλον</a:t>
            </a:r>
            <a:r>
              <a:rPr lang="el-GR" dirty="0"/>
              <a:t>.</a:t>
            </a:r>
          </a:p>
          <a:p>
            <a:pPr marL="0" indent="0">
              <a:buNone/>
            </a:pPr>
            <a:endParaRPr lang="el-GR" dirty="0"/>
          </a:p>
          <a:p>
            <a:pPr marL="0" indent="0">
              <a:buNone/>
            </a:pPr>
            <a:r>
              <a:rPr lang="el-GR" b="1" dirty="0"/>
              <a:t> Η εμπειρία και ο στοχασμός οφείλουν να είναι άρρηκτα συνδεδεμένα με τη μαθησιακή διαδικασία</a:t>
            </a:r>
            <a:r>
              <a:rPr lang="el-GR" dirty="0"/>
              <a:t>. </a:t>
            </a:r>
          </a:p>
          <a:p>
            <a:pPr marL="0" indent="0">
              <a:buNone/>
            </a:pPr>
            <a:r>
              <a:rPr lang="el-GR" dirty="0"/>
              <a:t> Ο στοχασμός θα οδηγήσει σε συγκεκριμένα συμπεράσματα αξιοποιώντας την εμπειρία. Η έρευνα απαιτεί </a:t>
            </a:r>
            <a:r>
              <a:rPr lang="el-GR" b="1" dirty="0"/>
              <a:t>στοχασμό που πορεύεται με τη δράση</a:t>
            </a:r>
            <a:r>
              <a:rPr lang="el-GR" dirty="0"/>
              <a:t>.</a:t>
            </a:r>
          </a:p>
        </p:txBody>
      </p:sp>
    </p:spTree>
    <p:extLst>
      <p:ext uri="{BB962C8B-B14F-4D97-AF65-F5344CB8AC3E}">
        <p14:creationId xmlns:p14="http://schemas.microsoft.com/office/powerpoint/2010/main" val="1998973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C6BDA0-E640-52E4-51A0-14D2F3D87AE1}"/>
              </a:ext>
            </a:extLst>
          </p:cNvPr>
          <p:cNvSpPr>
            <a:spLocks noGrp="1"/>
          </p:cNvSpPr>
          <p:nvPr>
            <p:ph idx="1"/>
          </p:nvPr>
        </p:nvSpPr>
        <p:spPr>
          <a:xfrm>
            <a:off x="397565" y="742122"/>
            <a:ext cx="11794435" cy="5434841"/>
          </a:xfrm>
        </p:spPr>
        <p:txBody>
          <a:bodyPr>
            <a:normAutofit/>
          </a:bodyPr>
          <a:lstStyle/>
          <a:p>
            <a:pPr marL="0" indent="0">
              <a:buNone/>
            </a:pPr>
            <a:r>
              <a:rPr lang="el-GR" dirty="0"/>
              <a:t>Ο δάσκαλος διαμορφώνει τους αυριανούς πολίτες. </a:t>
            </a:r>
          </a:p>
          <a:p>
            <a:pPr marL="0" indent="0">
              <a:buNone/>
            </a:pPr>
            <a:endParaRPr lang="el-GR" dirty="0"/>
          </a:p>
          <a:p>
            <a:pPr marL="0" indent="0">
              <a:buNone/>
            </a:pPr>
            <a:r>
              <a:rPr lang="el-GR" dirty="0"/>
              <a:t>Ο στόχος του σχολείου είναι να βελτιώσει την κοινωνική ζωή και να προωθεί τη</a:t>
            </a:r>
          </a:p>
          <a:p>
            <a:pPr marL="0" indent="0">
              <a:buNone/>
            </a:pPr>
            <a:r>
              <a:rPr lang="el-GR" dirty="0"/>
              <a:t>δημοσιοποίηση της γνώσης.</a:t>
            </a:r>
          </a:p>
          <a:p>
            <a:pPr marL="0" indent="0">
              <a:buNone/>
            </a:pPr>
            <a:endParaRPr lang="el-GR" dirty="0"/>
          </a:p>
          <a:p>
            <a:pPr marL="0" indent="0">
              <a:buNone/>
            </a:pPr>
            <a:r>
              <a:rPr lang="el-GR" dirty="0"/>
              <a:t> Η γνώση δεν μπορεί να συνδέεται αποκλειστικά με τις λέξεις, αλλά</a:t>
            </a:r>
          </a:p>
          <a:p>
            <a:pPr marL="0" indent="0">
              <a:buNone/>
            </a:pPr>
            <a:r>
              <a:rPr lang="el-GR" b="1" dirty="0"/>
              <a:t>η πρακτική εμπειρία </a:t>
            </a:r>
            <a:r>
              <a:rPr lang="el-GR" dirty="0"/>
              <a:t>παίζει ένα σημαντικό ρόλο στη μάθηση.</a:t>
            </a:r>
          </a:p>
        </p:txBody>
      </p:sp>
    </p:spTree>
    <p:extLst>
      <p:ext uri="{BB962C8B-B14F-4D97-AF65-F5344CB8AC3E}">
        <p14:creationId xmlns:p14="http://schemas.microsoft.com/office/powerpoint/2010/main" val="3269669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C6BDA0-E640-52E4-51A0-14D2F3D87AE1}"/>
              </a:ext>
            </a:extLst>
          </p:cNvPr>
          <p:cNvSpPr>
            <a:spLocks noGrp="1"/>
          </p:cNvSpPr>
          <p:nvPr>
            <p:ph idx="1"/>
          </p:nvPr>
        </p:nvSpPr>
        <p:spPr>
          <a:xfrm>
            <a:off x="379829" y="1364566"/>
            <a:ext cx="11812172" cy="4812397"/>
          </a:xfrm>
        </p:spPr>
        <p:txBody>
          <a:bodyPr>
            <a:normAutofit/>
          </a:bodyPr>
          <a:lstStyle/>
          <a:p>
            <a:pPr marL="0" indent="0">
              <a:buNone/>
            </a:pPr>
            <a:r>
              <a:rPr lang="el-GR" sz="3200" dirty="0"/>
              <a:t>Ο </a:t>
            </a:r>
            <a:r>
              <a:rPr lang="el-GR" sz="3200" dirty="0" err="1"/>
              <a:t>Dewey</a:t>
            </a:r>
            <a:r>
              <a:rPr lang="el-GR" sz="3200" dirty="0"/>
              <a:t> υποστήριζε την αναγκαιότητα ανάπτυξης της στοχαστικής προσοχής και της αυτοπειθαρχίας. Εμπνεύστηκε από τα δημοκρατικά ιδανικά και πίστευε ότι η έρευνα-δράση πρέπει να περιλαμβάνει τη συζήτηση και τις μετέπειτα αποφάσεις που γίνονται σεβαστές από </a:t>
            </a:r>
            <a:r>
              <a:rPr lang="el-GR" sz="3200" b="1" dirty="0"/>
              <a:t>την ομάδα</a:t>
            </a:r>
          </a:p>
        </p:txBody>
      </p:sp>
    </p:spTree>
    <p:extLst>
      <p:ext uri="{BB962C8B-B14F-4D97-AF65-F5344CB8AC3E}">
        <p14:creationId xmlns:p14="http://schemas.microsoft.com/office/powerpoint/2010/main" val="4273442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C0C120-A769-1037-C722-9D50BB990386}"/>
              </a:ext>
            </a:extLst>
          </p:cNvPr>
          <p:cNvSpPr>
            <a:spLocks noGrp="1"/>
          </p:cNvSpPr>
          <p:nvPr>
            <p:ph type="title"/>
          </p:nvPr>
        </p:nvSpPr>
        <p:spPr/>
        <p:txBody>
          <a:bodyPr/>
          <a:lstStyle/>
          <a:p>
            <a:r>
              <a:rPr lang="en-US" b="1" i="1" dirty="0"/>
              <a:t>H</a:t>
            </a:r>
            <a:r>
              <a:rPr lang="el-GR" b="1" i="1" dirty="0" err="1"/>
              <a:t>θική</a:t>
            </a:r>
            <a:r>
              <a:rPr lang="el-GR" b="1" i="1" dirty="0"/>
              <a:t> του </a:t>
            </a:r>
            <a:r>
              <a:rPr lang="el-GR" b="1" i="1" dirty="0" err="1"/>
              <a:t>Kant</a:t>
            </a:r>
            <a:endParaRPr lang="el-GR" b="1" i="1" dirty="0"/>
          </a:p>
        </p:txBody>
      </p:sp>
      <p:sp>
        <p:nvSpPr>
          <p:cNvPr id="3" name="Θέση περιεχομένου 2">
            <a:extLst>
              <a:ext uri="{FF2B5EF4-FFF2-40B4-BE49-F238E27FC236}">
                <a16:creationId xmlns:a16="http://schemas.microsoft.com/office/drawing/2014/main" id="{5A5C8E31-0DCC-C580-AE4F-4FF33CE06064}"/>
              </a:ext>
            </a:extLst>
          </p:cNvPr>
          <p:cNvSpPr>
            <a:spLocks noGrp="1"/>
          </p:cNvSpPr>
          <p:nvPr>
            <p:ph idx="1"/>
          </p:nvPr>
        </p:nvSpPr>
        <p:spPr/>
        <p:txBody>
          <a:bodyPr>
            <a:normAutofit/>
          </a:bodyPr>
          <a:lstStyle/>
          <a:p>
            <a:r>
              <a:rPr lang="el-GR" sz="3600" b="1" dirty="0"/>
              <a:t>Διατήρησε τις θετικές αντιλήψεις του </a:t>
            </a:r>
            <a:r>
              <a:rPr lang="el-GR" sz="3600" b="1" dirty="0" err="1"/>
              <a:t>Kant</a:t>
            </a:r>
            <a:endParaRPr lang="el-GR" sz="3600" b="1" dirty="0"/>
          </a:p>
          <a:p>
            <a:r>
              <a:rPr lang="el-GR" sz="3600" b="1" dirty="0"/>
              <a:t>χωρίς όμως να αναφέρεται στο θέμα της σύνδεσης των αισθητών με τις ιδέες (τα νοούμενα).</a:t>
            </a:r>
          </a:p>
        </p:txBody>
      </p:sp>
    </p:spTree>
    <p:extLst>
      <p:ext uri="{BB962C8B-B14F-4D97-AF65-F5344CB8AC3E}">
        <p14:creationId xmlns:p14="http://schemas.microsoft.com/office/powerpoint/2010/main" val="4289443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C6BDA0-E640-52E4-51A0-14D2F3D87AE1}"/>
              </a:ext>
            </a:extLst>
          </p:cNvPr>
          <p:cNvSpPr>
            <a:spLocks noGrp="1"/>
          </p:cNvSpPr>
          <p:nvPr>
            <p:ph idx="1"/>
          </p:nvPr>
        </p:nvSpPr>
        <p:spPr>
          <a:xfrm>
            <a:off x="379829" y="1364566"/>
            <a:ext cx="11812172" cy="4812397"/>
          </a:xfrm>
        </p:spPr>
        <p:txBody>
          <a:bodyPr>
            <a:normAutofit/>
          </a:bodyPr>
          <a:lstStyle/>
          <a:p>
            <a:pPr marL="0" indent="0">
              <a:buNone/>
            </a:pPr>
            <a:r>
              <a:rPr lang="el-GR" sz="3200" dirty="0"/>
              <a:t>Σύμφωνα με τον </a:t>
            </a:r>
            <a:r>
              <a:rPr lang="el-GR" sz="3200" dirty="0" err="1"/>
              <a:t>Dewey</a:t>
            </a:r>
            <a:r>
              <a:rPr lang="el-GR" sz="3200" dirty="0"/>
              <a:t> ο δάσκαλος δυστυχώς αναλώνεται τελικά στην επιβολή της πειθαρχίας. </a:t>
            </a:r>
          </a:p>
          <a:p>
            <a:pPr marL="0" indent="0">
              <a:buNone/>
            </a:pPr>
            <a:r>
              <a:rPr lang="el-GR" sz="3200" dirty="0"/>
              <a:t>Θεωρείται αποκλίνουσα συμπεριφορά το ελεύθερο παιχνίδι και η κίνηση, ωστόσο </a:t>
            </a:r>
            <a:r>
              <a:rPr lang="el-GR" sz="3200" b="1" dirty="0"/>
              <a:t>το σώμα και οι αισθήσεις είναι οι αγωγοί επικοινωνίας με τον εξωτερικό κόσμο και είναι αγωγοί της γνώσης.</a:t>
            </a:r>
          </a:p>
          <a:p>
            <a:pPr marL="0" indent="0">
              <a:buNone/>
            </a:pPr>
            <a:endParaRPr lang="el-GR" sz="3200" b="1" dirty="0"/>
          </a:p>
        </p:txBody>
      </p:sp>
    </p:spTree>
    <p:extLst>
      <p:ext uri="{BB962C8B-B14F-4D97-AF65-F5344CB8AC3E}">
        <p14:creationId xmlns:p14="http://schemas.microsoft.com/office/powerpoint/2010/main" val="27920040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C6BDA0-E640-52E4-51A0-14D2F3D87AE1}"/>
              </a:ext>
            </a:extLst>
          </p:cNvPr>
          <p:cNvSpPr>
            <a:spLocks noGrp="1"/>
          </p:cNvSpPr>
          <p:nvPr>
            <p:ph idx="1"/>
          </p:nvPr>
        </p:nvSpPr>
        <p:spPr>
          <a:xfrm>
            <a:off x="379829" y="1364566"/>
            <a:ext cx="11812172" cy="4812397"/>
          </a:xfrm>
        </p:spPr>
        <p:txBody>
          <a:bodyPr>
            <a:normAutofit/>
          </a:bodyPr>
          <a:lstStyle/>
          <a:p>
            <a:pPr marL="0" indent="0">
              <a:buNone/>
            </a:pPr>
            <a:r>
              <a:rPr lang="el-GR" sz="3200" dirty="0"/>
              <a:t>Η δομή, η οργάνωση και η λειτουργία του χαρακτηριζόταν από ευελιξία. Το σχολείο πρέπει να δίνει έμφαση και βαρύτητα στα πραγματικά ενδιαφέροντα των μαθητών. </a:t>
            </a:r>
          </a:p>
          <a:p>
            <a:pPr marL="0" indent="0">
              <a:buNone/>
            </a:pPr>
            <a:r>
              <a:rPr lang="el-GR" sz="3200" dirty="0"/>
              <a:t>Οι μαθητές δεν χωρίζονταν σε τάξεις ανάλογα μόνο με την ηλικία τους, αλλά και σύμφωνα με </a:t>
            </a:r>
            <a:r>
              <a:rPr lang="el-GR" sz="3200"/>
              <a:t>τα ενδιαφέρονταν και </a:t>
            </a:r>
            <a:r>
              <a:rPr lang="el-GR" sz="3200" dirty="0"/>
              <a:t>τις ικανότητές τους.</a:t>
            </a:r>
          </a:p>
        </p:txBody>
      </p:sp>
    </p:spTree>
    <p:extLst>
      <p:ext uri="{BB962C8B-B14F-4D97-AF65-F5344CB8AC3E}">
        <p14:creationId xmlns:p14="http://schemas.microsoft.com/office/powerpoint/2010/main" val="1843183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5E4932D-F858-2C6D-9D9E-954B5B0A014A}"/>
              </a:ext>
            </a:extLst>
          </p:cNvPr>
          <p:cNvSpPr>
            <a:spLocks noGrp="1"/>
          </p:cNvSpPr>
          <p:nvPr>
            <p:ph idx="1"/>
          </p:nvPr>
        </p:nvSpPr>
        <p:spPr>
          <a:xfrm>
            <a:off x="702365" y="397565"/>
            <a:ext cx="10651435" cy="5779398"/>
          </a:xfrm>
        </p:spPr>
        <p:txBody>
          <a:bodyPr>
            <a:normAutofit fontScale="70000" lnSpcReduction="20000"/>
          </a:bodyPr>
          <a:lstStyle/>
          <a:p>
            <a:pPr marL="0" indent="0">
              <a:buNone/>
            </a:pPr>
            <a:r>
              <a:rPr lang="el-GR" dirty="0"/>
              <a:t>Δεν συμφωνεί ότι υπάρχουν </a:t>
            </a:r>
            <a:r>
              <a:rPr lang="el-GR" b="1" dirty="0"/>
              <a:t>νόμοι με καθολική ισχύ για όλους τους ανθρώπους.</a:t>
            </a:r>
          </a:p>
          <a:p>
            <a:pPr marL="0" indent="0">
              <a:buNone/>
            </a:pPr>
            <a:r>
              <a:rPr lang="el-GR" dirty="0"/>
              <a:t>Οι ηθικές καταστάσεις που βιώνει κάθε άνθρωπος είναι μοναδικές, προσωπικές και προσδίδει ιδιαίτερη </a:t>
            </a:r>
            <a:r>
              <a:rPr lang="el-GR" sz="3300" b="1" dirty="0"/>
              <a:t>έμφαση στα προσωπικά βιώματα </a:t>
            </a:r>
            <a:r>
              <a:rPr lang="el-GR" sz="3300" dirty="0"/>
              <a:t>και την </a:t>
            </a:r>
            <a:r>
              <a:rPr lang="el-GR" sz="3300" b="1" dirty="0"/>
              <a:t>εμπειρία </a:t>
            </a:r>
            <a:r>
              <a:rPr lang="el-GR" dirty="0"/>
              <a:t>του καθενός. </a:t>
            </a:r>
            <a:endParaRPr lang="en-US" dirty="0"/>
          </a:p>
          <a:p>
            <a:pPr marL="0" indent="0">
              <a:buNone/>
            </a:pPr>
            <a:endParaRPr lang="en-US" dirty="0"/>
          </a:p>
          <a:p>
            <a:pPr marL="0" indent="0">
              <a:buNone/>
            </a:pPr>
            <a:r>
              <a:rPr lang="el-GR" sz="3300" b="1" dirty="0"/>
              <a:t>Οι διαχωρισμοί παιδί-κοινωνία, επάγγελμα-κουλτούρα, ενδιαφέρον-πειθαρχία πρέπει να απαλειφθούν. </a:t>
            </a:r>
            <a:endParaRPr lang="en-US" sz="3300" b="1" dirty="0"/>
          </a:p>
          <a:p>
            <a:pPr marL="0" indent="0">
              <a:buNone/>
            </a:pPr>
            <a:endParaRPr lang="en-US" dirty="0"/>
          </a:p>
          <a:p>
            <a:pPr marL="0" indent="0">
              <a:buNone/>
            </a:pPr>
            <a:r>
              <a:rPr lang="el-GR" dirty="0"/>
              <a:t>Δεν συμφωνεί</a:t>
            </a:r>
            <a:r>
              <a:rPr lang="en-US" dirty="0"/>
              <a:t> </a:t>
            </a:r>
            <a:r>
              <a:rPr lang="el-GR" dirty="0"/>
              <a:t>ότι η καλή θέληση κρίνει και τις πράξεις του ανθρώπου, αλλά</a:t>
            </a:r>
          </a:p>
          <a:p>
            <a:pPr marL="0" indent="0">
              <a:buNone/>
            </a:pPr>
            <a:r>
              <a:rPr lang="el-GR" dirty="0"/>
              <a:t> </a:t>
            </a:r>
            <a:r>
              <a:rPr lang="el-GR" sz="3600" b="1" dirty="0"/>
              <a:t>κρίνει την πράξη ως προς τις συνέπειες</a:t>
            </a:r>
            <a:r>
              <a:rPr lang="el-GR" b="1" dirty="0"/>
              <a:t>, </a:t>
            </a:r>
            <a:r>
              <a:rPr lang="el-GR" dirty="0"/>
              <a:t>  διαφωνεί με την άποψη που θεωρεί την ανθρώπινη φύση ως καλή ή κακή. </a:t>
            </a:r>
          </a:p>
          <a:p>
            <a:pPr marL="0" indent="0">
              <a:buNone/>
            </a:pPr>
            <a:endParaRPr lang="el-GR" dirty="0"/>
          </a:p>
          <a:p>
            <a:pPr marL="0" indent="0">
              <a:buNone/>
            </a:pPr>
            <a:r>
              <a:rPr lang="el-GR" dirty="0"/>
              <a:t>Η απόλυτη βεβαιότητα του Καρτεσιανισμού αντικαθίσταται από </a:t>
            </a:r>
            <a:r>
              <a:rPr lang="el-GR" sz="4000" dirty="0"/>
              <a:t>τον </a:t>
            </a:r>
            <a:r>
              <a:rPr lang="el-GR" sz="4000" b="1" dirty="0" err="1"/>
              <a:t>πιθανοκρατικό</a:t>
            </a:r>
            <a:r>
              <a:rPr lang="el-GR" sz="4000" b="1" dirty="0"/>
              <a:t> συλλογισμό.</a:t>
            </a:r>
          </a:p>
          <a:p>
            <a:pPr marL="0" indent="0">
              <a:buNone/>
            </a:pPr>
            <a:endParaRPr lang="el-GR" b="1" dirty="0"/>
          </a:p>
          <a:p>
            <a:pPr marL="0" indent="0">
              <a:buNone/>
            </a:pPr>
            <a:r>
              <a:rPr lang="el-GR" dirty="0"/>
              <a:t>Πρέπει να δίδεται προσοχή </a:t>
            </a:r>
            <a:r>
              <a:rPr lang="el-GR" b="1" dirty="0"/>
              <a:t>στα </a:t>
            </a:r>
            <a:r>
              <a:rPr lang="el-GR" sz="4000" b="1" dirty="0"/>
              <a:t>μέσα που απαιτούνται για να επιτευχθούν τα ηθικά ιδανικά.</a:t>
            </a:r>
          </a:p>
        </p:txBody>
      </p:sp>
    </p:spTree>
    <p:extLst>
      <p:ext uri="{BB962C8B-B14F-4D97-AF65-F5344CB8AC3E}">
        <p14:creationId xmlns:p14="http://schemas.microsoft.com/office/powerpoint/2010/main" val="2414612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0978669-600B-4E33-31D3-5644888715FE}"/>
              </a:ext>
            </a:extLst>
          </p:cNvPr>
          <p:cNvSpPr>
            <a:spLocks noGrp="1"/>
          </p:cNvSpPr>
          <p:nvPr>
            <p:ph idx="1"/>
          </p:nvPr>
        </p:nvSpPr>
        <p:spPr/>
        <p:txBody>
          <a:bodyPr>
            <a:normAutofit/>
          </a:bodyPr>
          <a:lstStyle/>
          <a:p>
            <a:r>
              <a:rPr lang="el-GR" sz="4000" dirty="0"/>
              <a:t>Αντιπαράθεση Ορθολογισμού - Εμπειρισμού </a:t>
            </a:r>
          </a:p>
          <a:p>
            <a:endParaRPr lang="el-GR" sz="4000" dirty="0"/>
          </a:p>
          <a:p>
            <a:r>
              <a:rPr lang="el-GR" sz="4000" dirty="0"/>
              <a:t>Πραγματισμός</a:t>
            </a:r>
          </a:p>
        </p:txBody>
      </p:sp>
    </p:spTree>
    <p:extLst>
      <p:ext uri="{BB962C8B-B14F-4D97-AF65-F5344CB8AC3E}">
        <p14:creationId xmlns:p14="http://schemas.microsoft.com/office/powerpoint/2010/main" val="218354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91F2DC2-F0F9-F7D0-912D-AE255C7B960B}"/>
              </a:ext>
            </a:extLst>
          </p:cNvPr>
          <p:cNvSpPr>
            <a:spLocks noGrp="1"/>
          </p:cNvSpPr>
          <p:nvPr>
            <p:ph idx="1"/>
          </p:nvPr>
        </p:nvSpPr>
        <p:spPr>
          <a:xfrm>
            <a:off x="212035" y="662610"/>
            <a:ext cx="11635407" cy="5514354"/>
          </a:xfrm>
        </p:spPr>
        <p:txBody>
          <a:bodyPr>
            <a:normAutofit/>
          </a:bodyPr>
          <a:lstStyle/>
          <a:p>
            <a:r>
              <a:rPr lang="el-GR" dirty="0"/>
              <a:t>Η ανάπτυξη του </a:t>
            </a:r>
            <a:r>
              <a:rPr lang="el-GR" b="1" dirty="0"/>
              <a:t>πραγματισμού στηρίζεται στην ανάπτυξη του εμπειρισμού</a:t>
            </a:r>
            <a:r>
              <a:rPr lang="el-GR" dirty="0"/>
              <a:t> &amp;</a:t>
            </a:r>
          </a:p>
          <a:p>
            <a:r>
              <a:rPr lang="el-GR" dirty="0"/>
              <a:t>αποδέχεται τη βιολογική εξέλιξη, τη θεωρία του Δαρβίνου. Ο πραγματισμός θεωρείται από πολλούς μια</a:t>
            </a:r>
          </a:p>
          <a:p>
            <a:r>
              <a:rPr lang="el-GR" b="1" dirty="0" err="1"/>
              <a:t>μετα</a:t>
            </a:r>
            <a:r>
              <a:rPr lang="el-GR" b="1" dirty="0"/>
              <a:t>-δαρβινική φιλοσοφία.</a:t>
            </a:r>
          </a:p>
          <a:p>
            <a:endParaRPr lang="el-GR" b="1" dirty="0"/>
          </a:p>
          <a:p>
            <a:r>
              <a:rPr lang="el-GR" dirty="0" err="1"/>
              <a:t>επέδρασε</a:t>
            </a:r>
            <a:r>
              <a:rPr lang="el-GR" dirty="0"/>
              <a:t> καθοριστικά η αποδοχή των ιδανικών της Αμερικανικής Δημοκρατίας</a:t>
            </a:r>
          </a:p>
          <a:p>
            <a:r>
              <a:rPr lang="el-GR" dirty="0"/>
              <a:t>ήταν ένα κίνημα που οι σκοποί του ήταν η εκμάθηση κοινωνικών δεξιοτήτων και γνώσεων από τα κατώτερα κοινωνικά στρώματα για να είναι σε θέση να χειριστούν μόνοι τους στη συνέχεια τα προβλήματά τους.</a:t>
            </a:r>
          </a:p>
        </p:txBody>
      </p:sp>
    </p:spTree>
    <p:extLst>
      <p:ext uri="{BB962C8B-B14F-4D97-AF65-F5344CB8AC3E}">
        <p14:creationId xmlns:p14="http://schemas.microsoft.com/office/powerpoint/2010/main" val="3417078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8CE55DE-FD3C-1580-AE48-C88C90EA6283}"/>
              </a:ext>
            </a:extLst>
          </p:cNvPr>
          <p:cNvSpPr>
            <a:spLocks noGrp="1"/>
          </p:cNvSpPr>
          <p:nvPr>
            <p:ph idx="1"/>
          </p:nvPr>
        </p:nvSpPr>
        <p:spPr>
          <a:xfrm>
            <a:off x="689113" y="1060174"/>
            <a:ext cx="10664687" cy="5116789"/>
          </a:xfrm>
        </p:spPr>
        <p:txBody>
          <a:bodyPr>
            <a:normAutofit/>
          </a:bodyPr>
          <a:lstStyle/>
          <a:p>
            <a:r>
              <a:rPr lang="el-GR" sz="3600" dirty="0"/>
              <a:t>Στόχος της </a:t>
            </a:r>
            <a:r>
              <a:rPr lang="el-GR" sz="3600" dirty="0" err="1"/>
              <a:t>Jane</a:t>
            </a:r>
            <a:r>
              <a:rPr lang="el-GR" sz="3600" dirty="0"/>
              <a:t> </a:t>
            </a:r>
            <a:r>
              <a:rPr lang="el-GR" sz="3600" dirty="0" err="1"/>
              <a:t>Addams</a:t>
            </a:r>
            <a:r>
              <a:rPr lang="el-GR" sz="3600" dirty="0"/>
              <a:t> (1860-1935), με την οποία συνεργάστηκε ο </a:t>
            </a:r>
            <a:r>
              <a:rPr lang="el-GR" sz="3600" dirty="0" err="1"/>
              <a:t>Dewey</a:t>
            </a:r>
            <a:r>
              <a:rPr lang="el-GR" sz="3600" dirty="0"/>
              <a:t>:</a:t>
            </a:r>
          </a:p>
          <a:p>
            <a:r>
              <a:rPr lang="el-GR" sz="3600" b="1" dirty="0"/>
              <a:t>κοινωνικοποιημένη εκπαίδευση (ξυλουργία, ραπτική, λογοτεχνία, θέατρο), </a:t>
            </a:r>
          </a:p>
          <a:p>
            <a:r>
              <a:rPr lang="el-GR" sz="3600" dirty="0"/>
              <a:t>στο επίκεντρο τις καθημερινές ανάγκες και εμπειρίες της ζωής</a:t>
            </a:r>
          </a:p>
        </p:txBody>
      </p:sp>
    </p:spTree>
    <p:extLst>
      <p:ext uri="{BB962C8B-B14F-4D97-AF65-F5344CB8AC3E}">
        <p14:creationId xmlns:p14="http://schemas.microsoft.com/office/powerpoint/2010/main" val="1172826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246400B-0D93-E909-94FB-66B63FCDE3BF}"/>
              </a:ext>
            </a:extLst>
          </p:cNvPr>
          <p:cNvSpPr>
            <a:spLocks noGrp="1"/>
          </p:cNvSpPr>
          <p:nvPr>
            <p:ph idx="1"/>
          </p:nvPr>
        </p:nvSpPr>
        <p:spPr>
          <a:xfrm>
            <a:off x="781878" y="596348"/>
            <a:ext cx="10571922" cy="5580615"/>
          </a:xfrm>
        </p:spPr>
        <p:txBody>
          <a:bodyPr>
            <a:normAutofit fontScale="92500" lnSpcReduction="20000"/>
          </a:bodyPr>
          <a:lstStyle/>
          <a:p>
            <a:r>
              <a:rPr lang="el-GR" b="1" dirty="0"/>
              <a:t>αδιαίρετο θεωρίας και πράξης</a:t>
            </a:r>
            <a:r>
              <a:rPr lang="el-GR" dirty="0"/>
              <a:t>,  βασικό χαρακτηριστικό της φιλοσοφίας του πραγματισμού </a:t>
            </a:r>
          </a:p>
          <a:p>
            <a:r>
              <a:rPr lang="el-GR" sz="3500" b="1" dirty="0"/>
              <a:t>η ενότητα γνώσης, δράσης, αξιών και εμπειρίας. </a:t>
            </a:r>
          </a:p>
          <a:p>
            <a:endParaRPr lang="el-GR" sz="3500" b="1" dirty="0"/>
          </a:p>
          <a:p>
            <a:pPr marL="0" indent="0">
              <a:buNone/>
            </a:pPr>
            <a:r>
              <a:rPr lang="el-GR" dirty="0"/>
              <a:t>από τις πιο χαρακτηριστικές θέσεις του πραγματισμού:</a:t>
            </a:r>
          </a:p>
          <a:p>
            <a:pPr marL="0" indent="0">
              <a:buNone/>
            </a:pPr>
            <a:r>
              <a:rPr lang="el-GR" dirty="0"/>
              <a:t> η σκέψη είναι συνδεδεμένη με τη γνώση </a:t>
            </a:r>
          </a:p>
          <a:p>
            <a:pPr marL="0" indent="0">
              <a:buNone/>
            </a:pPr>
            <a:r>
              <a:rPr lang="el-GR" dirty="0"/>
              <a:t>και το πρόβλημα των πηγών της γνώσης συνδέεται από τη μια με τον νου και από την άλλη με τα αντικείμενα της γνώσης. </a:t>
            </a:r>
          </a:p>
          <a:p>
            <a:pPr marL="0" indent="0">
              <a:buNone/>
            </a:pPr>
            <a:r>
              <a:rPr lang="el-GR" dirty="0"/>
              <a:t>Δεν θεωρούσαν οι πραγματιστές ότι η γνώση </a:t>
            </a:r>
            <a:r>
              <a:rPr lang="el-GR" dirty="0" err="1"/>
              <a:t>κατακτάται</a:t>
            </a:r>
            <a:r>
              <a:rPr lang="el-GR" dirty="0"/>
              <a:t> μόνο εξαιτίας κάποιων ικανοτήτων και ιδεών -έθεσαν το ερώτημα για το ποια είναι η κύρια πηγή γνώσης: </a:t>
            </a:r>
          </a:p>
          <a:p>
            <a:pPr marL="0" indent="0">
              <a:buNone/>
            </a:pPr>
            <a:r>
              <a:rPr lang="el-GR" sz="3900" b="1" dirty="0"/>
              <a:t>ο νους ή οι αισθήσεις-</a:t>
            </a:r>
          </a:p>
          <a:p>
            <a:pPr marL="0" indent="0">
              <a:buNone/>
            </a:pPr>
            <a:r>
              <a:rPr lang="el-GR" dirty="0"/>
              <a:t>ούτε ότι το πνεύμα έμενε ανεπηρέαστο και ανεξάρτητο από οποιονδήποτε άλλο παράγοντα στην προσπάθεια για τη γνώση της αλήθειας.</a:t>
            </a:r>
          </a:p>
        </p:txBody>
      </p:sp>
    </p:spTree>
    <p:extLst>
      <p:ext uri="{BB962C8B-B14F-4D97-AF65-F5344CB8AC3E}">
        <p14:creationId xmlns:p14="http://schemas.microsoft.com/office/powerpoint/2010/main" val="1922857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C6BDA0-E640-52E4-51A0-14D2F3D87AE1}"/>
              </a:ext>
            </a:extLst>
          </p:cNvPr>
          <p:cNvSpPr>
            <a:spLocks noGrp="1"/>
          </p:cNvSpPr>
          <p:nvPr>
            <p:ph idx="1"/>
          </p:nvPr>
        </p:nvSpPr>
        <p:spPr/>
        <p:txBody>
          <a:bodyPr>
            <a:normAutofit/>
          </a:bodyPr>
          <a:lstStyle/>
          <a:p>
            <a:pPr marL="0" indent="0">
              <a:buNone/>
            </a:pPr>
            <a:r>
              <a:rPr lang="el-GR" sz="3200" dirty="0"/>
              <a:t>Πρέπει να αναγνωρισθεί ο σημαντικός ρόλος των</a:t>
            </a:r>
          </a:p>
          <a:p>
            <a:pPr marL="0" indent="0">
              <a:buNone/>
            </a:pPr>
            <a:endParaRPr lang="el-GR" sz="3200" dirty="0"/>
          </a:p>
          <a:p>
            <a:pPr marL="0" indent="0">
              <a:buNone/>
            </a:pPr>
            <a:r>
              <a:rPr lang="el-GR" sz="3200" b="1" dirty="0"/>
              <a:t>βιολογικών, ψυχολογικών και κοινωνικών συνθηκών στη διαμόρφωση της γνώσης και στη σύλληψη της αλήθειας.</a:t>
            </a:r>
          </a:p>
        </p:txBody>
      </p:sp>
    </p:spTree>
    <p:extLst>
      <p:ext uri="{BB962C8B-B14F-4D97-AF65-F5344CB8AC3E}">
        <p14:creationId xmlns:p14="http://schemas.microsoft.com/office/powerpoint/2010/main" val="2964723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C6BDA0-E640-52E4-51A0-14D2F3D87AE1}"/>
              </a:ext>
            </a:extLst>
          </p:cNvPr>
          <p:cNvSpPr>
            <a:spLocks noGrp="1"/>
          </p:cNvSpPr>
          <p:nvPr>
            <p:ph idx="1"/>
          </p:nvPr>
        </p:nvSpPr>
        <p:spPr>
          <a:xfrm>
            <a:off x="397565" y="1825625"/>
            <a:ext cx="11794435" cy="4351338"/>
          </a:xfrm>
        </p:spPr>
        <p:txBody>
          <a:bodyPr>
            <a:normAutofit/>
          </a:bodyPr>
          <a:lstStyle/>
          <a:p>
            <a:pPr marL="0" indent="0">
              <a:buNone/>
            </a:pPr>
            <a:r>
              <a:rPr lang="el-GR" sz="3600" b="1" dirty="0"/>
              <a:t>Ο </a:t>
            </a:r>
            <a:r>
              <a:rPr lang="el-GR" sz="3600" b="1" dirty="0" err="1"/>
              <a:t>Dewey</a:t>
            </a:r>
            <a:r>
              <a:rPr lang="el-GR" sz="3600" b="1" dirty="0"/>
              <a:t> μιλούσε για τη σύζευξη ατόμου και κοινωνίας.</a:t>
            </a:r>
          </a:p>
        </p:txBody>
      </p:sp>
    </p:spTree>
    <p:extLst>
      <p:ext uri="{BB962C8B-B14F-4D97-AF65-F5344CB8AC3E}">
        <p14:creationId xmlns:p14="http://schemas.microsoft.com/office/powerpoint/2010/main" val="105910417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TotalTime>
  <Words>1023</Words>
  <Application>Microsoft Office PowerPoint</Application>
  <PresentationFormat>Ευρεία οθόνη</PresentationFormat>
  <Paragraphs>96</Paragraphs>
  <Slides>21</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21</vt:i4>
      </vt:variant>
    </vt:vector>
  </HeadingPairs>
  <TitlesOfParts>
    <vt:vector size="26" baseType="lpstr">
      <vt:lpstr>Arial</vt:lpstr>
      <vt:lpstr>Calibri</vt:lpstr>
      <vt:lpstr>Calibri Light</vt:lpstr>
      <vt:lpstr>Wingdings</vt:lpstr>
      <vt:lpstr>Θέμα του Office</vt:lpstr>
      <vt:lpstr>Πραγματισμός του John Dewey (1859-1952) </vt:lpstr>
      <vt:lpstr>Hθική του Kant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Πραγματισμός του John Dewey (1859-1952) </dc:title>
  <dc:creator>Sarafidou</dc:creator>
  <cp:lastModifiedBy>ΑΙΚΑΤΕΡΙΝΗ ΣΑΡΑΦΙΔΟΥ</cp:lastModifiedBy>
  <cp:revision>9</cp:revision>
  <dcterms:created xsi:type="dcterms:W3CDTF">2022-12-20T08:02:49Z</dcterms:created>
  <dcterms:modified xsi:type="dcterms:W3CDTF">2022-12-20T13:03:36Z</dcterms:modified>
</cp:coreProperties>
</file>