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2211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512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8943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9235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453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4945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3269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0043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639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650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8589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94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78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7982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9606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308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C0682-BAD6-4087-8200-DF611D13449F}" type="datetimeFigureOut">
              <a:rPr lang="el-GR" smtClean="0"/>
              <a:t>8/2/2022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3750D7F-CCF4-491B-9F6D-4C05BB48B4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7869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589213" y="2514601"/>
            <a:ext cx="8915399" cy="1151625"/>
          </a:xfrm>
        </p:spPr>
        <p:txBody>
          <a:bodyPr>
            <a:noAutofit/>
          </a:bodyPr>
          <a:lstStyle/>
          <a:p>
            <a:pPr algn="ctr"/>
            <a:r>
              <a:rPr lang="el-GR" sz="3600" dirty="0" smtClean="0"/>
              <a:t>ΕΙΣΑΓΩΓΗ ΣΤΗΝ ΕΠΑΓ. ΑΞΙΟΛΟΓΗΣΗ – ΨΥΧΟΜΕΤΡΙΑ 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589213" y="4192439"/>
            <a:ext cx="8915399" cy="577969"/>
          </a:xfrm>
        </p:spPr>
        <p:txBody>
          <a:bodyPr/>
          <a:lstStyle/>
          <a:p>
            <a:pPr algn="ctr"/>
            <a:r>
              <a:rPr lang="el-GR" dirty="0" smtClean="0"/>
              <a:t>ΙΩΣΗΦ </a:t>
            </a:r>
            <a:r>
              <a:rPr lang="el-GR" smtClean="0"/>
              <a:t>ΦΡΑΓΚΟΥΛΗΣ- </a:t>
            </a:r>
            <a:r>
              <a:rPr lang="el-GR" smtClean="0"/>
              <a:t>ΚΑΘΗΓΗΤΗ</a:t>
            </a:r>
            <a:r>
              <a:rPr lang="el-GR"/>
              <a:t>Σ</a:t>
            </a:r>
            <a:r>
              <a:rPr lang="el-GR" smtClean="0"/>
              <a:t> </a:t>
            </a:r>
            <a:r>
              <a:rPr lang="el-GR" dirty="0" smtClean="0"/>
              <a:t>ΑΣΠΑΙΤΕ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29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smtClean="0"/>
              <a:t>ΠΕΡΙΓΡΑΜΜΑ ΜΑΘΗΜΑΤΟΣ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89212" y="1708030"/>
            <a:ext cx="8915400" cy="4203192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Στόχοι μαθήματος:</a:t>
            </a:r>
          </a:p>
          <a:p>
            <a:pPr marL="0" indent="0">
              <a:buNone/>
            </a:pPr>
            <a:r>
              <a:rPr lang="el-GR" dirty="0" smtClean="0"/>
              <a:t>Μετά την ολοκλήρωση του μαθήματος οι σπουδαστές/</a:t>
            </a:r>
            <a:r>
              <a:rPr lang="el-GR" dirty="0" err="1" smtClean="0"/>
              <a:t>τριες</a:t>
            </a:r>
            <a:r>
              <a:rPr lang="el-GR" dirty="0" smtClean="0"/>
              <a:t> θα πρέπει να μπορούν:</a:t>
            </a:r>
          </a:p>
          <a:p>
            <a:r>
              <a:rPr lang="el-GR" dirty="0"/>
              <a:t>Να χρησιμοποιούν τις τεχνικές της συμβουλευτικής παρέμβασης</a:t>
            </a:r>
          </a:p>
          <a:p>
            <a:r>
              <a:rPr lang="el-GR" dirty="0"/>
              <a:t>Να	κατανοούν	αποτελέσματα	ερευνών	Συμβουλευτικής	για	τη Σταδιοδρομία</a:t>
            </a:r>
          </a:p>
          <a:p>
            <a:r>
              <a:rPr lang="el-GR" dirty="0"/>
              <a:t>Να οργανώνουν και να υλοποιούν σχετικές έρευνες</a:t>
            </a:r>
          </a:p>
          <a:p>
            <a:r>
              <a:rPr lang="el-GR" dirty="0"/>
              <a:t>Να	</a:t>
            </a:r>
            <a:r>
              <a:rPr lang="el-GR" dirty="0" smtClean="0"/>
              <a:t>γνωρίζουν</a:t>
            </a:r>
            <a:r>
              <a:rPr lang="el-GR" dirty="0"/>
              <a:t>	ψυχομετρικά	εργαλεία	</a:t>
            </a:r>
            <a:r>
              <a:rPr lang="el-GR" dirty="0" smtClean="0"/>
              <a:t> σχετιζόμενα</a:t>
            </a:r>
            <a:r>
              <a:rPr lang="el-GR" dirty="0"/>
              <a:t>	με	τον Επαγγελματικό Προσανατολισμό</a:t>
            </a:r>
          </a:p>
          <a:p>
            <a:r>
              <a:rPr lang="el-GR" dirty="0"/>
              <a:t>Να χρησιμοποιούν τις τεχνικές της συμβουλευτικής παρέμβασης</a:t>
            </a:r>
          </a:p>
          <a:p>
            <a:r>
              <a:rPr lang="el-GR" dirty="0"/>
              <a:t>Να	κατανοούν	αποτελέσματα	ερευνών	Συμβουλευτικής	για	τη Σταδιοδρομία</a:t>
            </a:r>
          </a:p>
          <a:p>
            <a:r>
              <a:rPr lang="el-GR" dirty="0" smtClean="0"/>
              <a:t>Να</a:t>
            </a:r>
            <a:r>
              <a:rPr lang="el-GR" dirty="0"/>
              <a:t>	</a:t>
            </a:r>
            <a:r>
              <a:rPr lang="el-GR" dirty="0" smtClean="0"/>
              <a:t>κατανοούν</a:t>
            </a:r>
            <a:r>
              <a:rPr lang="el-GR" dirty="0"/>
              <a:t>	και	να	</a:t>
            </a:r>
            <a:r>
              <a:rPr lang="el-GR" dirty="0" smtClean="0"/>
              <a:t>εκτιμούν</a:t>
            </a:r>
            <a:r>
              <a:rPr lang="el-GR" dirty="0"/>
              <a:t>	κριτικά	τη	σημασία	</a:t>
            </a:r>
            <a:r>
              <a:rPr lang="el-GR" dirty="0" smtClean="0"/>
              <a:t> των </a:t>
            </a:r>
            <a:r>
              <a:rPr lang="el-GR" dirty="0"/>
              <a:t>ψυχομετρικών εργαλείων και τη χρήση τους.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340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smtClean="0"/>
              <a:t>Περίγραμμα μαθήματος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	Μέτρηση και αξιολόγηση: ψυχοκοινωνικές βάσεις της ψυχομετρίας</a:t>
            </a:r>
          </a:p>
          <a:p>
            <a:r>
              <a:rPr lang="el-GR" dirty="0"/>
              <a:t>2.	Ψυχομετρικά εργαλεία: Κλίμακες μέτρησης, </a:t>
            </a:r>
            <a:r>
              <a:rPr lang="el-GR" dirty="0" smtClean="0"/>
              <a:t>Αξιοπιστία </a:t>
            </a:r>
            <a:r>
              <a:rPr lang="el-GR" dirty="0"/>
              <a:t>- Εγκυρότητα 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μετρήσεων.</a:t>
            </a:r>
            <a:endParaRPr lang="el-GR" dirty="0"/>
          </a:p>
          <a:p>
            <a:r>
              <a:rPr lang="el-GR" dirty="0"/>
              <a:t>3.	Ψυχομετρικά χαρακτηριστικά εργαλείων.</a:t>
            </a:r>
          </a:p>
          <a:p>
            <a:r>
              <a:rPr lang="el-GR" dirty="0"/>
              <a:t>4.	Τεχνικές συνέντευξης: υποβολή ερωτήσεων. Παρατήρηση. 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Παράφραση</a:t>
            </a:r>
            <a:r>
              <a:rPr lang="el-GR" dirty="0"/>
              <a:t>. Αντανάκλαση συναισθημάτων.</a:t>
            </a:r>
          </a:p>
          <a:p>
            <a:r>
              <a:rPr lang="el-GR" dirty="0"/>
              <a:t>5.	Αφήγηση ιστορίας ζωής.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9287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Περίγραμμα μαθήματος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6.	Ατομική και ομαδική συμβουλευτική για τη Σταδιοδρομία. </a:t>
            </a:r>
            <a:r>
              <a:rPr lang="el-GR" dirty="0" smtClean="0"/>
              <a:t>Δεξιότητες</a:t>
            </a:r>
            <a:r>
              <a:rPr lang="el-GR" dirty="0"/>
              <a:t>, κλίσεις, ενδιαφέροντα.</a:t>
            </a:r>
          </a:p>
          <a:p>
            <a:r>
              <a:rPr lang="el-GR" dirty="0"/>
              <a:t>7.	Χρήση μεταφορικών φράσεων από το σύμβουλο για διευκόλυνση του </a:t>
            </a:r>
            <a:r>
              <a:rPr lang="el-GR" dirty="0" err="1"/>
              <a:t>συμβουλευόμενου</a:t>
            </a:r>
            <a:r>
              <a:rPr lang="el-GR" dirty="0"/>
              <a:t> να εστιάσει και να εκφράσει το πρόβλημά του.</a:t>
            </a:r>
          </a:p>
          <a:p>
            <a:r>
              <a:rPr lang="el-GR" dirty="0"/>
              <a:t>8.	</a:t>
            </a:r>
            <a:r>
              <a:rPr lang="el-GR" dirty="0" smtClean="0"/>
              <a:t>Επεξεργασία της</a:t>
            </a:r>
            <a:r>
              <a:rPr lang="el-GR" dirty="0"/>
              <a:t>	βιογραφίας	του	</a:t>
            </a:r>
            <a:r>
              <a:rPr lang="el-GR" dirty="0" err="1"/>
              <a:t>συμβουλευομένου</a:t>
            </a:r>
            <a:r>
              <a:rPr lang="el-GR" dirty="0"/>
              <a:t>.	Δόμηση βιογραφικού, δόμηση </a:t>
            </a:r>
            <a:r>
              <a:rPr lang="el-GR" dirty="0" err="1"/>
              <a:t>portfolio</a:t>
            </a:r>
            <a:r>
              <a:rPr lang="el-GR" dirty="0"/>
              <a:t>.</a:t>
            </a:r>
          </a:p>
          <a:p>
            <a:r>
              <a:rPr lang="el-GR" dirty="0"/>
              <a:t>9.	Τεχνικές αναζήτησης εργασίας. Ανάλυση έργου (</a:t>
            </a:r>
            <a:r>
              <a:rPr lang="el-GR" dirty="0" err="1"/>
              <a:t>taskanalysis</a:t>
            </a:r>
            <a:r>
              <a:rPr lang="el-GR" dirty="0"/>
              <a:t>).</a:t>
            </a:r>
          </a:p>
          <a:p>
            <a:r>
              <a:rPr lang="el-GR" dirty="0"/>
              <a:t>10.	Κατασκευή εργαλείων συμβουλευτικής: Δεοντολογία. Εγκυρότητα και Αξιοπιστία</a:t>
            </a:r>
          </a:p>
          <a:p>
            <a:r>
              <a:rPr lang="el-GR" dirty="0"/>
              <a:t>11.	Τεχνικές	συνέντευξης:	υποβολή	ερωτήσεων.	Παρατήρηση. Παράφραση. Αντανάκλαση συναισθημάτων.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8533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>
            <a:normAutofit/>
          </a:bodyPr>
          <a:lstStyle/>
          <a:p>
            <a:pPr algn="ctr"/>
            <a:r>
              <a:rPr lang="el-GR" sz="2800" dirty="0" smtClean="0"/>
              <a:t>Τεχνικές διδασκαλίας μαθήματος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89212" y="1371600"/>
            <a:ext cx="8915400" cy="4539622"/>
          </a:xfrm>
        </p:spPr>
        <p:txBody>
          <a:bodyPr/>
          <a:lstStyle/>
          <a:p>
            <a:r>
              <a:rPr lang="el-GR" dirty="0" smtClean="0"/>
              <a:t>Συμμετοχικές εκπαιδευτικές τεχνικές</a:t>
            </a:r>
          </a:p>
          <a:p>
            <a:r>
              <a:rPr lang="el-GR" dirty="0" smtClean="0"/>
              <a:t>Εργασία σε ομάδες</a:t>
            </a:r>
          </a:p>
          <a:p>
            <a:r>
              <a:rPr lang="el-GR" dirty="0" smtClean="0"/>
              <a:t>Μελέτες Περίπτωσης</a:t>
            </a:r>
          </a:p>
          <a:p>
            <a:r>
              <a:rPr lang="el-GR" dirty="0" smtClean="0"/>
              <a:t>Αξιοποίηση εκπαιδευτικών τεχνικών που αξιοποιούνται </a:t>
            </a:r>
            <a:r>
              <a:rPr lang="el-GR" smtClean="0"/>
              <a:t>στην εκπαίδευση </a:t>
            </a:r>
            <a:r>
              <a:rPr lang="el-GR" dirty="0" smtClean="0"/>
              <a:t>ενηλίκων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4861857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63</Words>
  <Application>Microsoft Office PowerPoint</Application>
  <PresentationFormat>Ευρεία οθόνη</PresentationFormat>
  <Paragraphs>32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Θρόισμα</vt:lpstr>
      <vt:lpstr>ΕΙΣΑΓΩΓΗ ΣΤΗΝ ΕΠΑΓ. ΑΞΙΟΛΟΓΗΣΗ – ΨΥΧΟΜΕΤΡΙΑ </vt:lpstr>
      <vt:lpstr>ΠΕΡΙΓΡΑΜΜΑ ΜΑΘΗΜΑΤΟΣ</vt:lpstr>
      <vt:lpstr>Περίγραμμα μαθήματος</vt:lpstr>
      <vt:lpstr>Περίγραμμα μαθήματος</vt:lpstr>
      <vt:lpstr>Τεχνικές διδασκαλίας μαθήματος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ΕΙΣΑΓΩΓΗ ΣΤΗΝ ΕΠΑΓ. ΑΞΙΟΛΟΓΗΣΗ – ΨΥΧΟΜΕΤΡΙΑ</dc:title>
  <dc:creator>Γεώργιος Φραγκούλης</dc:creator>
  <cp:lastModifiedBy>Γεώργιος Φραγκούλης</cp:lastModifiedBy>
  <cp:revision>4</cp:revision>
  <dcterms:created xsi:type="dcterms:W3CDTF">2022-02-04T15:36:18Z</dcterms:created>
  <dcterms:modified xsi:type="dcterms:W3CDTF">2022-02-08T13:16:51Z</dcterms:modified>
</cp:coreProperties>
</file>