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6"/>
  </p:notes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4" r:id="rId28"/>
    <p:sldId id="286" r:id="rId29"/>
    <p:sldId id="289" r:id="rId30"/>
    <p:sldId id="288" r:id="rId31"/>
    <p:sldId id="290" r:id="rId32"/>
    <p:sldId id="292" r:id="rId33"/>
    <p:sldId id="294" r:id="rId34"/>
    <p:sldId id="296" r:id="rId35"/>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0" d="100"/>
          <a:sy n="70" d="100"/>
        </p:scale>
        <p:origin x="-1386" y="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0D0BD2D-4D9F-4E18-AC3F-0820BEFE9B54}" type="datetimeFigureOut">
              <a:rPr lang="el-GR" smtClean="0"/>
              <a:pPr/>
              <a:t>1/12/2021</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C59D0A9-40E9-41F6-842B-48571820529C}" type="slidenum">
              <a:rPr lang="el-GR" smtClean="0"/>
              <a:pPr/>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bg>
      <p:bgRef idx="1002">
        <a:schemeClr val="bg2"/>
      </p:bgRef>
    </p:bg>
    <p:spTree>
      <p:nvGrpSpPr>
        <p:cNvPr id="1" name=""/>
        <p:cNvGrpSpPr/>
        <p:nvPr/>
      </p:nvGrpSpPr>
      <p:grpSpPr>
        <a:xfrm>
          <a:off x="0" y="0"/>
          <a:ext cx="0" cy="0"/>
          <a:chOff x="0" y="0"/>
          <a:chExt cx="0" cy="0"/>
        </a:xfrm>
      </p:grpSpPr>
      <p:sp>
        <p:nvSpPr>
          <p:cNvPr id="9" name="8 - Τίτλος"/>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smtClean="0"/>
              <a:t>Kλικ για επεξεργασία του τίτλου</a:t>
            </a:r>
            <a:endParaRPr kumimoji="0" lang="en-US"/>
          </a:p>
        </p:txBody>
      </p:sp>
      <p:sp>
        <p:nvSpPr>
          <p:cNvPr id="17" name="16 - Υπότιτλος"/>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30" name="29 - Θέση ημερομηνίας"/>
          <p:cNvSpPr>
            <a:spLocks noGrp="1"/>
          </p:cNvSpPr>
          <p:nvPr>
            <p:ph type="dt" sz="half" idx="10"/>
          </p:nvPr>
        </p:nvSpPr>
        <p:spPr/>
        <p:txBody>
          <a:bodyPr/>
          <a:lstStyle/>
          <a:p>
            <a:fld id="{2342CEA3-3058-4D43-AE35-B3DA76CB4003}" type="datetimeFigureOut">
              <a:rPr lang="el-GR" smtClean="0"/>
              <a:pPr/>
              <a:t>1/12/2021</a:t>
            </a:fld>
            <a:endParaRPr lang="el-GR"/>
          </a:p>
        </p:txBody>
      </p:sp>
      <p:sp>
        <p:nvSpPr>
          <p:cNvPr id="19" name="18 - Θέση υποσέλιδου"/>
          <p:cNvSpPr>
            <a:spLocks noGrp="1"/>
          </p:cNvSpPr>
          <p:nvPr>
            <p:ph type="ftr" sz="quarter" idx="11"/>
          </p:nvPr>
        </p:nvSpPr>
        <p:spPr/>
        <p:txBody>
          <a:bodyPr/>
          <a:lstStyle/>
          <a:p>
            <a:endParaRPr lang="el-GR"/>
          </a:p>
        </p:txBody>
      </p:sp>
      <p:sp>
        <p:nvSpPr>
          <p:cNvPr id="27" name="2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1/12/2021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914401"/>
            <a:ext cx="2057400" cy="5211763"/>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914401"/>
            <a:ext cx="6019800" cy="5211763"/>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1/12/2021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1/12/2021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2">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1/12/2021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704088"/>
            <a:ext cx="8229600" cy="1143000"/>
          </a:xfrm>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1/12/2021</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704088"/>
            <a:ext cx="8229600" cy="1143000"/>
          </a:xfrm>
        </p:spPr>
        <p:txBody>
          <a:bodyPr tIns="45720" anchor="b"/>
          <a:lstStyle>
            <a:lvl1pPr>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p:txBody>
          <a:bodyPr/>
          <a:lstStyle/>
          <a:p>
            <a:fld id="{2342CEA3-3058-4D43-AE35-B3DA76CB4003}" type="datetimeFigureOut">
              <a:rPr lang="el-GR" smtClean="0"/>
              <a:pPr/>
              <a:t>1/12/2021</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2342CEA3-3058-4D43-AE35-B3DA76CB4003}" type="datetimeFigureOut">
              <a:rPr lang="el-GR" smtClean="0"/>
              <a:pPr/>
              <a:t>1/12/2021</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2342CEA3-3058-4D43-AE35-B3DA76CB4003}" type="datetimeFigureOut">
              <a:rPr lang="el-GR" smtClean="0"/>
              <a:pPr/>
              <a:t>1/12/2021</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1/12/2021</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9" name="8 - Ψαλίδισμα και στρογγύλεμα μίας γωνίας του ορθογωνίου"/>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 Ορθογώνιο τρίγωνο"/>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 Τίτλος"/>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l-GR" smtClean="0"/>
              <a:t>Kλικ για επεξεργασία του τίτλου</a:t>
            </a:r>
            <a:endParaRPr kumimoji="0" lang="en-US"/>
          </a:p>
        </p:txBody>
      </p:sp>
      <p:sp>
        <p:nvSpPr>
          <p:cNvPr id="4" name="3 - Θέση κειμένου"/>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1/12/2021</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a:xfrm>
            <a:off x="8077200" y="6356350"/>
            <a:ext cx="609600" cy="365125"/>
          </a:xfrm>
        </p:spPr>
        <p:txBody>
          <a:bodyPr/>
          <a:lstStyle/>
          <a:p>
            <a:fld id="{D3F1D1C4-C2D9-4231-9FB2-B2D9D97AA41D}" type="slidenum">
              <a:rPr lang="el-GR" smtClean="0"/>
              <a:pPr/>
              <a:t>‹#›</a:t>
            </a:fld>
            <a:endParaRPr lang="el-GR"/>
          </a:p>
        </p:txBody>
      </p:sp>
      <p:sp>
        <p:nvSpPr>
          <p:cNvPr id="3" name="2 - Θέση εικόνας"/>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
        <p:nvSpPr>
          <p:cNvPr id="10" name="9 - Ελεύθερη σχεδίαση"/>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 Ελεύθερη σχεδίαση"/>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 Ελεύθερη σχεδίαση"/>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 Ελεύθερη σχεδίαση"/>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 Θέση τίτλου"/>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l-GR" smtClean="0"/>
              <a:t>Kλικ για επεξεργασία του τίτλου</a:t>
            </a:r>
            <a:endParaRPr kumimoji="0" lang="en-US"/>
          </a:p>
        </p:txBody>
      </p:sp>
      <p:sp>
        <p:nvSpPr>
          <p:cNvPr id="30" name="29 - Θέση κειμένου"/>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0" name="9 - Θέση ημερομηνίας"/>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2342CEA3-3058-4D43-AE35-B3DA76CB4003}" type="datetimeFigureOut">
              <a:rPr lang="el-GR" smtClean="0"/>
              <a:pPr/>
              <a:t>1/12/2021</a:t>
            </a:fld>
            <a:endParaRPr lang="el-GR"/>
          </a:p>
        </p:txBody>
      </p:sp>
      <p:sp>
        <p:nvSpPr>
          <p:cNvPr id="22" name="21 - Θέση υποσέλιδου"/>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l-GR"/>
          </a:p>
        </p:txBody>
      </p:sp>
      <p:sp>
        <p:nvSpPr>
          <p:cNvPr id="18" name="17 - Θέση αριθμού διαφάνειας"/>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D3F1D1C4-C2D9-4231-9FB2-B2D9D97AA41D}" type="slidenum">
              <a:rPr lang="el-GR" smtClean="0"/>
              <a:pPr/>
              <a:t>‹#›</a:t>
            </a:fld>
            <a:endParaRPr lang="el-GR"/>
          </a:p>
        </p:txBody>
      </p:sp>
      <p:grpSp>
        <p:nvGrpSpPr>
          <p:cNvPr id="2" name="1 - Ομάδα"/>
          <p:cNvGrpSpPr/>
          <p:nvPr/>
        </p:nvGrpSpPr>
        <p:grpSpPr>
          <a:xfrm>
            <a:off x="-19017" y="202408"/>
            <a:ext cx="9180548" cy="649224"/>
            <a:chOff x="-19045" y="216550"/>
            <a:chExt cx="9180548" cy="649224"/>
          </a:xfrm>
        </p:grpSpPr>
        <p:sp>
          <p:nvSpPr>
            <p:cNvPr id="12" name="11 - Ελεύθερη σχεδίαση"/>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 Ελεύθερη σχεδίαση"/>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normAutofit/>
          </a:bodyPr>
          <a:lstStyle/>
          <a:p>
            <a:pPr algn="ctr"/>
            <a:endParaRPr lang="el-GR" sz="4800" dirty="0"/>
          </a:p>
        </p:txBody>
      </p:sp>
      <p:sp>
        <p:nvSpPr>
          <p:cNvPr id="3" name="2 - Υπότιτλος"/>
          <p:cNvSpPr>
            <a:spLocks noGrp="1"/>
          </p:cNvSpPr>
          <p:nvPr>
            <p:ph type="subTitle" idx="1"/>
          </p:nvPr>
        </p:nvSpPr>
        <p:spPr/>
        <p:txBody>
          <a:bodyPr/>
          <a:lstStyle/>
          <a:p>
            <a:pPr algn="ctr"/>
            <a:r>
              <a:rPr lang="el-GR" dirty="0" smtClean="0">
                <a:solidFill>
                  <a:schemeClr val="accent3">
                    <a:lumMod val="60000"/>
                    <a:lumOff val="40000"/>
                  </a:schemeClr>
                </a:solidFill>
              </a:rPr>
              <a:t>ΕΙΣΗΓΗΣΗ ΣΥΝΑΛΛΑΚΤΙΚΗ ΑΝΑΛΥΣΗ</a:t>
            </a:r>
          </a:p>
          <a:p>
            <a:pPr algn="ctr"/>
            <a:r>
              <a:rPr lang="el-GR" dirty="0" smtClean="0">
                <a:solidFill>
                  <a:schemeClr val="accent3">
                    <a:lumMod val="60000"/>
                    <a:lumOff val="40000"/>
                  </a:schemeClr>
                </a:solidFill>
              </a:rPr>
              <a:t>ΕΙΣΗΓΗΤΗΣ ΚΥΡΙΑΚΙΔΗΣ ΣΤΑΥΡΟΣ [Β.</a:t>
            </a:r>
            <a:r>
              <a:rPr lang="en-US" dirty="0" smtClean="0">
                <a:solidFill>
                  <a:schemeClr val="accent3">
                    <a:lumMod val="60000"/>
                    <a:lumOff val="40000"/>
                  </a:schemeClr>
                </a:solidFill>
              </a:rPr>
              <a:t>Sc., M.Sc., Ph.D.] </a:t>
            </a:r>
            <a:endParaRPr lang="el-GR" dirty="0">
              <a:solidFill>
                <a:schemeClr val="accent3">
                  <a:lumMod val="60000"/>
                  <a:lumOff val="40000"/>
                </a:schemeClr>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500034" y="1928802"/>
            <a:ext cx="8001056" cy="2677656"/>
          </a:xfrm>
          <a:prstGeom prst="rect">
            <a:avLst/>
          </a:prstGeom>
        </p:spPr>
        <p:txBody>
          <a:bodyPr wrap="square">
            <a:spAutoFit/>
          </a:bodyPr>
          <a:lstStyle/>
          <a:p>
            <a:pPr algn="just"/>
            <a:r>
              <a:rPr lang="el-GR" sz="2800" dirty="0" smtClean="0">
                <a:solidFill>
                  <a:schemeClr val="accent1"/>
                </a:solidFill>
              </a:rPr>
              <a:t>Σύμφωνα με την ταξινόμηση του </a:t>
            </a:r>
            <a:r>
              <a:rPr lang="en-US" sz="2800" dirty="0" smtClean="0">
                <a:solidFill>
                  <a:schemeClr val="accent1"/>
                </a:solidFill>
              </a:rPr>
              <a:t>Eric Berne</a:t>
            </a:r>
            <a:r>
              <a:rPr lang="el-GR" sz="2800" dirty="0" smtClean="0">
                <a:solidFill>
                  <a:schemeClr val="accent1"/>
                </a:solidFill>
              </a:rPr>
              <a:t>, η ανθρώπινη προσωπικότητα έχει δομηθεί σύμφωνα με τρεις καταστάσεις τις οποίες ορίζει ως ‘συγκεκριμένα σύνολα από </a:t>
            </a:r>
            <a:r>
              <a:rPr lang="el-GR" sz="2800" dirty="0" err="1" smtClean="0">
                <a:solidFill>
                  <a:schemeClr val="accent1"/>
                </a:solidFill>
              </a:rPr>
              <a:t>παρατηρήσιμα</a:t>
            </a:r>
            <a:r>
              <a:rPr lang="el-GR" sz="2800" dirty="0" smtClean="0">
                <a:solidFill>
                  <a:schemeClr val="accent1"/>
                </a:solidFill>
              </a:rPr>
              <a:t> στοιχεία συνδεδεμένα με συγκεκριμένες εσωτερικές δομές συναισθημάτων, σκέψεων και απόψεων’.</a:t>
            </a:r>
            <a:endParaRPr lang="el-GR" sz="2800" dirty="0">
              <a:solidFill>
                <a:schemeClr val="accent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
          <p:cNvSpPr>
            <a:spLocks noChangeArrowheads="1"/>
          </p:cNvSpPr>
          <p:nvPr/>
        </p:nvSpPr>
        <p:spPr bwMode="auto">
          <a:xfrm>
            <a:off x="714348" y="642918"/>
            <a:ext cx="7643866" cy="569386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accent1"/>
                </a:solidFill>
                <a:effectLst/>
                <a:latin typeface="Arial" pitchFamily="34" charset="0"/>
                <a:ea typeface="Times New Roman" pitchFamily="18" charset="0"/>
                <a:cs typeface="Arial" pitchFamily="34" charset="0"/>
              </a:rPr>
              <a:t>Αυτές οι τρεις καταστάσεις αποτελούν ένα δομικό σύνολο που ονομάζεται προσωπικότητα.</a:t>
            </a:r>
            <a:endParaRPr kumimoji="0" lang="en-US" sz="2800" b="0" i="0" u="none" strike="noStrike" cap="none" normalizeH="0" baseline="0" dirty="0" smtClean="0">
              <a:ln>
                <a:noFill/>
              </a:ln>
              <a:solidFill>
                <a:schemeClr val="accent1"/>
              </a:solidFill>
              <a:effectLst/>
              <a:latin typeface="Arial" pitchFamily="34" charset="0"/>
              <a:ea typeface="Times New Roman" pitchFamily="18"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l-GR" sz="2800" b="0" i="0" u="none" strike="noStrike" cap="none" normalizeH="0" baseline="0" dirty="0" smtClean="0">
              <a:ln>
                <a:noFill/>
              </a:ln>
              <a:solidFill>
                <a:schemeClr val="accent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accent1"/>
                </a:solidFill>
                <a:effectLst/>
                <a:latin typeface="Arial" pitchFamily="34" charset="0"/>
                <a:ea typeface="Times New Roman" pitchFamily="18" charset="0"/>
                <a:cs typeface="Arial" pitchFamily="34" charset="0"/>
              </a:rPr>
              <a:t>Ο Γονέας είναι οι εμπειρίες και η ζωή όπως μου τη δίδαξαν ως την ηλικία των 5 ετών.</a:t>
            </a:r>
            <a:endParaRPr kumimoji="0" lang="en-US" sz="2800" b="0" i="0" u="none" strike="noStrike" cap="none" normalizeH="0" baseline="0" dirty="0" smtClean="0">
              <a:ln>
                <a:noFill/>
              </a:ln>
              <a:solidFill>
                <a:schemeClr val="accent1"/>
              </a:solidFill>
              <a:effectLst/>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l-GR" sz="2800" b="0" i="0" u="none" strike="noStrike" cap="none" normalizeH="0" baseline="0" dirty="0" smtClean="0">
              <a:ln>
                <a:noFill/>
              </a:ln>
              <a:solidFill>
                <a:schemeClr val="accent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accent1"/>
                </a:solidFill>
                <a:effectLst/>
                <a:latin typeface="Arial" pitchFamily="34" charset="0"/>
                <a:ea typeface="Times New Roman" pitchFamily="18" charset="0"/>
                <a:cs typeface="Arial" pitchFamily="34" charset="0"/>
              </a:rPr>
              <a:t>Ο Ενήλικας είναι η σκέψη, η ζωή όπως την πειραματίστηκα από την ηλικία των 10 μηνών.</a:t>
            </a:r>
            <a:endParaRPr kumimoji="0" lang="en-US" sz="2800" b="0" i="0" u="none" strike="noStrike" cap="none" normalizeH="0" baseline="0" dirty="0" smtClean="0">
              <a:ln>
                <a:noFill/>
              </a:ln>
              <a:solidFill>
                <a:schemeClr val="accent1"/>
              </a:solidFill>
              <a:effectLst/>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l-GR" sz="2800" b="0" i="0" u="none" strike="noStrike" cap="none" normalizeH="0" baseline="0" dirty="0" smtClean="0">
              <a:ln>
                <a:noFill/>
              </a:ln>
              <a:solidFill>
                <a:schemeClr val="accent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accent1"/>
                </a:solidFill>
                <a:effectLst/>
                <a:latin typeface="Arial" pitchFamily="34" charset="0"/>
                <a:ea typeface="Times New Roman" pitchFamily="18" charset="0"/>
                <a:cs typeface="Arial" pitchFamily="34" charset="0"/>
              </a:rPr>
              <a:t>Το Παιδί είναι το συναίσθημα, η ζωή όπως βιώνεται μέσα από τα αισθήματα, ως την ηλικία των 5 ετών.</a:t>
            </a:r>
            <a:endParaRPr kumimoji="0" lang="el-GR" sz="2800" b="0" i="0" u="none" strike="noStrike" cap="none" normalizeH="0" baseline="0" dirty="0" smtClean="0">
              <a:ln>
                <a:noFill/>
              </a:ln>
              <a:solidFill>
                <a:schemeClr val="accent1"/>
              </a:solidFill>
              <a:effectLst/>
              <a:latin typeface="Arial" pitchFamily="34" charset="0"/>
              <a:cs typeface="Arial"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p:cNvSpPr>
            <a:spLocks noChangeArrowheads="1"/>
          </p:cNvSpPr>
          <p:nvPr/>
        </p:nvSpPr>
        <p:spPr bwMode="auto">
          <a:xfrm>
            <a:off x="357158" y="785794"/>
            <a:ext cx="8429684" cy="569386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accent1"/>
                </a:solidFill>
                <a:effectLst/>
                <a:latin typeface="Arial" pitchFamily="34" charset="0"/>
                <a:ea typeface="Times New Roman" pitchFamily="18" charset="0"/>
                <a:cs typeface="Arial" pitchFamily="34" charset="0"/>
              </a:rPr>
              <a:t>Ο ΓΟΝΕΑΣ – ΔΙΔΑΓΜΕΝΗ ΑΝΤΙΛΗΨΗ ΤΗΣ ΖΩΗΣ</a:t>
            </a:r>
            <a:endParaRPr kumimoji="0" lang="el-GR" sz="2800" b="0" i="0" u="none" strike="noStrike" cap="none" normalizeH="0" baseline="0" dirty="0" smtClean="0">
              <a:ln>
                <a:noFill/>
              </a:ln>
              <a:solidFill>
                <a:schemeClr val="accent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2800" b="0" i="0" u="none" strike="noStrike" cap="none" normalizeH="0" baseline="0" dirty="0" smtClean="0">
              <a:ln>
                <a:noFill/>
              </a:ln>
              <a:solidFill>
                <a:schemeClr val="accent1"/>
              </a:solidFill>
              <a:effectLst/>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accent1"/>
                </a:solidFill>
                <a:effectLst/>
                <a:latin typeface="Arial" pitchFamily="34" charset="0"/>
                <a:ea typeface="Times New Roman" pitchFamily="18" charset="0"/>
                <a:cs typeface="Arial" pitchFamily="34" charset="0"/>
              </a:rPr>
              <a:t>Αυτός ο όρος δεν πρέπει να ληφθεί αποκλειστικά με τη βιολογική του σημασία. Πρόκειται για την καταγραφή της συμπεριφοράς των γονέων και των ανθρώπων που πήραν τη θέση γονέων και μας δίδαξαν για την κοινωνία μέσα στην οποία ζούμε και τα συστήματα αξιών της, για τις ιστορίες που μας διάβασαν και τους ήρωες που γνωρίσαμε. Είναι η πηγή, το σύνολο των καταγραφών, που το άτομο τις πιστεύει/έχει αποδεχτεί γιατί προήλθαν από πρόσωπα κύρους κυρίως κατά τα πρώτα πέντε χρόνια της ζωής του.</a:t>
            </a:r>
            <a:endParaRPr kumimoji="0" lang="el-GR" sz="2800" b="0" i="0" u="none" strike="noStrike" cap="none" normalizeH="0" baseline="0" dirty="0" smtClean="0">
              <a:ln>
                <a:noFill/>
              </a:ln>
              <a:solidFill>
                <a:schemeClr val="accent1"/>
              </a:solidFill>
              <a:effectLst/>
              <a:latin typeface="Arial" pitchFamily="34" charset="0"/>
              <a:cs typeface="Arial"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285720" y="1000108"/>
            <a:ext cx="8429684" cy="4401205"/>
          </a:xfrm>
          <a:prstGeom prst="rect">
            <a:avLst/>
          </a:prstGeom>
        </p:spPr>
        <p:txBody>
          <a:bodyPr wrap="square">
            <a:spAutoFit/>
          </a:bodyPr>
          <a:lstStyle/>
          <a:p>
            <a:pPr algn="just"/>
            <a:r>
              <a:rPr lang="el-GR" sz="2800" dirty="0" smtClean="0">
                <a:solidFill>
                  <a:schemeClr val="accent1"/>
                </a:solidFill>
              </a:rPr>
              <a:t>Ο Γονέας συνίσταται από δύο μέρη, τον κριτικό ή πρότυπο Γονέα και τον </a:t>
            </a:r>
            <a:r>
              <a:rPr lang="el-GR" sz="2800" dirty="0" err="1" smtClean="0">
                <a:solidFill>
                  <a:schemeClr val="accent1"/>
                </a:solidFill>
              </a:rPr>
              <a:t>νουθετικό</a:t>
            </a:r>
            <a:r>
              <a:rPr lang="el-GR" sz="2800" dirty="0" smtClean="0">
                <a:solidFill>
                  <a:schemeClr val="accent1"/>
                </a:solidFill>
              </a:rPr>
              <a:t> ή τροφό Γονέα. Ο κριτικός γονέας περιλαμβάνει ένα σύνολο κανόνων και προτύπων ζωής. Ο </a:t>
            </a:r>
            <a:r>
              <a:rPr lang="el-GR" sz="2800" dirty="0" err="1" smtClean="0">
                <a:solidFill>
                  <a:schemeClr val="accent1"/>
                </a:solidFill>
              </a:rPr>
              <a:t>νουθετικός</a:t>
            </a:r>
            <a:r>
              <a:rPr lang="el-GR" sz="2800" dirty="0" smtClean="0">
                <a:solidFill>
                  <a:schemeClr val="accent1"/>
                </a:solidFill>
              </a:rPr>
              <a:t> Γονέας θέλει να φροντίζει, να προστατεύει και να νουθετεί. Το πόσο </a:t>
            </a:r>
            <a:r>
              <a:rPr lang="el-GR" sz="2800" dirty="0" err="1" smtClean="0">
                <a:solidFill>
                  <a:schemeClr val="accent1"/>
                </a:solidFill>
              </a:rPr>
              <a:t>νουθετικός</a:t>
            </a:r>
            <a:r>
              <a:rPr lang="el-GR" sz="2800" dirty="0" smtClean="0">
                <a:solidFill>
                  <a:schemeClr val="accent1"/>
                </a:solidFill>
              </a:rPr>
              <a:t> ή κριτικός Γονέας είναι το άτομο εξαρτάται από το πόσο κριτικοί ή </a:t>
            </a:r>
            <a:r>
              <a:rPr lang="el-GR" sz="2800" dirty="0" err="1" smtClean="0">
                <a:solidFill>
                  <a:schemeClr val="accent1"/>
                </a:solidFill>
              </a:rPr>
              <a:t>νουθετικοί</a:t>
            </a:r>
            <a:r>
              <a:rPr lang="el-GR" sz="2800" dirty="0" smtClean="0">
                <a:solidFill>
                  <a:schemeClr val="accent1"/>
                </a:solidFill>
              </a:rPr>
              <a:t> υπήρξαν οι γονείς του απέναντί του, π.χ. έντονα </a:t>
            </a:r>
            <a:r>
              <a:rPr lang="el-GR" sz="2800" dirty="0" err="1" smtClean="0">
                <a:solidFill>
                  <a:schemeClr val="accent1"/>
                </a:solidFill>
              </a:rPr>
              <a:t>νουθετικοί</a:t>
            </a:r>
            <a:r>
              <a:rPr lang="el-GR" sz="2800" dirty="0" smtClean="0">
                <a:solidFill>
                  <a:schemeClr val="accent1"/>
                </a:solidFill>
              </a:rPr>
              <a:t> γονείς δημιουργούν ανάλογες τάσεις στην κατάσταση του ‘ΕΓΩ’ του Γονέα. </a:t>
            </a:r>
            <a:endParaRPr lang="el-GR" sz="2800" dirty="0">
              <a:solidFill>
                <a:schemeClr val="accent1"/>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1"/>
          <p:cNvSpPr>
            <a:spLocks noChangeArrowheads="1"/>
          </p:cNvSpPr>
          <p:nvPr/>
        </p:nvSpPr>
        <p:spPr bwMode="auto">
          <a:xfrm>
            <a:off x="357158" y="214290"/>
            <a:ext cx="8501122" cy="61247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accent1"/>
                </a:solidFill>
                <a:effectLst/>
                <a:latin typeface="Arial" pitchFamily="34" charset="0"/>
                <a:ea typeface="Times New Roman" pitchFamily="18" charset="0"/>
                <a:cs typeface="Arial" pitchFamily="34" charset="0"/>
              </a:rPr>
              <a:t>Ο ΓΟΝΕΑΣ ΠΡΟΤΥΠΟ Η ΚΡΙΤΙΚΟΣ ΓΟΝΕΑΣ.</a:t>
            </a:r>
            <a:endParaRPr kumimoji="0" lang="el-GR" sz="2800" b="0" i="0" u="none" strike="noStrike" cap="none" normalizeH="0" baseline="0" dirty="0" smtClean="0">
              <a:ln>
                <a:noFill/>
              </a:ln>
              <a:solidFill>
                <a:schemeClr val="accent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accent1"/>
                </a:solidFill>
                <a:effectLst/>
                <a:latin typeface="Arial" pitchFamily="34" charset="0"/>
                <a:ea typeface="Times New Roman" pitchFamily="18" charset="0"/>
                <a:cs typeface="Arial" pitchFamily="34" charset="0"/>
              </a:rPr>
              <a:t>Ορίζει τους τύπους συμπεριφοράς, το δίκαιο, την ηθική, τις αρχές και τις αξίες. Μας οδηγεί κατευθύνοντάς μας, αξιολογώντας μας, τιμωρώντας μας, επιτρέποντας ή απαγορεύοντάς μας. Ο αρχηγός μιας ομάδας βρίσκεται συνήθως σ’</a:t>
            </a:r>
            <a:r>
              <a:rPr kumimoji="0" lang="en-US" sz="2800" b="0" i="0" u="none" strike="noStrike" cap="none" normalizeH="0" baseline="0" dirty="0" smtClean="0">
                <a:ln>
                  <a:noFill/>
                </a:ln>
                <a:solidFill>
                  <a:schemeClr val="accent1"/>
                </a:solidFill>
                <a:effectLst/>
                <a:latin typeface="Arial" pitchFamily="34" charset="0"/>
                <a:ea typeface="Times New Roman" pitchFamily="18" charset="0"/>
                <a:cs typeface="Arial" pitchFamily="34" charset="0"/>
              </a:rPr>
              <a:t> </a:t>
            </a:r>
            <a:r>
              <a:rPr kumimoji="0" lang="el-GR" sz="2800" b="0" i="0" u="none" strike="noStrike" cap="none" normalizeH="0" baseline="0" dirty="0" smtClean="0">
                <a:ln>
                  <a:noFill/>
                </a:ln>
                <a:solidFill>
                  <a:schemeClr val="accent1"/>
                </a:solidFill>
                <a:effectLst/>
                <a:latin typeface="Arial" pitchFamily="34" charset="0"/>
                <a:ea typeface="Times New Roman" pitchFamily="18" charset="0"/>
                <a:cs typeface="Arial" pitchFamily="34" charset="0"/>
              </a:rPr>
              <a:t>αυτή τη θέση. Όταν αναφερόμαστε στο Γονέα πρότυπο, χρησιμοποιούμε χαρακτηριστικές λέξεις όπως, ‘πρέπει…, οφείλουμε…, πάντα…, ποτέ’, ένα ύφος φωνής εύκολα αναγνωρίσιμο, ύφος που δεν σηκώνει αντίρρηση, αγανακτισμένο, θυμωμένο, απολυταρχικό, κοφτό, υποτιμητικό, αδιάλλακτο. Οι αγαπημένες του κινήσεις είναι ο υψωμένος δείκτης, το συνοφρυωμένο μέτωπο, το δάχτυλο στο μάγουλο.</a:t>
            </a:r>
            <a:endParaRPr kumimoji="0" lang="el-GR" sz="2800" b="0" i="0" u="none" strike="noStrike" cap="none" normalizeH="0" baseline="0" dirty="0" smtClean="0">
              <a:ln>
                <a:noFill/>
              </a:ln>
              <a:solidFill>
                <a:schemeClr val="accent1"/>
              </a:solidFill>
              <a:effectLst/>
              <a:latin typeface="Arial" pitchFamily="34" charset="0"/>
              <a:cs typeface="Arial"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357158" y="714356"/>
            <a:ext cx="8501122" cy="5262979"/>
          </a:xfrm>
          <a:prstGeom prst="rect">
            <a:avLst/>
          </a:prstGeom>
        </p:spPr>
        <p:txBody>
          <a:bodyPr wrap="square">
            <a:spAutoFit/>
          </a:bodyPr>
          <a:lstStyle/>
          <a:p>
            <a:pPr algn="just"/>
            <a:r>
              <a:rPr lang="el-GR" sz="2800" dirty="0" smtClean="0">
                <a:solidFill>
                  <a:schemeClr val="accent1"/>
                </a:solidFill>
              </a:rPr>
              <a:t>Ο διευθυντής απαντάει στη γραμματέα που παραπονιέται για τη γραφομηχανή της, ‘Δεν φταίει η γραφομηχανή που δε δουλεύει, αλλά εσείς’ ή ακόμα πιο σκληρά ‘Πότε επιθυμείτε να μας αφήσετε’. Διακρίνουμε εδώ τον κίνδυνο της πρότυπης-κριτικής συμπεριφοράς. Μπορεί να είναι υποτιμητική, ενοχλητική και να εμποδίζει τη δημιουργικότητα. Αλλά ο Γονέας πρότυπο έχει τόσα προτερήματα όσα και μειονεκτήματα. Σε περίπτωση αναταραχής, θα σηκώσει το ηθικό της ομάδας προσφέροντας της ένα συγκεκριμένο και ρεαλιστικό στόχο, θα προτείνει μια διαδρομή και ένα σχέδιο δράσης.</a:t>
            </a:r>
            <a:endParaRPr lang="el-GR" sz="2800" dirty="0">
              <a:solidFill>
                <a:schemeClr val="accent1"/>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1"/>
          <p:cNvSpPr>
            <a:spLocks noChangeArrowheads="1"/>
          </p:cNvSpPr>
          <p:nvPr/>
        </p:nvSpPr>
        <p:spPr bwMode="auto">
          <a:xfrm>
            <a:off x="357158" y="428604"/>
            <a:ext cx="8358246" cy="61247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accent1"/>
                </a:solidFill>
                <a:effectLst/>
                <a:latin typeface="Arial" pitchFamily="34" charset="0"/>
                <a:ea typeface="Times New Roman" pitchFamily="18" charset="0"/>
                <a:cs typeface="Arial" pitchFamily="34" charset="0"/>
              </a:rPr>
              <a:t>Ο ΓΟΝΕΑΣ ΤΡΟΦΟΣ Η ΝΟΥΘΕΤΙΚΟΣ ΓΟΝΕΑΣ</a:t>
            </a:r>
            <a:endParaRPr kumimoji="0" lang="en-US" sz="2800" b="0" i="0" u="none" strike="noStrike" cap="none" normalizeH="0" baseline="0" dirty="0" smtClean="0">
              <a:ln>
                <a:noFill/>
              </a:ln>
              <a:solidFill>
                <a:schemeClr val="accent1"/>
              </a:solidFill>
              <a:effectLst/>
              <a:latin typeface="Arial" pitchFamily="34" charset="0"/>
              <a:ea typeface="Times New Roman" pitchFamily="18"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l-GR" sz="2800" b="0" i="0" u="none" strike="noStrike" cap="none" normalizeH="0" baseline="0" dirty="0" smtClean="0">
              <a:ln>
                <a:noFill/>
              </a:ln>
              <a:solidFill>
                <a:schemeClr val="accent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accent1"/>
                </a:solidFill>
                <a:effectLst/>
                <a:latin typeface="Arial" pitchFamily="34" charset="0"/>
                <a:ea typeface="Times New Roman" pitchFamily="18" charset="0"/>
                <a:cs typeface="Arial" pitchFamily="34" charset="0"/>
              </a:rPr>
              <a:t>Βοηθάει, υποστηρίζει, ακούει και προσέχει τον άλλο, ενθαρρύνει, ανακουφίζει και προστατεύει. Το εκπαιδευτικό, ιατρικό και παραϊατρικό προσωπικό έχει συχνά, αλλά όχι πάντα, μια έντονη προδιάθεση προς αυτή την κατεύθυνση. Αναγνωρίζουμε το Γονέα τροφό από τα καθησυχαστικά του λόγια όπως, ‘Δεν είναι τίποτα, άσε με να σε βοηθήσω, θα το κάνω εγώ στη θέση σου’, από την ενθαρρυντική του στάση, από το μαλακό τόνο της φωνής του, τρυφερό και θερμό, με ενδιαφέρον για τον άλλο, από την προστατευτική του στάση και από το βλέμμα του που είναι γεμάτο τρυφερή συμπάθεια.</a:t>
            </a:r>
            <a:endParaRPr kumimoji="0" lang="el-GR" sz="2800" b="0" i="0" u="none" strike="noStrike" cap="none" normalizeH="0" baseline="0" dirty="0" smtClean="0">
              <a:ln>
                <a:noFill/>
              </a:ln>
              <a:solidFill>
                <a:schemeClr val="accent1"/>
              </a:solidFill>
              <a:effectLst/>
              <a:latin typeface="Arial" pitchFamily="34" charset="0"/>
              <a:cs typeface="Arial"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1"/>
          <p:cNvSpPr>
            <a:spLocks noChangeArrowheads="1"/>
          </p:cNvSpPr>
          <p:nvPr/>
        </p:nvSpPr>
        <p:spPr bwMode="auto">
          <a:xfrm>
            <a:off x="357158" y="1000108"/>
            <a:ext cx="8286808" cy="48320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accent1"/>
                </a:solidFill>
                <a:effectLst/>
                <a:latin typeface="Arial" pitchFamily="34" charset="0"/>
                <a:ea typeface="Times New Roman" pitchFamily="18" charset="0"/>
                <a:cs typeface="Arial" pitchFamily="34" charset="0"/>
              </a:rPr>
              <a:t>Αν η συμπεριφορά αυτή είναι συστηματική θα εμποδίσει το παιδί να γίνει αυτόνομο. Ο Γονέας τροφός μπορεί να γίνει αποπνικτικός με την άμετρη γενναιοδωρία του, αλλά από τη φύση του έχει πολλά προτερήματα. Προστατεύει και παρηγορεί. </a:t>
            </a:r>
            <a:endParaRPr kumimoji="0" lang="el-GR" sz="2800" b="0" i="0" u="none" strike="noStrike" cap="none" normalizeH="0" baseline="0" dirty="0" smtClean="0">
              <a:ln>
                <a:noFill/>
              </a:ln>
              <a:solidFill>
                <a:schemeClr val="accent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2800" b="0" i="0" u="none" strike="noStrike" cap="none" normalizeH="0" baseline="0" dirty="0" smtClean="0">
              <a:ln>
                <a:noFill/>
              </a:ln>
              <a:solidFill>
                <a:schemeClr val="accent1"/>
              </a:solidFill>
              <a:effectLst/>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accent1"/>
                </a:solidFill>
                <a:effectLst/>
                <a:latin typeface="Arial" pitchFamily="34" charset="0"/>
                <a:ea typeface="Times New Roman" pitchFamily="18" charset="0"/>
                <a:cs typeface="Arial" pitchFamily="34" charset="0"/>
              </a:rPr>
              <a:t>Ο θετικός Γονέας τροφός λέει ‘Θα σου μάθω να ψαρεύεις’ </a:t>
            </a:r>
            <a:endParaRPr kumimoji="0" lang="en-US" sz="2800" b="0" i="0" u="none" strike="noStrike" cap="none" normalizeH="0" baseline="0" dirty="0" smtClean="0">
              <a:ln>
                <a:noFill/>
              </a:ln>
              <a:solidFill>
                <a:schemeClr val="accent1"/>
              </a:solidFill>
              <a:effectLst/>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2800" b="0" i="0" u="none" strike="noStrike" cap="none" normalizeH="0" baseline="0" dirty="0" smtClean="0">
              <a:ln>
                <a:noFill/>
              </a:ln>
              <a:solidFill>
                <a:schemeClr val="accent1"/>
              </a:solidFill>
              <a:effectLst/>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accent1"/>
                </a:solidFill>
                <a:effectLst/>
                <a:latin typeface="Arial" pitchFamily="34" charset="0"/>
                <a:ea typeface="Times New Roman" pitchFamily="18" charset="0"/>
                <a:cs typeface="Arial" pitchFamily="34" charset="0"/>
              </a:rPr>
              <a:t>O</a:t>
            </a:r>
            <a:r>
              <a:rPr kumimoji="0" lang="el-GR" sz="2800" b="0" i="0" u="none" strike="noStrike" cap="none" normalizeH="0" baseline="0" dirty="0" smtClean="0">
                <a:ln>
                  <a:noFill/>
                </a:ln>
                <a:solidFill>
                  <a:schemeClr val="accent1"/>
                </a:solidFill>
                <a:effectLst/>
                <a:latin typeface="Arial" pitchFamily="34" charset="0"/>
                <a:ea typeface="Times New Roman" pitchFamily="18" charset="0"/>
                <a:cs typeface="Arial" pitchFamily="34" charset="0"/>
              </a:rPr>
              <a:t> αρνητικός Γονέας τροφός θα πει ‘Μη μάθεις να ψαρεύεις, θα σου φέρνω κάθε μέρα ψάρια’.</a:t>
            </a:r>
            <a:endParaRPr kumimoji="0" lang="el-GR" sz="2800" b="0" i="0" u="none" strike="noStrike" cap="none" normalizeH="0" baseline="0" dirty="0" smtClean="0">
              <a:ln>
                <a:noFill/>
              </a:ln>
              <a:solidFill>
                <a:schemeClr val="accent1"/>
              </a:solidFill>
              <a:effectLst/>
              <a:latin typeface="Arial" pitchFamily="34" charset="0"/>
              <a:cs typeface="Arial"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
          <p:cNvSpPr>
            <a:spLocks noChangeArrowheads="1"/>
          </p:cNvSpPr>
          <p:nvPr/>
        </p:nvSpPr>
        <p:spPr bwMode="auto">
          <a:xfrm>
            <a:off x="357158" y="0"/>
            <a:ext cx="7929618" cy="67403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l-GR" sz="2400" b="0" i="0" u="none" strike="noStrike" cap="none" normalizeH="0" baseline="0" dirty="0" smtClean="0">
                <a:ln>
                  <a:noFill/>
                </a:ln>
                <a:solidFill>
                  <a:schemeClr val="accent1"/>
                </a:solidFill>
                <a:effectLst/>
                <a:latin typeface="Arial" pitchFamily="34" charset="0"/>
                <a:ea typeface="Times New Roman" pitchFamily="18" charset="0"/>
                <a:cs typeface="Arial" pitchFamily="34" charset="0"/>
              </a:rPr>
              <a:t>Ο ΕΝΗΛΙΚΑΣ – Η ΣΥΛΛΟΓΙΣΤΙΚΗ ΑΝΤΙΛΗΨΗ ΤΗΣ ΖΩΗΣ.</a:t>
            </a:r>
            <a:endParaRPr kumimoji="0" lang="el-GR" sz="2400" b="0" i="0" u="none" strike="noStrike" cap="none" normalizeH="0" baseline="0" dirty="0" smtClean="0">
              <a:ln>
                <a:noFill/>
              </a:ln>
              <a:solidFill>
                <a:schemeClr val="accent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accent1"/>
              </a:solidFill>
              <a:effectLst/>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sz="2400" b="0" i="0" u="none" strike="noStrike" cap="none" normalizeH="0" baseline="0" dirty="0" smtClean="0">
                <a:ln>
                  <a:noFill/>
                </a:ln>
                <a:solidFill>
                  <a:schemeClr val="accent1"/>
                </a:solidFill>
                <a:effectLst/>
                <a:latin typeface="Arial" pitchFamily="34" charset="0"/>
                <a:ea typeface="Times New Roman" pitchFamily="18" charset="0"/>
                <a:cs typeface="Arial" pitchFamily="34" charset="0"/>
              </a:rPr>
              <a:t>Ο Ενήλικας είναι η έδρα της ορθολογικής σκέψης, της λογικής και της γνώσης. Συλλαμβάνει και επεξεργάζεται πληροφορίες, είναι ένας ηλεκτρονικός υπολογιστής, η νοητική και λογική διάσταση του ατόμου, αναλύει και ελέγχει, διαχειρίζεται το λειτουργικό τομέα και τον τομέα των σχέσεων, επικεντρώνεται στη λύση προβλημάτων και στη λήψη αποφάσεων.</a:t>
            </a:r>
            <a:endParaRPr kumimoji="0" lang="el-GR" sz="2400" b="0" i="0" u="none" strike="noStrike" cap="none" normalizeH="0" baseline="0" dirty="0" smtClean="0">
              <a:ln>
                <a:noFill/>
              </a:ln>
              <a:solidFill>
                <a:schemeClr val="accent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sz="2400" b="0" i="0" u="none" strike="noStrike" cap="none" normalizeH="0" baseline="0" dirty="0" smtClean="0">
                <a:ln>
                  <a:noFill/>
                </a:ln>
                <a:solidFill>
                  <a:schemeClr val="accent1"/>
                </a:solidFill>
                <a:effectLst/>
                <a:latin typeface="Arial" pitchFamily="34" charset="0"/>
                <a:ea typeface="Times New Roman" pitchFamily="18" charset="0"/>
                <a:cs typeface="Arial" pitchFamily="34" charset="0"/>
              </a:rPr>
              <a:t>Ο καταγραφέας του Ενήλικα ξεκινά από την ηλικία των δέκα μηνών. Έχει τις ρίζες του στην προσπάθεια του ατόμου να εξερευνήσει τον κόσμο και να μάθει για τον εαυτό του χωρίς τη βοήθεια των άλλων. Ο Ενήλικας είναι αντικειμενικός και χωρίς συγκινησιακές εμπλοκές. Επίσης έχει την ικανότητα να αναλύει πληροφορίες που έχουν καταγραφεί από τους Γονέα και Παιδί, να τις αξιολογεί και να</a:t>
            </a:r>
            <a:r>
              <a:rPr kumimoji="0" lang="el-GR" sz="2400" b="0" i="0" u="none" strike="noStrike" cap="none" normalizeH="0" dirty="0" smtClean="0">
                <a:ln>
                  <a:noFill/>
                </a:ln>
                <a:solidFill>
                  <a:schemeClr val="accent1"/>
                </a:solidFill>
                <a:effectLst/>
                <a:latin typeface="Arial" pitchFamily="34" charset="0"/>
                <a:ea typeface="Times New Roman" pitchFamily="18" charset="0"/>
                <a:cs typeface="Arial" pitchFamily="34" charset="0"/>
              </a:rPr>
              <a:t> </a:t>
            </a:r>
            <a:r>
              <a:rPr kumimoji="0" lang="el-GR" sz="2400" b="0" i="0" u="none" strike="noStrike" cap="none" normalizeH="0" baseline="0" dirty="0" smtClean="0">
                <a:ln>
                  <a:noFill/>
                </a:ln>
                <a:solidFill>
                  <a:schemeClr val="accent1"/>
                </a:solidFill>
                <a:effectLst/>
                <a:latin typeface="Arial" pitchFamily="34" charset="0"/>
                <a:ea typeface="Times New Roman" pitchFamily="18" charset="0"/>
                <a:cs typeface="Arial" pitchFamily="34" charset="0"/>
              </a:rPr>
              <a:t> τις αναθεωρεί.</a:t>
            </a:r>
            <a:endParaRPr kumimoji="0" lang="el-GR" sz="2400" b="0" i="0" u="none" strike="noStrike" cap="none" normalizeH="0" baseline="0" dirty="0" smtClean="0">
              <a:ln>
                <a:noFill/>
              </a:ln>
              <a:solidFill>
                <a:schemeClr val="accent1"/>
              </a:solidFill>
              <a:effectLst/>
              <a:latin typeface="Arial" pitchFamily="34" charset="0"/>
              <a:cs typeface="Arial"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1"/>
          <p:cNvSpPr>
            <a:spLocks noChangeArrowheads="1"/>
          </p:cNvSpPr>
          <p:nvPr/>
        </p:nvSpPr>
        <p:spPr bwMode="auto">
          <a:xfrm>
            <a:off x="214282" y="928670"/>
            <a:ext cx="8715436"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l-GR" sz="2400" b="0" i="0" u="none" strike="noStrike" cap="none" normalizeH="0" baseline="0" dirty="0" smtClean="0">
                <a:ln>
                  <a:noFill/>
                </a:ln>
                <a:solidFill>
                  <a:schemeClr val="accent1"/>
                </a:solidFill>
                <a:effectLst/>
                <a:latin typeface="Arial" pitchFamily="34" charset="0"/>
                <a:ea typeface="Times New Roman" pitchFamily="18" charset="0"/>
                <a:cs typeface="Arial" pitchFamily="34" charset="0"/>
              </a:rPr>
              <a:t>Συνηθίζει να αναδιατυπώνει, ‘Αν σας κατάλαβα καλά…’, να υποθέτει και αν πιθανολογεί, ‘Πιστεύω ότι…’. Θέτει ερωτήσεις, αφαιρεί και συνθέτει.</a:t>
            </a:r>
            <a:endParaRPr kumimoji="0" lang="el-GR" sz="2400" b="0" i="0" u="none" strike="noStrike" cap="none" normalizeH="0" baseline="0" dirty="0" smtClean="0">
              <a:ln>
                <a:noFill/>
              </a:ln>
              <a:solidFill>
                <a:schemeClr val="accent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sz="2400" b="0" i="0" u="none" strike="noStrike" cap="none" normalizeH="0" baseline="0" dirty="0" smtClean="0">
                <a:ln>
                  <a:noFill/>
                </a:ln>
                <a:solidFill>
                  <a:schemeClr val="accent1"/>
                </a:solidFill>
                <a:effectLst/>
                <a:latin typeface="Arial" pitchFamily="34" charset="0"/>
                <a:ea typeface="Times New Roman" pitchFamily="18" charset="0"/>
                <a:cs typeface="Arial" pitchFamily="34" charset="0"/>
              </a:rPr>
              <a:t>Από κινητική άποψη, συμπεριφέρεται χωρίς υπερβολική ακαμψία και ανταλλάσσει συχνά βλέμματα με τους συνομιλητές του. Η αρνητική πλευρά του ενήλικα είναι να είναι ψυχρός και να λειτουργεί ως μηχανή.</a:t>
            </a:r>
            <a:endParaRPr kumimoji="0" lang="el-GR" sz="2400" b="0" i="0" u="none" strike="noStrike" cap="none" normalizeH="0" baseline="0" dirty="0" smtClean="0">
              <a:ln>
                <a:noFill/>
              </a:ln>
              <a:solidFill>
                <a:schemeClr val="accent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sz="2400" b="0" i="0" u="none" strike="noStrike" cap="none" normalizeH="0" baseline="0" dirty="0" smtClean="0">
                <a:ln>
                  <a:noFill/>
                </a:ln>
                <a:solidFill>
                  <a:schemeClr val="accent1"/>
                </a:solidFill>
                <a:effectLst/>
                <a:latin typeface="Arial" pitchFamily="34" charset="0"/>
                <a:ea typeface="Times New Roman" pitchFamily="18" charset="0"/>
                <a:cs typeface="Arial" pitchFamily="34" charset="0"/>
              </a:rPr>
              <a:t>Ο Ενήλικας αντλεί τις πληροφορίες του από τον εξωτερικό κόσμο, από το Γονέα και από το Παιδί, αν δεν είναι καλά πληροφορημένος, μπορεί να παραπλανηθεί. Επιπλέον, θέλοντας να γίνει τέλειος Ενήλικας, επιθυμεί το αδύνατο, κάτι που δεν είναι καθόλου λογικό. Ο Ενήλικας έχει τόσα προτερήματα, όσα και μειονεκτήματα, οργανώνει, συγκεκριμενοποιεί και είναι κυρίως ένας ανεκτίμητος φορέας αλλαγής προσωπικότητας. </a:t>
            </a:r>
            <a:endParaRPr kumimoji="0" lang="el-GR" sz="2400" b="0" i="0" u="none" strike="noStrike" cap="none" normalizeH="0" baseline="0" dirty="0" smtClean="0">
              <a:ln>
                <a:noFill/>
              </a:ln>
              <a:solidFill>
                <a:schemeClr val="accent1"/>
              </a:solidFill>
              <a:effectLst/>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ChangeArrowheads="1"/>
          </p:cNvSpPr>
          <p:nvPr/>
        </p:nvSpPr>
        <p:spPr bwMode="auto">
          <a:xfrm>
            <a:off x="285720" y="428604"/>
            <a:ext cx="8643998"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sz="2800" b="1" i="0" u="none" strike="noStrike" cap="none" normalizeH="0" baseline="0" dirty="0" smtClean="0">
                <a:ln>
                  <a:noFill/>
                </a:ln>
                <a:solidFill>
                  <a:srgbClr val="0070C0"/>
                </a:solidFill>
                <a:effectLst/>
                <a:latin typeface="Arial" pitchFamily="34" charset="0"/>
                <a:ea typeface="Times New Roman" pitchFamily="18" charset="0"/>
                <a:cs typeface="Arial" pitchFamily="34" charset="0"/>
              </a:rPr>
              <a:t>ΣΥΝΑΛΛΑΚΤΙΚΗ ΑΝΑΛΥΣΗ</a:t>
            </a:r>
            <a:endParaRPr kumimoji="0" lang="el-GR" sz="2800" b="0" i="0" u="none" strike="noStrike" cap="none" normalizeH="0" baseline="0" dirty="0" smtClean="0">
              <a:ln>
                <a:noFill/>
              </a:ln>
              <a:solidFill>
                <a:srgbClr val="0070C0"/>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2800" b="0" i="0" u="none" strike="noStrike" cap="none" normalizeH="0" baseline="0" dirty="0" smtClean="0">
              <a:ln>
                <a:noFill/>
              </a:ln>
              <a:solidFill>
                <a:srgbClr val="0070C0"/>
              </a:solidFill>
              <a:effectLst/>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sz="2800" b="0" i="0" u="none" strike="noStrike" cap="none" normalizeH="0" baseline="0" dirty="0" smtClean="0">
                <a:ln>
                  <a:noFill/>
                </a:ln>
                <a:solidFill>
                  <a:srgbClr val="0070C0"/>
                </a:solidFill>
                <a:effectLst/>
                <a:latin typeface="Arial" pitchFamily="34" charset="0"/>
                <a:ea typeface="Times New Roman" pitchFamily="18" charset="0"/>
                <a:cs typeface="Arial" pitchFamily="34" charset="0"/>
              </a:rPr>
              <a:t>Κάθε επικοινωνιακό συμβάν ονομάζεται συναλλαγή.</a:t>
            </a:r>
            <a:endParaRPr kumimoji="0" lang="el-GR" sz="2800" b="0" i="0" u="none" strike="noStrike" cap="none" normalizeH="0" baseline="0" dirty="0" smtClean="0">
              <a:ln>
                <a:noFill/>
              </a:ln>
              <a:solidFill>
                <a:srgbClr val="0070C0"/>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sz="2800" b="0" i="0" u="none" strike="noStrike" cap="none" normalizeH="0" baseline="0" dirty="0" smtClean="0">
                <a:ln>
                  <a:noFill/>
                </a:ln>
                <a:solidFill>
                  <a:srgbClr val="0070C0"/>
                </a:solidFill>
                <a:effectLst/>
                <a:latin typeface="Arial" pitchFamily="34" charset="0"/>
                <a:ea typeface="Times New Roman" pitchFamily="18" charset="0"/>
                <a:cs typeface="Arial" pitchFamily="34" charset="0"/>
              </a:rPr>
              <a:t>Οι περισσότερες συναλλαγές είναι άμεσες, ειλικρινείς και αυθόρμητες, όπως για παράδειγμα, μια τυχαία συνάντησης στο δρόμο με κάποιον που γνωρίζουμε-και συμβαίνουν σχεδόν ασυνείδητα. </a:t>
            </a:r>
            <a:endParaRPr kumimoji="0" lang="en-US" sz="2800" b="0" i="0" u="none" strike="noStrike" cap="none" normalizeH="0" baseline="0" dirty="0" smtClean="0">
              <a:ln>
                <a:noFill/>
              </a:ln>
              <a:solidFill>
                <a:srgbClr val="0070C0"/>
              </a:solidFill>
              <a:effectLst/>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lang="en-US" sz="2800" dirty="0" smtClean="0">
              <a:solidFill>
                <a:srgbClr val="0070C0"/>
              </a:solidFill>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sz="2800" b="0" i="0" u="none" strike="noStrike" cap="none" normalizeH="0" baseline="0" dirty="0" smtClean="0">
                <a:ln>
                  <a:noFill/>
                </a:ln>
                <a:solidFill>
                  <a:srgbClr val="0070C0"/>
                </a:solidFill>
                <a:effectLst/>
                <a:latin typeface="Arial" pitchFamily="34" charset="0"/>
                <a:ea typeface="Times New Roman" pitchFamily="18" charset="0"/>
                <a:cs typeface="Arial" pitchFamily="34" charset="0"/>
              </a:rPr>
              <a:t>Μερικές ωστόσο φορές οι συναλλαγές δεν είναι τόσο ειλικρινείς και αυθόρμητες, με αποτέλεσμα να εμπεριέχουν την ανησυχία για την ανταπόκριση ή τη στάση του άλλου προσώπου.</a:t>
            </a:r>
            <a:endParaRPr kumimoji="0" lang="el-GR" sz="2800" b="0" i="0" u="none" strike="noStrike" cap="none" normalizeH="0" baseline="0" dirty="0" smtClean="0">
              <a:ln>
                <a:noFill/>
              </a:ln>
              <a:solidFill>
                <a:srgbClr val="0070C0"/>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1"/>
          <p:cNvSpPr>
            <a:spLocks noChangeArrowheads="1"/>
          </p:cNvSpPr>
          <p:nvPr/>
        </p:nvSpPr>
        <p:spPr bwMode="auto">
          <a:xfrm>
            <a:off x="285720" y="642918"/>
            <a:ext cx="8358246" cy="569386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accent1"/>
                </a:solidFill>
                <a:effectLst/>
                <a:latin typeface="Arial" pitchFamily="34" charset="0"/>
                <a:ea typeface="Times New Roman" pitchFamily="18" charset="0"/>
                <a:cs typeface="Arial" pitchFamily="34" charset="0"/>
              </a:rPr>
              <a:t>ΤΟ ΠΑΙΔΙ – ΑΙΣΘΗΤΗ ΑΝΤΙΛΗΨΗ ΤΗΣ ΖΩΗΣ</a:t>
            </a:r>
            <a:endParaRPr kumimoji="0" lang="el-GR" sz="2800" b="0" i="0" u="none" strike="noStrike" cap="none" normalizeH="0" baseline="0" dirty="0" smtClean="0">
              <a:ln>
                <a:noFill/>
              </a:ln>
              <a:solidFill>
                <a:schemeClr val="accent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accent1"/>
                </a:solidFill>
                <a:effectLst/>
                <a:latin typeface="Arial" pitchFamily="34" charset="0"/>
                <a:ea typeface="Times New Roman" pitchFamily="18" charset="0"/>
                <a:cs typeface="Arial" pitchFamily="34" charset="0"/>
              </a:rPr>
              <a:t>Είναι ένας άλλος καταγραφέας που λειτουργεί παράλληλα και την ίδια χρονική περίοδο με τον καταγραφέα του Γονέα. Είναι ότι πιο παλιό υπάρχει μέσα μας. Σ’ αυτό έχουν καταγραφεί οι αντιδράσεις μας, τα αυθόρμητα συναισθήματά μας ή εκείνα που διδαχτήκαμε από τα γεγονότα και τους ανθρώπους που γνωρίσαμε στην παιδική μας ηλικία και τα οποία συνιστούν αρχέγονα μοντέλα και αποφάσεις επιβίωσης. Το παιδί είναι το απόθεμα ενέργειας του ατόμου. Μπορούμε να το διαχωρίσουμε σε Αυθόρμητο Παιδί, σε Προσαρμοσμένο Παιδί και σε Προσαρμοσμένο Επαναστατημένο Παιδί.</a:t>
            </a:r>
            <a:endParaRPr kumimoji="0" lang="el-GR" sz="2800" b="0" i="0" u="none" strike="noStrike" cap="none" normalizeH="0" baseline="0" dirty="0" smtClean="0">
              <a:ln>
                <a:noFill/>
              </a:ln>
              <a:solidFill>
                <a:schemeClr val="accent1"/>
              </a:solidFill>
              <a:effectLst/>
              <a:latin typeface="Arial" pitchFamily="34" charset="0"/>
              <a:cs typeface="Arial"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1"/>
          <p:cNvSpPr>
            <a:spLocks noChangeArrowheads="1"/>
          </p:cNvSpPr>
          <p:nvPr/>
        </p:nvSpPr>
        <p:spPr bwMode="auto">
          <a:xfrm>
            <a:off x="357158" y="214290"/>
            <a:ext cx="8215370" cy="65556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accent1"/>
                </a:solidFill>
                <a:effectLst/>
                <a:latin typeface="Arial" pitchFamily="34" charset="0"/>
                <a:ea typeface="Times New Roman" pitchFamily="18" charset="0"/>
                <a:cs typeface="Arial" pitchFamily="34" charset="0"/>
              </a:rPr>
              <a:t>ΤΟ ΑΥΘΟΡΜΗΤΟ ΠΑΙΔΙ</a:t>
            </a:r>
            <a:endParaRPr kumimoji="0" lang="el-GR" sz="2800" b="0" i="0" u="none" strike="noStrike" cap="none" normalizeH="0" baseline="0" dirty="0" smtClean="0">
              <a:ln>
                <a:noFill/>
              </a:ln>
              <a:solidFill>
                <a:schemeClr val="accent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accent1"/>
                </a:solidFill>
                <a:effectLst/>
                <a:latin typeface="Arial" pitchFamily="34" charset="0"/>
                <a:ea typeface="Times New Roman" pitchFamily="18" charset="0"/>
                <a:cs typeface="Arial" pitchFamily="34" charset="0"/>
              </a:rPr>
              <a:t>Ονομάζεται επίσης ελεύθερο ή φυσικό και εκδηλώνει χωρίς συστολή τις διαθέσεις και τα συναισθήματά του, χαρά, φόβο, θυμό και λύπη. Αντιδρά αυθόρμητα και συναισθηματικά. Ο τρόπος ομιλίας του είναι </a:t>
            </a:r>
            <a:r>
              <a:rPr kumimoji="0" lang="el-GR" sz="2800" b="0" i="0" u="none" strike="noStrike" cap="none" normalizeH="0" baseline="0" dirty="0" err="1" smtClean="0">
                <a:ln>
                  <a:noFill/>
                </a:ln>
                <a:solidFill>
                  <a:schemeClr val="accent1"/>
                </a:solidFill>
                <a:effectLst/>
                <a:latin typeface="Arial" pitchFamily="34" charset="0"/>
                <a:ea typeface="Times New Roman" pitchFamily="18" charset="0"/>
                <a:cs typeface="Arial" pitchFamily="34" charset="0"/>
              </a:rPr>
              <a:t>επιφωνηματικός</a:t>
            </a:r>
            <a:r>
              <a:rPr kumimoji="0" lang="el-GR" sz="2800" b="0" i="0" u="none" strike="noStrike" cap="none" normalizeH="0" baseline="0" dirty="0" smtClean="0">
                <a:ln>
                  <a:noFill/>
                </a:ln>
                <a:solidFill>
                  <a:schemeClr val="accent1"/>
                </a:solidFill>
                <a:effectLst/>
                <a:latin typeface="Arial" pitchFamily="34" charset="0"/>
                <a:ea typeface="Times New Roman" pitchFamily="18" charset="0"/>
                <a:cs typeface="Arial" pitchFamily="34" charset="0"/>
              </a:rPr>
              <a:t>. Φωνάζει ‘θέλω’, εκδηλώνει την ανυπομονησία του. Το αναγνωρίζει κανείς από τα δάκρυα και τα γέλια του, αναπηδά, </a:t>
            </a:r>
            <a:r>
              <a:rPr kumimoji="0" lang="el-GR" sz="2800" b="0" i="0" u="none" strike="noStrike" cap="none" normalizeH="0" baseline="0" dirty="0" err="1" smtClean="0">
                <a:ln>
                  <a:noFill/>
                </a:ln>
                <a:solidFill>
                  <a:schemeClr val="accent1"/>
                </a:solidFill>
                <a:effectLst/>
                <a:latin typeface="Arial" pitchFamily="34" charset="0"/>
                <a:ea typeface="Times New Roman" pitchFamily="18" charset="0"/>
                <a:cs typeface="Arial" pitchFamily="34" charset="0"/>
              </a:rPr>
              <a:t>χειροκροτάει</a:t>
            </a:r>
            <a:r>
              <a:rPr kumimoji="0" lang="el-GR" sz="2800" b="0" i="0" u="none" strike="noStrike" cap="none" normalizeH="0" baseline="0" dirty="0" smtClean="0">
                <a:ln>
                  <a:noFill/>
                </a:ln>
                <a:solidFill>
                  <a:schemeClr val="accent1"/>
                </a:solidFill>
                <a:effectLst/>
                <a:latin typeface="Arial" pitchFamily="34" charset="0"/>
                <a:ea typeface="Times New Roman" pitchFamily="18" charset="0"/>
                <a:cs typeface="Arial" pitchFamily="34" charset="0"/>
              </a:rPr>
              <a:t>, χασμουριέται και τεντώνεται, το βλέμμα του είναι ζωντανό και η φωνή του ενεργητική χωρίς κανένα ενδοιασμό.</a:t>
            </a:r>
            <a:endParaRPr kumimoji="0" lang="el-GR" sz="2800" b="0" i="0" u="none" strike="noStrike" cap="none" normalizeH="0" baseline="0" dirty="0" smtClean="0">
              <a:ln>
                <a:noFill/>
              </a:ln>
              <a:solidFill>
                <a:schemeClr val="accent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accent1"/>
                </a:solidFill>
                <a:effectLst/>
                <a:latin typeface="Arial" pitchFamily="34" charset="0"/>
                <a:ea typeface="Times New Roman" pitchFamily="18" charset="0"/>
                <a:cs typeface="Arial" pitchFamily="34" charset="0"/>
              </a:rPr>
              <a:t>Μπορεί να είναι εγωκεντρικό, καμιά φορά διστακτικό, συχνά ακατάστατο. Όμως έχει και τα προτερήματά του, ενθουσιασμό, ζωντάνια, δημιουργικότητα και είναι πηγή ενέργειας.</a:t>
            </a:r>
            <a:endParaRPr kumimoji="0" lang="el-GR" sz="2800" b="0" i="0" u="none" strike="noStrike" cap="none" normalizeH="0" baseline="0" dirty="0" smtClean="0">
              <a:ln>
                <a:noFill/>
              </a:ln>
              <a:solidFill>
                <a:schemeClr val="accent1"/>
              </a:solidFill>
              <a:effectLst/>
              <a:latin typeface="Arial" pitchFamily="34" charset="0"/>
              <a:cs typeface="Arial"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1"/>
          <p:cNvSpPr>
            <a:spLocks noChangeArrowheads="1"/>
          </p:cNvSpPr>
          <p:nvPr/>
        </p:nvSpPr>
        <p:spPr bwMode="auto">
          <a:xfrm>
            <a:off x="285720" y="428604"/>
            <a:ext cx="8358246"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l-GR" sz="2400" b="0" i="0" u="none" strike="noStrike" cap="none" normalizeH="0" baseline="0" dirty="0" smtClean="0">
                <a:ln>
                  <a:noFill/>
                </a:ln>
                <a:solidFill>
                  <a:schemeClr val="accent1"/>
                </a:solidFill>
                <a:effectLst/>
                <a:latin typeface="Arial" pitchFamily="34" charset="0"/>
                <a:ea typeface="Times New Roman" pitchFamily="18" charset="0"/>
                <a:cs typeface="Arial" pitchFamily="34" charset="0"/>
              </a:rPr>
              <a:t>ΤΟ ΠΡΟΣΑΡΜΟΣΜΕΝΟ ΥΠΟΤΑΓΜΕΝΟ ΠΑΙΔΙ.</a:t>
            </a:r>
            <a:endParaRPr kumimoji="0" lang="el-GR" sz="2400" b="0" i="0" u="none" strike="noStrike" cap="none" normalizeH="0" baseline="0" dirty="0" smtClean="0">
              <a:ln>
                <a:noFill/>
              </a:ln>
              <a:solidFill>
                <a:schemeClr val="accent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sz="2400" b="0" i="0" u="none" strike="noStrike" cap="none" normalizeH="0" baseline="0" dirty="0" smtClean="0">
                <a:ln>
                  <a:noFill/>
                </a:ln>
                <a:solidFill>
                  <a:schemeClr val="accent1"/>
                </a:solidFill>
                <a:effectLst/>
                <a:latin typeface="Arial" pitchFamily="34" charset="0"/>
                <a:ea typeface="Times New Roman" pitchFamily="18" charset="0"/>
                <a:cs typeface="Arial" pitchFamily="34" charset="0"/>
              </a:rPr>
              <a:t>Ενεργεί σύμφωνα με τις προσδοκίες των άλλων, κυρίως όταν πρόκειται για πρόσωπα κύρους. Θέλοντας να είναι σωστός στην συμπεριφορά του, προσπαθεί να προλαβαίνει ότι οι άλλοι θα μπορούσαν να του ζητήσουν. Η στάση του είναι διστακτική. Ενοχοποιεί τον εαυτό του και δικαιολογείται, ‘Έκανα ότι μπορούσα’, με μια χαμηλή, παραπονετική και </a:t>
            </a:r>
            <a:r>
              <a:rPr kumimoji="0" lang="el-GR" sz="2400" b="0" i="0" u="none" strike="noStrike" cap="none" normalizeH="0" baseline="0" dirty="0" err="1" smtClean="0">
                <a:ln>
                  <a:noFill/>
                </a:ln>
                <a:solidFill>
                  <a:schemeClr val="accent1"/>
                </a:solidFill>
                <a:effectLst/>
                <a:latin typeface="Arial" pitchFamily="34" charset="0"/>
                <a:ea typeface="Times New Roman" pitchFamily="18" charset="0"/>
                <a:cs typeface="Arial" pitchFamily="34" charset="0"/>
              </a:rPr>
              <a:t>μουρμουριστή</a:t>
            </a:r>
            <a:r>
              <a:rPr kumimoji="0" lang="el-GR" sz="2400" b="0" i="0" u="none" strike="noStrike" cap="none" normalizeH="0" baseline="0" dirty="0" smtClean="0">
                <a:ln>
                  <a:noFill/>
                </a:ln>
                <a:solidFill>
                  <a:schemeClr val="accent1"/>
                </a:solidFill>
                <a:effectLst/>
                <a:latin typeface="Arial" pitchFamily="34" charset="0"/>
                <a:ea typeface="Times New Roman" pitchFamily="18" charset="0"/>
                <a:cs typeface="Arial" pitchFamily="34" charset="0"/>
              </a:rPr>
              <a:t> φωνή, γεμάτη σεβασμό. Δειλός και ντροπαλός, συνάπτει σχέσεις που διέπονται από σεβασμό και φόβο και χαρακτηρίζονται από υποτέλεια.</a:t>
            </a:r>
            <a:endParaRPr kumimoji="0" lang="el-GR" sz="2400" b="0" i="0" u="none" strike="noStrike" cap="none" normalizeH="0" baseline="0" dirty="0" smtClean="0">
              <a:ln>
                <a:noFill/>
              </a:ln>
              <a:solidFill>
                <a:schemeClr val="accent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sz="2400" b="0" i="0" u="none" strike="noStrike" cap="none" normalizeH="0" baseline="0" dirty="0" smtClean="0">
                <a:ln>
                  <a:noFill/>
                </a:ln>
                <a:solidFill>
                  <a:schemeClr val="accent1"/>
                </a:solidFill>
                <a:effectLst/>
                <a:latin typeface="Arial" pitchFamily="34" charset="0"/>
                <a:ea typeface="Times New Roman" pitchFamily="18" charset="0"/>
                <a:cs typeface="Arial" pitchFamily="34" charset="0"/>
              </a:rPr>
              <a:t>Προσπαθεί να αποφύγει την επιθετικότητα αλλά κινδυνεύει να χάσει την αξιοπιστία του. Γίνεται ο χαρακτηριστικός αποδιοπομπαίος τράγος, το </a:t>
            </a:r>
            <a:r>
              <a:rPr kumimoji="0" lang="el-GR" sz="2400" b="0" i="0" u="none" strike="noStrike" cap="none" normalizeH="0" baseline="0" dirty="0" err="1" smtClean="0">
                <a:ln>
                  <a:noFill/>
                </a:ln>
                <a:solidFill>
                  <a:schemeClr val="accent1"/>
                </a:solidFill>
                <a:effectLst/>
                <a:latin typeface="Arial" pitchFamily="34" charset="0"/>
                <a:ea typeface="Times New Roman" pitchFamily="18" charset="0"/>
                <a:cs typeface="Arial" pitchFamily="34" charset="0"/>
              </a:rPr>
              <a:t>υπερπροστατευμένο</a:t>
            </a:r>
            <a:r>
              <a:rPr kumimoji="0" lang="el-GR" sz="2400" b="0" i="0" u="none" strike="noStrike" cap="none" normalizeH="0" baseline="0" dirty="0" smtClean="0">
                <a:ln>
                  <a:noFill/>
                </a:ln>
                <a:solidFill>
                  <a:schemeClr val="accent1"/>
                </a:solidFill>
                <a:effectLst/>
                <a:latin typeface="Arial" pitchFamily="34" charset="0"/>
                <a:ea typeface="Times New Roman" pitchFamily="18" charset="0"/>
                <a:cs typeface="Arial" pitchFamily="34" charset="0"/>
              </a:rPr>
              <a:t> θύμα, από την άλλη η ευκολία προσαρμογής βοηθά την κοινωνικοποίησή του, είναι ευκίνητο και ευέλικτο.</a:t>
            </a:r>
            <a:endParaRPr kumimoji="0" lang="el-GR" sz="2400" b="0" i="0" u="none" strike="noStrike" cap="none" normalizeH="0" baseline="0" dirty="0" smtClean="0">
              <a:ln>
                <a:noFill/>
              </a:ln>
              <a:solidFill>
                <a:schemeClr val="accent1"/>
              </a:solidFill>
              <a:effectLst/>
              <a:latin typeface="Arial" pitchFamily="34" charset="0"/>
              <a:cs typeface="Arial"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1"/>
          <p:cNvSpPr>
            <a:spLocks noChangeArrowheads="1"/>
          </p:cNvSpPr>
          <p:nvPr/>
        </p:nvSpPr>
        <p:spPr bwMode="auto">
          <a:xfrm>
            <a:off x="428596" y="214290"/>
            <a:ext cx="8072494" cy="669851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accent1"/>
                </a:solidFill>
                <a:effectLst/>
                <a:latin typeface="Arial" pitchFamily="34" charset="0"/>
                <a:ea typeface="Times New Roman" pitchFamily="18" charset="0"/>
                <a:cs typeface="Arial" pitchFamily="34" charset="0"/>
              </a:rPr>
              <a:t>ΤΟ ΠΡΟΣΑΡΜΟΣΜΈΝΟ ΕΠΑΝΑΣΤΑΤΗΜΕΝΟ ΠΑΙΔΙ.</a:t>
            </a:r>
            <a:endParaRPr kumimoji="0" lang="el-GR" sz="2800" b="0" i="0" u="none" strike="noStrike" cap="none" normalizeH="0" baseline="0" dirty="0" smtClean="0">
              <a:ln>
                <a:noFill/>
              </a:ln>
              <a:solidFill>
                <a:schemeClr val="accent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accent1"/>
                </a:solidFill>
                <a:effectLst/>
                <a:latin typeface="Arial" pitchFamily="34" charset="0"/>
                <a:ea typeface="Times New Roman" pitchFamily="18" charset="0"/>
                <a:cs typeface="Arial" pitchFamily="34" charset="0"/>
              </a:rPr>
              <a:t>Το επαναστατημένο είναι προσαρμοσμένο, με την έννοια ότι η εξέγερσή του είναι μια μορφή προσαρμογής σε ένα περιβάλλον στο οποίο αυτή η στάση είναι απαραίτητη για να λάβει σημεία αναγνώρισης.   </a:t>
            </a:r>
            <a:endParaRPr kumimoji="0" lang="el-GR" sz="2800" b="0" i="0" u="none" strike="noStrike" cap="none" normalizeH="0" baseline="0" dirty="0" smtClean="0">
              <a:ln>
                <a:noFill/>
              </a:ln>
              <a:solidFill>
                <a:schemeClr val="accent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accent1"/>
                </a:solidFill>
                <a:effectLst/>
                <a:latin typeface="Arial" pitchFamily="34" charset="0"/>
                <a:ea typeface="Times New Roman" pitchFamily="18" charset="0"/>
                <a:cs typeface="Arial" pitchFamily="34" charset="0"/>
              </a:rPr>
              <a:t>Δεν υπάρχει τίποτα χειρότερο από την αδιαφορία. Το παιδί που βαριέται, κάνει ανοησίες, αν </a:t>
            </a:r>
            <a:r>
              <a:rPr kumimoji="0" lang="el-GR" sz="2800" b="0" i="0" u="none" strike="noStrike" cap="none" normalizeH="0" baseline="0" dirty="0" err="1" smtClean="0">
                <a:ln>
                  <a:noFill/>
                </a:ln>
                <a:solidFill>
                  <a:schemeClr val="accent1"/>
                </a:solidFill>
                <a:effectLst/>
                <a:latin typeface="Arial" pitchFamily="34" charset="0"/>
                <a:ea typeface="Times New Roman" pitchFamily="18" charset="0"/>
                <a:cs typeface="Arial" pitchFamily="34" charset="0"/>
              </a:rPr>
              <a:t>γι’αυτό</a:t>
            </a:r>
            <a:r>
              <a:rPr kumimoji="0" lang="el-GR" sz="2800" b="0" i="0" u="none" strike="noStrike" cap="none" normalizeH="0" baseline="0" dirty="0" smtClean="0">
                <a:ln>
                  <a:noFill/>
                </a:ln>
                <a:solidFill>
                  <a:schemeClr val="accent1"/>
                </a:solidFill>
                <a:effectLst/>
                <a:latin typeface="Arial" pitchFamily="34" charset="0"/>
                <a:ea typeface="Times New Roman" pitchFamily="18" charset="0"/>
                <a:cs typeface="Arial" pitchFamily="34" charset="0"/>
              </a:rPr>
              <a:t> το λόγο ασχοληθούμε μαζί του, θα μάθει ότι πρέπει να πηγαίνει ενάντια στους κανόνες για να γλιτώσει από την ανωνυμία. Θυμώνει, σηκώνει τους ώμους, αντιμιλά, αρνείται κάθε επιρροή και εκφράζεται με ‘ναι, αλλά’ και ‘δεν έχετε το δικαίωμα’.</a:t>
            </a:r>
            <a:endParaRPr kumimoji="0" lang="el-GR" sz="2800" b="0" i="0" u="none" strike="noStrike" cap="none" normalizeH="0" baseline="0" dirty="0" smtClean="0">
              <a:ln>
                <a:noFill/>
              </a:ln>
              <a:solidFill>
                <a:schemeClr val="accent1"/>
              </a:solidFill>
              <a:effectLst/>
              <a:latin typeface="Arial" pitchFamily="34" charset="0"/>
              <a:cs typeface="Arial"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1"/>
          <p:cNvSpPr>
            <a:spLocks noChangeArrowheads="1"/>
          </p:cNvSpPr>
          <p:nvPr/>
        </p:nvSpPr>
        <p:spPr bwMode="auto">
          <a:xfrm>
            <a:off x="500034" y="928670"/>
            <a:ext cx="8215370" cy="48320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accent1"/>
                </a:solidFill>
                <a:effectLst/>
                <a:latin typeface="Arial" pitchFamily="34" charset="0"/>
                <a:ea typeface="Times New Roman" pitchFamily="18" charset="0"/>
                <a:cs typeface="Arial" pitchFamily="34" charset="0"/>
              </a:rPr>
              <a:t>Είναι ο μόνιμος αντιρρησίας που αναζητά αρνητικά στοιχεία σε κάθε πρόταση, καλλιεργεί τη διαφορά του, κινδυνεύει να γίνει αντιδραστικός, να μπει στο περιθώριο και να γίνει σωματικά, ηθικά ή λεκτικά βίαιος. Μπορεί πιθανά να ασκήσει βία και στον ίδιο του τον εαυτό.</a:t>
            </a:r>
            <a:endParaRPr kumimoji="0" lang="el-GR" sz="2800" b="0" i="0" u="none" strike="noStrike" cap="none" normalizeH="0" baseline="0" dirty="0" smtClean="0">
              <a:ln>
                <a:noFill/>
              </a:ln>
              <a:solidFill>
                <a:schemeClr val="accent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accent1"/>
                </a:solidFill>
                <a:effectLst/>
                <a:latin typeface="Arial" pitchFamily="34" charset="0"/>
                <a:ea typeface="Times New Roman" pitchFamily="18" charset="0"/>
                <a:cs typeface="Arial" pitchFamily="34" charset="0"/>
              </a:rPr>
              <a:t>Τα ιδιαίτερα προτερήματά του είναι ότι έχει την ικανότητα να ανακαλύπτει ότι πάει στραβά, δε δέχεται παθητικά τις επιρροές, τείνει προς την αυτονόμηση και μπορεί να θέτει τέλος στις τραυματικές σχέσεις εξάρτησης.</a:t>
            </a:r>
            <a:endParaRPr kumimoji="0" lang="el-GR" sz="2800" b="0" i="0" u="none" strike="noStrike" cap="none" normalizeH="0" baseline="0" dirty="0" smtClean="0">
              <a:ln>
                <a:noFill/>
              </a:ln>
              <a:solidFill>
                <a:schemeClr val="accent1"/>
              </a:solidFill>
              <a:effectLst/>
              <a:latin typeface="Arial" pitchFamily="34" charset="0"/>
              <a:cs typeface="Arial" pitchFamily="3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1"/>
          <p:cNvSpPr>
            <a:spLocks noChangeArrowheads="1"/>
          </p:cNvSpPr>
          <p:nvPr/>
        </p:nvSpPr>
        <p:spPr bwMode="auto">
          <a:xfrm>
            <a:off x="285720" y="285728"/>
            <a:ext cx="8429684" cy="6509474"/>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l-GR" sz="2800" b="1" i="0" u="none" strike="noStrike" cap="none" normalizeH="0" baseline="0" dirty="0" smtClean="0">
                <a:ln>
                  <a:noFill/>
                </a:ln>
                <a:solidFill>
                  <a:schemeClr val="accent1"/>
                </a:solidFill>
                <a:effectLst/>
                <a:latin typeface="Times New Roman" pitchFamily="18" charset="0"/>
                <a:cs typeface="Times New Roman" pitchFamily="18" charset="0"/>
              </a:rPr>
              <a:t>ΕΙΔΗ ΣΥΝΑΛΛΑΓΩΝ</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l-GR" sz="2800" b="1" i="0" u="none" strike="noStrike" cap="none" normalizeH="0" baseline="0" dirty="0" smtClean="0">
              <a:ln>
                <a:noFill/>
              </a:ln>
              <a:solidFill>
                <a:schemeClr val="accent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AutoNum type="arabicPeriod"/>
              <a:tabLst/>
            </a:pPr>
            <a:r>
              <a:rPr kumimoji="0" lang="el-GR" sz="2800" b="0" i="0" u="none" strike="noStrike" cap="none" normalizeH="0" baseline="0" dirty="0" smtClean="0">
                <a:ln>
                  <a:noFill/>
                </a:ln>
                <a:solidFill>
                  <a:schemeClr val="accent1"/>
                </a:solidFill>
                <a:effectLst/>
                <a:latin typeface="Arial" pitchFamily="34" charset="0"/>
                <a:ea typeface="Times New Roman" pitchFamily="18" charset="0"/>
                <a:cs typeface="Arial" pitchFamily="34" charset="0"/>
              </a:rPr>
              <a:t>Η παράλληλη συναλλαγή.</a:t>
            </a:r>
          </a:p>
          <a:p>
            <a:pPr marL="0" marR="0" lvl="0" indent="0" algn="just" defTabSz="914400" rtl="0" eaLnBrk="0" fontAlgn="base" latinLnBrk="0" hangingPunct="0">
              <a:lnSpc>
                <a:spcPct val="100000"/>
              </a:lnSpc>
              <a:spcBef>
                <a:spcPct val="0"/>
              </a:spcBef>
              <a:spcAft>
                <a:spcPct val="0"/>
              </a:spcAft>
              <a:buClrTx/>
              <a:buSzTx/>
              <a:tabLst/>
            </a:pPr>
            <a:endParaRPr kumimoji="0" lang="el-GR" sz="2800" b="0" i="0" u="none" strike="noStrike" cap="none" normalizeH="0" baseline="0" dirty="0" smtClean="0">
              <a:ln>
                <a:noFill/>
              </a:ln>
              <a:solidFill>
                <a:schemeClr val="accent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accent1"/>
                </a:solidFill>
                <a:effectLst/>
                <a:latin typeface="Arial" pitchFamily="34" charset="0"/>
                <a:ea typeface="Times New Roman" pitchFamily="18" charset="0"/>
                <a:cs typeface="Arial" pitchFamily="34" charset="0"/>
              </a:rPr>
              <a:t>Μια συναλλαγή είναι παράλληλη ή συμπληρωματική όταν η κατάσταση του Εγώ του πομπού και η κατάσταση του Εγώ του δέκτη σχηματίζουν παράλληλα βέλη. Αυτό το είδος επικοινωνίας είναι ισορροπημένο στο διαδικαστικό επίπεδο, δεν προκαλεί ούτε συγκρούσεις ούτε διαμάχες, αλλά υπάρχει ο κίνδυνος δημιουργίας ενός συγκεκριμένου τρόπου σχέσης και έτσι ο παραγωγικός χαρακτήρας δεν είναι εξασφαλισμένος.</a:t>
            </a:r>
            <a:endParaRPr kumimoji="0" lang="el-GR" sz="2800" b="0" i="0" u="none" strike="noStrike" cap="none" normalizeH="0" baseline="0" dirty="0" smtClean="0">
              <a:ln>
                <a:noFill/>
              </a:ln>
              <a:solidFill>
                <a:schemeClr val="accent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l-GR" sz="2800" b="0" i="0" u="none" strike="noStrike" cap="none" normalizeH="0" baseline="0" dirty="0" smtClean="0">
              <a:ln>
                <a:noFill/>
              </a:ln>
              <a:solidFill>
                <a:schemeClr val="accent1"/>
              </a:solidFill>
              <a:effectLst/>
              <a:latin typeface="Arial" pitchFamily="34" charset="0"/>
              <a:cs typeface="Arial" pitchFamily="34"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7" name="Rectangle 9"/>
          <p:cNvSpPr>
            <a:spLocks noChangeArrowheads="1"/>
          </p:cNvSpPr>
          <p:nvPr/>
        </p:nvSpPr>
        <p:spPr bwMode="auto">
          <a:xfrm>
            <a:off x="1785918" y="357166"/>
            <a:ext cx="6215106" cy="10772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l-GR"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l-GR" sz="2800" b="0" i="0" u="none" strike="noStrike" cap="none" normalizeH="0" baseline="0" dirty="0" smtClean="0">
                <a:ln>
                  <a:noFill/>
                </a:ln>
                <a:solidFill>
                  <a:schemeClr val="accent1"/>
                </a:solidFill>
                <a:effectLst/>
                <a:latin typeface="Arial" pitchFamily="34" charset="0"/>
                <a:ea typeface="Times New Roman" pitchFamily="18" charset="0"/>
                <a:cs typeface="Arial" pitchFamily="34" charset="0"/>
              </a:rPr>
              <a:t>Η συναλλαγή μπορεί να είναι ισότιμη.</a:t>
            </a:r>
            <a:endParaRPr kumimoji="0" lang="el-GR" sz="2800" b="0" i="0" u="none" strike="noStrike" cap="none" normalizeH="0" baseline="0" dirty="0" smtClean="0">
              <a:ln>
                <a:noFill/>
              </a:ln>
              <a:solidFill>
                <a:schemeClr val="accent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3018" name="Rectangle 10"/>
          <p:cNvSpPr>
            <a:spLocks noChangeArrowheads="1"/>
          </p:cNvSpPr>
          <p:nvPr/>
        </p:nvSpPr>
        <p:spPr bwMode="auto">
          <a:xfrm flipV="1">
            <a:off x="1571604" y="1357298"/>
            <a:ext cx="6357982"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l-GR" sz="1800" b="0" i="0" u="none" strike="noStrike" cap="none" normalizeH="0" baseline="0" smtClean="0">
              <a:ln>
                <a:noFill/>
              </a:ln>
              <a:solidFill>
                <a:schemeClr val="tx1"/>
              </a:solidFill>
              <a:effectLst/>
              <a:latin typeface="Arial" pitchFamily="34" charset="0"/>
              <a:cs typeface="Arial" pitchFamily="34" charset="0"/>
            </a:endParaRPr>
          </a:p>
        </p:txBody>
      </p:sp>
      <p:sp>
        <p:nvSpPr>
          <p:cNvPr id="13" name="12 - Έλλειψη"/>
          <p:cNvSpPr/>
          <p:nvPr/>
        </p:nvSpPr>
        <p:spPr>
          <a:xfrm>
            <a:off x="2786050" y="2071678"/>
            <a:ext cx="1357322" cy="8572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Γ</a:t>
            </a:r>
            <a:endParaRPr lang="el-GR" dirty="0"/>
          </a:p>
        </p:txBody>
      </p:sp>
      <p:sp>
        <p:nvSpPr>
          <p:cNvPr id="14" name="13 - Έλλειψη"/>
          <p:cNvSpPr/>
          <p:nvPr/>
        </p:nvSpPr>
        <p:spPr>
          <a:xfrm>
            <a:off x="2857488" y="3357562"/>
            <a:ext cx="1285884" cy="8572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Ε</a:t>
            </a:r>
            <a:endParaRPr lang="el-GR" dirty="0"/>
          </a:p>
        </p:txBody>
      </p:sp>
      <p:sp>
        <p:nvSpPr>
          <p:cNvPr id="15" name="14 - Έλλειψη"/>
          <p:cNvSpPr/>
          <p:nvPr/>
        </p:nvSpPr>
        <p:spPr>
          <a:xfrm>
            <a:off x="2857488" y="4572008"/>
            <a:ext cx="1357322" cy="8572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Π</a:t>
            </a:r>
            <a:endParaRPr lang="el-GR" dirty="0"/>
          </a:p>
        </p:txBody>
      </p:sp>
      <p:sp>
        <p:nvSpPr>
          <p:cNvPr id="16" name="15 - Έλλειψη"/>
          <p:cNvSpPr/>
          <p:nvPr/>
        </p:nvSpPr>
        <p:spPr>
          <a:xfrm>
            <a:off x="5214942" y="4643446"/>
            <a:ext cx="1357322" cy="8572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Π</a:t>
            </a:r>
            <a:endParaRPr lang="el-GR" dirty="0"/>
          </a:p>
        </p:txBody>
      </p:sp>
      <p:sp>
        <p:nvSpPr>
          <p:cNvPr id="17" name="16 - Έλλειψη"/>
          <p:cNvSpPr/>
          <p:nvPr/>
        </p:nvSpPr>
        <p:spPr>
          <a:xfrm>
            <a:off x="5214942" y="3357562"/>
            <a:ext cx="1357322" cy="8572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Ε</a:t>
            </a:r>
            <a:endParaRPr lang="el-GR" dirty="0"/>
          </a:p>
        </p:txBody>
      </p:sp>
      <p:sp>
        <p:nvSpPr>
          <p:cNvPr id="18" name="17 - Έλλειψη"/>
          <p:cNvSpPr/>
          <p:nvPr/>
        </p:nvSpPr>
        <p:spPr>
          <a:xfrm>
            <a:off x="5143504" y="2071678"/>
            <a:ext cx="1357322" cy="8572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Γ</a:t>
            </a:r>
            <a:endParaRPr lang="el-GR" dirty="0"/>
          </a:p>
        </p:txBody>
      </p:sp>
      <p:sp>
        <p:nvSpPr>
          <p:cNvPr id="19" name="18 - Δεξιό βέλος"/>
          <p:cNvSpPr/>
          <p:nvPr/>
        </p:nvSpPr>
        <p:spPr>
          <a:xfrm>
            <a:off x="4286248" y="3286124"/>
            <a:ext cx="1000132" cy="42862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000" dirty="0" smtClean="0"/>
              <a:t>ΕΡΩΤΗΣΗ</a:t>
            </a:r>
            <a:endParaRPr lang="el-GR" sz="1000" dirty="0"/>
          </a:p>
        </p:txBody>
      </p:sp>
      <p:sp>
        <p:nvSpPr>
          <p:cNvPr id="20" name="19 - Αριστερό βέλος"/>
          <p:cNvSpPr/>
          <p:nvPr/>
        </p:nvSpPr>
        <p:spPr>
          <a:xfrm>
            <a:off x="4143372" y="3929066"/>
            <a:ext cx="1071570" cy="42862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050" dirty="0" smtClean="0"/>
              <a:t>ΑΠΑΝΤΗΣΗ</a:t>
            </a:r>
            <a:endParaRPr lang="el-GR" sz="1050" dirty="0"/>
          </a:p>
        </p:txBody>
      </p:sp>
      <p:sp>
        <p:nvSpPr>
          <p:cNvPr id="21" name="20 - Κατακόρυφος πάπυρος"/>
          <p:cNvSpPr/>
          <p:nvPr/>
        </p:nvSpPr>
        <p:spPr>
          <a:xfrm>
            <a:off x="571472" y="2143116"/>
            <a:ext cx="1857388" cy="3357586"/>
          </a:xfrm>
          <a:prstGeom prst="vertic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ΕΡΩΤΗΣΗ</a:t>
            </a:r>
            <a:r>
              <a:rPr lang="en-US" dirty="0" smtClean="0"/>
              <a:t>: </a:t>
            </a:r>
            <a:r>
              <a:rPr lang="el-GR" dirty="0" smtClean="0"/>
              <a:t>ΠΟΥ ΒΑΛΑΤΕ ΤΟΝ ΦΑΚΕΛΟ Χ</a:t>
            </a:r>
            <a:r>
              <a:rPr lang="en-US" dirty="0" smtClean="0"/>
              <a:t>;</a:t>
            </a:r>
            <a:endParaRPr lang="el-GR" dirty="0"/>
          </a:p>
        </p:txBody>
      </p:sp>
      <p:sp>
        <p:nvSpPr>
          <p:cNvPr id="22" name="21 - Κατακόρυφος πάπυρος"/>
          <p:cNvSpPr/>
          <p:nvPr/>
        </p:nvSpPr>
        <p:spPr>
          <a:xfrm>
            <a:off x="6786578" y="2071678"/>
            <a:ext cx="1857388" cy="3357586"/>
          </a:xfrm>
          <a:prstGeom prst="vertic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ΑΠΑΝΤΗΣΗ</a:t>
            </a:r>
            <a:r>
              <a:rPr lang="en-US" dirty="0" smtClean="0"/>
              <a:t>: </a:t>
            </a:r>
            <a:r>
              <a:rPr lang="el-GR" dirty="0" smtClean="0"/>
              <a:t>ΒΡΙΣΚΕΤΑΙ ΣΤΟ ΔΕΥΤΕΡΟ ΣΥΡΤΑΡΙ</a:t>
            </a:r>
            <a:endParaRPr lang="el-G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7" name="Rectangle 9"/>
          <p:cNvSpPr>
            <a:spLocks noChangeArrowheads="1"/>
          </p:cNvSpPr>
          <p:nvPr/>
        </p:nvSpPr>
        <p:spPr bwMode="auto">
          <a:xfrm>
            <a:off x="1000100" y="357166"/>
            <a:ext cx="7358114" cy="10772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l-GR"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l-GR" sz="2800" b="0" i="0" u="none" strike="noStrike" cap="none" normalizeH="0" baseline="0" dirty="0" smtClean="0">
                <a:ln>
                  <a:noFill/>
                </a:ln>
                <a:solidFill>
                  <a:schemeClr val="accent1"/>
                </a:solidFill>
                <a:effectLst/>
                <a:latin typeface="Arial" pitchFamily="34" charset="0"/>
                <a:ea typeface="Times New Roman" pitchFamily="18" charset="0"/>
                <a:cs typeface="Arial" pitchFamily="34" charset="0"/>
              </a:rPr>
              <a:t>Η συναλλαγή μπορεί να είναι μη ισότιμη.</a:t>
            </a:r>
            <a:endParaRPr kumimoji="0" lang="el-GR" sz="2800" b="0" i="0" u="none" strike="noStrike" cap="none" normalizeH="0" baseline="0" dirty="0" smtClean="0">
              <a:ln>
                <a:noFill/>
              </a:ln>
              <a:solidFill>
                <a:schemeClr val="accent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3018" name="Rectangle 10"/>
          <p:cNvSpPr>
            <a:spLocks noChangeArrowheads="1"/>
          </p:cNvSpPr>
          <p:nvPr/>
        </p:nvSpPr>
        <p:spPr bwMode="auto">
          <a:xfrm flipV="1">
            <a:off x="1571604" y="1357298"/>
            <a:ext cx="6357982"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l-GR" sz="1800" b="0" i="0" u="none" strike="noStrike" cap="none" normalizeH="0" baseline="0" smtClean="0">
              <a:ln>
                <a:noFill/>
              </a:ln>
              <a:solidFill>
                <a:schemeClr val="tx1"/>
              </a:solidFill>
              <a:effectLst/>
              <a:latin typeface="Arial" pitchFamily="34" charset="0"/>
              <a:cs typeface="Arial" pitchFamily="34" charset="0"/>
            </a:endParaRPr>
          </a:p>
        </p:txBody>
      </p:sp>
      <p:sp>
        <p:nvSpPr>
          <p:cNvPr id="13" name="12 - Έλλειψη"/>
          <p:cNvSpPr/>
          <p:nvPr/>
        </p:nvSpPr>
        <p:spPr>
          <a:xfrm>
            <a:off x="2786050" y="2071678"/>
            <a:ext cx="1357322" cy="8572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Γ</a:t>
            </a:r>
            <a:endParaRPr lang="el-GR" dirty="0"/>
          </a:p>
        </p:txBody>
      </p:sp>
      <p:sp>
        <p:nvSpPr>
          <p:cNvPr id="14" name="13 - Έλλειψη"/>
          <p:cNvSpPr/>
          <p:nvPr/>
        </p:nvSpPr>
        <p:spPr>
          <a:xfrm>
            <a:off x="2857488" y="3357562"/>
            <a:ext cx="1285884" cy="8572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Ε</a:t>
            </a:r>
            <a:endParaRPr lang="el-GR" dirty="0"/>
          </a:p>
        </p:txBody>
      </p:sp>
      <p:sp>
        <p:nvSpPr>
          <p:cNvPr id="15" name="14 - Έλλειψη"/>
          <p:cNvSpPr/>
          <p:nvPr/>
        </p:nvSpPr>
        <p:spPr>
          <a:xfrm>
            <a:off x="2857488" y="4572008"/>
            <a:ext cx="1357322" cy="8572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Π</a:t>
            </a:r>
            <a:endParaRPr lang="el-GR" dirty="0"/>
          </a:p>
        </p:txBody>
      </p:sp>
      <p:sp>
        <p:nvSpPr>
          <p:cNvPr id="16" name="15 - Έλλειψη"/>
          <p:cNvSpPr/>
          <p:nvPr/>
        </p:nvSpPr>
        <p:spPr>
          <a:xfrm>
            <a:off x="5214942" y="4643446"/>
            <a:ext cx="1357322" cy="8572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Π</a:t>
            </a:r>
            <a:endParaRPr lang="el-GR" dirty="0"/>
          </a:p>
        </p:txBody>
      </p:sp>
      <p:sp>
        <p:nvSpPr>
          <p:cNvPr id="17" name="16 - Έλλειψη"/>
          <p:cNvSpPr/>
          <p:nvPr/>
        </p:nvSpPr>
        <p:spPr>
          <a:xfrm>
            <a:off x="5214942" y="3357562"/>
            <a:ext cx="1357322" cy="8572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Ε</a:t>
            </a:r>
            <a:endParaRPr lang="el-GR" dirty="0"/>
          </a:p>
        </p:txBody>
      </p:sp>
      <p:sp>
        <p:nvSpPr>
          <p:cNvPr id="18" name="17 - Έλλειψη"/>
          <p:cNvSpPr/>
          <p:nvPr/>
        </p:nvSpPr>
        <p:spPr>
          <a:xfrm>
            <a:off x="5143504" y="2071678"/>
            <a:ext cx="1357322" cy="8572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Γ</a:t>
            </a:r>
            <a:endParaRPr lang="el-GR" dirty="0"/>
          </a:p>
        </p:txBody>
      </p:sp>
      <p:sp>
        <p:nvSpPr>
          <p:cNvPr id="19" name="18 - Δεξιό βέλος"/>
          <p:cNvSpPr/>
          <p:nvPr/>
        </p:nvSpPr>
        <p:spPr>
          <a:xfrm rot="18486498">
            <a:off x="3497130" y="3402876"/>
            <a:ext cx="2134919" cy="42862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000" dirty="0" smtClean="0"/>
              <a:t>ΕΡΩΤΗΣΗ</a:t>
            </a:r>
            <a:endParaRPr lang="el-GR" sz="1000" dirty="0"/>
          </a:p>
        </p:txBody>
      </p:sp>
      <p:sp>
        <p:nvSpPr>
          <p:cNvPr id="20" name="19 - Αριστερό βέλος"/>
          <p:cNvSpPr/>
          <p:nvPr/>
        </p:nvSpPr>
        <p:spPr>
          <a:xfrm rot="18384849">
            <a:off x="3771241" y="3683873"/>
            <a:ext cx="2216750" cy="42862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050" dirty="0" smtClean="0"/>
              <a:t>ΑΠΑΝΤΗΣΗ</a:t>
            </a:r>
            <a:endParaRPr lang="el-GR" sz="1050" dirty="0"/>
          </a:p>
        </p:txBody>
      </p:sp>
      <p:sp>
        <p:nvSpPr>
          <p:cNvPr id="21" name="20 - Κατακόρυφος πάπυρος"/>
          <p:cNvSpPr/>
          <p:nvPr/>
        </p:nvSpPr>
        <p:spPr>
          <a:xfrm>
            <a:off x="571472" y="2143116"/>
            <a:ext cx="1857388" cy="3357586"/>
          </a:xfrm>
          <a:prstGeom prst="vertic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ΕΡΩΤΗΣΗ</a:t>
            </a:r>
            <a:r>
              <a:rPr lang="en-US" dirty="0" smtClean="0"/>
              <a:t>: </a:t>
            </a:r>
            <a:r>
              <a:rPr lang="el-GR" dirty="0" smtClean="0"/>
              <a:t>ΦΟΒΑΜΑΙ</a:t>
            </a:r>
            <a:endParaRPr lang="el-GR" dirty="0"/>
          </a:p>
        </p:txBody>
      </p:sp>
      <p:sp>
        <p:nvSpPr>
          <p:cNvPr id="22" name="21 - Κατακόρυφος πάπυρος"/>
          <p:cNvSpPr/>
          <p:nvPr/>
        </p:nvSpPr>
        <p:spPr>
          <a:xfrm>
            <a:off x="6786578" y="2071678"/>
            <a:ext cx="1857388" cy="3357586"/>
          </a:xfrm>
          <a:prstGeom prst="vertic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ΑΠΑΝΤΗΣΗ</a:t>
            </a:r>
            <a:r>
              <a:rPr lang="en-US" dirty="0" smtClean="0"/>
              <a:t>: </a:t>
            </a:r>
            <a:r>
              <a:rPr lang="el-GR" dirty="0" smtClean="0"/>
              <a:t>ΜΗ ΦΟΒΑΣΑΙ ΤΙΠΟΤΑ. ΕΓΩ ΕΙΜΑΙ ΕΔΩ! </a:t>
            </a:r>
            <a:endParaRPr lang="el-G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7" name="Rectangle 9"/>
          <p:cNvSpPr>
            <a:spLocks noChangeArrowheads="1"/>
          </p:cNvSpPr>
          <p:nvPr/>
        </p:nvSpPr>
        <p:spPr bwMode="auto">
          <a:xfrm>
            <a:off x="357158" y="285728"/>
            <a:ext cx="8286808"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a:r>
              <a:rPr lang="el-GR" sz="2400" dirty="0" smtClean="0">
                <a:solidFill>
                  <a:schemeClr val="accent1"/>
                </a:solidFill>
              </a:rPr>
              <a:t>Η Σταυροειδής συναλλαγή.</a:t>
            </a:r>
          </a:p>
          <a:p>
            <a:pPr algn="just"/>
            <a:r>
              <a:rPr lang="el-GR" sz="2400" dirty="0" smtClean="0">
                <a:solidFill>
                  <a:schemeClr val="accent1"/>
                </a:solidFill>
              </a:rPr>
              <a:t>Η συναλλαγή είναι σταυροειδής όταν μια άλλη κατάσταση, από αυτή που ζητήθηκε από το Εγώ του πομπού, του Εγώ του δέκτη απαντά στην ερώτηση.</a:t>
            </a:r>
            <a:endParaRPr kumimoji="0" lang="el-GR" sz="2400" b="0" i="0" u="none" strike="noStrike" cap="none" normalizeH="0" baseline="0" dirty="0" smtClean="0">
              <a:ln>
                <a:noFill/>
              </a:ln>
              <a:solidFill>
                <a:schemeClr val="accent1"/>
              </a:solidFill>
              <a:effectLst/>
              <a:latin typeface="Arial" pitchFamily="34" charset="0"/>
              <a:cs typeface="Arial" pitchFamily="34" charset="0"/>
            </a:endParaRPr>
          </a:p>
        </p:txBody>
      </p:sp>
      <p:sp>
        <p:nvSpPr>
          <p:cNvPr id="43018" name="Rectangle 10"/>
          <p:cNvSpPr>
            <a:spLocks noChangeArrowheads="1"/>
          </p:cNvSpPr>
          <p:nvPr/>
        </p:nvSpPr>
        <p:spPr bwMode="auto">
          <a:xfrm flipV="1">
            <a:off x="1571604" y="1357298"/>
            <a:ext cx="6357982"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l-GR" sz="1800" b="0" i="0" u="none" strike="noStrike" cap="none" normalizeH="0" baseline="0" smtClean="0">
              <a:ln>
                <a:noFill/>
              </a:ln>
              <a:solidFill>
                <a:schemeClr val="tx1"/>
              </a:solidFill>
              <a:effectLst/>
              <a:latin typeface="Arial" pitchFamily="34" charset="0"/>
              <a:cs typeface="Arial" pitchFamily="34" charset="0"/>
            </a:endParaRPr>
          </a:p>
        </p:txBody>
      </p:sp>
      <p:sp>
        <p:nvSpPr>
          <p:cNvPr id="13" name="12 - Έλλειψη"/>
          <p:cNvSpPr/>
          <p:nvPr/>
        </p:nvSpPr>
        <p:spPr>
          <a:xfrm>
            <a:off x="2786050" y="2071678"/>
            <a:ext cx="1357322" cy="8572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Γ</a:t>
            </a:r>
            <a:endParaRPr lang="el-GR" dirty="0"/>
          </a:p>
        </p:txBody>
      </p:sp>
      <p:sp>
        <p:nvSpPr>
          <p:cNvPr id="14" name="13 - Έλλειψη"/>
          <p:cNvSpPr/>
          <p:nvPr/>
        </p:nvSpPr>
        <p:spPr>
          <a:xfrm>
            <a:off x="2857488" y="3357562"/>
            <a:ext cx="1285884" cy="8572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Ε</a:t>
            </a:r>
            <a:endParaRPr lang="el-GR" dirty="0"/>
          </a:p>
        </p:txBody>
      </p:sp>
      <p:sp>
        <p:nvSpPr>
          <p:cNvPr id="15" name="14 - Έλλειψη"/>
          <p:cNvSpPr/>
          <p:nvPr/>
        </p:nvSpPr>
        <p:spPr>
          <a:xfrm>
            <a:off x="2857488" y="4572008"/>
            <a:ext cx="1357322" cy="8572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Π</a:t>
            </a:r>
            <a:endParaRPr lang="el-GR" dirty="0"/>
          </a:p>
        </p:txBody>
      </p:sp>
      <p:sp>
        <p:nvSpPr>
          <p:cNvPr id="16" name="15 - Έλλειψη"/>
          <p:cNvSpPr/>
          <p:nvPr/>
        </p:nvSpPr>
        <p:spPr>
          <a:xfrm>
            <a:off x="5214942" y="4643446"/>
            <a:ext cx="1357322" cy="8572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Π</a:t>
            </a:r>
            <a:endParaRPr lang="el-GR" dirty="0"/>
          </a:p>
        </p:txBody>
      </p:sp>
      <p:sp>
        <p:nvSpPr>
          <p:cNvPr id="17" name="16 - Έλλειψη"/>
          <p:cNvSpPr/>
          <p:nvPr/>
        </p:nvSpPr>
        <p:spPr>
          <a:xfrm>
            <a:off x="5214942" y="3357562"/>
            <a:ext cx="1357322" cy="8572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Ε</a:t>
            </a:r>
            <a:endParaRPr lang="el-GR" dirty="0"/>
          </a:p>
        </p:txBody>
      </p:sp>
      <p:sp>
        <p:nvSpPr>
          <p:cNvPr id="18" name="17 - Έλλειψη"/>
          <p:cNvSpPr/>
          <p:nvPr/>
        </p:nvSpPr>
        <p:spPr>
          <a:xfrm>
            <a:off x="5143504" y="2071678"/>
            <a:ext cx="1357322" cy="8572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Γ</a:t>
            </a:r>
            <a:endParaRPr lang="el-GR" dirty="0"/>
          </a:p>
        </p:txBody>
      </p:sp>
      <p:sp>
        <p:nvSpPr>
          <p:cNvPr id="19" name="18 - Δεξιό βέλος"/>
          <p:cNvSpPr/>
          <p:nvPr/>
        </p:nvSpPr>
        <p:spPr>
          <a:xfrm rot="3505399">
            <a:off x="3487552" y="3600907"/>
            <a:ext cx="2320300" cy="42862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000" dirty="0" smtClean="0"/>
              <a:t>ΕΡΩΤΗΣΗ</a:t>
            </a:r>
            <a:endParaRPr lang="el-GR" sz="1000" dirty="0"/>
          </a:p>
        </p:txBody>
      </p:sp>
      <p:sp>
        <p:nvSpPr>
          <p:cNvPr id="20" name="19 - Αριστερό βέλος"/>
          <p:cNvSpPr/>
          <p:nvPr/>
        </p:nvSpPr>
        <p:spPr>
          <a:xfrm rot="18214282">
            <a:off x="3744936" y="3664863"/>
            <a:ext cx="2219131" cy="42862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050" dirty="0" smtClean="0"/>
              <a:t>ΑΠΑΝΤΗΣΗ</a:t>
            </a:r>
            <a:endParaRPr lang="el-GR" sz="1050" dirty="0"/>
          </a:p>
        </p:txBody>
      </p:sp>
      <p:sp>
        <p:nvSpPr>
          <p:cNvPr id="21" name="20 - Κατακόρυφος πάπυρος"/>
          <p:cNvSpPr/>
          <p:nvPr/>
        </p:nvSpPr>
        <p:spPr>
          <a:xfrm>
            <a:off x="571472" y="2143116"/>
            <a:ext cx="1857388" cy="3357586"/>
          </a:xfrm>
          <a:prstGeom prst="vertic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ΕΡΩΤΗΣΗ</a:t>
            </a:r>
            <a:r>
              <a:rPr lang="en-US" dirty="0" smtClean="0"/>
              <a:t>: </a:t>
            </a:r>
            <a:r>
              <a:rPr lang="el-GR" dirty="0" smtClean="0"/>
              <a:t>ΞΕΡΕΙΣ </a:t>
            </a:r>
            <a:r>
              <a:rPr lang="el-GR" b="1" i="1" dirty="0" smtClean="0"/>
              <a:t>ΜΗΠΩΣ </a:t>
            </a:r>
            <a:r>
              <a:rPr lang="el-GR" dirty="0" smtClean="0"/>
              <a:t>ΠΟΙΑ ΕΊΝΑΙ Η ΤΙΜΗ ΤΟΥ ΓΙΕΝ ΣΗΜΕΡΑ</a:t>
            </a:r>
            <a:r>
              <a:rPr lang="en-US" dirty="0" smtClean="0"/>
              <a:t>;</a:t>
            </a:r>
            <a:endParaRPr lang="el-GR" dirty="0"/>
          </a:p>
        </p:txBody>
      </p:sp>
      <p:sp>
        <p:nvSpPr>
          <p:cNvPr id="22" name="21 - Κατακόρυφος πάπυρος"/>
          <p:cNvSpPr/>
          <p:nvPr/>
        </p:nvSpPr>
        <p:spPr>
          <a:xfrm>
            <a:off x="6786578" y="2071678"/>
            <a:ext cx="1857388" cy="3357586"/>
          </a:xfrm>
          <a:prstGeom prst="vertic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ΑΠΑΝΤΗΣΗ</a:t>
            </a:r>
            <a:r>
              <a:rPr lang="en-US" dirty="0" smtClean="0"/>
              <a:t>: </a:t>
            </a:r>
            <a:r>
              <a:rPr lang="el-GR" dirty="0" smtClean="0"/>
              <a:t>ΚΥΡΙΕ ΔΕΝ ΕΙΣΤΕ ΕΔΩ ΓΙΑ ΝΑ ΜΟΥ ΔΩΣΕΤΕ ΜΑΘΗΜΑΤΑ ΚΑΙ ΑΝ ΗΣΑΣΤΑΝ ΙΚΑΝΟΣ ΘΑ ΤΟ ΕΙΧΑΜΕ ΚΑΤΑΛΑΒΕΙ</a:t>
            </a:r>
            <a:endParaRPr lang="el-G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1"/>
          <p:cNvSpPr>
            <a:spLocks noChangeArrowheads="1"/>
          </p:cNvSpPr>
          <p:nvPr/>
        </p:nvSpPr>
        <p:spPr bwMode="auto">
          <a:xfrm>
            <a:off x="571472" y="2000240"/>
            <a:ext cx="7858180" cy="224676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accent1"/>
                </a:solidFill>
                <a:effectLst/>
                <a:latin typeface="Arial" pitchFamily="34" charset="0"/>
                <a:ea typeface="Times New Roman" pitchFamily="18" charset="0"/>
                <a:cs typeface="Arial" pitchFamily="34" charset="0"/>
              </a:rPr>
              <a:t>Ο κίνδυνος της συναλλαγής αυτού του είδους είναι ότι προκαλεί ένα χάσμα, μια διαμάχη μέσα στη σχέση, κάτι που μπορεί να αποτελέσει ένα στοιχείο αποτυχίας ή μια λυτρωτική ανανέωση.</a:t>
            </a:r>
            <a:endParaRPr kumimoji="0" lang="el-GR" sz="2800" b="0" i="0" u="none" strike="noStrike" cap="none" normalizeH="0" baseline="0" dirty="0" smtClean="0">
              <a:ln>
                <a:noFill/>
              </a:ln>
              <a:solidFill>
                <a:schemeClr val="accent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l-GR" sz="2800" b="0" i="0" u="none" strike="noStrike" cap="none" normalizeH="0" baseline="0" dirty="0" smtClean="0">
              <a:ln>
                <a:noFill/>
              </a:ln>
              <a:solidFill>
                <a:schemeClr val="accent1"/>
              </a:solidFill>
              <a:effectLst/>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ChangeArrowheads="1"/>
          </p:cNvSpPr>
          <p:nvPr/>
        </p:nvSpPr>
        <p:spPr bwMode="auto">
          <a:xfrm>
            <a:off x="285720" y="1"/>
            <a:ext cx="8572560" cy="569386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495300" algn="l"/>
              </a:tabLst>
            </a:pPr>
            <a:endParaRPr kumimoji="0" lang="en-US" sz="2800" b="0" i="0" u="none" strike="noStrike" cap="none" normalizeH="0" baseline="0" dirty="0" smtClean="0">
              <a:ln>
                <a:noFill/>
              </a:ln>
              <a:solidFill>
                <a:schemeClr val="accent1"/>
              </a:solidFill>
              <a:effectLst/>
              <a:latin typeface="Arial" pitchFamily="34" charset="0"/>
              <a:ea typeface="Times New Roman" pitchFamily="18"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tab pos="495300" algn="l"/>
              </a:tabLst>
            </a:pPr>
            <a:endParaRPr lang="en-US" sz="2800" dirty="0" smtClean="0">
              <a:solidFill>
                <a:schemeClr val="accent1"/>
              </a:solidFill>
              <a:latin typeface="Arial" pitchFamily="34" charset="0"/>
              <a:ea typeface="Times New Roman" pitchFamily="18"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tab pos="495300" algn="l"/>
              </a:tabLst>
            </a:pPr>
            <a:endParaRPr kumimoji="0" lang="en-US" sz="2800" b="0" i="0" u="none" strike="noStrike" cap="none" normalizeH="0" baseline="0" dirty="0" smtClean="0">
              <a:ln>
                <a:noFill/>
              </a:ln>
              <a:solidFill>
                <a:schemeClr val="accent1"/>
              </a:solidFill>
              <a:effectLst/>
              <a:latin typeface="Arial" pitchFamily="34" charset="0"/>
              <a:ea typeface="Times New Roman" pitchFamily="18"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tab pos="495300" algn="l"/>
              </a:tabLst>
            </a:pPr>
            <a:r>
              <a:rPr kumimoji="0" lang="el-GR" sz="2800" b="0" i="0" u="none" strike="noStrike" cap="none" normalizeH="0" baseline="0" dirty="0" smtClean="0">
                <a:ln>
                  <a:noFill/>
                </a:ln>
                <a:solidFill>
                  <a:schemeClr val="accent1"/>
                </a:solidFill>
                <a:effectLst/>
                <a:latin typeface="Arial" pitchFamily="34" charset="0"/>
                <a:ea typeface="Times New Roman" pitchFamily="18" charset="0"/>
                <a:cs typeface="Arial" pitchFamily="34" charset="0"/>
              </a:rPr>
              <a:t>Σε τέτοιες περιπτώσεις οι σκέψεις μας παίρνουν την εξής περίπου μορφή,</a:t>
            </a:r>
            <a:endParaRPr kumimoji="0" lang="en-US" sz="2800" b="0" i="0" u="none" strike="noStrike" cap="none" normalizeH="0" baseline="0" dirty="0" smtClean="0">
              <a:ln>
                <a:noFill/>
              </a:ln>
              <a:solidFill>
                <a:schemeClr val="accent1"/>
              </a:solidFill>
              <a:effectLst/>
              <a:latin typeface="Arial" pitchFamily="34" charset="0"/>
              <a:ea typeface="Times New Roman" pitchFamily="18"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tab pos="495300" algn="l"/>
              </a:tabLst>
            </a:pPr>
            <a:endParaRPr kumimoji="0" lang="el-GR" sz="2800" b="0" i="0" u="none" strike="noStrike" cap="none" normalizeH="0" baseline="0" dirty="0" smtClean="0">
              <a:ln>
                <a:noFill/>
              </a:ln>
              <a:solidFill>
                <a:schemeClr val="accent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95300" algn="l"/>
              </a:tabLst>
            </a:pPr>
            <a:r>
              <a:rPr kumimoji="0" lang="el-GR" sz="2800" b="0" i="0" u="none" strike="noStrike" cap="none" normalizeH="0" baseline="0" dirty="0" smtClean="0">
                <a:ln>
                  <a:noFill/>
                </a:ln>
                <a:solidFill>
                  <a:schemeClr val="accent1"/>
                </a:solidFill>
                <a:effectLst/>
                <a:latin typeface="Arial" pitchFamily="34" charset="0"/>
                <a:ea typeface="Times New Roman" pitchFamily="18" charset="0"/>
                <a:cs typeface="Arial" pitchFamily="34" charset="0"/>
              </a:rPr>
              <a:t>Γιατί αντέδρασε με αυτόν τον τρόπο.</a:t>
            </a:r>
            <a:endParaRPr kumimoji="0" lang="el-GR" sz="2800" b="0" i="0" u="none" strike="noStrike" cap="none" normalizeH="0" baseline="0" dirty="0" smtClean="0">
              <a:ln>
                <a:noFill/>
              </a:ln>
              <a:solidFill>
                <a:schemeClr val="accent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95300" algn="l"/>
              </a:tabLst>
            </a:pPr>
            <a:r>
              <a:rPr kumimoji="0" lang="el-GR" sz="2800" b="0" i="0" u="none" strike="noStrike" cap="none" normalizeH="0" baseline="0" dirty="0" smtClean="0">
                <a:ln>
                  <a:noFill/>
                </a:ln>
                <a:solidFill>
                  <a:schemeClr val="accent1"/>
                </a:solidFill>
                <a:effectLst/>
                <a:latin typeface="Arial" pitchFamily="34" charset="0"/>
                <a:ea typeface="Times New Roman" pitchFamily="18" charset="0"/>
                <a:cs typeface="Arial" pitchFamily="34" charset="0"/>
              </a:rPr>
              <a:t>Υπάρχει κάτι σ’</a:t>
            </a:r>
            <a:r>
              <a:rPr kumimoji="0" lang="en-US" sz="2800" b="0" i="0" u="none" strike="noStrike" cap="none" normalizeH="0" baseline="0" dirty="0" smtClean="0">
                <a:ln>
                  <a:noFill/>
                </a:ln>
                <a:solidFill>
                  <a:schemeClr val="accent1"/>
                </a:solidFill>
                <a:effectLst/>
                <a:latin typeface="Arial" pitchFamily="34" charset="0"/>
                <a:ea typeface="Times New Roman" pitchFamily="18" charset="0"/>
                <a:cs typeface="Arial" pitchFamily="34" charset="0"/>
              </a:rPr>
              <a:t> </a:t>
            </a:r>
            <a:r>
              <a:rPr kumimoji="0" lang="el-GR" sz="2800" b="0" i="0" u="none" strike="noStrike" cap="none" normalizeH="0" baseline="0" dirty="0" smtClean="0">
                <a:ln>
                  <a:noFill/>
                </a:ln>
                <a:solidFill>
                  <a:schemeClr val="accent1"/>
                </a:solidFill>
                <a:effectLst/>
                <a:latin typeface="Arial" pitchFamily="34" charset="0"/>
                <a:ea typeface="Times New Roman" pitchFamily="18" charset="0"/>
                <a:cs typeface="Arial" pitchFamily="34" charset="0"/>
              </a:rPr>
              <a:t>αυτόν που δεν μου αρέσει.</a:t>
            </a:r>
            <a:endParaRPr kumimoji="0" lang="el-GR" sz="2800" b="0" i="0" u="none" strike="noStrike" cap="none" normalizeH="0" baseline="0" dirty="0" smtClean="0">
              <a:ln>
                <a:noFill/>
              </a:ln>
              <a:solidFill>
                <a:schemeClr val="accent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95300" algn="l"/>
              </a:tabLst>
            </a:pPr>
            <a:r>
              <a:rPr kumimoji="0" lang="el-GR" sz="2800" b="0" i="0" u="none" strike="noStrike" cap="none" normalizeH="0" baseline="0" dirty="0" smtClean="0">
                <a:ln>
                  <a:noFill/>
                </a:ln>
                <a:solidFill>
                  <a:schemeClr val="accent1"/>
                </a:solidFill>
                <a:effectLst/>
                <a:latin typeface="Arial" pitchFamily="34" charset="0"/>
                <a:ea typeface="Times New Roman" pitchFamily="18" charset="0"/>
                <a:cs typeface="Arial" pitchFamily="34" charset="0"/>
              </a:rPr>
              <a:t>Μισώ να μιλάω στον Διοικητή. Ποτέ δεν ξέρω τι να πω.</a:t>
            </a:r>
            <a:endParaRPr kumimoji="0" lang="el-GR" sz="2800" b="0" i="0" u="none" strike="noStrike" cap="none" normalizeH="0" baseline="0" dirty="0" smtClean="0">
              <a:ln>
                <a:noFill/>
              </a:ln>
              <a:solidFill>
                <a:schemeClr val="accent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95300" algn="l"/>
              </a:tabLst>
            </a:pPr>
            <a:r>
              <a:rPr kumimoji="0" lang="el-GR" sz="2800" b="0" i="0" u="none" strike="noStrike" cap="none" normalizeH="0" baseline="0" dirty="0" smtClean="0">
                <a:ln>
                  <a:noFill/>
                </a:ln>
                <a:solidFill>
                  <a:schemeClr val="accent1"/>
                </a:solidFill>
                <a:effectLst/>
                <a:latin typeface="Arial" pitchFamily="34" charset="0"/>
                <a:ea typeface="Times New Roman" pitchFamily="18" charset="0"/>
                <a:cs typeface="Arial" pitchFamily="34" charset="0"/>
              </a:rPr>
              <a:t>Ποτέ δεν μ’</a:t>
            </a:r>
            <a:r>
              <a:rPr kumimoji="0" lang="en-US" sz="2800" b="0" i="0" u="none" strike="noStrike" cap="none" normalizeH="0" baseline="0" dirty="0" smtClean="0">
                <a:ln>
                  <a:noFill/>
                </a:ln>
                <a:solidFill>
                  <a:schemeClr val="accent1"/>
                </a:solidFill>
                <a:effectLst/>
                <a:latin typeface="Arial" pitchFamily="34" charset="0"/>
                <a:ea typeface="Times New Roman" pitchFamily="18" charset="0"/>
                <a:cs typeface="Arial" pitchFamily="34" charset="0"/>
              </a:rPr>
              <a:t> </a:t>
            </a:r>
            <a:r>
              <a:rPr kumimoji="0" lang="el-GR" sz="2800" b="0" i="0" u="none" strike="noStrike" cap="none" normalizeH="0" baseline="0" dirty="0" smtClean="0">
                <a:ln>
                  <a:noFill/>
                </a:ln>
                <a:solidFill>
                  <a:schemeClr val="accent1"/>
                </a:solidFill>
                <a:effectLst/>
                <a:latin typeface="Arial" pitchFamily="34" charset="0"/>
                <a:ea typeface="Times New Roman" pitchFamily="18" charset="0"/>
                <a:cs typeface="Arial" pitchFamily="34" charset="0"/>
              </a:rPr>
              <a:t>ακούει. Με κάνει να νιώθω ηλίθια.</a:t>
            </a:r>
            <a:endParaRPr kumimoji="0" lang="el-GR" sz="2800" b="0" i="0" u="none" strike="noStrike" cap="none" normalizeH="0" baseline="0" dirty="0" smtClean="0">
              <a:ln>
                <a:noFill/>
              </a:ln>
              <a:solidFill>
                <a:schemeClr val="accent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495300" algn="l"/>
              </a:tabLst>
            </a:pPr>
            <a:endParaRPr kumimoji="0" lang="en-US" sz="2800" b="0" i="0" u="none" strike="noStrike" cap="none" normalizeH="0" baseline="0" dirty="0" smtClean="0">
              <a:ln>
                <a:noFill/>
              </a:ln>
              <a:solidFill>
                <a:schemeClr val="accent1"/>
              </a:solidFill>
              <a:effectLst/>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495300" algn="l"/>
              </a:tabLst>
            </a:pPr>
            <a:endParaRPr kumimoji="0" lang="el-GR" sz="2800" b="0" i="0" u="none" strike="noStrike" cap="none" normalizeH="0" baseline="0" dirty="0" smtClean="0">
              <a:ln>
                <a:noFill/>
              </a:ln>
              <a:solidFill>
                <a:schemeClr val="accent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7" name="Rectangle 9"/>
          <p:cNvSpPr>
            <a:spLocks noChangeArrowheads="1"/>
          </p:cNvSpPr>
          <p:nvPr/>
        </p:nvSpPr>
        <p:spPr bwMode="auto">
          <a:xfrm>
            <a:off x="1785918" y="357166"/>
            <a:ext cx="6215106"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l-GR"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3018" name="Rectangle 10"/>
          <p:cNvSpPr>
            <a:spLocks noChangeArrowheads="1"/>
          </p:cNvSpPr>
          <p:nvPr/>
        </p:nvSpPr>
        <p:spPr bwMode="auto">
          <a:xfrm flipV="1">
            <a:off x="1571604" y="1357298"/>
            <a:ext cx="6357982"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l-GR" sz="1800" b="0" i="0" u="none" strike="noStrike" cap="none" normalizeH="0" baseline="0" smtClean="0">
              <a:ln>
                <a:noFill/>
              </a:ln>
              <a:solidFill>
                <a:schemeClr val="tx1"/>
              </a:solidFill>
              <a:effectLst/>
              <a:latin typeface="Arial" pitchFamily="34" charset="0"/>
              <a:cs typeface="Arial" pitchFamily="34" charset="0"/>
            </a:endParaRPr>
          </a:p>
        </p:txBody>
      </p:sp>
      <p:sp>
        <p:nvSpPr>
          <p:cNvPr id="13" name="12 - Έλλειψη"/>
          <p:cNvSpPr/>
          <p:nvPr/>
        </p:nvSpPr>
        <p:spPr>
          <a:xfrm>
            <a:off x="2786050" y="2071678"/>
            <a:ext cx="1357322" cy="8572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Γ</a:t>
            </a:r>
            <a:endParaRPr lang="el-GR" dirty="0"/>
          </a:p>
        </p:txBody>
      </p:sp>
      <p:sp>
        <p:nvSpPr>
          <p:cNvPr id="14" name="13 - Έλλειψη"/>
          <p:cNvSpPr/>
          <p:nvPr/>
        </p:nvSpPr>
        <p:spPr>
          <a:xfrm>
            <a:off x="2857488" y="3357562"/>
            <a:ext cx="1285884" cy="8572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Ε</a:t>
            </a:r>
            <a:endParaRPr lang="el-GR" dirty="0"/>
          </a:p>
        </p:txBody>
      </p:sp>
      <p:sp>
        <p:nvSpPr>
          <p:cNvPr id="15" name="14 - Έλλειψη"/>
          <p:cNvSpPr/>
          <p:nvPr/>
        </p:nvSpPr>
        <p:spPr>
          <a:xfrm>
            <a:off x="2857488" y="4572008"/>
            <a:ext cx="1357322" cy="8572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Π</a:t>
            </a:r>
            <a:endParaRPr lang="el-GR" dirty="0"/>
          </a:p>
        </p:txBody>
      </p:sp>
      <p:sp>
        <p:nvSpPr>
          <p:cNvPr id="16" name="15 - Έλλειψη"/>
          <p:cNvSpPr/>
          <p:nvPr/>
        </p:nvSpPr>
        <p:spPr>
          <a:xfrm>
            <a:off x="5214942" y="4643446"/>
            <a:ext cx="1357322" cy="8572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Π</a:t>
            </a:r>
            <a:endParaRPr lang="el-GR" dirty="0"/>
          </a:p>
        </p:txBody>
      </p:sp>
      <p:sp>
        <p:nvSpPr>
          <p:cNvPr id="17" name="16 - Έλλειψη"/>
          <p:cNvSpPr/>
          <p:nvPr/>
        </p:nvSpPr>
        <p:spPr>
          <a:xfrm>
            <a:off x="5214942" y="3357562"/>
            <a:ext cx="1357322" cy="8572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Ε</a:t>
            </a:r>
            <a:endParaRPr lang="el-GR" dirty="0"/>
          </a:p>
        </p:txBody>
      </p:sp>
      <p:sp>
        <p:nvSpPr>
          <p:cNvPr id="18" name="17 - Έλλειψη"/>
          <p:cNvSpPr/>
          <p:nvPr/>
        </p:nvSpPr>
        <p:spPr>
          <a:xfrm>
            <a:off x="5143504" y="2071678"/>
            <a:ext cx="1357322" cy="8572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Γ</a:t>
            </a:r>
            <a:endParaRPr lang="el-GR" dirty="0"/>
          </a:p>
        </p:txBody>
      </p:sp>
      <p:sp>
        <p:nvSpPr>
          <p:cNvPr id="19" name="18 - Δεξιό βέλος"/>
          <p:cNvSpPr/>
          <p:nvPr/>
        </p:nvSpPr>
        <p:spPr>
          <a:xfrm rot="18437635">
            <a:off x="3543122" y="3513234"/>
            <a:ext cx="2140437" cy="42862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000" dirty="0" smtClean="0"/>
              <a:t>ΕΡΩΤΗΣΗ</a:t>
            </a:r>
            <a:endParaRPr lang="el-GR" sz="1000" dirty="0"/>
          </a:p>
        </p:txBody>
      </p:sp>
      <p:sp>
        <p:nvSpPr>
          <p:cNvPr id="20" name="19 - Αριστερό βέλος"/>
          <p:cNvSpPr/>
          <p:nvPr/>
        </p:nvSpPr>
        <p:spPr>
          <a:xfrm>
            <a:off x="4000496" y="3929066"/>
            <a:ext cx="1428760" cy="42862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050" dirty="0" smtClean="0"/>
              <a:t>ΑΠΑΝΤΗΣΗ</a:t>
            </a:r>
            <a:endParaRPr lang="el-GR" sz="1050" dirty="0"/>
          </a:p>
        </p:txBody>
      </p:sp>
      <p:sp>
        <p:nvSpPr>
          <p:cNvPr id="21" name="20 - Κατακόρυφος πάπυρος"/>
          <p:cNvSpPr/>
          <p:nvPr/>
        </p:nvSpPr>
        <p:spPr>
          <a:xfrm>
            <a:off x="571472" y="2143116"/>
            <a:ext cx="2000264" cy="3357586"/>
          </a:xfrm>
          <a:prstGeom prst="vertic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ΕΡΩΤΗΣΗ ΓΡΑΜΜΑΤΕΑΣ</a:t>
            </a:r>
            <a:r>
              <a:rPr lang="en-US" dirty="0" smtClean="0"/>
              <a:t>: </a:t>
            </a:r>
            <a:r>
              <a:rPr lang="el-GR" dirty="0" smtClean="0"/>
              <a:t>ΒΑΡΕΘΗΚΑ ΑΥΤΌ ΤΟ </a:t>
            </a:r>
            <a:r>
              <a:rPr lang="en-US" dirty="0" smtClean="0"/>
              <a:t>LABTOP</a:t>
            </a:r>
            <a:r>
              <a:rPr lang="el-GR" dirty="0" smtClean="0"/>
              <a:t>. ΘΑ ΤΟ ΠΕΤΑΞΩ ΑΠΟ ΤΟ ΠΑΡΑΘΥΡΟ!</a:t>
            </a:r>
            <a:r>
              <a:rPr lang="en-US" dirty="0" smtClean="0"/>
              <a:t> </a:t>
            </a:r>
            <a:endParaRPr lang="el-GR" dirty="0"/>
          </a:p>
        </p:txBody>
      </p:sp>
      <p:sp>
        <p:nvSpPr>
          <p:cNvPr id="22" name="21 - Κατακόρυφος πάπυρος"/>
          <p:cNvSpPr/>
          <p:nvPr/>
        </p:nvSpPr>
        <p:spPr>
          <a:xfrm>
            <a:off x="6786578" y="2071678"/>
            <a:ext cx="2071702" cy="3357586"/>
          </a:xfrm>
          <a:prstGeom prst="vertic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ΑΠΑΝΤΗΣΗ ΠΡΟΪΣΤΑΜΕΝΟΥ</a:t>
            </a:r>
            <a:r>
              <a:rPr lang="en-US" dirty="0" smtClean="0"/>
              <a:t>: </a:t>
            </a:r>
            <a:r>
              <a:rPr lang="el-GR" dirty="0" smtClean="0"/>
              <a:t>ΦΑΙΝΕΣΤΕ ΘΥΜΩΜΕΝΗ!</a:t>
            </a:r>
            <a:endParaRPr lang="el-G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500034" y="1428736"/>
            <a:ext cx="8001056" cy="35394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el-GR" sz="2800" b="0" i="0" u="none" strike="noStrike" cap="none" normalizeH="0" baseline="0" dirty="0" smtClean="0">
              <a:ln>
                <a:noFill/>
              </a:ln>
              <a:solidFill>
                <a:schemeClr val="accent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pPr>
            <a:r>
              <a:rPr kumimoji="0" lang="en-US" sz="2800" b="0" i="0" u="none" strike="noStrike" cap="none" normalizeH="0" baseline="0" dirty="0" smtClean="0">
                <a:ln>
                  <a:noFill/>
                </a:ln>
                <a:solidFill>
                  <a:schemeClr val="accent1"/>
                </a:solidFill>
                <a:effectLst/>
                <a:latin typeface="Arial" pitchFamily="34" charset="0"/>
                <a:ea typeface="Times New Roman" pitchFamily="18" charset="0"/>
                <a:cs typeface="Arial" pitchFamily="34" charset="0"/>
              </a:rPr>
              <a:t>3.</a:t>
            </a:r>
            <a:r>
              <a:rPr kumimoji="0" lang="en-US" sz="2800" b="0" i="0" u="none" strike="noStrike" cap="none" normalizeH="0" dirty="0" smtClean="0">
                <a:ln>
                  <a:noFill/>
                </a:ln>
                <a:solidFill>
                  <a:schemeClr val="accent1"/>
                </a:solidFill>
                <a:effectLst/>
                <a:latin typeface="Arial" pitchFamily="34" charset="0"/>
                <a:ea typeface="Times New Roman" pitchFamily="18" charset="0"/>
                <a:cs typeface="Arial" pitchFamily="34" charset="0"/>
              </a:rPr>
              <a:t> </a:t>
            </a:r>
            <a:r>
              <a:rPr kumimoji="0" lang="el-GR" sz="2800" b="0" i="0" u="none" strike="noStrike" cap="none" normalizeH="0" baseline="0" dirty="0" smtClean="0">
                <a:ln>
                  <a:noFill/>
                </a:ln>
                <a:solidFill>
                  <a:schemeClr val="accent1"/>
                </a:solidFill>
                <a:effectLst/>
                <a:latin typeface="Arial" pitchFamily="34" charset="0"/>
                <a:ea typeface="Times New Roman" pitchFamily="18" charset="0"/>
                <a:cs typeface="Arial" pitchFamily="34" charset="0"/>
              </a:rPr>
              <a:t>Η καλυμμένη συναλλαγή</a:t>
            </a:r>
            <a:endParaRPr kumimoji="0" lang="en-US" sz="2800" b="0" i="0" u="none" strike="noStrike" cap="none" normalizeH="0" baseline="0" dirty="0" smtClean="0">
              <a:ln>
                <a:noFill/>
              </a:ln>
              <a:solidFill>
                <a:schemeClr val="accent1"/>
              </a:solidFill>
              <a:effectLst/>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pPr>
            <a:endParaRPr kumimoji="0" lang="el-GR" sz="2800" b="0" i="0" u="none" strike="noStrike" cap="none" normalizeH="0" baseline="0" dirty="0" smtClean="0">
              <a:ln>
                <a:noFill/>
              </a:ln>
              <a:solidFill>
                <a:schemeClr val="accent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accent1"/>
                </a:solidFill>
                <a:effectLst/>
                <a:latin typeface="Arial" pitchFamily="34" charset="0"/>
                <a:ea typeface="Times New Roman" pitchFamily="18" charset="0"/>
                <a:cs typeface="Arial" pitchFamily="34" charset="0"/>
              </a:rPr>
              <a:t>Μια καλυμμένη συναλλαγή φαίνεται επιφανειακά εντάξει, αλλά περιέχει κρυμμένα μηνύματα. Οι λέξεις που τη συνθέτουν είναι σε κοινωνικό επίπεδο, αλλά οι έννοιες είναι σε ψυχολογικό επίπεδο.</a:t>
            </a:r>
            <a:endParaRPr kumimoji="0" lang="el-GR" sz="2800" b="0" i="0" u="none" strike="noStrike" cap="none" normalizeH="0" baseline="0" dirty="0" smtClean="0">
              <a:ln>
                <a:noFill/>
              </a:ln>
              <a:solidFill>
                <a:schemeClr val="accent1"/>
              </a:solidFill>
              <a:effectLst/>
              <a:latin typeface="Arial" pitchFamily="34" charset="0"/>
              <a:cs typeface="Arial" pitchFamily="34"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7" name="Rectangle 9"/>
          <p:cNvSpPr>
            <a:spLocks noChangeArrowheads="1"/>
          </p:cNvSpPr>
          <p:nvPr/>
        </p:nvSpPr>
        <p:spPr bwMode="auto">
          <a:xfrm>
            <a:off x="1785918" y="857232"/>
            <a:ext cx="6215106" cy="80021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tabLst/>
            </a:pPr>
            <a:r>
              <a:rPr kumimoji="0" lang="el-GR" sz="2800" b="0" i="0" u="none" strike="noStrike" cap="none" normalizeH="0" baseline="0" dirty="0" smtClean="0">
                <a:ln>
                  <a:noFill/>
                </a:ln>
                <a:solidFill>
                  <a:schemeClr val="accent1"/>
                </a:solidFill>
                <a:effectLst/>
                <a:latin typeface="Arial" pitchFamily="34" charset="0"/>
                <a:cs typeface="Arial" pitchFamily="34" charset="0"/>
              </a:rPr>
              <a:t>Στο</a:t>
            </a:r>
            <a:r>
              <a:rPr kumimoji="0" lang="el-GR" sz="2800" b="0" i="0" u="none" strike="noStrike" cap="none" normalizeH="0" dirty="0" smtClean="0">
                <a:ln>
                  <a:noFill/>
                </a:ln>
                <a:solidFill>
                  <a:schemeClr val="accent1"/>
                </a:solidFill>
                <a:effectLst/>
                <a:latin typeface="Arial" pitchFamily="34" charset="0"/>
                <a:cs typeface="Arial" pitchFamily="34" charset="0"/>
              </a:rPr>
              <a:t> κοινωνικό επίπεδο</a:t>
            </a:r>
            <a:endParaRPr kumimoji="0" lang="el-GR" sz="2800" b="0" i="0" u="none" strike="noStrike" cap="none" normalizeH="0" baseline="0" dirty="0" smtClean="0">
              <a:ln>
                <a:noFill/>
              </a:ln>
              <a:solidFill>
                <a:schemeClr val="accent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3018" name="Rectangle 10"/>
          <p:cNvSpPr>
            <a:spLocks noChangeArrowheads="1"/>
          </p:cNvSpPr>
          <p:nvPr/>
        </p:nvSpPr>
        <p:spPr bwMode="auto">
          <a:xfrm flipV="1">
            <a:off x="1571604" y="1357298"/>
            <a:ext cx="6357982"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l-GR" sz="1800" b="0" i="0" u="none" strike="noStrike" cap="none" normalizeH="0" baseline="0" smtClean="0">
              <a:ln>
                <a:noFill/>
              </a:ln>
              <a:solidFill>
                <a:schemeClr val="tx1"/>
              </a:solidFill>
              <a:effectLst/>
              <a:latin typeface="Arial" pitchFamily="34" charset="0"/>
              <a:cs typeface="Arial" pitchFamily="34" charset="0"/>
            </a:endParaRPr>
          </a:p>
        </p:txBody>
      </p:sp>
      <p:sp>
        <p:nvSpPr>
          <p:cNvPr id="13" name="12 - Έλλειψη"/>
          <p:cNvSpPr/>
          <p:nvPr/>
        </p:nvSpPr>
        <p:spPr>
          <a:xfrm>
            <a:off x="2786050" y="2071678"/>
            <a:ext cx="1357322" cy="8572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Γ</a:t>
            </a:r>
            <a:endParaRPr lang="el-GR" dirty="0"/>
          </a:p>
        </p:txBody>
      </p:sp>
      <p:sp>
        <p:nvSpPr>
          <p:cNvPr id="14" name="13 - Έλλειψη"/>
          <p:cNvSpPr/>
          <p:nvPr/>
        </p:nvSpPr>
        <p:spPr>
          <a:xfrm>
            <a:off x="2857488" y="3357562"/>
            <a:ext cx="1285884" cy="8572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Ε</a:t>
            </a:r>
            <a:endParaRPr lang="el-GR" dirty="0"/>
          </a:p>
        </p:txBody>
      </p:sp>
      <p:sp>
        <p:nvSpPr>
          <p:cNvPr id="15" name="14 - Έλλειψη"/>
          <p:cNvSpPr/>
          <p:nvPr/>
        </p:nvSpPr>
        <p:spPr>
          <a:xfrm>
            <a:off x="2857488" y="4572008"/>
            <a:ext cx="1357322" cy="8572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Π</a:t>
            </a:r>
            <a:endParaRPr lang="el-GR" dirty="0"/>
          </a:p>
        </p:txBody>
      </p:sp>
      <p:sp>
        <p:nvSpPr>
          <p:cNvPr id="16" name="15 - Έλλειψη"/>
          <p:cNvSpPr/>
          <p:nvPr/>
        </p:nvSpPr>
        <p:spPr>
          <a:xfrm>
            <a:off x="5214942" y="4643446"/>
            <a:ext cx="1357322" cy="8572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Π</a:t>
            </a:r>
            <a:endParaRPr lang="el-GR" dirty="0"/>
          </a:p>
        </p:txBody>
      </p:sp>
      <p:sp>
        <p:nvSpPr>
          <p:cNvPr id="17" name="16 - Έλλειψη"/>
          <p:cNvSpPr/>
          <p:nvPr/>
        </p:nvSpPr>
        <p:spPr>
          <a:xfrm>
            <a:off x="5214942" y="3357562"/>
            <a:ext cx="1357322" cy="8572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Ε</a:t>
            </a:r>
            <a:endParaRPr lang="el-GR" dirty="0"/>
          </a:p>
        </p:txBody>
      </p:sp>
      <p:sp>
        <p:nvSpPr>
          <p:cNvPr id="18" name="17 - Έλλειψη"/>
          <p:cNvSpPr/>
          <p:nvPr/>
        </p:nvSpPr>
        <p:spPr>
          <a:xfrm>
            <a:off x="5143504" y="2071678"/>
            <a:ext cx="1357322" cy="8572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Γ</a:t>
            </a:r>
            <a:endParaRPr lang="el-GR" dirty="0"/>
          </a:p>
        </p:txBody>
      </p:sp>
      <p:sp>
        <p:nvSpPr>
          <p:cNvPr id="19" name="18 - Δεξιό βέλος"/>
          <p:cNvSpPr/>
          <p:nvPr/>
        </p:nvSpPr>
        <p:spPr>
          <a:xfrm>
            <a:off x="4286248" y="3286124"/>
            <a:ext cx="1000132" cy="42862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000" dirty="0" smtClean="0"/>
              <a:t>ΕΡΩΤΗΣΗ</a:t>
            </a:r>
            <a:endParaRPr lang="el-GR" sz="1000" dirty="0"/>
          </a:p>
        </p:txBody>
      </p:sp>
      <p:sp>
        <p:nvSpPr>
          <p:cNvPr id="20" name="19 - Αριστερό βέλος"/>
          <p:cNvSpPr/>
          <p:nvPr/>
        </p:nvSpPr>
        <p:spPr>
          <a:xfrm>
            <a:off x="4143372" y="3929066"/>
            <a:ext cx="1071570" cy="42862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050" dirty="0" smtClean="0"/>
              <a:t>ΑΠΑΝΤΗΣΗ</a:t>
            </a:r>
            <a:endParaRPr lang="el-GR" sz="1050" dirty="0"/>
          </a:p>
        </p:txBody>
      </p:sp>
      <p:sp>
        <p:nvSpPr>
          <p:cNvPr id="21" name="20 - Κατακόρυφος πάπυρος"/>
          <p:cNvSpPr/>
          <p:nvPr/>
        </p:nvSpPr>
        <p:spPr>
          <a:xfrm>
            <a:off x="571472" y="2143116"/>
            <a:ext cx="1857388" cy="3357586"/>
          </a:xfrm>
          <a:prstGeom prst="vertic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ΕΡΩΤΗΣΗ</a:t>
            </a:r>
            <a:r>
              <a:rPr lang="en-US" dirty="0" smtClean="0"/>
              <a:t>: </a:t>
            </a:r>
            <a:r>
              <a:rPr lang="el-GR" dirty="0" smtClean="0"/>
              <a:t>ΕΜΑΘΕΣ ΤΙ ΣΥΝΕΒΗ ΣΤΗ ΔΙΕΥΘΥΝΣΗ ΠΑΡΑΓΩΓΗΣ</a:t>
            </a:r>
            <a:r>
              <a:rPr lang="en-US" dirty="0" smtClean="0"/>
              <a:t>;</a:t>
            </a:r>
            <a:endParaRPr lang="el-GR" dirty="0"/>
          </a:p>
        </p:txBody>
      </p:sp>
      <p:sp>
        <p:nvSpPr>
          <p:cNvPr id="22" name="21 - Κατακόρυφος πάπυρος"/>
          <p:cNvSpPr/>
          <p:nvPr/>
        </p:nvSpPr>
        <p:spPr>
          <a:xfrm>
            <a:off x="6786578" y="2071678"/>
            <a:ext cx="1857388" cy="3357586"/>
          </a:xfrm>
          <a:prstGeom prst="vertic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ΑΠΑΝΤΗΣΗ</a:t>
            </a:r>
            <a:r>
              <a:rPr lang="en-US" dirty="0" smtClean="0"/>
              <a:t>: </a:t>
            </a:r>
            <a:r>
              <a:rPr lang="el-GR" dirty="0" smtClean="0"/>
              <a:t>ΟΧΙ, ΤΙ ΣΥΝΕΒΗ</a:t>
            </a:r>
            <a:endParaRPr lang="el-G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7" name="Rectangle 9"/>
          <p:cNvSpPr>
            <a:spLocks noChangeArrowheads="1"/>
          </p:cNvSpPr>
          <p:nvPr/>
        </p:nvSpPr>
        <p:spPr bwMode="auto">
          <a:xfrm>
            <a:off x="1785918" y="357166"/>
            <a:ext cx="6215106" cy="10772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l-GR"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pPr>
            <a:r>
              <a:rPr kumimoji="0" lang="el-GR" sz="2800" b="0" i="0" u="none" strike="noStrike" cap="none" normalizeH="0" baseline="0" dirty="0" smtClean="0">
                <a:ln>
                  <a:noFill/>
                </a:ln>
                <a:solidFill>
                  <a:schemeClr val="accent1"/>
                </a:solidFill>
                <a:effectLst/>
                <a:latin typeface="Arial" pitchFamily="34" charset="0"/>
                <a:cs typeface="Arial" pitchFamily="34" charset="0"/>
              </a:rPr>
              <a:t>Στο ψυχολογικό</a:t>
            </a:r>
            <a:r>
              <a:rPr kumimoji="0" lang="el-GR" sz="2800" b="0" i="0" u="none" strike="noStrike" cap="none" normalizeH="0" dirty="0" smtClean="0">
                <a:ln>
                  <a:noFill/>
                </a:ln>
                <a:solidFill>
                  <a:schemeClr val="accent1"/>
                </a:solidFill>
                <a:effectLst/>
                <a:latin typeface="Arial" pitchFamily="34" charset="0"/>
                <a:cs typeface="Arial" pitchFamily="34" charset="0"/>
              </a:rPr>
              <a:t> επίπεδο</a:t>
            </a:r>
            <a:endParaRPr kumimoji="0" lang="el-GR" sz="2800" b="0" i="0" u="none" strike="noStrike" cap="none" normalizeH="0" baseline="0" dirty="0" smtClean="0">
              <a:ln>
                <a:noFill/>
              </a:ln>
              <a:solidFill>
                <a:schemeClr val="accent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3018" name="Rectangle 10"/>
          <p:cNvSpPr>
            <a:spLocks noChangeArrowheads="1"/>
          </p:cNvSpPr>
          <p:nvPr/>
        </p:nvSpPr>
        <p:spPr bwMode="auto">
          <a:xfrm flipV="1">
            <a:off x="1571604" y="1357298"/>
            <a:ext cx="6357982"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l-GR" sz="1800" b="0" i="0" u="none" strike="noStrike" cap="none" normalizeH="0" baseline="0" smtClean="0">
              <a:ln>
                <a:noFill/>
              </a:ln>
              <a:solidFill>
                <a:schemeClr val="tx1"/>
              </a:solidFill>
              <a:effectLst/>
              <a:latin typeface="Arial" pitchFamily="34" charset="0"/>
              <a:cs typeface="Arial" pitchFamily="34" charset="0"/>
            </a:endParaRPr>
          </a:p>
        </p:txBody>
      </p:sp>
      <p:sp>
        <p:nvSpPr>
          <p:cNvPr id="13" name="12 - Έλλειψη"/>
          <p:cNvSpPr/>
          <p:nvPr/>
        </p:nvSpPr>
        <p:spPr>
          <a:xfrm>
            <a:off x="2786050" y="2071678"/>
            <a:ext cx="1357322" cy="8572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Γ</a:t>
            </a:r>
            <a:endParaRPr lang="el-GR" dirty="0"/>
          </a:p>
        </p:txBody>
      </p:sp>
      <p:sp>
        <p:nvSpPr>
          <p:cNvPr id="14" name="13 - Έλλειψη"/>
          <p:cNvSpPr/>
          <p:nvPr/>
        </p:nvSpPr>
        <p:spPr>
          <a:xfrm>
            <a:off x="2857488" y="3357562"/>
            <a:ext cx="1285884" cy="8572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Ε</a:t>
            </a:r>
            <a:endParaRPr lang="el-GR" dirty="0"/>
          </a:p>
        </p:txBody>
      </p:sp>
      <p:sp>
        <p:nvSpPr>
          <p:cNvPr id="15" name="14 - Έλλειψη"/>
          <p:cNvSpPr/>
          <p:nvPr/>
        </p:nvSpPr>
        <p:spPr>
          <a:xfrm>
            <a:off x="2857488" y="4572008"/>
            <a:ext cx="1357322" cy="8572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Π</a:t>
            </a:r>
            <a:endParaRPr lang="el-GR" dirty="0"/>
          </a:p>
        </p:txBody>
      </p:sp>
      <p:sp>
        <p:nvSpPr>
          <p:cNvPr id="16" name="15 - Έλλειψη"/>
          <p:cNvSpPr/>
          <p:nvPr/>
        </p:nvSpPr>
        <p:spPr>
          <a:xfrm>
            <a:off x="5214942" y="4643446"/>
            <a:ext cx="1357322" cy="8572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Π</a:t>
            </a:r>
            <a:endParaRPr lang="el-GR" dirty="0"/>
          </a:p>
        </p:txBody>
      </p:sp>
      <p:sp>
        <p:nvSpPr>
          <p:cNvPr id="17" name="16 - Έλλειψη"/>
          <p:cNvSpPr/>
          <p:nvPr/>
        </p:nvSpPr>
        <p:spPr>
          <a:xfrm>
            <a:off x="5214942" y="3357562"/>
            <a:ext cx="1357322" cy="8572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Ε</a:t>
            </a:r>
            <a:endParaRPr lang="el-GR" dirty="0"/>
          </a:p>
        </p:txBody>
      </p:sp>
      <p:sp>
        <p:nvSpPr>
          <p:cNvPr id="18" name="17 - Έλλειψη"/>
          <p:cNvSpPr/>
          <p:nvPr/>
        </p:nvSpPr>
        <p:spPr>
          <a:xfrm>
            <a:off x="5143504" y="2071678"/>
            <a:ext cx="1357322" cy="8572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Γ</a:t>
            </a:r>
            <a:endParaRPr lang="el-GR" dirty="0"/>
          </a:p>
        </p:txBody>
      </p:sp>
      <p:sp>
        <p:nvSpPr>
          <p:cNvPr id="19" name="18 - Δεξιό βέλος"/>
          <p:cNvSpPr/>
          <p:nvPr/>
        </p:nvSpPr>
        <p:spPr>
          <a:xfrm>
            <a:off x="4286248" y="4572008"/>
            <a:ext cx="1000132" cy="42862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000" dirty="0" smtClean="0"/>
              <a:t>ΕΡΩΤΗΣΗ</a:t>
            </a:r>
            <a:endParaRPr lang="el-GR" sz="1000" dirty="0"/>
          </a:p>
        </p:txBody>
      </p:sp>
      <p:sp>
        <p:nvSpPr>
          <p:cNvPr id="20" name="19 - Αριστερό βέλος"/>
          <p:cNvSpPr/>
          <p:nvPr/>
        </p:nvSpPr>
        <p:spPr>
          <a:xfrm>
            <a:off x="4143372" y="5000636"/>
            <a:ext cx="1071570" cy="42862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050" dirty="0" smtClean="0"/>
              <a:t>ΑΠΑΝΤΗΣΗ</a:t>
            </a:r>
            <a:endParaRPr lang="el-GR" sz="1050" dirty="0"/>
          </a:p>
        </p:txBody>
      </p:sp>
      <p:sp>
        <p:nvSpPr>
          <p:cNvPr id="21" name="20 - Κατακόρυφος πάπυρος"/>
          <p:cNvSpPr/>
          <p:nvPr/>
        </p:nvSpPr>
        <p:spPr>
          <a:xfrm>
            <a:off x="571472" y="2143116"/>
            <a:ext cx="1857388" cy="3357586"/>
          </a:xfrm>
          <a:prstGeom prst="vertic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ΕΡΩΤΗΣΗ</a:t>
            </a:r>
            <a:r>
              <a:rPr lang="en-US" dirty="0" smtClean="0"/>
              <a:t>:</a:t>
            </a:r>
            <a:endParaRPr lang="el-GR" dirty="0" smtClean="0"/>
          </a:p>
          <a:p>
            <a:pPr algn="ctr"/>
            <a:r>
              <a:rPr lang="el-GR" dirty="0" smtClean="0"/>
              <a:t>ΓΝΩΡΙΖΩ ΚΑΤΙ ΠΟΥ ΔΕΝ ΞΕΡΕΙΣ. ΔΕΝ ΘΑ ΣΤΟ ΠΩ. ΤΙ ΞΕΡΕΙΣ ΕΣΥ</a:t>
            </a:r>
            <a:r>
              <a:rPr lang="en-US" dirty="0" smtClean="0"/>
              <a:t>;</a:t>
            </a:r>
            <a:endParaRPr lang="el-GR" dirty="0"/>
          </a:p>
        </p:txBody>
      </p:sp>
      <p:sp>
        <p:nvSpPr>
          <p:cNvPr id="22" name="21 - Κατακόρυφος πάπυρος"/>
          <p:cNvSpPr/>
          <p:nvPr/>
        </p:nvSpPr>
        <p:spPr>
          <a:xfrm>
            <a:off x="6786578" y="2071678"/>
            <a:ext cx="1857388" cy="3357586"/>
          </a:xfrm>
          <a:prstGeom prst="vertic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ΑΠΑΝΤΗΣΗ</a:t>
            </a:r>
            <a:r>
              <a:rPr lang="en-US" dirty="0" smtClean="0"/>
              <a:t>:</a:t>
            </a:r>
            <a:r>
              <a:rPr lang="el-GR" dirty="0" smtClean="0"/>
              <a:t>ΚΑΙ ΕΓΩ ΓΝΩΡΙΖΩ ΚΑΤΙ ΠΟΥ ΔΕΝ ΞΕΡΕΙΣ. ΔΕ ΘΑ ΣΤΟ ΠΩ. ΤΙ ΞΕΡΕΙΣ ΕΣΥ</a:t>
            </a:r>
            <a:r>
              <a:rPr lang="en-US" dirty="0" smtClean="0"/>
              <a:t>; </a:t>
            </a:r>
            <a:endParaRPr lang="el-GR"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7" name="Rectangle 9"/>
          <p:cNvSpPr>
            <a:spLocks noChangeArrowheads="1"/>
          </p:cNvSpPr>
          <p:nvPr/>
        </p:nvSpPr>
        <p:spPr bwMode="auto">
          <a:xfrm>
            <a:off x="500034" y="285728"/>
            <a:ext cx="8358246" cy="15081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l-GR" sz="1800" b="0" i="0" u="none" strike="noStrike" cap="none" normalizeH="0" baseline="0" dirty="0" smtClean="0">
              <a:ln>
                <a:noFill/>
              </a:ln>
              <a:solidFill>
                <a:schemeClr val="tx1"/>
              </a:solidFill>
              <a:effectLst/>
              <a:latin typeface="Arial" pitchFamily="34" charset="0"/>
              <a:cs typeface="Arial" pitchFamily="34" charset="0"/>
            </a:endParaRPr>
          </a:p>
          <a:p>
            <a:pPr algn="just" eaLnBrk="0" fontAlgn="base" hangingPunct="0">
              <a:spcBef>
                <a:spcPct val="0"/>
              </a:spcBef>
              <a:spcAft>
                <a:spcPct val="0"/>
              </a:spcAft>
            </a:pPr>
            <a:r>
              <a:rPr lang="el-GR" sz="2800" dirty="0" smtClean="0">
                <a:solidFill>
                  <a:schemeClr val="accent1"/>
                </a:solidFill>
              </a:rPr>
              <a:t>Το ψυχολογικό μήνυμα μπορεί να είναι και μη λεκτικό. Ο σύζυγος γράφει ‘</a:t>
            </a:r>
            <a:r>
              <a:rPr lang="el-GR" sz="2800" dirty="0" err="1" smtClean="0">
                <a:solidFill>
                  <a:schemeClr val="accent1"/>
                </a:solidFill>
              </a:rPr>
              <a:t>σ’αγαπώ</a:t>
            </a:r>
            <a:r>
              <a:rPr lang="el-GR" sz="2800" dirty="0" smtClean="0">
                <a:solidFill>
                  <a:schemeClr val="accent1"/>
                </a:solidFill>
              </a:rPr>
              <a:t>’ στο σκονισμένο τραπέζι.</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3018" name="Rectangle 10"/>
          <p:cNvSpPr>
            <a:spLocks noChangeArrowheads="1"/>
          </p:cNvSpPr>
          <p:nvPr/>
        </p:nvSpPr>
        <p:spPr bwMode="auto">
          <a:xfrm flipV="1">
            <a:off x="1571604" y="1357298"/>
            <a:ext cx="6357982"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l-GR" sz="1800" b="0" i="0" u="none" strike="noStrike" cap="none" normalizeH="0" baseline="0" smtClean="0">
              <a:ln>
                <a:noFill/>
              </a:ln>
              <a:solidFill>
                <a:schemeClr val="tx1"/>
              </a:solidFill>
              <a:effectLst/>
              <a:latin typeface="Arial" pitchFamily="34" charset="0"/>
              <a:cs typeface="Arial" pitchFamily="34" charset="0"/>
            </a:endParaRPr>
          </a:p>
        </p:txBody>
      </p:sp>
      <p:sp>
        <p:nvSpPr>
          <p:cNvPr id="13" name="12 - Έλλειψη"/>
          <p:cNvSpPr/>
          <p:nvPr/>
        </p:nvSpPr>
        <p:spPr>
          <a:xfrm>
            <a:off x="2786050" y="2071678"/>
            <a:ext cx="1357322" cy="8572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Γ</a:t>
            </a:r>
            <a:endParaRPr lang="el-GR" dirty="0"/>
          </a:p>
        </p:txBody>
      </p:sp>
      <p:sp>
        <p:nvSpPr>
          <p:cNvPr id="14" name="13 - Έλλειψη"/>
          <p:cNvSpPr/>
          <p:nvPr/>
        </p:nvSpPr>
        <p:spPr>
          <a:xfrm>
            <a:off x="2857488" y="3357562"/>
            <a:ext cx="1285884" cy="8572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Ε</a:t>
            </a:r>
            <a:endParaRPr lang="el-GR" dirty="0"/>
          </a:p>
        </p:txBody>
      </p:sp>
      <p:sp>
        <p:nvSpPr>
          <p:cNvPr id="15" name="14 - Έλλειψη"/>
          <p:cNvSpPr/>
          <p:nvPr/>
        </p:nvSpPr>
        <p:spPr>
          <a:xfrm>
            <a:off x="2857488" y="4572008"/>
            <a:ext cx="1357322" cy="8572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Π</a:t>
            </a:r>
            <a:endParaRPr lang="el-GR" dirty="0"/>
          </a:p>
        </p:txBody>
      </p:sp>
      <p:sp>
        <p:nvSpPr>
          <p:cNvPr id="16" name="15 - Έλλειψη"/>
          <p:cNvSpPr/>
          <p:nvPr/>
        </p:nvSpPr>
        <p:spPr>
          <a:xfrm>
            <a:off x="5214942" y="4643446"/>
            <a:ext cx="1357322" cy="8572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Π</a:t>
            </a:r>
            <a:endParaRPr lang="el-GR" dirty="0"/>
          </a:p>
        </p:txBody>
      </p:sp>
      <p:sp>
        <p:nvSpPr>
          <p:cNvPr id="17" name="16 - Έλλειψη"/>
          <p:cNvSpPr/>
          <p:nvPr/>
        </p:nvSpPr>
        <p:spPr>
          <a:xfrm>
            <a:off x="5214942" y="3357562"/>
            <a:ext cx="1357322" cy="8572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Ε</a:t>
            </a:r>
            <a:endParaRPr lang="el-GR" dirty="0"/>
          </a:p>
        </p:txBody>
      </p:sp>
      <p:sp>
        <p:nvSpPr>
          <p:cNvPr id="18" name="17 - Έλλειψη"/>
          <p:cNvSpPr/>
          <p:nvPr/>
        </p:nvSpPr>
        <p:spPr>
          <a:xfrm>
            <a:off x="5143504" y="2071678"/>
            <a:ext cx="1357322" cy="8572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Γ</a:t>
            </a:r>
            <a:endParaRPr lang="el-GR" dirty="0"/>
          </a:p>
        </p:txBody>
      </p:sp>
      <p:sp>
        <p:nvSpPr>
          <p:cNvPr id="19" name="18 - Δεξιό βέλος"/>
          <p:cNvSpPr/>
          <p:nvPr/>
        </p:nvSpPr>
        <p:spPr>
          <a:xfrm rot="3165622">
            <a:off x="3652666" y="3531272"/>
            <a:ext cx="2264191" cy="42862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000" dirty="0" smtClean="0"/>
              <a:t>ΕΡΩΤΗΣΗ</a:t>
            </a:r>
            <a:endParaRPr lang="el-GR" sz="1000" dirty="0"/>
          </a:p>
        </p:txBody>
      </p:sp>
      <p:sp>
        <p:nvSpPr>
          <p:cNvPr id="21" name="20 - Κατακόρυφος πάπυρος"/>
          <p:cNvSpPr/>
          <p:nvPr/>
        </p:nvSpPr>
        <p:spPr>
          <a:xfrm>
            <a:off x="571472" y="2143116"/>
            <a:ext cx="1857388" cy="3357586"/>
          </a:xfrm>
          <a:prstGeom prst="vertic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ΓΟΝΕΑΣ ΠΡΟΣ ΠΑΙΔΙ</a:t>
            </a:r>
            <a:r>
              <a:rPr lang="en-US" dirty="0" smtClean="0"/>
              <a:t>: </a:t>
            </a:r>
            <a:r>
              <a:rPr lang="el-GR" dirty="0" smtClean="0"/>
              <a:t>ΞΕΣΚΟΝΙΣΕ ΤΟ ΤΡΑΠΕΖΙ</a:t>
            </a:r>
          </a:p>
          <a:p>
            <a:pPr algn="ctr"/>
            <a:endParaRPr lang="el-GR" dirty="0" smtClean="0"/>
          </a:p>
          <a:p>
            <a:pPr algn="ctr"/>
            <a:endParaRPr lang="el-GR" dirty="0" smtClean="0"/>
          </a:p>
          <a:p>
            <a:pPr algn="ctr"/>
            <a:endParaRPr lang="el-GR" dirty="0" smtClean="0"/>
          </a:p>
          <a:p>
            <a:pPr algn="ctr"/>
            <a:endParaRPr lang="el-GR" dirty="0" smtClean="0"/>
          </a:p>
          <a:p>
            <a:pPr algn="ctr"/>
            <a:r>
              <a:rPr lang="el-GR" dirty="0" smtClean="0"/>
              <a:t>ΠΑΙΔΙ ΠΡΟΣ ΠΑΙΔΙ</a:t>
            </a:r>
            <a:r>
              <a:rPr lang="en-US" dirty="0" smtClean="0"/>
              <a:t>: </a:t>
            </a:r>
            <a:r>
              <a:rPr lang="el-GR" dirty="0" smtClean="0"/>
              <a:t>Σ΄ΑΓΑΠΩ!</a:t>
            </a:r>
            <a:endParaRPr lang="el-GR" dirty="0"/>
          </a:p>
        </p:txBody>
      </p:sp>
      <p:sp>
        <p:nvSpPr>
          <p:cNvPr id="23" name="22 - Δεξιό βέλος"/>
          <p:cNvSpPr/>
          <p:nvPr/>
        </p:nvSpPr>
        <p:spPr>
          <a:xfrm>
            <a:off x="4286248" y="4857760"/>
            <a:ext cx="928694" cy="42862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928662" y="1071546"/>
            <a:ext cx="7643866" cy="3970318"/>
          </a:xfrm>
          <a:prstGeom prst="rect">
            <a:avLst/>
          </a:prstGeom>
        </p:spPr>
        <p:txBody>
          <a:bodyPr wrap="square">
            <a:spAutoFit/>
          </a:bodyPr>
          <a:lstStyle/>
          <a:p>
            <a:pPr lvl="0" algn="just" eaLnBrk="0" fontAlgn="base" hangingPunct="0">
              <a:spcBef>
                <a:spcPct val="0"/>
              </a:spcBef>
              <a:spcAft>
                <a:spcPct val="0"/>
              </a:spcAft>
              <a:tabLst>
                <a:tab pos="495300" algn="l"/>
              </a:tabLst>
            </a:pPr>
            <a:r>
              <a:rPr lang="el-GR" sz="2800" dirty="0" smtClean="0">
                <a:solidFill>
                  <a:schemeClr val="accent1"/>
                </a:solidFill>
                <a:latin typeface="Arial" pitchFamily="34" charset="0"/>
                <a:ea typeface="Times New Roman" pitchFamily="18" charset="0"/>
                <a:cs typeface="Arial" pitchFamily="34" charset="0"/>
              </a:rPr>
              <a:t>Αντίθετα άλλες συναλλαγές μπορεί να προκαλέσουν πιο θετικές σκέψεις όπως,</a:t>
            </a:r>
            <a:endParaRPr lang="en-US" sz="2800" dirty="0" smtClean="0">
              <a:solidFill>
                <a:schemeClr val="accent1"/>
              </a:solidFill>
              <a:latin typeface="Arial" pitchFamily="34" charset="0"/>
              <a:ea typeface="Times New Roman" pitchFamily="18" charset="0"/>
              <a:cs typeface="Arial" pitchFamily="34" charset="0"/>
            </a:endParaRPr>
          </a:p>
          <a:p>
            <a:pPr lvl="0" algn="just" eaLnBrk="0" fontAlgn="base" hangingPunct="0">
              <a:spcBef>
                <a:spcPct val="0"/>
              </a:spcBef>
              <a:spcAft>
                <a:spcPct val="0"/>
              </a:spcAft>
              <a:tabLst>
                <a:tab pos="495300" algn="l"/>
              </a:tabLst>
            </a:pPr>
            <a:endParaRPr lang="el-GR" sz="2800" dirty="0" smtClean="0">
              <a:solidFill>
                <a:schemeClr val="accent1"/>
              </a:solidFill>
              <a:latin typeface="Arial" pitchFamily="34" charset="0"/>
              <a:cs typeface="Arial" pitchFamily="34" charset="0"/>
            </a:endParaRPr>
          </a:p>
          <a:p>
            <a:pPr lvl="0" algn="just" eaLnBrk="0" fontAlgn="base" hangingPunct="0">
              <a:spcBef>
                <a:spcPct val="0"/>
              </a:spcBef>
              <a:spcAft>
                <a:spcPct val="0"/>
              </a:spcAft>
              <a:buFontTx/>
              <a:buChar char="•"/>
              <a:tabLst>
                <a:tab pos="495300" algn="l"/>
              </a:tabLst>
            </a:pPr>
            <a:r>
              <a:rPr lang="el-GR" sz="2800" dirty="0" smtClean="0">
                <a:solidFill>
                  <a:schemeClr val="accent1"/>
                </a:solidFill>
                <a:latin typeface="Arial" pitchFamily="34" charset="0"/>
                <a:ea typeface="Times New Roman" pitchFamily="18" charset="0"/>
                <a:cs typeface="Arial" pitchFamily="34" charset="0"/>
              </a:rPr>
              <a:t>Γνώριζα ότι θα μπορούσα να τον κάνω να συμφωνήσει μαζί μου.</a:t>
            </a:r>
          </a:p>
          <a:p>
            <a:pPr lvl="0" algn="just" eaLnBrk="0" fontAlgn="base" hangingPunct="0">
              <a:spcBef>
                <a:spcPct val="0"/>
              </a:spcBef>
              <a:spcAft>
                <a:spcPct val="0"/>
              </a:spcAft>
              <a:buFontTx/>
              <a:buChar char="•"/>
              <a:tabLst>
                <a:tab pos="495300" algn="l"/>
              </a:tabLst>
            </a:pPr>
            <a:r>
              <a:rPr lang="el-GR" sz="2800" dirty="0" smtClean="0">
                <a:solidFill>
                  <a:schemeClr val="accent1"/>
                </a:solidFill>
                <a:latin typeface="Arial" pitchFamily="34" charset="0"/>
                <a:ea typeface="Times New Roman" pitchFamily="18" charset="0"/>
                <a:cs typeface="Arial" pitchFamily="34" charset="0"/>
              </a:rPr>
              <a:t>Πάντα βρίσκει χρόνο, για να ακούσει το πρόβλημά μου.</a:t>
            </a:r>
          </a:p>
          <a:p>
            <a:pPr lvl="0" algn="just" eaLnBrk="0" fontAlgn="base" hangingPunct="0">
              <a:spcBef>
                <a:spcPct val="0"/>
              </a:spcBef>
              <a:spcAft>
                <a:spcPct val="0"/>
              </a:spcAft>
              <a:buFontTx/>
              <a:buChar char="•"/>
              <a:tabLst>
                <a:tab pos="495300" algn="l"/>
              </a:tabLst>
            </a:pPr>
            <a:r>
              <a:rPr lang="el-GR" sz="2800" dirty="0" smtClean="0">
                <a:solidFill>
                  <a:schemeClr val="accent1"/>
                </a:solidFill>
                <a:latin typeface="Arial" pitchFamily="34" charset="0"/>
                <a:ea typeface="Times New Roman" pitchFamily="18" charset="0"/>
                <a:cs typeface="Arial" pitchFamily="34" charset="0"/>
              </a:rPr>
              <a:t>Είναι ευχάριστο να συνεργάζεσαι με κάποιον που σε καταλαβαίνει.</a:t>
            </a:r>
            <a:endParaRPr lang="el-GR" sz="2800" dirty="0" smtClean="0">
              <a:solidFill>
                <a:schemeClr val="accent1"/>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285720" y="285728"/>
            <a:ext cx="8572560" cy="5693866"/>
          </a:xfrm>
          <a:prstGeom prst="rect">
            <a:avLst/>
          </a:prstGeom>
        </p:spPr>
        <p:txBody>
          <a:bodyPr wrap="square">
            <a:spAutoFit/>
          </a:bodyPr>
          <a:lstStyle/>
          <a:p>
            <a:pPr algn="just"/>
            <a:r>
              <a:rPr lang="el-GR" sz="2800" dirty="0" smtClean="0">
                <a:solidFill>
                  <a:schemeClr val="accent1"/>
                </a:solidFill>
              </a:rPr>
              <a:t>Υπάρχουν δύο βασικοί παράγοντες που οδηγούν </a:t>
            </a:r>
            <a:r>
              <a:rPr lang="el-GR" sz="2800" dirty="0" err="1" smtClean="0">
                <a:solidFill>
                  <a:schemeClr val="accent1"/>
                </a:solidFill>
              </a:rPr>
              <a:t>σ΄αυτές</a:t>
            </a:r>
            <a:r>
              <a:rPr lang="el-GR" sz="2800" dirty="0" smtClean="0">
                <a:solidFill>
                  <a:schemeClr val="accent1"/>
                </a:solidFill>
              </a:rPr>
              <a:t> τις θετικές ή αρνητικές σκέψεις.</a:t>
            </a:r>
            <a:endParaRPr lang="en-US" sz="2800" dirty="0" smtClean="0">
              <a:solidFill>
                <a:schemeClr val="accent1"/>
              </a:solidFill>
            </a:endParaRPr>
          </a:p>
          <a:p>
            <a:pPr algn="just"/>
            <a:r>
              <a:rPr lang="el-GR" sz="2800" dirty="0" smtClean="0">
                <a:solidFill>
                  <a:schemeClr val="accent1"/>
                </a:solidFill>
              </a:rPr>
              <a:t>Ο πρώτος είναι η αντίληψη/γνώμη που έχουμε για το άλλο πρόσωπο.</a:t>
            </a:r>
          </a:p>
          <a:p>
            <a:pPr algn="just"/>
            <a:r>
              <a:rPr lang="el-GR" sz="2800" dirty="0" smtClean="0">
                <a:solidFill>
                  <a:schemeClr val="accent1"/>
                </a:solidFill>
              </a:rPr>
              <a:t>Ο δεύτερος είναι τα συμπεράσματα που εξάγουμε κατά τη διάρκεια της συναλλαγής. Αυτά προέρχονται από τα μηνύματα της γλώσσας του σώματος, τις συνθήκες κάτω από τις οποίες έλαβε χώρα η συναλλαγή και τα λεκτικά μηνύματα (περιεχόμενο/τρόπος).</a:t>
            </a:r>
          </a:p>
          <a:p>
            <a:pPr algn="just"/>
            <a:r>
              <a:rPr lang="el-GR" sz="2800" dirty="0" smtClean="0">
                <a:solidFill>
                  <a:schemeClr val="accent1"/>
                </a:solidFill>
              </a:rPr>
              <a:t>Εδώ θα μας απασχολήσει ο δεύτερος παράγοντας, δηλαδή τα συμπεράσματά μας κατά τη διάρκεια της συναλλαγής. Για να τον καταλάβουμε, πρέπει πρώτα να γνωρίσουμε τι είναι συναλλακτική ανάλυση.  </a:t>
            </a:r>
            <a:endParaRPr lang="el-GR" sz="2800" dirty="0">
              <a:solidFill>
                <a:schemeClr val="accent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nvSpPr>
        <p:spPr bwMode="auto">
          <a:xfrm>
            <a:off x="428596" y="1285860"/>
            <a:ext cx="8215370" cy="39703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accent1"/>
                </a:solidFill>
                <a:effectLst/>
                <a:latin typeface="Arial" pitchFamily="34" charset="0"/>
                <a:ea typeface="Times New Roman" pitchFamily="18" charset="0"/>
                <a:cs typeface="Arial" pitchFamily="34" charset="0"/>
              </a:rPr>
              <a:t>ΣΥΝΑΛΛΑΚΤΙΚΗ ΑΝΑΛΥΣΗ</a:t>
            </a:r>
            <a:endParaRPr kumimoji="0" lang="el-GR" sz="2800" b="0" i="0" u="none" strike="noStrike" cap="none" normalizeH="0" baseline="0" dirty="0" smtClean="0">
              <a:ln>
                <a:noFill/>
              </a:ln>
              <a:solidFill>
                <a:schemeClr val="accent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accent1"/>
                </a:solidFill>
                <a:effectLst/>
                <a:latin typeface="Arial" pitchFamily="34" charset="0"/>
                <a:ea typeface="Times New Roman" pitchFamily="18" charset="0"/>
                <a:cs typeface="Arial" pitchFamily="34" charset="0"/>
              </a:rPr>
              <a:t>Η θεωρία της συναλλακτικής ανάλυσης αναπτύχθηκε στην Αμερική στις δεκαετίες του 1950-1960 από τον Καναδό ψυχαναλυτή </a:t>
            </a:r>
            <a:r>
              <a:rPr kumimoji="0" lang="en-US" sz="2800" b="0" i="0" u="none" strike="noStrike" cap="none" normalizeH="0" baseline="0" dirty="0" smtClean="0">
                <a:ln>
                  <a:noFill/>
                </a:ln>
                <a:solidFill>
                  <a:schemeClr val="accent1"/>
                </a:solidFill>
                <a:effectLst/>
                <a:latin typeface="Arial" pitchFamily="34" charset="0"/>
                <a:ea typeface="Times New Roman" pitchFamily="18" charset="0"/>
                <a:cs typeface="Arial" pitchFamily="34" charset="0"/>
              </a:rPr>
              <a:t>Eric Berne</a:t>
            </a:r>
            <a:r>
              <a:rPr kumimoji="0" lang="el-GR" sz="2800" b="0" i="0" u="none" strike="noStrike" cap="none" normalizeH="0" baseline="0" dirty="0" smtClean="0">
                <a:ln>
                  <a:noFill/>
                </a:ln>
                <a:solidFill>
                  <a:schemeClr val="accent1"/>
                </a:solidFill>
                <a:effectLst/>
                <a:latin typeface="Arial" pitchFamily="34" charset="0"/>
                <a:ea typeface="Times New Roman" pitchFamily="18" charset="0"/>
                <a:cs typeface="Arial" pitchFamily="34" charset="0"/>
              </a:rPr>
              <a:t>. Ξεκίνησε αρχικά ως εργαλείο ερμηνείας της συμπεριφοράς ψυχικά ασθενών και στη συνέχεια εξελίχθηκε σε ένα ισχυρό βοήθημα ανάπτυξης ικανοτήτων για πιο αποτελεσματικές διαπροσωπικές σχέσεις.</a:t>
            </a:r>
            <a:endParaRPr kumimoji="0" lang="el-GR" sz="2800" b="0" i="0" u="none" strike="noStrike" cap="none" normalizeH="0" baseline="0" dirty="0" smtClean="0">
              <a:ln>
                <a:noFill/>
              </a:ln>
              <a:solidFill>
                <a:schemeClr val="accent1"/>
              </a:solidFill>
              <a:effectLst/>
              <a:latin typeface="Arial" pitchFamily="34" charset="0"/>
              <a:cs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500034" y="1571612"/>
            <a:ext cx="8143932" cy="2677656"/>
          </a:xfrm>
          <a:prstGeom prst="rect">
            <a:avLst/>
          </a:prstGeom>
        </p:spPr>
        <p:txBody>
          <a:bodyPr wrap="square">
            <a:spAutoFit/>
          </a:bodyPr>
          <a:lstStyle/>
          <a:p>
            <a:pPr algn="just"/>
            <a:r>
              <a:rPr lang="el-GR" sz="2800" dirty="0" smtClean="0">
                <a:solidFill>
                  <a:schemeClr val="accent1"/>
                </a:solidFill>
              </a:rPr>
              <a:t>Η δύναμη της συναλλακτικής ανάλυσης έγκειται στο γεγονός ότι όλα τα επικοινωνιακά συμβάντα (οι συναλλαγές) μπορούν να αναλυθούν με τη χρήση της, και ότι ως θεωρία είναι εύκολη στην κατανόησή της. Εμείς δεν πρόκειται να κάνουμε τη συναλλακτική ανάλυση αντικείμενο διαλογισμού αλλά εργαλείο.</a:t>
            </a:r>
            <a:endParaRPr lang="el-GR" sz="2800" dirty="0">
              <a:solidFill>
                <a:schemeClr val="accent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857224" y="285728"/>
            <a:ext cx="7786742" cy="5262979"/>
          </a:xfrm>
          <a:prstGeom prst="rect">
            <a:avLst/>
          </a:prstGeom>
        </p:spPr>
        <p:txBody>
          <a:bodyPr wrap="square">
            <a:spAutoFit/>
          </a:bodyPr>
          <a:lstStyle/>
          <a:p>
            <a:pPr algn="just"/>
            <a:r>
              <a:rPr lang="el-GR" sz="2800" dirty="0" smtClean="0">
                <a:solidFill>
                  <a:schemeClr val="accent1"/>
                </a:solidFill>
              </a:rPr>
              <a:t>Μερικοί λόγοι για να προσεγγίσουμε τη συναλλακτική ανάλυση είναι,</a:t>
            </a:r>
          </a:p>
          <a:p>
            <a:pPr lvl="0" algn="just"/>
            <a:r>
              <a:rPr lang="el-GR" sz="2800" dirty="0" smtClean="0">
                <a:solidFill>
                  <a:schemeClr val="accent1"/>
                </a:solidFill>
              </a:rPr>
              <a:t>Προσφέρει μια σειρά απλών αλλά όχι απλοϊκών εννοιών, ικανών να αναλύσουν τη δυσλειτουργία στην επικοινωνία, είτε πρόκειται για διαπροσωπικές σχέσεις είτε για σχέσεις εκπαιδευτή-εκπαιδευόμενου ή προϊσταμένου-υφισταμένων.</a:t>
            </a:r>
          </a:p>
          <a:p>
            <a:pPr lvl="0" algn="just"/>
            <a:r>
              <a:rPr lang="el-GR" sz="2800" dirty="0" smtClean="0">
                <a:solidFill>
                  <a:schemeClr val="accent1"/>
                </a:solidFill>
              </a:rPr>
              <a:t>Δεν είμαστε υποχρεωμένοι να βιώσουμε τη συναλλακτική ανάλυση ως </a:t>
            </a:r>
            <a:r>
              <a:rPr lang="el-GR" sz="2800" dirty="0" err="1" smtClean="0">
                <a:solidFill>
                  <a:schemeClr val="accent1"/>
                </a:solidFill>
              </a:rPr>
              <a:t>αγχογόνο</a:t>
            </a:r>
            <a:r>
              <a:rPr lang="el-GR" sz="2800" dirty="0" smtClean="0">
                <a:solidFill>
                  <a:schemeClr val="accent1"/>
                </a:solidFill>
              </a:rPr>
              <a:t> κατάσταση, καθώς επιτρέπει να κάνουμε τον απολογισμό των επικοινωνιακών ικανοτήτων μας και να μη βγούμε χαμένοι, αλλά κερδισμένοι.</a:t>
            </a:r>
            <a:endParaRPr lang="el-GR" sz="2800" dirty="0">
              <a:solidFill>
                <a:schemeClr val="accent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ChangeArrowheads="1"/>
          </p:cNvSpPr>
          <p:nvPr/>
        </p:nvSpPr>
        <p:spPr bwMode="auto">
          <a:xfrm>
            <a:off x="214282" y="214291"/>
            <a:ext cx="8643998" cy="65556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accent1"/>
                </a:solidFill>
                <a:effectLst/>
                <a:latin typeface="Arial" pitchFamily="34" charset="0"/>
                <a:ea typeface="Times New Roman" pitchFamily="18" charset="0"/>
                <a:cs typeface="Arial" pitchFamily="34" charset="0"/>
              </a:rPr>
              <a:t>ΟΙ ΚΑΤΑΣΤΑΣΕΙΣ ΤΟΥ ΕΓΩ</a:t>
            </a:r>
            <a:endParaRPr kumimoji="0" lang="el-GR" sz="2800" b="0" i="0" u="none" strike="noStrike" cap="none" normalizeH="0" baseline="0" dirty="0" smtClean="0">
              <a:ln>
                <a:noFill/>
              </a:ln>
              <a:solidFill>
                <a:schemeClr val="accent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accent1"/>
                </a:solidFill>
                <a:effectLst/>
                <a:latin typeface="Arial" pitchFamily="34" charset="0"/>
                <a:ea typeface="Times New Roman" pitchFamily="18" charset="0"/>
                <a:cs typeface="Arial" pitchFamily="34" charset="0"/>
              </a:rPr>
              <a:t>Μερικές συμπεριφορές μας είναι πιο οικείες από άλλες, μπορεί να έχουμε τάσεις συμπεριφοράς ενός αδέξιου και ένοχου παιδιού που φοβάται την τιμωρία ή, ακόμα, τάσεις κυριαρχικών ή και προστατευτικών συμπεριφορών.</a:t>
            </a:r>
            <a:endParaRPr kumimoji="0" lang="el-GR" sz="2800" b="0" i="0" u="none" strike="noStrike" cap="none" normalizeH="0" baseline="0" dirty="0" smtClean="0">
              <a:ln>
                <a:noFill/>
              </a:ln>
              <a:solidFill>
                <a:schemeClr val="accent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accent1"/>
                </a:solidFill>
                <a:effectLst/>
                <a:latin typeface="Arial" pitchFamily="34" charset="0"/>
                <a:ea typeface="Times New Roman" pitchFamily="18" charset="0"/>
                <a:cs typeface="Arial" pitchFamily="34" charset="0"/>
              </a:rPr>
              <a:t>Από το παρελθόν μας έχουμε υιοθετήσει συγκεκριμένες στάσεις, προστατευτική, απολυταρχική, υποταγμένη, επαναστατική, ενεργητική, αποστασιοποιημένη. Στάσεις που εκδηλώνονται με συμπεριφορές συγκεκριμένων ρόλων. Αυτές τις στάσεις προσπάθησε να μορφοποιήσει ο </a:t>
            </a:r>
            <a:r>
              <a:rPr kumimoji="0" lang="en-US" sz="2800" b="0" i="0" u="none" strike="noStrike" cap="none" normalizeH="0" baseline="0" dirty="0" smtClean="0">
                <a:ln>
                  <a:noFill/>
                </a:ln>
                <a:solidFill>
                  <a:schemeClr val="accent1"/>
                </a:solidFill>
                <a:effectLst/>
                <a:latin typeface="Arial" pitchFamily="34" charset="0"/>
                <a:ea typeface="Times New Roman" pitchFamily="18" charset="0"/>
                <a:cs typeface="Arial" pitchFamily="34" charset="0"/>
              </a:rPr>
              <a:t>Eric Berne</a:t>
            </a:r>
            <a:r>
              <a:rPr kumimoji="0" lang="el-GR" sz="2800" b="0" i="0" u="none" strike="noStrike" cap="none" normalizeH="0" baseline="0" dirty="0" smtClean="0">
                <a:ln>
                  <a:noFill/>
                </a:ln>
                <a:solidFill>
                  <a:schemeClr val="accent1"/>
                </a:solidFill>
                <a:effectLst/>
                <a:latin typeface="Arial" pitchFamily="34" charset="0"/>
                <a:ea typeface="Times New Roman" pitchFamily="18" charset="0"/>
                <a:cs typeface="Arial" pitchFamily="34" charset="0"/>
              </a:rPr>
              <a:t>, μιλώντας για τις τρεις καταστάσεις του ‘ΕΓΩ’ που συνιστούν την προσωπικότητα κάθε ατόμου.</a:t>
            </a:r>
            <a:endParaRPr kumimoji="0" lang="el-GR" sz="2800" b="0" i="0" u="none" strike="noStrike" cap="none" normalizeH="0" baseline="0" dirty="0" smtClean="0">
              <a:ln>
                <a:noFill/>
              </a:ln>
              <a:solidFill>
                <a:schemeClr val="accent1"/>
              </a:solidFill>
              <a:effectLst/>
              <a:latin typeface="Arial" pitchFamily="34" charset="0"/>
              <a:cs typeface="Arial"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Ροή">
  <a:themeElements>
    <a:clrScheme name="Ροή">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Ροή">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258</TotalTime>
  <Words>2398</Words>
  <Application>Microsoft Office PowerPoint</Application>
  <PresentationFormat>Προβολή στην οθόνη (4:3)</PresentationFormat>
  <Paragraphs>173</Paragraphs>
  <Slides>34</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34</vt:i4>
      </vt:variant>
    </vt:vector>
  </HeadingPairs>
  <TitlesOfParts>
    <vt:vector size="35" baseType="lpstr">
      <vt:lpstr>Ροή</vt:lpstr>
      <vt:lpstr>Διαφάνεια 1</vt:lpstr>
      <vt:lpstr>Διαφάνεια 2</vt:lpstr>
      <vt:lpstr>Διαφάνεια 3</vt:lpstr>
      <vt:lpstr>Διαφάνεια 4</vt:lpstr>
      <vt:lpstr>Διαφάνεια 5</vt:lpstr>
      <vt:lpstr>Διαφάνεια 6</vt:lpstr>
      <vt:lpstr>Διαφάνεια 7</vt:lpstr>
      <vt:lpstr>Διαφάνεια 8</vt:lpstr>
      <vt:lpstr>Διαφάνεια 9</vt:lpstr>
      <vt:lpstr>Διαφάνεια 10</vt:lpstr>
      <vt:lpstr>Διαφάνεια 11</vt:lpstr>
      <vt:lpstr>Διαφάνεια 12</vt:lpstr>
      <vt:lpstr>Διαφάνεια 13</vt:lpstr>
      <vt:lpstr>Διαφάνεια 14</vt:lpstr>
      <vt:lpstr>Διαφάνεια 15</vt:lpstr>
      <vt:lpstr>Διαφάνεια 16</vt:lpstr>
      <vt:lpstr>Διαφάνεια 17</vt:lpstr>
      <vt:lpstr>Διαφάνεια 18</vt:lpstr>
      <vt:lpstr>Διαφάνεια 19</vt:lpstr>
      <vt:lpstr>Διαφάνεια 20</vt:lpstr>
      <vt:lpstr>Διαφάνεια 21</vt:lpstr>
      <vt:lpstr>Διαφάνεια 22</vt:lpstr>
      <vt:lpstr>Διαφάνεια 23</vt:lpstr>
      <vt:lpstr>Διαφάνεια 24</vt:lpstr>
      <vt:lpstr>Διαφάνεια 25</vt:lpstr>
      <vt:lpstr>Διαφάνεια 26</vt:lpstr>
      <vt:lpstr>Διαφάνεια 27</vt:lpstr>
      <vt:lpstr>Διαφάνεια 28</vt:lpstr>
      <vt:lpstr>Διαφάνεια 29</vt:lpstr>
      <vt:lpstr>Διαφάνεια 30</vt:lpstr>
      <vt:lpstr>Διαφάνεια 31</vt:lpstr>
      <vt:lpstr>Διαφάνεια 32</vt:lpstr>
      <vt:lpstr>Διαφάνεια 33</vt:lpstr>
      <vt:lpstr>Διαφάνεια 34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ΕΘΝΙΚΗ ΣΧΟΛΗ ΔΗΜΟΣΙΑΣ ΔΙΟΙΚΗΣΗΣ</dc:title>
  <dc:creator>STAVROS</dc:creator>
  <cp:lastModifiedBy>User</cp:lastModifiedBy>
  <cp:revision>44</cp:revision>
  <dcterms:created xsi:type="dcterms:W3CDTF">2011-06-11T20:43:17Z</dcterms:created>
  <dcterms:modified xsi:type="dcterms:W3CDTF">2021-12-01T16:49:33Z</dcterms:modified>
</cp:coreProperties>
</file>