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84" r:id="rId3"/>
    <p:sldId id="259" r:id="rId4"/>
    <p:sldId id="260" r:id="rId5"/>
    <p:sldId id="257" r:id="rId6"/>
    <p:sldId id="261" r:id="rId7"/>
    <p:sldId id="262" r:id="rId8"/>
    <p:sldId id="263" r:id="rId9"/>
    <p:sldId id="258"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528" y="-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60F7F5-3880-4651-AD48-B3159CFB3F05}" type="doc">
      <dgm:prSet loTypeId="urn:microsoft.com/office/officeart/2005/8/layout/hierarchy6" loCatId="hierarchy" qsTypeId="urn:microsoft.com/office/officeart/2005/8/quickstyle/simple1" qsCatId="simple" csTypeId="urn:microsoft.com/office/officeart/2005/8/colors/accent5_2" csCatId="accent5" phldr="1"/>
      <dgm:spPr/>
      <dgm:t>
        <a:bodyPr/>
        <a:lstStyle/>
        <a:p>
          <a:endParaRPr lang="el-GR"/>
        </a:p>
      </dgm:t>
    </dgm:pt>
    <dgm:pt modelId="{40FF4D1B-B565-45A0-8DEE-2268C1C00D05}">
      <dgm:prSet phldrT="[Κείμενο]"/>
      <dgm:spPr/>
      <dgm:t>
        <a:bodyPr/>
        <a:lstStyle/>
        <a:p>
          <a:r>
            <a:rPr lang="el-GR" dirty="0"/>
            <a:t>Αξιολόγηση κατάταξης (για τον προσδιορισμό του αρχικού επιπέδου)</a:t>
          </a:r>
        </a:p>
      </dgm:t>
    </dgm:pt>
    <dgm:pt modelId="{DB01F63F-69B0-48C7-B487-FF7667F0DB1C}" type="parTrans" cxnId="{8656400A-A3FE-4453-9659-AB47C14B0E81}">
      <dgm:prSet/>
      <dgm:spPr/>
      <dgm:t>
        <a:bodyPr/>
        <a:lstStyle/>
        <a:p>
          <a:endParaRPr lang="el-GR"/>
        </a:p>
      </dgm:t>
    </dgm:pt>
    <dgm:pt modelId="{11B63B8E-FB8D-4647-9434-A05343051CB3}" type="sibTrans" cxnId="{8656400A-A3FE-4453-9659-AB47C14B0E81}">
      <dgm:prSet/>
      <dgm:spPr/>
      <dgm:t>
        <a:bodyPr/>
        <a:lstStyle/>
        <a:p>
          <a:endParaRPr lang="el-GR"/>
        </a:p>
      </dgm:t>
    </dgm:pt>
    <dgm:pt modelId="{044E9AAC-FE45-450F-B70B-42AD916DA291}">
      <dgm:prSet phldrT="[Κείμενο]"/>
      <dgm:spPr/>
      <dgm:t>
        <a:bodyPr/>
        <a:lstStyle/>
        <a:p>
          <a:r>
            <a:rPr lang="el-GR" dirty="0"/>
            <a:t>Ενδιαφέρει η ετοιμότητα: έχουν οι μαθητές τις προαπαιτούμενες γνώσεις και δεξιότητες</a:t>
          </a:r>
        </a:p>
      </dgm:t>
    </dgm:pt>
    <dgm:pt modelId="{C31164AB-10A1-4906-8100-125A5B443C7C}" type="parTrans" cxnId="{CFFCA2BF-5019-4E76-9551-1BB13127DC4F}">
      <dgm:prSet/>
      <dgm:spPr/>
      <dgm:t>
        <a:bodyPr/>
        <a:lstStyle/>
        <a:p>
          <a:endParaRPr lang="el-GR"/>
        </a:p>
      </dgm:t>
    </dgm:pt>
    <dgm:pt modelId="{A9620445-427F-4E71-979A-5C1478E2D0AD}" type="sibTrans" cxnId="{CFFCA2BF-5019-4E76-9551-1BB13127DC4F}">
      <dgm:prSet/>
      <dgm:spPr/>
      <dgm:t>
        <a:bodyPr/>
        <a:lstStyle/>
        <a:p>
          <a:endParaRPr lang="el-GR"/>
        </a:p>
      </dgm:t>
    </dgm:pt>
    <dgm:pt modelId="{78882803-5DE3-45F3-97AC-D956D523637F}">
      <dgm:prSet phldrT="[Κείμενο]"/>
      <dgm:spPr/>
      <dgm:t>
        <a:bodyPr/>
        <a:lstStyle/>
        <a:p>
          <a:r>
            <a:rPr lang="el-GR" dirty="0"/>
            <a:t>Αν όχι πρέπει να εξασφαλίσει εμπειρίες ετοιμότητας</a:t>
          </a:r>
        </a:p>
      </dgm:t>
    </dgm:pt>
    <dgm:pt modelId="{2B3D8E0C-0450-45A2-A784-E475B8A5849F}" type="parTrans" cxnId="{AD49E280-F397-407D-B706-D9582C6B0084}">
      <dgm:prSet/>
      <dgm:spPr/>
      <dgm:t>
        <a:bodyPr/>
        <a:lstStyle/>
        <a:p>
          <a:endParaRPr lang="el-GR"/>
        </a:p>
      </dgm:t>
    </dgm:pt>
    <dgm:pt modelId="{B2300C73-04DE-46F6-9942-662A4E9ACC3E}" type="sibTrans" cxnId="{AD49E280-F397-407D-B706-D9582C6B0084}">
      <dgm:prSet/>
      <dgm:spPr/>
      <dgm:t>
        <a:bodyPr/>
        <a:lstStyle/>
        <a:p>
          <a:endParaRPr lang="el-GR"/>
        </a:p>
      </dgm:t>
    </dgm:pt>
    <dgm:pt modelId="{829D1163-4A9E-41DA-B7D8-B7F225E66B85}">
      <dgm:prSet phldrT="[Κείμενο]"/>
      <dgm:spPr/>
      <dgm:t>
        <a:bodyPr/>
        <a:lstStyle/>
        <a:p>
          <a:r>
            <a:rPr lang="el-GR" dirty="0"/>
            <a:t>Αν ναι να προχωρήσει τη σχεδιασμένη διδασκαλία</a:t>
          </a:r>
        </a:p>
      </dgm:t>
    </dgm:pt>
    <dgm:pt modelId="{4784D9A3-470B-44C6-B604-D3F39A7DC35C}" type="parTrans" cxnId="{0BA23223-F89D-40B2-B1EE-82E1C4EB94FC}">
      <dgm:prSet/>
      <dgm:spPr/>
      <dgm:t>
        <a:bodyPr/>
        <a:lstStyle/>
        <a:p>
          <a:endParaRPr lang="el-GR"/>
        </a:p>
      </dgm:t>
    </dgm:pt>
    <dgm:pt modelId="{9658C314-A676-4DE1-B2C8-0743884FF121}" type="sibTrans" cxnId="{0BA23223-F89D-40B2-B1EE-82E1C4EB94FC}">
      <dgm:prSet/>
      <dgm:spPr/>
      <dgm:t>
        <a:bodyPr/>
        <a:lstStyle/>
        <a:p>
          <a:endParaRPr lang="el-GR"/>
        </a:p>
      </dgm:t>
    </dgm:pt>
    <dgm:pt modelId="{8BC4D756-B0C2-42DF-AC71-F9A35ABFD65B}">
      <dgm:prSet phldrT="[Κείμενο]"/>
      <dgm:spPr/>
      <dgm:t>
        <a:bodyPr/>
        <a:lstStyle/>
        <a:p>
          <a:r>
            <a:rPr lang="el-GR" dirty="0"/>
            <a:t>Ενδιαφέρει η κατάταξη (έχουν οι μαθητές επιτύχει τους προσδοκώμενους στόχους;)</a:t>
          </a:r>
        </a:p>
      </dgm:t>
    </dgm:pt>
    <dgm:pt modelId="{A7511F03-4820-4F37-9081-0114389D0331}" type="parTrans" cxnId="{AF8AB166-6EB5-4A4F-A1D6-5EC092DFBD93}">
      <dgm:prSet/>
      <dgm:spPr/>
      <dgm:t>
        <a:bodyPr/>
        <a:lstStyle/>
        <a:p>
          <a:endParaRPr lang="el-GR"/>
        </a:p>
      </dgm:t>
    </dgm:pt>
    <dgm:pt modelId="{81C8F9B1-FC07-4DC5-82BA-BF06B555FB8A}" type="sibTrans" cxnId="{AF8AB166-6EB5-4A4F-A1D6-5EC092DFBD93}">
      <dgm:prSet/>
      <dgm:spPr/>
      <dgm:t>
        <a:bodyPr/>
        <a:lstStyle/>
        <a:p>
          <a:endParaRPr lang="el-GR"/>
        </a:p>
      </dgm:t>
    </dgm:pt>
    <dgm:pt modelId="{D081217E-FE55-4358-B20E-D9A1E5D4C691}">
      <dgm:prSet phldrT="[Κείμενο]"/>
      <dgm:spPr/>
      <dgm:t>
        <a:bodyPr/>
        <a:lstStyle/>
        <a:p>
          <a:r>
            <a:rPr lang="el-GR" dirty="0"/>
            <a:t>Αν ναι να προχωρήσει τη σχεδιασμένη διδασκαλία</a:t>
          </a:r>
        </a:p>
      </dgm:t>
    </dgm:pt>
    <dgm:pt modelId="{3688DC30-B918-4A41-B0AB-F0B4CAA73E00}" type="parTrans" cxnId="{848428E9-A74C-4A0B-B59B-A0EC315CF94B}">
      <dgm:prSet/>
      <dgm:spPr/>
      <dgm:t>
        <a:bodyPr/>
        <a:lstStyle/>
        <a:p>
          <a:endParaRPr lang="el-GR"/>
        </a:p>
      </dgm:t>
    </dgm:pt>
    <dgm:pt modelId="{5C30F8FD-5BCF-4597-ADA3-3B04A6F0DAF4}" type="sibTrans" cxnId="{848428E9-A74C-4A0B-B59B-A0EC315CF94B}">
      <dgm:prSet/>
      <dgm:spPr/>
      <dgm:t>
        <a:bodyPr/>
        <a:lstStyle/>
        <a:p>
          <a:endParaRPr lang="el-GR"/>
        </a:p>
      </dgm:t>
    </dgm:pt>
    <dgm:pt modelId="{5A0BD24F-72C9-40CB-8376-D456E3F8630D}">
      <dgm:prSet/>
      <dgm:spPr/>
      <dgm:t>
        <a:bodyPr/>
        <a:lstStyle/>
        <a:p>
          <a:r>
            <a:rPr lang="el-GR" dirty="0"/>
            <a:t>Πρέπει να θέσει τους μαθητές σε ανώτερο επίπεδο</a:t>
          </a:r>
        </a:p>
      </dgm:t>
    </dgm:pt>
    <dgm:pt modelId="{38445DD7-FAE7-4369-90F7-ABC691E5405A}" type="parTrans" cxnId="{2CD16DC4-E6F3-4C7D-89FC-B8722A2CAC15}">
      <dgm:prSet/>
      <dgm:spPr/>
      <dgm:t>
        <a:bodyPr/>
        <a:lstStyle/>
        <a:p>
          <a:endParaRPr lang="el-GR"/>
        </a:p>
      </dgm:t>
    </dgm:pt>
    <dgm:pt modelId="{B8B0BAED-741F-4EC4-8436-C3F05CB98663}" type="sibTrans" cxnId="{2CD16DC4-E6F3-4C7D-89FC-B8722A2CAC15}">
      <dgm:prSet/>
      <dgm:spPr/>
      <dgm:t>
        <a:bodyPr/>
        <a:lstStyle/>
        <a:p>
          <a:endParaRPr lang="el-GR"/>
        </a:p>
      </dgm:t>
    </dgm:pt>
    <dgm:pt modelId="{D164BD2B-BC8D-4169-808D-9C51CBFCF5FF}" type="pres">
      <dgm:prSet presAssocID="{C560F7F5-3880-4651-AD48-B3159CFB3F05}" presName="mainComposite" presStyleCnt="0">
        <dgm:presLayoutVars>
          <dgm:chPref val="1"/>
          <dgm:dir/>
          <dgm:animOne val="branch"/>
          <dgm:animLvl val="lvl"/>
          <dgm:resizeHandles val="exact"/>
        </dgm:presLayoutVars>
      </dgm:prSet>
      <dgm:spPr/>
      <dgm:t>
        <a:bodyPr/>
        <a:lstStyle/>
        <a:p>
          <a:endParaRPr lang="el-GR"/>
        </a:p>
      </dgm:t>
    </dgm:pt>
    <dgm:pt modelId="{CE6AFFA7-04D9-4FC4-AD55-97744D64D337}" type="pres">
      <dgm:prSet presAssocID="{C560F7F5-3880-4651-AD48-B3159CFB3F05}" presName="hierFlow" presStyleCnt="0"/>
      <dgm:spPr/>
    </dgm:pt>
    <dgm:pt modelId="{94263D2F-B642-4FE5-8B35-600E01C96611}" type="pres">
      <dgm:prSet presAssocID="{C560F7F5-3880-4651-AD48-B3159CFB3F05}" presName="hierChild1" presStyleCnt="0">
        <dgm:presLayoutVars>
          <dgm:chPref val="1"/>
          <dgm:animOne val="branch"/>
          <dgm:animLvl val="lvl"/>
        </dgm:presLayoutVars>
      </dgm:prSet>
      <dgm:spPr/>
    </dgm:pt>
    <dgm:pt modelId="{28029110-456A-455A-9F50-17685759107B}" type="pres">
      <dgm:prSet presAssocID="{40FF4D1B-B565-45A0-8DEE-2268C1C00D05}" presName="Name14" presStyleCnt="0"/>
      <dgm:spPr/>
    </dgm:pt>
    <dgm:pt modelId="{AE94597B-E028-4FFF-A513-379396220D5C}" type="pres">
      <dgm:prSet presAssocID="{40FF4D1B-B565-45A0-8DEE-2268C1C00D05}" presName="level1Shape" presStyleLbl="node0" presStyleIdx="0" presStyleCnt="1">
        <dgm:presLayoutVars>
          <dgm:chPref val="3"/>
        </dgm:presLayoutVars>
      </dgm:prSet>
      <dgm:spPr/>
      <dgm:t>
        <a:bodyPr/>
        <a:lstStyle/>
        <a:p>
          <a:endParaRPr lang="el-GR"/>
        </a:p>
      </dgm:t>
    </dgm:pt>
    <dgm:pt modelId="{9D8D026A-6C05-4014-82F2-F85D97D6A74D}" type="pres">
      <dgm:prSet presAssocID="{40FF4D1B-B565-45A0-8DEE-2268C1C00D05}" presName="hierChild2" presStyleCnt="0"/>
      <dgm:spPr/>
    </dgm:pt>
    <dgm:pt modelId="{61B8FDC1-B9A8-41BC-BE97-1C5216943D86}" type="pres">
      <dgm:prSet presAssocID="{C31164AB-10A1-4906-8100-125A5B443C7C}" presName="Name19" presStyleLbl="parChTrans1D2" presStyleIdx="0" presStyleCnt="2"/>
      <dgm:spPr/>
      <dgm:t>
        <a:bodyPr/>
        <a:lstStyle/>
        <a:p>
          <a:endParaRPr lang="el-GR"/>
        </a:p>
      </dgm:t>
    </dgm:pt>
    <dgm:pt modelId="{5C0ECF62-A041-441C-B66E-36917BB9CEB2}" type="pres">
      <dgm:prSet presAssocID="{044E9AAC-FE45-450F-B70B-42AD916DA291}" presName="Name21" presStyleCnt="0"/>
      <dgm:spPr/>
    </dgm:pt>
    <dgm:pt modelId="{5BAE6C50-A1C0-4387-AFE1-FF7CB82E2A5E}" type="pres">
      <dgm:prSet presAssocID="{044E9AAC-FE45-450F-B70B-42AD916DA291}" presName="level2Shape" presStyleLbl="node2" presStyleIdx="0" presStyleCnt="2"/>
      <dgm:spPr/>
      <dgm:t>
        <a:bodyPr/>
        <a:lstStyle/>
        <a:p>
          <a:endParaRPr lang="el-GR"/>
        </a:p>
      </dgm:t>
    </dgm:pt>
    <dgm:pt modelId="{3E3B23F2-2DA4-4D5F-B5F6-3CD446CC2AAC}" type="pres">
      <dgm:prSet presAssocID="{044E9AAC-FE45-450F-B70B-42AD916DA291}" presName="hierChild3" presStyleCnt="0"/>
      <dgm:spPr/>
    </dgm:pt>
    <dgm:pt modelId="{E655E509-874E-4EAC-9C4C-B3D982E6AD36}" type="pres">
      <dgm:prSet presAssocID="{2B3D8E0C-0450-45A2-A784-E475B8A5849F}" presName="Name19" presStyleLbl="parChTrans1D3" presStyleIdx="0" presStyleCnt="4"/>
      <dgm:spPr/>
      <dgm:t>
        <a:bodyPr/>
        <a:lstStyle/>
        <a:p>
          <a:endParaRPr lang="el-GR"/>
        </a:p>
      </dgm:t>
    </dgm:pt>
    <dgm:pt modelId="{57877693-11C2-41F4-A620-C3090FBFE9A1}" type="pres">
      <dgm:prSet presAssocID="{78882803-5DE3-45F3-97AC-D956D523637F}" presName="Name21" presStyleCnt="0"/>
      <dgm:spPr/>
    </dgm:pt>
    <dgm:pt modelId="{AC662675-714D-404A-AE14-711D17911B64}" type="pres">
      <dgm:prSet presAssocID="{78882803-5DE3-45F3-97AC-D956D523637F}" presName="level2Shape" presStyleLbl="node3" presStyleIdx="0" presStyleCnt="4"/>
      <dgm:spPr/>
      <dgm:t>
        <a:bodyPr/>
        <a:lstStyle/>
        <a:p>
          <a:endParaRPr lang="el-GR"/>
        </a:p>
      </dgm:t>
    </dgm:pt>
    <dgm:pt modelId="{E6825351-53A6-46BB-93FC-DDAC74AD1B41}" type="pres">
      <dgm:prSet presAssocID="{78882803-5DE3-45F3-97AC-D956D523637F}" presName="hierChild3" presStyleCnt="0"/>
      <dgm:spPr/>
    </dgm:pt>
    <dgm:pt modelId="{3B6A4510-363C-412C-A8F6-188D027A6168}" type="pres">
      <dgm:prSet presAssocID="{4784D9A3-470B-44C6-B604-D3F39A7DC35C}" presName="Name19" presStyleLbl="parChTrans1D3" presStyleIdx="1" presStyleCnt="4"/>
      <dgm:spPr/>
      <dgm:t>
        <a:bodyPr/>
        <a:lstStyle/>
        <a:p>
          <a:endParaRPr lang="el-GR"/>
        </a:p>
      </dgm:t>
    </dgm:pt>
    <dgm:pt modelId="{34D522F5-CA4D-4754-89E7-372CC1D2501A}" type="pres">
      <dgm:prSet presAssocID="{829D1163-4A9E-41DA-B7D8-B7F225E66B85}" presName="Name21" presStyleCnt="0"/>
      <dgm:spPr/>
    </dgm:pt>
    <dgm:pt modelId="{A08B16D5-836E-48AE-9D98-89A63D41F021}" type="pres">
      <dgm:prSet presAssocID="{829D1163-4A9E-41DA-B7D8-B7F225E66B85}" presName="level2Shape" presStyleLbl="node3" presStyleIdx="1" presStyleCnt="4"/>
      <dgm:spPr/>
      <dgm:t>
        <a:bodyPr/>
        <a:lstStyle/>
        <a:p>
          <a:endParaRPr lang="el-GR"/>
        </a:p>
      </dgm:t>
    </dgm:pt>
    <dgm:pt modelId="{4F01B473-AEDB-42BC-8098-949B018A11F9}" type="pres">
      <dgm:prSet presAssocID="{829D1163-4A9E-41DA-B7D8-B7F225E66B85}" presName="hierChild3" presStyleCnt="0"/>
      <dgm:spPr/>
    </dgm:pt>
    <dgm:pt modelId="{7769DCD7-00C2-4AA6-9884-DBC5A3D6F276}" type="pres">
      <dgm:prSet presAssocID="{A7511F03-4820-4F37-9081-0114389D0331}" presName="Name19" presStyleLbl="parChTrans1D2" presStyleIdx="1" presStyleCnt="2"/>
      <dgm:spPr/>
      <dgm:t>
        <a:bodyPr/>
        <a:lstStyle/>
        <a:p>
          <a:endParaRPr lang="el-GR"/>
        </a:p>
      </dgm:t>
    </dgm:pt>
    <dgm:pt modelId="{CB400A88-68F6-4138-919F-CBDA11B6A958}" type="pres">
      <dgm:prSet presAssocID="{8BC4D756-B0C2-42DF-AC71-F9A35ABFD65B}" presName="Name21" presStyleCnt="0"/>
      <dgm:spPr/>
    </dgm:pt>
    <dgm:pt modelId="{CD5638F3-5F65-474E-B419-12F1A820DE30}" type="pres">
      <dgm:prSet presAssocID="{8BC4D756-B0C2-42DF-AC71-F9A35ABFD65B}" presName="level2Shape" presStyleLbl="node2" presStyleIdx="1" presStyleCnt="2"/>
      <dgm:spPr/>
      <dgm:t>
        <a:bodyPr/>
        <a:lstStyle/>
        <a:p>
          <a:endParaRPr lang="el-GR"/>
        </a:p>
      </dgm:t>
    </dgm:pt>
    <dgm:pt modelId="{FB5D1EFC-3AC4-414F-8351-933E38D97694}" type="pres">
      <dgm:prSet presAssocID="{8BC4D756-B0C2-42DF-AC71-F9A35ABFD65B}" presName="hierChild3" presStyleCnt="0"/>
      <dgm:spPr/>
    </dgm:pt>
    <dgm:pt modelId="{F3278735-FC5C-4CFC-8575-0356E0D7E4A5}" type="pres">
      <dgm:prSet presAssocID="{3688DC30-B918-4A41-B0AB-F0B4CAA73E00}" presName="Name19" presStyleLbl="parChTrans1D3" presStyleIdx="2" presStyleCnt="4"/>
      <dgm:spPr/>
      <dgm:t>
        <a:bodyPr/>
        <a:lstStyle/>
        <a:p>
          <a:endParaRPr lang="el-GR"/>
        </a:p>
      </dgm:t>
    </dgm:pt>
    <dgm:pt modelId="{FB1C49BD-C360-406C-AB03-0324A7C53BBF}" type="pres">
      <dgm:prSet presAssocID="{D081217E-FE55-4358-B20E-D9A1E5D4C691}" presName="Name21" presStyleCnt="0"/>
      <dgm:spPr/>
    </dgm:pt>
    <dgm:pt modelId="{C2FF5812-FE5A-4CD8-9459-834461DB404C}" type="pres">
      <dgm:prSet presAssocID="{D081217E-FE55-4358-B20E-D9A1E5D4C691}" presName="level2Shape" presStyleLbl="node3" presStyleIdx="2" presStyleCnt="4"/>
      <dgm:spPr/>
      <dgm:t>
        <a:bodyPr/>
        <a:lstStyle/>
        <a:p>
          <a:endParaRPr lang="el-GR"/>
        </a:p>
      </dgm:t>
    </dgm:pt>
    <dgm:pt modelId="{9B20B6FA-C45F-4BA5-8E2B-49E33675668C}" type="pres">
      <dgm:prSet presAssocID="{D081217E-FE55-4358-B20E-D9A1E5D4C691}" presName="hierChild3" presStyleCnt="0"/>
      <dgm:spPr/>
    </dgm:pt>
    <dgm:pt modelId="{6DE2422F-F58D-49B9-9652-D20D6CBAE7F1}" type="pres">
      <dgm:prSet presAssocID="{38445DD7-FAE7-4369-90F7-ABC691E5405A}" presName="Name19" presStyleLbl="parChTrans1D3" presStyleIdx="3" presStyleCnt="4"/>
      <dgm:spPr/>
      <dgm:t>
        <a:bodyPr/>
        <a:lstStyle/>
        <a:p>
          <a:endParaRPr lang="el-GR"/>
        </a:p>
      </dgm:t>
    </dgm:pt>
    <dgm:pt modelId="{39B8B22E-035D-48F5-9D4E-B7593087FDD2}" type="pres">
      <dgm:prSet presAssocID="{5A0BD24F-72C9-40CB-8376-D456E3F8630D}" presName="Name21" presStyleCnt="0"/>
      <dgm:spPr/>
    </dgm:pt>
    <dgm:pt modelId="{4C23651E-4A42-466D-8D40-3079DF22890B}" type="pres">
      <dgm:prSet presAssocID="{5A0BD24F-72C9-40CB-8376-D456E3F8630D}" presName="level2Shape" presStyleLbl="node3" presStyleIdx="3" presStyleCnt="4"/>
      <dgm:spPr/>
      <dgm:t>
        <a:bodyPr/>
        <a:lstStyle/>
        <a:p>
          <a:endParaRPr lang="el-GR"/>
        </a:p>
      </dgm:t>
    </dgm:pt>
    <dgm:pt modelId="{32AB3F72-E63B-48E6-8E30-79D8BDBD3BB6}" type="pres">
      <dgm:prSet presAssocID="{5A0BD24F-72C9-40CB-8376-D456E3F8630D}" presName="hierChild3" presStyleCnt="0"/>
      <dgm:spPr/>
    </dgm:pt>
    <dgm:pt modelId="{A489E849-B4C2-44E5-A913-9C780C81327C}" type="pres">
      <dgm:prSet presAssocID="{C560F7F5-3880-4651-AD48-B3159CFB3F05}" presName="bgShapesFlow" presStyleCnt="0"/>
      <dgm:spPr/>
    </dgm:pt>
  </dgm:ptLst>
  <dgm:cxnLst>
    <dgm:cxn modelId="{B36FB998-D4B2-42C8-8DB6-A09D38F2C104}" type="presOf" srcId="{D081217E-FE55-4358-B20E-D9A1E5D4C691}" destId="{C2FF5812-FE5A-4CD8-9459-834461DB404C}" srcOrd="0" destOrd="0" presId="urn:microsoft.com/office/officeart/2005/8/layout/hierarchy6"/>
    <dgm:cxn modelId="{A89940CC-5C5C-4D40-8DA6-FE07CB1E5DAB}" type="presOf" srcId="{4784D9A3-470B-44C6-B604-D3F39A7DC35C}" destId="{3B6A4510-363C-412C-A8F6-188D027A6168}" srcOrd="0" destOrd="0" presId="urn:microsoft.com/office/officeart/2005/8/layout/hierarchy6"/>
    <dgm:cxn modelId="{AF8AB166-6EB5-4A4F-A1D6-5EC092DFBD93}" srcId="{40FF4D1B-B565-45A0-8DEE-2268C1C00D05}" destId="{8BC4D756-B0C2-42DF-AC71-F9A35ABFD65B}" srcOrd="1" destOrd="0" parTransId="{A7511F03-4820-4F37-9081-0114389D0331}" sibTransId="{81C8F9B1-FC07-4DC5-82BA-BF06B555FB8A}"/>
    <dgm:cxn modelId="{2CB82CA3-6B78-454E-95A8-B06B5FC5D0FE}" type="presOf" srcId="{C560F7F5-3880-4651-AD48-B3159CFB3F05}" destId="{D164BD2B-BC8D-4169-808D-9C51CBFCF5FF}" srcOrd="0" destOrd="0" presId="urn:microsoft.com/office/officeart/2005/8/layout/hierarchy6"/>
    <dgm:cxn modelId="{2CD16DC4-E6F3-4C7D-89FC-B8722A2CAC15}" srcId="{8BC4D756-B0C2-42DF-AC71-F9A35ABFD65B}" destId="{5A0BD24F-72C9-40CB-8376-D456E3F8630D}" srcOrd="1" destOrd="0" parTransId="{38445DD7-FAE7-4369-90F7-ABC691E5405A}" sibTransId="{B8B0BAED-741F-4EC4-8436-C3F05CB98663}"/>
    <dgm:cxn modelId="{AD49E280-F397-407D-B706-D9582C6B0084}" srcId="{044E9AAC-FE45-450F-B70B-42AD916DA291}" destId="{78882803-5DE3-45F3-97AC-D956D523637F}" srcOrd="0" destOrd="0" parTransId="{2B3D8E0C-0450-45A2-A784-E475B8A5849F}" sibTransId="{B2300C73-04DE-46F6-9942-662A4E9ACC3E}"/>
    <dgm:cxn modelId="{DEB79C40-E1AF-410A-A208-FE4515A029CF}" type="presOf" srcId="{8BC4D756-B0C2-42DF-AC71-F9A35ABFD65B}" destId="{CD5638F3-5F65-474E-B419-12F1A820DE30}" srcOrd="0" destOrd="0" presId="urn:microsoft.com/office/officeart/2005/8/layout/hierarchy6"/>
    <dgm:cxn modelId="{0687A737-4D96-4BB3-BEB8-B1A3240A44F3}" type="presOf" srcId="{38445DD7-FAE7-4369-90F7-ABC691E5405A}" destId="{6DE2422F-F58D-49B9-9652-D20D6CBAE7F1}" srcOrd="0" destOrd="0" presId="urn:microsoft.com/office/officeart/2005/8/layout/hierarchy6"/>
    <dgm:cxn modelId="{0BA23223-F89D-40B2-B1EE-82E1C4EB94FC}" srcId="{044E9AAC-FE45-450F-B70B-42AD916DA291}" destId="{829D1163-4A9E-41DA-B7D8-B7F225E66B85}" srcOrd="1" destOrd="0" parTransId="{4784D9A3-470B-44C6-B604-D3F39A7DC35C}" sibTransId="{9658C314-A676-4DE1-B2C8-0743884FF121}"/>
    <dgm:cxn modelId="{9C3AC744-8B0C-4893-B0A2-FD775FD19A24}" type="presOf" srcId="{C31164AB-10A1-4906-8100-125A5B443C7C}" destId="{61B8FDC1-B9A8-41BC-BE97-1C5216943D86}" srcOrd="0" destOrd="0" presId="urn:microsoft.com/office/officeart/2005/8/layout/hierarchy6"/>
    <dgm:cxn modelId="{3FEC7D27-D8D0-4877-B569-11CA5F4633F0}" type="presOf" srcId="{40FF4D1B-B565-45A0-8DEE-2268C1C00D05}" destId="{AE94597B-E028-4FFF-A513-379396220D5C}" srcOrd="0" destOrd="0" presId="urn:microsoft.com/office/officeart/2005/8/layout/hierarchy6"/>
    <dgm:cxn modelId="{8656400A-A3FE-4453-9659-AB47C14B0E81}" srcId="{C560F7F5-3880-4651-AD48-B3159CFB3F05}" destId="{40FF4D1B-B565-45A0-8DEE-2268C1C00D05}" srcOrd="0" destOrd="0" parTransId="{DB01F63F-69B0-48C7-B487-FF7667F0DB1C}" sibTransId="{11B63B8E-FB8D-4647-9434-A05343051CB3}"/>
    <dgm:cxn modelId="{25A13A4C-F7ED-4D10-954C-8DB93825A707}" type="presOf" srcId="{78882803-5DE3-45F3-97AC-D956D523637F}" destId="{AC662675-714D-404A-AE14-711D17911B64}" srcOrd="0" destOrd="0" presId="urn:microsoft.com/office/officeart/2005/8/layout/hierarchy6"/>
    <dgm:cxn modelId="{CFFCA2BF-5019-4E76-9551-1BB13127DC4F}" srcId="{40FF4D1B-B565-45A0-8DEE-2268C1C00D05}" destId="{044E9AAC-FE45-450F-B70B-42AD916DA291}" srcOrd="0" destOrd="0" parTransId="{C31164AB-10A1-4906-8100-125A5B443C7C}" sibTransId="{A9620445-427F-4E71-979A-5C1478E2D0AD}"/>
    <dgm:cxn modelId="{96EB1BF1-9909-4835-A756-CE15DD12571F}" type="presOf" srcId="{044E9AAC-FE45-450F-B70B-42AD916DA291}" destId="{5BAE6C50-A1C0-4387-AFE1-FF7CB82E2A5E}" srcOrd="0" destOrd="0" presId="urn:microsoft.com/office/officeart/2005/8/layout/hierarchy6"/>
    <dgm:cxn modelId="{5CB9FBD1-FA53-4107-BB43-738C4E0C138A}" type="presOf" srcId="{5A0BD24F-72C9-40CB-8376-D456E3F8630D}" destId="{4C23651E-4A42-466D-8D40-3079DF22890B}" srcOrd="0" destOrd="0" presId="urn:microsoft.com/office/officeart/2005/8/layout/hierarchy6"/>
    <dgm:cxn modelId="{DF2CB616-0BB5-4BD5-BC08-8EA03512AB8A}" type="presOf" srcId="{3688DC30-B918-4A41-B0AB-F0B4CAA73E00}" destId="{F3278735-FC5C-4CFC-8575-0356E0D7E4A5}" srcOrd="0" destOrd="0" presId="urn:microsoft.com/office/officeart/2005/8/layout/hierarchy6"/>
    <dgm:cxn modelId="{C04242AF-474B-4B31-9B76-19834894B4DA}" type="presOf" srcId="{829D1163-4A9E-41DA-B7D8-B7F225E66B85}" destId="{A08B16D5-836E-48AE-9D98-89A63D41F021}" srcOrd="0" destOrd="0" presId="urn:microsoft.com/office/officeart/2005/8/layout/hierarchy6"/>
    <dgm:cxn modelId="{848428E9-A74C-4A0B-B59B-A0EC315CF94B}" srcId="{8BC4D756-B0C2-42DF-AC71-F9A35ABFD65B}" destId="{D081217E-FE55-4358-B20E-D9A1E5D4C691}" srcOrd="0" destOrd="0" parTransId="{3688DC30-B918-4A41-B0AB-F0B4CAA73E00}" sibTransId="{5C30F8FD-5BCF-4597-ADA3-3B04A6F0DAF4}"/>
    <dgm:cxn modelId="{2813013F-5476-4290-9F73-F094D0E05E3A}" type="presOf" srcId="{A7511F03-4820-4F37-9081-0114389D0331}" destId="{7769DCD7-00C2-4AA6-9884-DBC5A3D6F276}" srcOrd="0" destOrd="0" presId="urn:microsoft.com/office/officeart/2005/8/layout/hierarchy6"/>
    <dgm:cxn modelId="{82927763-4A73-492F-A5ED-A64340F304AA}" type="presOf" srcId="{2B3D8E0C-0450-45A2-A784-E475B8A5849F}" destId="{E655E509-874E-4EAC-9C4C-B3D982E6AD36}" srcOrd="0" destOrd="0" presId="urn:microsoft.com/office/officeart/2005/8/layout/hierarchy6"/>
    <dgm:cxn modelId="{37B2972E-ABAA-4A01-9741-50FCBB28D4A5}" type="presParOf" srcId="{D164BD2B-BC8D-4169-808D-9C51CBFCF5FF}" destId="{CE6AFFA7-04D9-4FC4-AD55-97744D64D337}" srcOrd="0" destOrd="0" presId="urn:microsoft.com/office/officeart/2005/8/layout/hierarchy6"/>
    <dgm:cxn modelId="{ACDF04BD-E40C-4D1E-ABA0-E37BB98C8588}" type="presParOf" srcId="{CE6AFFA7-04D9-4FC4-AD55-97744D64D337}" destId="{94263D2F-B642-4FE5-8B35-600E01C96611}" srcOrd="0" destOrd="0" presId="urn:microsoft.com/office/officeart/2005/8/layout/hierarchy6"/>
    <dgm:cxn modelId="{3E5F7DE5-7116-45F2-8D37-36EC72AF9600}" type="presParOf" srcId="{94263D2F-B642-4FE5-8B35-600E01C96611}" destId="{28029110-456A-455A-9F50-17685759107B}" srcOrd="0" destOrd="0" presId="urn:microsoft.com/office/officeart/2005/8/layout/hierarchy6"/>
    <dgm:cxn modelId="{90A3AFD9-AA51-4B42-B01D-797E450A9827}" type="presParOf" srcId="{28029110-456A-455A-9F50-17685759107B}" destId="{AE94597B-E028-4FFF-A513-379396220D5C}" srcOrd="0" destOrd="0" presId="urn:microsoft.com/office/officeart/2005/8/layout/hierarchy6"/>
    <dgm:cxn modelId="{733FCDB3-48C2-4205-94B4-5003BF65E9DC}" type="presParOf" srcId="{28029110-456A-455A-9F50-17685759107B}" destId="{9D8D026A-6C05-4014-82F2-F85D97D6A74D}" srcOrd="1" destOrd="0" presId="urn:microsoft.com/office/officeart/2005/8/layout/hierarchy6"/>
    <dgm:cxn modelId="{F32CB8C9-D80B-43C0-AE0C-DEFC484590BA}" type="presParOf" srcId="{9D8D026A-6C05-4014-82F2-F85D97D6A74D}" destId="{61B8FDC1-B9A8-41BC-BE97-1C5216943D86}" srcOrd="0" destOrd="0" presId="urn:microsoft.com/office/officeart/2005/8/layout/hierarchy6"/>
    <dgm:cxn modelId="{7B2647B2-606A-44F2-B763-70B8AF969313}" type="presParOf" srcId="{9D8D026A-6C05-4014-82F2-F85D97D6A74D}" destId="{5C0ECF62-A041-441C-B66E-36917BB9CEB2}" srcOrd="1" destOrd="0" presId="urn:microsoft.com/office/officeart/2005/8/layout/hierarchy6"/>
    <dgm:cxn modelId="{07B1FC32-8555-4717-AC32-538FA8A79FB6}" type="presParOf" srcId="{5C0ECF62-A041-441C-B66E-36917BB9CEB2}" destId="{5BAE6C50-A1C0-4387-AFE1-FF7CB82E2A5E}" srcOrd="0" destOrd="0" presId="urn:microsoft.com/office/officeart/2005/8/layout/hierarchy6"/>
    <dgm:cxn modelId="{E399739C-F65E-4A99-86F2-DD1520422101}" type="presParOf" srcId="{5C0ECF62-A041-441C-B66E-36917BB9CEB2}" destId="{3E3B23F2-2DA4-4D5F-B5F6-3CD446CC2AAC}" srcOrd="1" destOrd="0" presId="urn:microsoft.com/office/officeart/2005/8/layout/hierarchy6"/>
    <dgm:cxn modelId="{AECB946B-87F4-4A56-96B3-14B74E5C6DDD}" type="presParOf" srcId="{3E3B23F2-2DA4-4D5F-B5F6-3CD446CC2AAC}" destId="{E655E509-874E-4EAC-9C4C-B3D982E6AD36}" srcOrd="0" destOrd="0" presId="urn:microsoft.com/office/officeart/2005/8/layout/hierarchy6"/>
    <dgm:cxn modelId="{74007C68-2CEC-4058-9BF1-97C7097EA859}" type="presParOf" srcId="{3E3B23F2-2DA4-4D5F-B5F6-3CD446CC2AAC}" destId="{57877693-11C2-41F4-A620-C3090FBFE9A1}" srcOrd="1" destOrd="0" presId="urn:microsoft.com/office/officeart/2005/8/layout/hierarchy6"/>
    <dgm:cxn modelId="{90E77004-D585-4865-A5C6-17DD65683CCF}" type="presParOf" srcId="{57877693-11C2-41F4-A620-C3090FBFE9A1}" destId="{AC662675-714D-404A-AE14-711D17911B64}" srcOrd="0" destOrd="0" presId="urn:microsoft.com/office/officeart/2005/8/layout/hierarchy6"/>
    <dgm:cxn modelId="{D3A37BA7-750F-492D-8AB4-5D7D8B827490}" type="presParOf" srcId="{57877693-11C2-41F4-A620-C3090FBFE9A1}" destId="{E6825351-53A6-46BB-93FC-DDAC74AD1B41}" srcOrd="1" destOrd="0" presId="urn:microsoft.com/office/officeart/2005/8/layout/hierarchy6"/>
    <dgm:cxn modelId="{9FC12CEE-80D1-4135-B6A6-5044B3FDF545}" type="presParOf" srcId="{3E3B23F2-2DA4-4D5F-B5F6-3CD446CC2AAC}" destId="{3B6A4510-363C-412C-A8F6-188D027A6168}" srcOrd="2" destOrd="0" presId="urn:microsoft.com/office/officeart/2005/8/layout/hierarchy6"/>
    <dgm:cxn modelId="{7C70E77B-3F8D-45DB-BA2F-CCBE0BD87BC2}" type="presParOf" srcId="{3E3B23F2-2DA4-4D5F-B5F6-3CD446CC2AAC}" destId="{34D522F5-CA4D-4754-89E7-372CC1D2501A}" srcOrd="3" destOrd="0" presId="urn:microsoft.com/office/officeart/2005/8/layout/hierarchy6"/>
    <dgm:cxn modelId="{25F5B133-ACA7-49A0-B04D-6908FF587F99}" type="presParOf" srcId="{34D522F5-CA4D-4754-89E7-372CC1D2501A}" destId="{A08B16D5-836E-48AE-9D98-89A63D41F021}" srcOrd="0" destOrd="0" presId="urn:microsoft.com/office/officeart/2005/8/layout/hierarchy6"/>
    <dgm:cxn modelId="{A3C074F8-D94A-4D84-9F5E-7104A0B12BBB}" type="presParOf" srcId="{34D522F5-CA4D-4754-89E7-372CC1D2501A}" destId="{4F01B473-AEDB-42BC-8098-949B018A11F9}" srcOrd="1" destOrd="0" presId="urn:microsoft.com/office/officeart/2005/8/layout/hierarchy6"/>
    <dgm:cxn modelId="{DB3C646B-BAAF-40B7-ABAA-191F0993E0C7}" type="presParOf" srcId="{9D8D026A-6C05-4014-82F2-F85D97D6A74D}" destId="{7769DCD7-00C2-4AA6-9884-DBC5A3D6F276}" srcOrd="2" destOrd="0" presId="urn:microsoft.com/office/officeart/2005/8/layout/hierarchy6"/>
    <dgm:cxn modelId="{BFFAAA64-EC31-4FA2-BBBB-AE917A6923DF}" type="presParOf" srcId="{9D8D026A-6C05-4014-82F2-F85D97D6A74D}" destId="{CB400A88-68F6-4138-919F-CBDA11B6A958}" srcOrd="3" destOrd="0" presId="urn:microsoft.com/office/officeart/2005/8/layout/hierarchy6"/>
    <dgm:cxn modelId="{6582E074-D762-4201-A829-6867D8468ED4}" type="presParOf" srcId="{CB400A88-68F6-4138-919F-CBDA11B6A958}" destId="{CD5638F3-5F65-474E-B419-12F1A820DE30}" srcOrd="0" destOrd="0" presId="urn:microsoft.com/office/officeart/2005/8/layout/hierarchy6"/>
    <dgm:cxn modelId="{703ADABC-9EDB-472F-94B1-303FE52766F6}" type="presParOf" srcId="{CB400A88-68F6-4138-919F-CBDA11B6A958}" destId="{FB5D1EFC-3AC4-414F-8351-933E38D97694}" srcOrd="1" destOrd="0" presId="urn:microsoft.com/office/officeart/2005/8/layout/hierarchy6"/>
    <dgm:cxn modelId="{CF6D893E-C656-4FFD-BFA4-F437D9B8427B}" type="presParOf" srcId="{FB5D1EFC-3AC4-414F-8351-933E38D97694}" destId="{F3278735-FC5C-4CFC-8575-0356E0D7E4A5}" srcOrd="0" destOrd="0" presId="urn:microsoft.com/office/officeart/2005/8/layout/hierarchy6"/>
    <dgm:cxn modelId="{64D73577-B101-4FE3-A787-AB64FA6A5026}" type="presParOf" srcId="{FB5D1EFC-3AC4-414F-8351-933E38D97694}" destId="{FB1C49BD-C360-406C-AB03-0324A7C53BBF}" srcOrd="1" destOrd="0" presId="urn:microsoft.com/office/officeart/2005/8/layout/hierarchy6"/>
    <dgm:cxn modelId="{79C507D0-9747-4167-8B65-3ED27F7E41CC}" type="presParOf" srcId="{FB1C49BD-C360-406C-AB03-0324A7C53BBF}" destId="{C2FF5812-FE5A-4CD8-9459-834461DB404C}" srcOrd="0" destOrd="0" presId="urn:microsoft.com/office/officeart/2005/8/layout/hierarchy6"/>
    <dgm:cxn modelId="{1BEED699-4AF1-4909-8A9F-E39D193FE6E3}" type="presParOf" srcId="{FB1C49BD-C360-406C-AB03-0324A7C53BBF}" destId="{9B20B6FA-C45F-4BA5-8E2B-49E33675668C}" srcOrd="1" destOrd="0" presId="urn:microsoft.com/office/officeart/2005/8/layout/hierarchy6"/>
    <dgm:cxn modelId="{D98E92DE-E97C-427D-8745-C0FF18AECFF8}" type="presParOf" srcId="{FB5D1EFC-3AC4-414F-8351-933E38D97694}" destId="{6DE2422F-F58D-49B9-9652-D20D6CBAE7F1}" srcOrd="2" destOrd="0" presId="urn:microsoft.com/office/officeart/2005/8/layout/hierarchy6"/>
    <dgm:cxn modelId="{9E066ECC-2488-4B54-A979-03585EDF2DC8}" type="presParOf" srcId="{FB5D1EFC-3AC4-414F-8351-933E38D97694}" destId="{39B8B22E-035D-48F5-9D4E-B7593087FDD2}" srcOrd="3" destOrd="0" presId="urn:microsoft.com/office/officeart/2005/8/layout/hierarchy6"/>
    <dgm:cxn modelId="{45E1BF8A-5158-47D9-A828-2DF93A4CCBB7}" type="presParOf" srcId="{39B8B22E-035D-48F5-9D4E-B7593087FDD2}" destId="{4C23651E-4A42-466D-8D40-3079DF22890B}" srcOrd="0" destOrd="0" presId="urn:microsoft.com/office/officeart/2005/8/layout/hierarchy6"/>
    <dgm:cxn modelId="{8932E64E-F663-4D3A-94D4-04B65F36982F}" type="presParOf" srcId="{39B8B22E-035D-48F5-9D4E-B7593087FDD2}" destId="{32AB3F72-E63B-48E6-8E30-79D8BDBD3BB6}" srcOrd="1" destOrd="0" presId="urn:microsoft.com/office/officeart/2005/8/layout/hierarchy6"/>
    <dgm:cxn modelId="{E7D6980F-1514-49DB-9915-B1EDC5C24DEB}" type="presParOf" srcId="{D164BD2B-BC8D-4169-808D-9C51CBFCF5FF}" destId="{A489E849-B4C2-44E5-A913-9C780C81327C}"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3C5DFD-B805-4017-98B7-064736D2F37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l-GR"/>
        </a:p>
      </dgm:t>
    </dgm:pt>
    <dgm:pt modelId="{E952920A-88C6-4E77-AAC1-BE3AE082E625}">
      <dgm:prSet phldrT="[Κείμενο]"/>
      <dgm:spPr/>
      <dgm:t>
        <a:bodyPr/>
        <a:lstStyle/>
        <a:p>
          <a:r>
            <a:rPr lang="el-GR" dirty="0"/>
            <a:t>Επιτυγχάνουν οι μαθητές τους προσδοκώμενους στόχους;</a:t>
          </a:r>
        </a:p>
      </dgm:t>
    </dgm:pt>
    <dgm:pt modelId="{DCB167F2-83C3-462B-A131-ABF2C94E98A2}" type="parTrans" cxnId="{6023FD1B-73EE-4AEC-8E25-41C336FF9A30}">
      <dgm:prSet/>
      <dgm:spPr/>
      <dgm:t>
        <a:bodyPr/>
        <a:lstStyle/>
        <a:p>
          <a:endParaRPr lang="el-GR"/>
        </a:p>
      </dgm:t>
    </dgm:pt>
    <dgm:pt modelId="{69AF7CF9-6A57-453E-A82A-66E28FDF99C4}" type="sibTrans" cxnId="{6023FD1B-73EE-4AEC-8E25-41C336FF9A30}">
      <dgm:prSet/>
      <dgm:spPr/>
      <dgm:t>
        <a:bodyPr/>
        <a:lstStyle/>
        <a:p>
          <a:endParaRPr lang="el-GR"/>
        </a:p>
      </dgm:t>
    </dgm:pt>
    <dgm:pt modelId="{B72E70C7-B46E-4D3A-A77A-AA4A48FB0666}">
      <dgm:prSet phldrT="[Κείμενο]"/>
      <dgm:spPr/>
      <dgm:t>
        <a:bodyPr/>
        <a:lstStyle/>
        <a:p>
          <a:r>
            <a:rPr lang="el-GR" dirty="0"/>
            <a:t>Ναι</a:t>
          </a:r>
        </a:p>
      </dgm:t>
    </dgm:pt>
    <dgm:pt modelId="{298F41D5-AC53-46D9-A449-C56C1F0529D0}" type="parTrans" cxnId="{9DF6666B-4640-45C2-A8FD-E9803E7FE0F9}">
      <dgm:prSet/>
      <dgm:spPr/>
      <dgm:t>
        <a:bodyPr/>
        <a:lstStyle/>
        <a:p>
          <a:endParaRPr lang="el-GR"/>
        </a:p>
      </dgm:t>
    </dgm:pt>
    <dgm:pt modelId="{55869D83-29E5-4393-8FE0-460BD15843A6}" type="sibTrans" cxnId="{9DF6666B-4640-45C2-A8FD-E9803E7FE0F9}">
      <dgm:prSet/>
      <dgm:spPr/>
      <dgm:t>
        <a:bodyPr/>
        <a:lstStyle/>
        <a:p>
          <a:endParaRPr lang="el-GR"/>
        </a:p>
      </dgm:t>
    </dgm:pt>
    <dgm:pt modelId="{BFFA382E-2BE6-47AB-A9EC-501FCA91A15A}">
      <dgm:prSet phldrT="[Κείμενο]"/>
      <dgm:spPr/>
      <dgm:t>
        <a:bodyPr/>
        <a:lstStyle/>
        <a:p>
          <a:r>
            <a:rPr lang="el-GR" dirty="0"/>
            <a:t>Πρέπει να παράσχει </a:t>
          </a:r>
          <a:r>
            <a:rPr lang="el-GR" dirty="0" err="1"/>
            <a:t>επανατροφοδότηση</a:t>
          </a:r>
          <a:r>
            <a:rPr lang="el-GR" dirty="0"/>
            <a:t> και ενισχύσεις</a:t>
          </a:r>
        </a:p>
      </dgm:t>
    </dgm:pt>
    <dgm:pt modelId="{77F9A2EE-73DD-4CC1-8255-4FDE0E68DA78}" type="parTrans" cxnId="{89D5950F-4BE6-455F-8A2A-DC09B9B5C632}">
      <dgm:prSet/>
      <dgm:spPr/>
      <dgm:t>
        <a:bodyPr/>
        <a:lstStyle/>
        <a:p>
          <a:endParaRPr lang="el-GR"/>
        </a:p>
      </dgm:t>
    </dgm:pt>
    <dgm:pt modelId="{3D055126-CC36-471D-9D2E-1EA5DBF8201B}" type="sibTrans" cxnId="{89D5950F-4BE6-455F-8A2A-DC09B9B5C632}">
      <dgm:prSet/>
      <dgm:spPr/>
      <dgm:t>
        <a:bodyPr/>
        <a:lstStyle/>
        <a:p>
          <a:endParaRPr lang="el-GR"/>
        </a:p>
      </dgm:t>
    </dgm:pt>
    <dgm:pt modelId="{8A89436A-C2B7-416B-8A62-9EBFF68EBA3E}">
      <dgm:prSet phldrT="[Κείμενο]"/>
      <dgm:spPr/>
      <dgm:t>
        <a:bodyPr/>
        <a:lstStyle/>
        <a:p>
          <a:r>
            <a:rPr lang="el-GR" dirty="0"/>
            <a:t>Όχι</a:t>
          </a:r>
        </a:p>
      </dgm:t>
    </dgm:pt>
    <dgm:pt modelId="{A3814FB1-4F4A-4887-9E68-65164368575E}" type="parTrans" cxnId="{AEE091CA-3749-4BD0-A52A-7F936AFE6A27}">
      <dgm:prSet/>
      <dgm:spPr/>
      <dgm:t>
        <a:bodyPr/>
        <a:lstStyle/>
        <a:p>
          <a:endParaRPr lang="el-GR"/>
        </a:p>
      </dgm:t>
    </dgm:pt>
    <dgm:pt modelId="{9B34561B-56BC-4599-B7B9-AADAB26ADE87}" type="sibTrans" cxnId="{AEE091CA-3749-4BD0-A52A-7F936AFE6A27}">
      <dgm:prSet/>
      <dgm:spPr/>
      <dgm:t>
        <a:bodyPr/>
        <a:lstStyle/>
        <a:p>
          <a:endParaRPr lang="el-GR"/>
        </a:p>
      </dgm:t>
    </dgm:pt>
    <dgm:pt modelId="{09FCD045-8E20-4C21-84FB-D870449D71DF}">
      <dgm:prSet phldrT="[Κείμενο]"/>
      <dgm:spPr/>
      <dgm:t>
        <a:bodyPr/>
        <a:lstStyle/>
        <a:p>
          <a:r>
            <a:rPr lang="el-GR" dirty="0"/>
            <a:t>Πρέπει να παράσχει ομαδική ή εξατομικευμένη βοήθεια</a:t>
          </a:r>
        </a:p>
      </dgm:t>
    </dgm:pt>
    <dgm:pt modelId="{DA8E307A-5A69-4717-BEE2-6F08D366C76D}" type="parTrans" cxnId="{E5EA4198-AAF3-4E7C-A01A-0BB5CBA7D9ED}">
      <dgm:prSet/>
      <dgm:spPr/>
      <dgm:t>
        <a:bodyPr/>
        <a:lstStyle/>
        <a:p>
          <a:endParaRPr lang="el-GR"/>
        </a:p>
      </dgm:t>
    </dgm:pt>
    <dgm:pt modelId="{74389294-04E6-459E-BEE0-970EE68B21CC}" type="sibTrans" cxnId="{E5EA4198-AAF3-4E7C-A01A-0BB5CBA7D9ED}">
      <dgm:prSet/>
      <dgm:spPr/>
      <dgm:t>
        <a:bodyPr/>
        <a:lstStyle/>
        <a:p>
          <a:endParaRPr lang="el-GR"/>
        </a:p>
      </dgm:t>
    </dgm:pt>
    <dgm:pt modelId="{EBF6CA4C-70EA-48E1-A555-258F52A71041}">
      <dgm:prSet/>
      <dgm:spPr/>
      <dgm:t>
        <a:bodyPr/>
        <a:lstStyle/>
        <a:p>
          <a:r>
            <a:rPr lang="el-GR" dirty="0"/>
            <a:t>Διαμορφωτική αξιολόγηση</a:t>
          </a:r>
        </a:p>
      </dgm:t>
    </dgm:pt>
    <dgm:pt modelId="{D69AE896-1FF8-4D72-B54C-FC8102226B82}" type="parTrans" cxnId="{B06BA8B3-9759-43E9-86D4-48AE321D88B7}">
      <dgm:prSet/>
      <dgm:spPr/>
      <dgm:t>
        <a:bodyPr/>
        <a:lstStyle/>
        <a:p>
          <a:endParaRPr lang="el-GR"/>
        </a:p>
      </dgm:t>
    </dgm:pt>
    <dgm:pt modelId="{6F181046-3931-41DA-86D3-9A258AD20165}" type="sibTrans" cxnId="{B06BA8B3-9759-43E9-86D4-48AE321D88B7}">
      <dgm:prSet/>
      <dgm:spPr/>
      <dgm:t>
        <a:bodyPr/>
        <a:lstStyle/>
        <a:p>
          <a:endParaRPr lang="el-GR"/>
        </a:p>
      </dgm:t>
    </dgm:pt>
    <dgm:pt modelId="{DD260A80-0E3C-4746-A68D-091FB889604B}">
      <dgm:prSet/>
      <dgm:spPr/>
      <dgm:t>
        <a:bodyPr/>
        <a:lstStyle/>
        <a:p>
          <a:r>
            <a:rPr lang="el-GR" dirty="0"/>
            <a:t>Διαγνωστική αξιολόγηση (για παραμένουσες δυσκολίες)</a:t>
          </a:r>
        </a:p>
      </dgm:t>
    </dgm:pt>
    <dgm:pt modelId="{FB6630BF-C3B1-4033-8300-195ADD380FD4}" type="parTrans" cxnId="{63B0D0B4-3950-4E94-B3A5-1E0BD2329642}">
      <dgm:prSet/>
      <dgm:spPr/>
      <dgm:t>
        <a:bodyPr/>
        <a:lstStyle/>
        <a:p>
          <a:endParaRPr lang="el-GR"/>
        </a:p>
      </dgm:t>
    </dgm:pt>
    <dgm:pt modelId="{82AC3D9C-5CCE-442F-A62A-A24284DC3E61}" type="sibTrans" cxnId="{63B0D0B4-3950-4E94-B3A5-1E0BD2329642}">
      <dgm:prSet/>
      <dgm:spPr/>
      <dgm:t>
        <a:bodyPr/>
        <a:lstStyle/>
        <a:p>
          <a:endParaRPr lang="el-GR"/>
        </a:p>
      </dgm:t>
    </dgm:pt>
    <dgm:pt modelId="{28D82B50-21D6-422E-BC2F-80B96C83B764}">
      <dgm:prSet/>
      <dgm:spPr/>
      <dgm:t>
        <a:bodyPr/>
        <a:lstStyle/>
        <a:p>
          <a:r>
            <a:rPr lang="el-GR" dirty="0"/>
            <a:t>Προχωρά σύμφωνα με τον σχεδιασμό της διδασκαλίας</a:t>
          </a:r>
        </a:p>
      </dgm:t>
    </dgm:pt>
    <dgm:pt modelId="{26736C6F-D869-41AD-9B89-07EEB6821C77}" type="parTrans" cxnId="{B42A052E-23D7-4401-9747-4CF1570C8D20}">
      <dgm:prSet/>
      <dgm:spPr/>
      <dgm:t>
        <a:bodyPr/>
        <a:lstStyle/>
        <a:p>
          <a:endParaRPr lang="el-GR"/>
        </a:p>
      </dgm:t>
    </dgm:pt>
    <dgm:pt modelId="{97B8A58E-25E8-43D1-AEE0-E349BCF0AFD4}" type="sibTrans" cxnId="{B42A052E-23D7-4401-9747-4CF1570C8D20}">
      <dgm:prSet/>
      <dgm:spPr/>
      <dgm:t>
        <a:bodyPr/>
        <a:lstStyle/>
        <a:p>
          <a:endParaRPr lang="el-GR"/>
        </a:p>
      </dgm:t>
    </dgm:pt>
    <dgm:pt modelId="{C0C6E1D1-65DF-4E0D-87B3-EFCB9C3AC219}" type="pres">
      <dgm:prSet presAssocID="{7A3C5DFD-B805-4017-98B7-064736D2F37E}" presName="hierChild1" presStyleCnt="0">
        <dgm:presLayoutVars>
          <dgm:chPref val="1"/>
          <dgm:dir/>
          <dgm:animOne val="branch"/>
          <dgm:animLvl val="lvl"/>
          <dgm:resizeHandles/>
        </dgm:presLayoutVars>
      </dgm:prSet>
      <dgm:spPr/>
      <dgm:t>
        <a:bodyPr/>
        <a:lstStyle/>
        <a:p>
          <a:endParaRPr lang="el-GR"/>
        </a:p>
      </dgm:t>
    </dgm:pt>
    <dgm:pt modelId="{06E9C4DA-52C7-475E-9DBC-00E24C35122B}" type="pres">
      <dgm:prSet presAssocID="{EBF6CA4C-70EA-48E1-A555-258F52A71041}" presName="hierRoot1" presStyleCnt="0"/>
      <dgm:spPr/>
    </dgm:pt>
    <dgm:pt modelId="{8E5B11B2-FEC0-44FC-9EF0-7C5115B81BED}" type="pres">
      <dgm:prSet presAssocID="{EBF6CA4C-70EA-48E1-A555-258F52A71041}" presName="composite" presStyleCnt="0"/>
      <dgm:spPr/>
    </dgm:pt>
    <dgm:pt modelId="{5827CBF4-05C6-478E-862F-E6781BA31B8C}" type="pres">
      <dgm:prSet presAssocID="{EBF6CA4C-70EA-48E1-A555-258F52A71041}" presName="background" presStyleLbl="node0" presStyleIdx="0" presStyleCnt="1"/>
      <dgm:spPr/>
    </dgm:pt>
    <dgm:pt modelId="{DD62BF7C-A324-4331-82AB-7382A16AFC9B}" type="pres">
      <dgm:prSet presAssocID="{EBF6CA4C-70EA-48E1-A555-258F52A71041}" presName="text" presStyleLbl="fgAcc0" presStyleIdx="0" presStyleCnt="1">
        <dgm:presLayoutVars>
          <dgm:chPref val="3"/>
        </dgm:presLayoutVars>
      </dgm:prSet>
      <dgm:spPr/>
      <dgm:t>
        <a:bodyPr/>
        <a:lstStyle/>
        <a:p>
          <a:endParaRPr lang="el-GR"/>
        </a:p>
      </dgm:t>
    </dgm:pt>
    <dgm:pt modelId="{1BE2C360-DD53-4C2C-A31D-AE4BF9CC8165}" type="pres">
      <dgm:prSet presAssocID="{EBF6CA4C-70EA-48E1-A555-258F52A71041}" presName="hierChild2" presStyleCnt="0"/>
      <dgm:spPr/>
    </dgm:pt>
    <dgm:pt modelId="{583DC0FC-59A6-49F8-AD56-B184AB4FD77D}" type="pres">
      <dgm:prSet presAssocID="{DCB167F2-83C3-462B-A131-ABF2C94E98A2}" presName="Name10" presStyleLbl="parChTrans1D2" presStyleIdx="0" presStyleCnt="1"/>
      <dgm:spPr/>
      <dgm:t>
        <a:bodyPr/>
        <a:lstStyle/>
        <a:p>
          <a:endParaRPr lang="el-GR"/>
        </a:p>
      </dgm:t>
    </dgm:pt>
    <dgm:pt modelId="{CF1D7987-D15E-4D47-8035-CCA324ADAE2E}" type="pres">
      <dgm:prSet presAssocID="{E952920A-88C6-4E77-AAC1-BE3AE082E625}" presName="hierRoot2" presStyleCnt="0"/>
      <dgm:spPr/>
    </dgm:pt>
    <dgm:pt modelId="{60F17B70-D844-466A-A3DA-90E87ED7128C}" type="pres">
      <dgm:prSet presAssocID="{E952920A-88C6-4E77-AAC1-BE3AE082E625}" presName="composite2" presStyleCnt="0"/>
      <dgm:spPr/>
    </dgm:pt>
    <dgm:pt modelId="{5D5A1940-2C06-4546-83CF-54E803DF9403}" type="pres">
      <dgm:prSet presAssocID="{E952920A-88C6-4E77-AAC1-BE3AE082E625}" presName="background2" presStyleLbl="node2" presStyleIdx="0" presStyleCnt="1"/>
      <dgm:spPr/>
    </dgm:pt>
    <dgm:pt modelId="{9B703E57-0954-45DB-9D44-A47E1C03E9B9}" type="pres">
      <dgm:prSet presAssocID="{E952920A-88C6-4E77-AAC1-BE3AE082E625}" presName="text2" presStyleLbl="fgAcc2" presStyleIdx="0" presStyleCnt="1">
        <dgm:presLayoutVars>
          <dgm:chPref val="3"/>
        </dgm:presLayoutVars>
      </dgm:prSet>
      <dgm:spPr/>
      <dgm:t>
        <a:bodyPr/>
        <a:lstStyle/>
        <a:p>
          <a:endParaRPr lang="el-GR"/>
        </a:p>
      </dgm:t>
    </dgm:pt>
    <dgm:pt modelId="{69EB66E9-78FE-445D-B351-0CE1B3227952}" type="pres">
      <dgm:prSet presAssocID="{E952920A-88C6-4E77-AAC1-BE3AE082E625}" presName="hierChild3" presStyleCnt="0"/>
      <dgm:spPr/>
    </dgm:pt>
    <dgm:pt modelId="{3FE06E5C-7D2D-4EEE-A52B-9D7E001C1942}" type="pres">
      <dgm:prSet presAssocID="{298F41D5-AC53-46D9-A449-C56C1F0529D0}" presName="Name17" presStyleLbl="parChTrans1D3" presStyleIdx="0" presStyleCnt="2"/>
      <dgm:spPr/>
      <dgm:t>
        <a:bodyPr/>
        <a:lstStyle/>
        <a:p>
          <a:endParaRPr lang="el-GR"/>
        </a:p>
      </dgm:t>
    </dgm:pt>
    <dgm:pt modelId="{B57377B9-44EC-4ED4-A944-D0157161AAFE}" type="pres">
      <dgm:prSet presAssocID="{B72E70C7-B46E-4D3A-A77A-AA4A48FB0666}" presName="hierRoot3" presStyleCnt="0"/>
      <dgm:spPr/>
    </dgm:pt>
    <dgm:pt modelId="{8733C448-49B0-4F7D-B037-8920951473B4}" type="pres">
      <dgm:prSet presAssocID="{B72E70C7-B46E-4D3A-A77A-AA4A48FB0666}" presName="composite3" presStyleCnt="0"/>
      <dgm:spPr/>
    </dgm:pt>
    <dgm:pt modelId="{14B9E40C-8BCB-42F0-AE99-B71DFA728DA5}" type="pres">
      <dgm:prSet presAssocID="{B72E70C7-B46E-4D3A-A77A-AA4A48FB0666}" presName="background3" presStyleLbl="node3" presStyleIdx="0" presStyleCnt="2"/>
      <dgm:spPr/>
    </dgm:pt>
    <dgm:pt modelId="{79B00AF3-E664-4EC3-8AA4-3EF6DF4D2B8A}" type="pres">
      <dgm:prSet presAssocID="{B72E70C7-B46E-4D3A-A77A-AA4A48FB0666}" presName="text3" presStyleLbl="fgAcc3" presStyleIdx="0" presStyleCnt="2">
        <dgm:presLayoutVars>
          <dgm:chPref val="3"/>
        </dgm:presLayoutVars>
      </dgm:prSet>
      <dgm:spPr/>
      <dgm:t>
        <a:bodyPr/>
        <a:lstStyle/>
        <a:p>
          <a:endParaRPr lang="el-GR"/>
        </a:p>
      </dgm:t>
    </dgm:pt>
    <dgm:pt modelId="{9C2AA94A-9C44-4652-8B74-7259548F5C47}" type="pres">
      <dgm:prSet presAssocID="{B72E70C7-B46E-4D3A-A77A-AA4A48FB0666}" presName="hierChild4" presStyleCnt="0"/>
      <dgm:spPr/>
    </dgm:pt>
    <dgm:pt modelId="{A97B1ACD-87E1-4548-B126-053489E97D9A}" type="pres">
      <dgm:prSet presAssocID="{77F9A2EE-73DD-4CC1-8255-4FDE0E68DA78}" presName="Name23" presStyleLbl="parChTrans1D4" presStyleIdx="0" presStyleCnt="4"/>
      <dgm:spPr/>
      <dgm:t>
        <a:bodyPr/>
        <a:lstStyle/>
        <a:p>
          <a:endParaRPr lang="el-GR"/>
        </a:p>
      </dgm:t>
    </dgm:pt>
    <dgm:pt modelId="{6A6740DE-2C7B-4376-B223-B821B8B800C0}" type="pres">
      <dgm:prSet presAssocID="{BFFA382E-2BE6-47AB-A9EC-501FCA91A15A}" presName="hierRoot4" presStyleCnt="0"/>
      <dgm:spPr/>
    </dgm:pt>
    <dgm:pt modelId="{D5E198CE-6320-419F-A2E9-2D071DC68884}" type="pres">
      <dgm:prSet presAssocID="{BFFA382E-2BE6-47AB-A9EC-501FCA91A15A}" presName="composite4" presStyleCnt="0"/>
      <dgm:spPr/>
    </dgm:pt>
    <dgm:pt modelId="{68B8E259-D41E-4578-A58F-67468398FF0C}" type="pres">
      <dgm:prSet presAssocID="{BFFA382E-2BE6-47AB-A9EC-501FCA91A15A}" presName="background4" presStyleLbl="node4" presStyleIdx="0" presStyleCnt="4"/>
      <dgm:spPr/>
    </dgm:pt>
    <dgm:pt modelId="{4A288B7B-C039-4EF0-B581-458DDA53722E}" type="pres">
      <dgm:prSet presAssocID="{BFFA382E-2BE6-47AB-A9EC-501FCA91A15A}" presName="text4" presStyleLbl="fgAcc4" presStyleIdx="0" presStyleCnt="4">
        <dgm:presLayoutVars>
          <dgm:chPref val="3"/>
        </dgm:presLayoutVars>
      </dgm:prSet>
      <dgm:spPr/>
      <dgm:t>
        <a:bodyPr/>
        <a:lstStyle/>
        <a:p>
          <a:endParaRPr lang="el-GR"/>
        </a:p>
      </dgm:t>
    </dgm:pt>
    <dgm:pt modelId="{EE4027F2-99F2-40D0-BBE4-BB71A250AFAA}" type="pres">
      <dgm:prSet presAssocID="{BFFA382E-2BE6-47AB-A9EC-501FCA91A15A}" presName="hierChild5" presStyleCnt="0"/>
      <dgm:spPr/>
    </dgm:pt>
    <dgm:pt modelId="{D27816C6-B8BE-43D1-A8F4-178B6CD544CB}" type="pres">
      <dgm:prSet presAssocID="{FB6630BF-C3B1-4033-8300-195ADD380FD4}" presName="Name23" presStyleLbl="parChTrans1D4" presStyleIdx="1" presStyleCnt="4"/>
      <dgm:spPr/>
      <dgm:t>
        <a:bodyPr/>
        <a:lstStyle/>
        <a:p>
          <a:endParaRPr lang="el-GR"/>
        </a:p>
      </dgm:t>
    </dgm:pt>
    <dgm:pt modelId="{F8B00DA0-0788-4FFF-B345-0080F202DC4B}" type="pres">
      <dgm:prSet presAssocID="{DD260A80-0E3C-4746-A68D-091FB889604B}" presName="hierRoot4" presStyleCnt="0"/>
      <dgm:spPr/>
    </dgm:pt>
    <dgm:pt modelId="{106CA153-AC21-4C6E-972A-C86048F919E0}" type="pres">
      <dgm:prSet presAssocID="{DD260A80-0E3C-4746-A68D-091FB889604B}" presName="composite4" presStyleCnt="0"/>
      <dgm:spPr/>
    </dgm:pt>
    <dgm:pt modelId="{A7E3426A-1DC2-4FE3-9D71-7512C4C7AF39}" type="pres">
      <dgm:prSet presAssocID="{DD260A80-0E3C-4746-A68D-091FB889604B}" presName="background4" presStyleLbl="node4" presStyleIdx="1" presStyleCnt="4"/>
      <dgm:spPr/>
    </dgm:pt>
    <dgm:pt modelId="{BF5F3491-5E28-4A36-A09E-CC1DF146E331}" type="pres">
      <dgm:prSet presAssocID="{DD260A80-0E3C-4746-A68D-091FB889604B}" presName="text4" presStyleLbl="fgAcc4" presStyleIdx="1" presStyleCnt="4">
        <dgm:presLayoutVars>
          <dgm:chPref val="3"/>
        </dgm:presLayoutVars>
      </dgm:prSet>
      <dgm:spPr/>
      <dgm:t>
        <a:bodyPr/>
        <a:lstStyle/>
        <a:p>
          <a:endParaRPr lang="el-GR"/>
        </a:p>
      </dgm:t>
    </dgm:pt>
    <dgm:pt modelId="{271F786F-50F5-48B7-B40F-7E00EEE41E55}" type="pres">
      <dgm:prSet presAssocID="{DD260A80-0E3C-4746-A68D-091FB889604B}" presName="hierChild5" presStyleCnt="0"/>
      <dgm:spPr/>
    </dgm:pt>
    <dgm:pt modelId="{BCE2781D-B3B9-442F-8BA4-B0A3B8783CD5}" type="pres">
      <dgm:prSet presAssocID="{A3814FB1-4F4A-4887-9E68-65164368575E}" presName="Name17" presStyleLbl="parChTrans1D3" presStyleIdx="1" presStyleCnt="2"/>
      <dgm:spPr/>
      <dgm:t>
        <a:bodyPr/>
        <a:lstStyle/>
        <a:p>
          <a:endParaRPr lang="el-GR"/>
        </a:p>
      </dgm:t>
    </dgm:pt>
    <dgm:pt modelId="{DE93B1AA-8DE6-43B7-859A-EF33C35B4C35}" type="pres">
      <dgm:prSet presAssocID="{8A89436A-C2B7-416B-8A62-9EBFF68EBA3E}" presName="hierRoot3" presStyleCnt="0"/>
      <dgm:spPr/>
    </dgm:pt>
    <dgm:pt modelId="{C8EEC152-307B-4847-866E-59F97DB958E7}" type="pres">
      <dgm:prSet presAssocID="{8A89436A-C2B7-416B-8A62-9EBFF68EBA3E}" presName="composite3" presStyleCnt="0"/>
      <dgm:spPr/>
    </dgm:pt>
    <dgm:pt modelId="{F7BC10D3-73CC-4547-B3FF-E1EA8AA7F1DE}" type="pres">
      <dgm:prSet presAssocID="{8A89436A-C2B7-416B-8A62-9EBFF68EBA3E}" presName="background3" presStyleLbl="node3" presStyleIdx="1" presStyleCnt="2"/>
      <dgm:spPr/>
    </dgm:pt>
    <dgm:pt modelId="{9A740613-790C-4EB2-A7C3-B3E5450C1C6D}" type="pres">
      <dgm:prSet presAssocID="{8A89436A-C2B7-416B-8A62-9EBFF68EBA3E}" presName="text3" presStyleLbl="fgAcc3" presStyleIdx="1" presStyleCnt="2">
        <dgm:presLayoutVars>
          <dgm:chPref val="3"/>
        </dgm:presLayoutVars>
      </dgm:prSet>
      <dgm:spPr/>
      <dgm:t>
        <a:bodyPr/>
        <a:lstStyle/>
        <a:p>
          <a:endParaRPr lang="el-GR"/>
        </a:p>
      </dgm:t>
    </dgm:pt>
    <dgm:pt modelId="{E899582F-E169-4F4F-A005-E818F3FB6B1A}" type="pres">
      <dgm:prSet presAssocID="{8A89436A-C2B7-416B-8A62-9EBFF68EBA3E}" presName="hierChild4" presStyleCnt="0"/>
      <dgm:spPr/>
    </dgm:pt>
    <dgm:pt modelId="{5E5F6505-1D46-4496-A468-BB26E6A52FE9}" type="pres">
      <dgm:prSet presAssocID="{DA8E307A-5A69-4717-BEE2-6F08D366C76D}" presName="Name23" presStyleLbl="parChTrans1D4" presStyleIdx="2" presStyleCnt="4"/>
      <dgm:spPr/>
      <dgm:t>
        <a:bodyPr/>
        <a:lstStyle/>
        <a:p>
          <a:endParaRPr lang="el-GR"/>
        </a:p>
      </dgm:t>
    </dgm:pt>
    <dgm:pt modelId="{FB97E754-7DEE-4C5A-A6A8-7DA4B37F4F45}" type="pres">
      <dgm:prSet presAssocID="{09FCD045-8E20-4C21-84FB-D870449D71DF}" presName="hierRoot4" presStyleCnt="0"/>
      <dgm:spPr/>
    </dgm:pt>
    <dgm:pt modelId="{A538C38A-B818-450B-BCBE-9B0D26B21E39}" type="pres">
      <dgm:prSet presAssocID="{09FCD045-8E20-4C21-84FB-D870449D71DF}" presName="composite4" presStyleCnt="0"/>
      <dgm:spPr/>
    </dgm:pt>
    <dgm:pt modelId="{A9377211-6305-406F-945D-8266EF015B1B}" type="pres">
      <dgm:prSet presAssocID="{09FCD045-8E20-4C21-84FB-D870449D71DF}" presName="background4" presStyleLbl="node4" presStyleIdx="2" presStyleCnt="4"/>
      <dgm:spPr/>
    </dgm:pt>
    <dgm:pt modelId="{8907E4B7-C3B4-40E5-9E36-B159FF944A7C}" type="pres">
      <dgm:prSet presAssocID="{09FCD045-8E20-4C21-84FB-D870449D71DF}" presName="text4" presStyleLbl="fgAcc4" presStyleIdx="2" presStyleCnt="4">
        <dgm:presLayoutVars>
          <dgm:chPref val="3"/>
        </dgm:presLayoutVars>
      </dgm:prSet>
      <dgm:spPr/>
      <dgm:t>
        <a:bodyPr/>
        <a:lstStyle/>
        <a:p>
          <a:endParaRPr lang="el-GR"/>
        </a:p>
      </dgm:t>
    </dgm:pt>
    <dgm:pt modelId="{50BF05D9-6634-47E1-9B5D-F287CBCA8DC7}" type="pres">
      <dgm:prSet presAssocID="{09FCD045-8E20-4C21-84FB-D870449D71DF}" presName="hierChild5" presStyleCnt="0"/>
      <dgm:spPr/>
    </dgm:pt>
    <dgm:pt modelId="{5E15319E-8188-499B-A778-1A01DAD787CB}" type="pres">
      <dgm:prSet presAssocID="{26736C6F-D869-41AD-9B89-07EEB6821C77}" presName="Name23" presStyleLbl="parChTrans1D4" presStyleIdx="3" presStyleCnt="4"/>
      <dgm:spPr/>
      <dgm:t>
        <a:bodyPr/>
        <a:lstStyle/>
        <a:p>
          <a:endParaRPr lang="el-GR"/>
        </a:p>
      </dgm:t>
    </dgm:pt>
    <dgm:pt modelId="{9E8DFBB5-DEDE-4AB7-A7FF-D618A2F0E6A3}" type="pres">
      <dgm:prSet presAssocID="{28D82B50-21D6-422E-BC2F-80B96C83B764}" presName="hierRoot4" presStyleCnt="0"/>
      <dgm:spPr/>
    </dgm:pt>
    <dgm:pt modelId="{DEA6182A-4C37-40FA-BE87-D21BD62C0A5A}" type="pres">
      <dgm:prSet presAssocID="{28D82B50-21D6-422E-BC2F-80B96C83B764}" presName="composite4" presStyleCnt="0"/>
      <dgm:spPr/>
    </dgm:pt>
    <dgm:pt modelId="{9E6B56D6-D674-4D5C-8B53-6F56F96FC366}" type="pres">
      <dgm:prSet presAssocID="{28D82B50-21D6-422E-BC2F-80B96C83B764}" presName="background4" presStyleLbl="node4" presStyleIdx="3" presStyleCnt="4"/>
      <dgm:spPr/>
    </dgm:pt>
    <dgm:pt modelId="{4C95B3E7-1533-443A-A999-E53561871235}" type="pres">
      <dgm:prSet presAssocID="{28D82B50-21D6-422E-BC2F-80B96C83B764}" presName="text4" presStyleLbl="fgAcc4" presStyleIdx="3" presStyleCnt="4">
        <dgm:presLayoutVars>
          <dgm:chPref val="3"/>
        </dgm:presLayoutVars>
      </dgm:prSet>
      <dgm:spPr/>
      <dgm:t>
        <a:bodyPr/>
        <a:lstStyle/>
        <a:p>
          <a:endParaRPr lang="el-GR"/>
        </a:p>
      </dgm:t>
    </dgm:pt>
    <dgm:pt modelId="{60D88FD4-1F60-4DF8-B052-9F943F6629EC}" type="pres">
      <dgm:prSet presAssocID="{28D82B50-21D6-422E-BC2F-80B96C83B764}" presName="hierChild5" presStyleCnt="0"/>
      <dgm:spPr/>
    </dgm:pt>
  </dgm:ptLst>
  <dgm:cxnLst>
    <dgm:cxn modelId="{63B0D0B4-3950-4E94-B3A5-1E0BD2329642}" srcId="{BFFA382E-2BE6-47AB-A9EC-501FCA91A15A}" destId="{DD260A80-0E3C-4746-A68D-091FB889604B}" srcOrd="0" destOrd="0" parTransId="{FB6630BF-C3B1-4033-8300-195ADD380FD4}" sibTransId="{82AC3D9C-5CCE-442F-A62A-A24284DC3E61}"/>
    <dgm:cxn modelId="{89D5950F-4BE6-455F-8A2A-DC09B9B5C632}" srcId="{B72E70C7-B46E-4D3A-A77A-AA4A48FB0666}" destId="{BFFA382E-2BE6-47AB-A9EC-501FCA91A15A}" srcOrd="0" destOrd="0" parTransId="{77F9A2EE-73DD-4CC1-8255-4FDE0E68DA78}" sibTransId="{3D055126-CC36-471D-9D2E-1EA5DBF8201B}"/>
    <dgm:cxn modelId="{6023FD1B-73EE-4AEC-8E25-41C336FF9A30}" srcId="{EBF6CA4C-70EA-48E1-A555-258F52A71041}" destId="{E952920A-88C6-4E77-AAC1-BE3AE082E625}" srcOrd="0" destOrd="0" parTransId="{DCB167F2-83C3-462B-A131-ABF2C94E98A2}" sibTransId="{69AF7CF9-6A57-453E-A82A-66E28FDF99C4}"/>
    <dgm:cxn modelId="{9DF6666B-4640-45C2-A8FD-E9803E7FE0F9}" srcId="{E952920A-88C6-4E77-AAC1-BE3AE082E625}" destId="{B72E70C7-B46E-4D3A-A77A-AA4A48FB0666}" srcOrd="0" destOrd="0" parTransId="{298F41D5-AC53-46D9-A449-C56C1F0529D0}" sibTransId="{55869D83-29E5-4393-8FE0-460BD15843A6}"/>
    <dgm:cxn modelId="{1013C6CC-71BB-4F00-BF00-99D6080DA3EB}" type="presOf" srcId="{DA8E307A-5A69-4717-BEE2-6F08D366C76D}" destId="{5E5F6505-1D46-4496-A468-BB26E6A52FE9}" srcOrd="0" destOrd="0" presId="urn:microsoft.com/office/officeart/2005/8/layout/hierarchy1"/>
    <dgm:cxn modelId="{AEE091CA-3749-4BD0-A52A-7F936AFE6A27}" srcId="{E952920A-88C6-4E77-AAC1-BE3AE082E625}" destId="{8A89436A-C2B7-416B-8A62-9EBFF68EBA3E}" srcOrd="1" destOrd="0" parTransId="{A3814FB1-4F4A-4887-9E68-65164368575E}" sibTransId="{9B34561B-56BC-4599-B7B9-AADAB26ADE87}"/>
    <dgm:cxn modelId="{66410EE5-94B0-4CED-A452-CA918AF3DB9F}" type="presOf" srcId="{28D82B50-21D6-422E-BC2F-80B96C83B764}" destId="{4C95B3E7-1533-443A-A999-E53561871235}" srcOrd="0" destOrd="0" presId="urn:microsoft.com/office/officeart/2005/8/layout/hierarchy1"/>
    <dgm:cxn modelId="{E5EA4198-AAF3-4E7C-A01A-0BB5CBA7D9ED}" srcId="{8A89436A-C2B7-416B-8A62-9EBFF68EBA3E}" destId="{09FCD045-8E20-4C21-84FB-D870449D71DF}" srcOrd="0" destOrd="0" parTransId="{DA8E307A-5A69-4717-BEE2-6F08D366C76D}" sibTransId="{74389294-04E6-459E-BEE0-970EE68B21CC}"/>
    <dgm:cxn modelId="{9F8EE3EA-7857-4BB3-AB03-1887DC0143C8}" type="presOf" srcId="{DCB167F2-83C3-462B-A131-ABF2C94E98A2}" destId="{583DC0FC-59A6-49F8-AD56-B184AB4FD77D}" srcOrd="0" destOrd="0" presId="urn:microsoft.com/office/officeart/2005/8/layout/hierarchy1"/>
    <dgm:cxn modelId="{4A5DA04B-CD4F-4541-A169-A77D07EDF884}" type="presOf" srcId="{77F9A2EE-73DD-4CC1-8255-4FDE0E68DA78}" destId="{A97B1ACD-87E1-4548-B126-053489E97D9A}" srcOrd="0" destOrd="0" presId="urn:microsoft.com/office/officeart/2005/8/layout/hierarchy1"/>
    <dgm:cxn modelId="{42EA70DC-E966-44AA-A7D5-3BAAC14D72E6}" type="presOf" srcId="{FB6630BF-C3B1-4033-8300-195ADD380FD4}" destId="{D27816C6-B8BE-43D1-A8F4-178B6CD544CB}" srcOrd="0" destOrd="0" presId="urn:microsoft.com/office/officeart/2005/8/layout/hierarchy1"/>
    <dgm:cxn modelId="{14002551-6778-4128-886E-FF38AE884FD0}" type="presOf" srcId="{7A3C5DFD-B805-4017-98B7-064736D2F37E}" destId="{C0C6E1D1-65DF-4E0D-87B3-EFCB9C3AC219}" srcOrd="0" destOrd="0" presId="urn:microsoft.com/office/officeart/2005/8/layout/hierarchy1"/>
    <dgm:cxn modelId="{6CE4AF7B-3C07-455F-A1F8-E225A1751825}" type="presOf" srcId="{298F41D5-AC53-46D9-A449-C56C1F0529D0}" destId="{3FE06E5C-7D2D-4EEE-A52B-9D7E001C1942}" srcOrd="0" destOrd="0" presId="urn:microsoft.com/office/officeart/2005/8/layout/hierarchy1"/>
    <dgm:cxn modelId="{0981C9AD-14E9-44DB-9EB8-5FA8C1CD84E0}" type="presOf" srcId="{A3814FB1-4F4A-4887-9E68-65164368575E}" destId="{BCE2781D-B3B9-442F-8BA4-B0A3B8783CD5}" srcOrd="0" destOrd="0" presId="urn:microsoft.com/office/officeart/2005/8/layout/hierarchy1"/>
    <dgm:cxn modelId="{B06BA8B3-9759-43E9-86D4-48AE321D88B7}" srcId="{7A3C5DFD-B805-4017-98B7-064736D2F37E}" destId="{EBF6CA4C-70EA-48E1-A555-258F52A71041}" srcOrd="0" destOrd="0" parTransId="{D69AE896-1FF8-4D72-B54C-FC8102226B82}" sibTransId="{6F181046-3931-41DA-86D3-9A258AD20165}"/>
    <dgm:cxn modelId="{D96DAB88-689B-4883-9D08-5A797436090C}" type="presOf" srcId="{DD260A80-0E3C-4746-A68D-091FB889604B}" destId="{BF5F3491-5E28-4A36-A09E-CC1DF146E331}" srcOrd="0" destOrd="0" presId="urn:microsoft.com/office/officeart/2005/8/layout/hierarchy1"/>
    <dgm:cxn modelId="{4D036B86-125A-4603-85FB-B08A551F8D97}" type="presOf" srcId="{8A89436A-C2B7-416B-8A62-9EBFF68EBA3E}" destId="{9A740613-790C-4EB2-A7C3-B3E5450C1C6D}" srcOrd="0" destOrd="0" presId="urn:microsoft.com/office/officeart/2005/8/layout/hierarchy1"/>
    <dgm:cxn modelId="{CF7264B7-0F30-4AD2-BD0B-6476E40369E5}" type="presOf" srcId="{BFFA382E-2BE6-47AB-A9EC-501FCA91A15A}" destId="{4A288B7B-C039-4EF0-B581-458DDA53722E}" srcOrd="0" destOrd="0" presId="urn:microsoft.com/office/officeart/2005/8/layout/hierarchy1"/>
    <dgm:cxn modelId="{17A69970-7702-4E95-8209-D4AB6AF6BB18}" type="presOf" srcId="{E952920A-88C6-4E77-AAC1-BE3AE082E625}" destId="{9B703E57-0954-45DB-9D44-A47E1C03E9B9}" srcOrd="0" destOrd="0" presId="urn:microsoft.com/office/officeart/2005/8/layout/hierarchy1"/>
    <dgm:cxn modelId="{B42A052E-23D7-4401-9747-4CF1570C8D20}" srcId="{09FCD045-8E20-4C21-84FB-D870449D71DF}" destId="{28D82B50-21D6-422E-BC2F-80B96C83B764}" srcOrd="0" destOrd="0" parTransId="{26736C6F-D869-41AD-9B89-07EEB6821C77}" sibTransId="{97B8A58E-25E8-43D1-AEE0-E349BCF0AFD4}"/>
    <dgm:cxn modelId="{5AC895A4-1D60-43B5-900E-27018587A7D8}" type="presOf" srcId="{EBF6CA4C-70EA-48E1-A555-258F52A71041}" destId="{DD62BF7C-A324-4331-82AB-7382A16AFC9B}" srcOrd="0" destOrd="0" presId="urn:microsoft.com/office/officeart/2005/8/layout/hierarchy1"/>
    <dgm:cxn modelId="{BDC00140-3CAC-44C3-9390-54B5AB21E29D}" type="presOf" srcId="{B72E70C7-B46E-4D3A-A77A-AA4A48FB0666}" destId="{79B00AF3-E664-4EC3-8AA4-3EF6DF4D2B8A}" srcOrd="0" destOrd="0" presId="urn:microsoft.com/office/officeart/2005/8/layout/hierarchy1"/>
    <dgm:cxn modelId="{D15DD401-3AE3-4381-85D8-C7C2B70F6ED0}" type="presOf" srcId="{09FCD045-8E20-4C21-84FB-D870449D71DF}" destId="{8907E4B7-C3B4-40E5-9E36-B159FF944A7C}" srcOrd="0" destOrd="0" presId="urn:microsoft.com/office/officeart/2005/8/layout/hierarchy1"/>
    <dgm:cxn modelId="{D89AC333-3F34-4408-B14F-3A18F6E41FC5}" type="presOf" srcId="{26736C6F-D869-41AD-9B89-07EEB6821C77}" destId="{5E15319E-8188-499B-A778-1A01DAD787CB}" srcOrd="0" destOrd="0" presId="urn:microsoft.com/office/officeart/2005/8/layout/hierarchy1"/>
    <dgm:cxn modelId="{9E6FFAFA-AB38-4BEF-B87F-2CACC9B811C5}" type="presParOf" srcId="{C0C6E1D1-65DF-4E0D-87B3-EFCB9C3AC219}" destId="{06E9C4DA-52C7-475E-9DBC-00E24C35122B}" srcOrd="0" destOrd="0" presId="urn:microsoft.com/office/officeart/2005/8/layout/hierarchy1"/>
    <dgm:cxn modelId="{4F16002E-C08E-416B-9C72-EB9CE95F37A6}" type="presParOf" srcId="{06E9C4DA-52C7-475E-9DBC-00E24C35122B}" destId="{8E5B11B2-FEC0-44FC-9EF0-7C5115B81BED}" srcOrd="0" destOrd="0" presId="urn:microsoft.com/office/officeart/2005/8/layout/hierarchy1"/>
    <dgm:cxn modelId="{6B96DF53-A567-44E6-8CCA-60F4E71570EC}" type="presParOf" srcId="{8E5B11B2-FEC0-44FC-9EF0-7C5115B81BED}" destId="{5827CBF4-05C6-478E-862F-E6781BA31B8C}" srcOrd="0" destOrd="0" presId="urn:microsoft.com/office/officeart/2005/8/layout/hierarchy1"/>
    <dgm:cxn modelId="{1B04C32B-076C-404B-9E37-9C1F1C3B3A22}" type="presParOf" srcId="{8E5B11B2-FEC0-44FC-9EF0-7C5115B81BED}" destId="{DD62BF7C-A324-4331-82AB-7382A16AFC9B}" srcOrd="1" destOrd="0" presId="urn:microsoft.com/office/officeart/2005/8/layout/hierarchy1"/>
    <dgm:cxn modelId="{105D1DAD-F945-4115-9880-DE5B06FEFD1C}" type="presParOf" srcId="{06E9C4DA-52C7-475E-9DBC-00E24C35122B}" destId="{1BE2C360-DD53-4C2C-A31D-AE4BF9CC8165}" srcOrd="1" destOrd="0" presId="urn:microsoft.com/office/officeart/2005/8/layout/hierarchy1"/>
    <dgm:cxn modelId="{ED050061-2E56-4945-86D7-A8BFB71773A4}" type="presParOf" srcId="{1BE2C360-DD53-4C2C-A31D-AE4BF9CC8165}" destId="{583DC0FC-59A6-49F8-AD56-B184AB4FD77D}" srcOrd="0" destOrd="0" presId="urn:microsoft.com/office/officeart/2005/8/layout/hierarchy1"/>
    <dgm:cxn modelId="{C2D52013-6F9A-46D2-8F3F-F90E58735C02}" type="presParOf" srcId="{1BE2C360-DD53-4C2C-A31D-AE4BF9CC8165}" destId="{CF1D7987-D15E-4D47-8035-CCA324ADAE2E}" srcOrd="1" destOrd="0" presId="urn:microsoft.com/office/officeart/2005/8/layout/hierarchy1"/>
    <dgm:cxn modelId="{9E34A1B2-5A4B-42FC-AD13-E5F3656849CD}" type="presParOf" srcId="{CF1D7987-D15E-4D47-8035-CCA324ADAE2E}" destId="{60F17B70-D844-466A-A3DA-90E87ED7128C}" srcOrd="0" destOrd="0" presId="urn:microsoft.com/office/officeart/2005/8/layout/hierarchy1"/>
    <dgm:cxn modelId="{3073F084-0F50-4787-8C8E-6497D90B5CDA}" type="presParOf" srcId="{60F17B70-D844-466A-A3DA-90E87ED7128C}" destId="{5D5A1940-2C06-4546-83CF-54E803DF9403}" srcOrd="0" destOrd="0" presId="urn:microsoft.com/office/officeart/2005/8/layout/hierarchy1"/>
    <dgm:cxn modelId="{4542A099-6B76-4DA2-9A91-CB97B4B02441}" type="presParOf" srcId="{60F17B70-D844-466A-A3DA-90E87ED7128C}" destId="{9B703E57-0954-45DB-9D44-A47E1C03E9B9}" srcOrd="1" destOrd="0" presId="urn:microsoft.com/office/officeart/2005/8/layout/hierarchy1"/>
    <dgm:cxn modelId="{2FAF0317-E83D-4B50-80E8-9E32619BF798}" type="presParOf" srcId="{CF1D7987-D15E-4D47-8035-CCA324ADAE2E}" destId="{69EB66E9-78FE-445D-B351-0CE1B3227952}" srcOrd="1" destOrd="0" presId="urn:microsoft.com/office/officeart/2005/8/layout/hierarchy1"/>
    <dgm:cxn modelId="{08A68FD0-A121-409E-A4FC-C91BE9340C5A}" type="presParOf" srcId="{69EB66E9-78FE-445D-B351-0CE1B3227952}" destId="{3FE06E5C-7D2D-4EEE-A52B-9D7E001C1942}" srcOrd="0" destOrd="0" presId="urn:microsoft.com/office/officeart/2005/8/layout/hierarchy1"/>
    <dgm:cxn modelId="{A9FE4132-4F00-4C24-9C86-1310CA15B5D3}" type="presParOf" srcId="{69EB66E9-78FE-445D-B351-0CE1B3227952}" destId="{B57377B9-44EC-4ED4-A944-D0157161AAFE}" srcOrd="1" destOrd="0" presId="urn:microsoft.com/office/officeart/2005/8/layout/hierarchy1"/>
    <dgm:cxn modelId="{0BA1E562-08DA-4F4C-9FF7-AC5E84DFA79F}" type="presParOf" srcId="{B57377B9-44EC-4ED4-A944-D0157161AAFE}" destId="{8733C448-49B0-4F7D-B037-8920951473B4}" srcOrd="0" destOrd="0" presId="urn:microsoft.com/office/officeart/2005/8/layout/hierarchy1"/>
    <dgm:cxn modelId="{C0A8BFBC-C10C-45BB-AD60-71AA2E2AC1F2}" type="presParOf" srcId="{8733C448-49B0-4F7D-B037-8920951473B4}" destId="{14B9E40C-8BCB-42F0-AE99-B71DFA728DA5}" srcOrd="0" destOrd="0" presId="urn:microsoft.com/office/officeart/2005/8/layout/hierarchy1"/>
    <dgm:cxn modelId="{B2A8580F-BC3C-4CF0-94A7-E58D5B976917}" type="presParOf" srcId="{8733C448-49B0-4F7D-B037-8920951473B4}" destId="{79B00AF3-E664-4EC3-8AA4-3EF6DF4D2B8A}" srcOrd="1" destOrd="0" presId="urn:microsoft.com/office/officeart/2005/8/layout/hierarchy1"/>
    <dgm:cxn modelId="{652FB03F-20E3-4D42-B70F-58FDC32BF1BA}" type="presParOf" srcId="{B57377B9-44EC-4ED4-A944-D0157161AAFE}" destId="{9C2AA94A-9C44-4652-8B74-7259548F5C47}" srcOrd="1" destOrd="0" presId="urn:microsoft.com/office/officeart/2005/8/layout/hierarchy1"/>
    <dgm:cxn modelId="{444EDCEC-7500-4A97-8698-06F91BABCFAE}" type="presParOf" srcId="{9C2AA94A-9C44-4652-8B74-7259548F5C47}" destId="{A97B1ACD-87E1-4548-B126-053489E97D9A}" srcOrd="0" destOrd="0" presId="urn:microsoft.com/office/officeart/2005/8/layout/hierarchy1"/>
    <dgm:cxn modelId="{163AD6DB-5EE4-4A43-B5A0-C7F3325482E0}" type="presParOf" srcId="{9C2AA94A-9C44-4652-8B74-7259548F5C47}" destId="{6A6740DE-2C7B-4376-B223-B821B8B800C0}" srcOrd="1" destOrd="0" presId="urn:microsoft.com/office/officeart/2005/8/layout/hierarchy1"/>
    <dgm:cxn modelId="{9E0CD7D6-026A-49CF-B599-45EDE961FED2}" type="presParOf" srcId="{6A6740DE-2C7B-4376-B223-B821B8B800C0}" destId="{D5E198CE-6320-419F-A2E9-2D071DC68884}" srcOrd="0" destOrd="0" presId="urn:microsoft.com/office/officeart/2005/8/layout/hierarchy1"/>
    <dgm:cxn modelId="{2E7E8A3E-750D-4FF8-8E41-3C4B702A0FCD}" type="presParOf" srcId="{D5E198CE-6320-419F-A2E9-2D071DC68884}" destId="{68B8E259-D41E-4578-A58F-67468398FF0C}" srcOrd="0" destOrd="0" presId="urn:microsoft.com/office/officeart/2005/8/layout/hierarchy1"/>
    <dgm:cxn modelId="{B98A3276-FF27-4560-BF02-94C076B01196}" type="presParOf" srcId="{D5E198CE-6320-419F-A2E9-2D071DC68884}" destId="{4A288B7B-C039-4EF0-B581-458DDA53722E}" srcOrd="1" destOrd="0" presId="urn:microsoft.com/office/officeart/2005/8/layout/hierarchy1"/>
    <dgm:cxn modelId="{C2AAB3FB-8DFC-4A8F-8074-A7C8E5481E2A}" type="presParOf" srcId="{6A6740DE-2C7B-4376-B223-B821B8B800C0}" destId="{EE4027F2-99F2-40D0-BBE4-BB71A250AFAA}" srcOrd="1" destOrd="0" presId="urn:microsoft.com/office/officeart/2005/8/layout/hierarchy1"/>
    <dgm:cxn modelId="{5D01EE7E-579F-43F6-999B-028B87F73925}" type="presParOf" srcId="{EE4027F2-99F2-40D0-BBE4-BB71A250AFAA}" destId="{D27816C6-B8BE-43D1-A8F4-178B6CD544CB}" srcOrd="0" destOrd="0" presId="urn:microsoft.com/office/officeart/2005/8/layout/hierarchy1"/>
    <dgm:cxn modelId="{58E01791-DF55-409F-B918-9A45FEACC538}" type="presParOf" srcId="{EE4027F2-99F2-40D0-BBE4-BB71A250AFAA}" destId="{F8B00DA0-0788-4FFF-B345-0080F202DC4B}" srcOrd="1" destOrd="0" presId="urn:microsoft.com/office/officeart/2005/8/layout/hierarchy1"/>
    <dgm:cxn modelId="{00568744-06CD-4792-81B5-C9EC43FF6793}" type="presParOf" srcId="{F8B00DA0-0788-4FFF-B345-0080F202DC4B}" destId="{106CA153-AC21-4C6E-972A-C86048F919E0}" srcOrd="0" destOrd="0" presId="urn:microsoft.com/office/officeart/2005/8/layout/hierarchy1"/>
    <dgm:cxn modelId="{6B90CBA0-9D84-4EB3-9C21-1BFD4315CBCF}" type="presParOf" srcId="{106CA153-AC21-4C6E-972A-C86048F919E0}" destId="{A7E3426A-1DC2-4FE3-9D71-7512C4C7AF39}" srcOrd="0" destOrd="0" presId="urn:microsoft.com/office/officeart/2005/8/layout/hierarchy1"/>
    <dgm:cxn modelId="{705C8149-75EC-4049-8B5A-0A03D92D3AF9}" type="presParOf" srcId="{106CA153-AC21-4C6E-972A-C86048F919E0}" destId="{BF5F3491-5E28-4A36-A09E-CC1DF146E331}" srcOrd="1" destOrd="0" presId="urn:microsoft.com/office/officeart/2005/8/layout/hierarchy1"/>
    <dgm:cxn modelId="{3A855502-921F-4E4C-807A-D12FF320C027}" type="presParOf" srcId="{F8B00DA0-0788-4FFF-B345-0080F202DC4B}" destId="{271F786F-50F5-48B7-B40F-7E00EEE41E55}" srcOrd="1" destOrd="0" presId="urn:microsoft.com/office/officeart/2005/8/layout/hierarchy1"/>
    <dgm:cxn modelId="{3ADB59DB-47BD-46E2-B880-831FD5F4A164}" type="presParOf" srcId="{69EB66E9-78FE-445D-B351-0CE1B3227952}" destId="{BCE2781D-B3B9-442F-8BA4-B0A3B8783CD5}" srcOrd="2" destOrd="0" presId="urn:microsoft.com/office/officeart/2005/8/layout/hierarchy1"/>
    <dgm:cxn modelId="{C21A6CAF-C88A-4B71-A3FB-2194A8354543}" type="presParOf" srcId="{69EB66E9-78FE-445D-B351-0CE1B3227952}" destId="{DE93B1AA-8DE6-43B7-859A-EF33C35B4C35}" srcOrd="3" destOrd="0" presId="urn:microsoft.com/office/officeart/2005/8/layout/hierarchy1"/>
    <dgm:cxn modelId="{B2653C4D-F2C4-4D5D-93F3-0BF9BE787546}" type="presParOf" srcId="{DE93B1AA-8DE6-43B7-859A-EF33C35B4C35}" destId="{C8EEC152-307B-4847-866E-59F97DB958E7}" srcOrd="0" destOrd="0" presId="urn:microsoft.com/office/officeart/2005/8/layout/hierarchy1"/>
    <dgm:cxn modelId="{21E542D3-D241-4E72-B873-2B9FB734BA97}" type="presParOf" srcId="{C8EEC152-307B-4847-866E-59F97DB958E7}" destId="{F7BC10D3-73CC-4547-B3FF-E1EA8AA7F1DE}" srcOrd="0" destOrd="0" presId="urn:microsoft.com/office/officeart/2005/8/layout/hierarchy1"/>
    <dgm:cxn modelId="{BBD22022-CE22-4783-999B-63EBF607D574}" type="presParOf" srcId="{C8EEC152-307B-4847-866E-59F97DB958E7}" destId="{9A740613-790C-4EB2-A7C3-B3E5450C1C6D}" srcOrd="1" destOrd="0" presId="urn:microsoft.com/office/officeart/2005/8/layout/hierarchy1"/>
    <dgm:cxn modelId="{99313D36-E35C-496E-9F96-A2958802D43D}" type="presParOf" srcId="{DE93B1AA-8DE6-43B7-859A-EF33C35B4C35}" destId="{E899582F-E169-4F4F-A005-E818F3FB6B1A}" srcOrd="1" destOrd="0" presId="urn:microsoft.com/office/officeart/2005/8/layout/hierarchy1"/>
    <dgm:cxn modelId="{58D72E13-296E-4660-A159-339E0DF61587}" type="presParOf" srcId="{E899582F-E169-4F4F-A005-E818F3FB6B1A}" destId="{5E5F6505-1D46-4496-A468-BB26E6A52FE9}" srcOrd="0" destOrd="0" presId="urn:microsoft.com/office/officeart/2005/8/layout/hierarchy1"/>
    <dgm:cxn modelId="{9D4DC7F0-22A7-4F8C-A8F7-1340D5622083}" type="presParOf" srcId="{E899582F-E169-4F4F-A005-E818F3FB6B1A}" destId="{FB97E754-7DEE-4C5A-A6A8-7DA4B37F4F45}" srcOrd="1" destOrd="0" presId="urn:microsoft.com/office/officeart/2005/8/layout/hierarchy1"/>
    <dgm:cxn modelId="{FA326E58-112F-45DD-AE58-0BA1C767904F}" type="presParOf" srcId="{FB97E754-7DEE-4C5A-A6A8-7DA4B37F4F45}" destId="{A538C38A-B818-450B-BCBE-9B0D26B21E39}" srcOrd="0" destOrd="0" presId="urn:microsoft.com/office/officeart/2005/8/layout/hierarchy1"/>
    <dgm:cxn modelId="{8D3D771D-64A9-4012-92D9-170A910F7FBC}" type="presParOf" srcId="{A538C38A-B818-450B-BCBE-9B0D26B21E39}" destId="{A9377211-6305-406F-945D-8266EF015B1B}" srcOrd="0" destOrd="0" presId="urn:microsoft.com/office/officeart/2005/8/layout/hierarchy1"/>
    <dgm:cxn modelId="{EFB65983-1173-49E0-B46A-6B04153BF527}" type="presParOf" srcId="{A538C38A-B818-450B-BCBE-9B0D26B21E39}" destId="{8907E4B7-C3B4-40E5-9E36-B159FF944A7C}" srcOrd="1" destOrd="0" presId="urn:microsoft.com/office/officeart/2005/8/layout/hierarchy1"/>
    <dgm:cxn modelId="{E0E6EA3B-45B0-4AF5-9616-65D17664163A}" type="presParOf" srcId="{FB97E754-7DEE-4C5A-A6A8-7DA4B37F4F45}" destId="{50BF05D9-6634-47E1-9B5D-F287CBCA8DC7}" srcOrd="1" destOrd="0" presId="urn:microsoft.com/office/officeart/2005/8/layout/hierarchy1"/>
    <dgm:cxn modelId="{3D9480C3-F0AA-4FE1-B264-8FB7C86430B6}" type="presParOf" srcId="{50BF05D9-6634-47E1-9B5D-F287CBCA8DC7}" destId="{5E15319E-8188-499B-A778-1A01DAD787CB}" srcOrd="0" destOrd="0" presId="urn:microsoft.com/office/officeart/2005/8/layout/hierarchy1"/>
    <dgm:cxn modelId="{535D1FF3-119A-4EF2-BC9C-1CD2F6302CA2}" type="presParOf" srcId="{50BF05D9-6634-47E1-9B5D-F287CBCA8DC7}" destId="{9E8DFBB5-DEDE-4AB7-A7FF-D618A2F0E6A3}" srcOrd="1" destOrd="0" presId="urn:microsoft.com/office/officeart/2005/8/layout/hierarchy1"/>
    <dgm:cxn modelId="{79784318-6438-4CEA-ACF2-F6B7EAD8D0E5}" type="presParOf" srcId="{9E8DFBB5-DEDE-4AB7-A7FF-D618A2F0E6A3}" destId="{DEA6182A-4C37-40FA-BE87-D21BD62C0A5A}" srcOrd="0" destOrd="0" presId="urn:microsoft.com/office/officeart/2005/8/layout/hierarchy1"/>
    <dgm:cxn modelId="{604F7F8E-0038-4F2D-B030-7125570F3CF0}" type="presParOf" srcId="{DEA6182A-4C37-40FA-BE87-D21BD62C0A5A}" destId="{9E6B56D6-D674-4D5C-8B53-6F56F96FC366}" srcOrd="0" destOrd="0" presId="urn:microsoft.com/office/officeart/2005/8/layout/hierarchy1"/>
    <dgm:cxn modelId="{CF514CCF-67C6-49E7-861E-50E1FFE5C7CF}" type="presParOf" srcId="{DEA6182A-4C37-40FA-BE87-D21BD62C0A5A}" destId="{4C95B3E7-1533-443A-A999-E53561871235}" srcOrd="1" destOrd="0" presId="urn:microsoft.com/office/officeart/2005/8/layout/hierarchy1"/>
    <dgm:cxn modelId="{2796F33A-5E16-4F7D-9059-F100988B5C3D}" type="presParOf" srcId="{9E8DFBB5-DEDE-4AB7-A7FF-D618A2F0E6A3}" destId="{60D88FD4-1F60-4DF8-B052-9F943F6629EC}"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48E407-E9EE-4CF9-B93E-64150DFF5C6F}" type="doc">
      <dgm:prSet loTypeId="urn:microsoft.com/office/officeart/2005/8/layout/hProcess9" loCatId="process" qsTypeId="urn:microsoft.com/office/officeart/2005/8/quickstyle/simple1" qsCatId="simple" csTypeId="urn:microsoft.com/office/officeart/2005/8/colors/accent1_2" csCatId="accent1" phldr="1"/>
      <dgm:spPr/>
    </dgm:pt>
    <dgm:pt modelId="{005F3229-2B79-42D6-A46C-F4C92AE0B1D6}">
      <dgm:prSet phldrT="[Κείμενο]"/>
      <dgm:spPr/>
      <dgm:t>
        <a:bodyPr/>
        <a:lstStyle/>
        <a:p>
          <a:r>
            <a:rPr lang="el-GR" dirty="0"/>
            <a:t>Τελική αξιολόγηση</a:t>
          </a:r>
        </a:p>
      </dgm:t>
    </dgm:pt>
    <dgm:pt modelId="{66042D04-8E79-45C3-88E1-3CB4D30AEBEE}" type="parTrans" cxnId="{BA369E98-798D-48A0-BF03-ED53008D4258}">
      <dgm:prSet/>
      <dgm:spPr/>
      <dgm:t>
        <a:bodyPr/>
        <a:lstStyle/>
        <a:p>
          <a:endParaRPr lang="el-GR"/>
        </a:p>
      </dgm:t>
    </dgm:pt>
    <dgm:pt modelId="{7717844F-4343-47BA-8610-F837696FDDC6}" type="sibTrans" cxnId="{BA369E98-798D-48A0-BF03-ED53008D4258}">
      <dgm:prSet/>
      <dgm:spPr/>
      <dgm:t>
        <a:bodyPr/>
        <a:lstStyle/>
        <a:p>
          <a:endParaRPr lang="el-GR"/>
        </a:p>
      </dgm:t>
    </dgm:pt>
    <dgm:pt modelId="{0705B17C-923A-4F7C-9082-A5247A12937A}">
      <dgm:prSet phldrT="[Κείμενο]"/>
      <dgm:spPr/>
      <dgm:t>
        <a:bodyPr/>
        <a:lstStyle/>
        <a:p>
          <a:r>
            <a:rPr lang="el-GR" dirty="0"/>
            <a:t>Επιτεύχθηκαν οι στόχοι της διδασκαλίας;</a:t>
          </a:r>
        </a:p>
      </dgm:t>
    </dgm:pt>
    <dgm:pt modelId="{B387C370-E370-4DB9-8B77-452B451337AA}" type="parTrans" cxnId="{1DCA26FD-522D-4180-BB88-DF71BCE751C3}">
      <dgm:prSet/>
      <dgm:spPr/>
      <dgm:t>
        <a:bodyPr/>
        <a:lstStyle/>
        <a:p>
          <a:endParaRPr lang="el-GR"/>
        </a:p>
      </dgm:t>
    </dgm:pt>
    <dgm:pt modelId="{AEBB0565-F4B5-4E17-AA0C-2E29C5075692}" type="sibTrans" cxnId="{1DCA26FD-522D-4180-BB88-DF71BCE751C3}">
      <dgm:prSet/>
      <dgm:spPr/>
      <dgm:t>
        <a:bodyPr/>
        <a:lstStyle/>
        <a:p>
          <a:endParaRPr lang="el-GR"/>
        </a:p>
      </dgm:t>
    </dgm:pt>
    <dgm:pt modelId="{E12906F9-29B0-40C3-8DEE-13C169F98E58}">
      <dgm:prSet phldrT="[Κείμενο]"/>
      <dgm:spPr/>
      <dgm:t>
        <a:bodyPr/>
        <a:lstStyle/>
        <a:p>
          <a:r>
            <a:rPr lang="el-GR" dirty="0"/>
            <a:t>Αν όχι τότε να εξασφαλιστούν πρόσθετες εμπειρίες μάθησης, αν ναι να δοθεί βαθμός και να πιστοποιηθεί η κατοχή της ύλης</a:t>
          </a:r>
        </a:p>
      </dgm:t>
    </dgm:pt>
    <dgm:pt modelId="{BB1C2CC8-494B-439E-B73B-BB70913B9C92}" type="parTrans" cxnId="{417759D9-A610-4E9A-8482-1923D0DCD0EE}">
      <dgm:prSet/>
      <dgm:spPr/>
      <dgm:t>
        <a:bodyPr/>
        <a:lstStyle/>
        <a:p>
          <a:endParaRPr lang="el-GR"/>
        </a:p>
      </dgm:t>
    </dgm:pt>
    <dgm:pt modelId="{861606DE-68DE-49E4-B2B5-67158BA3656C}" type="sibTrans" cxnId="{417759D9-A610-4E9A-8482-1923D0DCD0EE}">
      <dgm:prSet/>
      <dgm:spPr/>
      <dgm:t>
        <a:bodyPr/>
        <a:lstStyle/>
        <a:p>
          <a:endParaRPr lang="el-GR"/>
        </a:p>
      </dgm:t>
    </dgm:pt>
    <dgm:pt modelId="{176FFC57-7D0F-4512-B27E-9DB07777D53C}">
      <dgm:prSet/>
      <dgm:spPr/>
      <dgm:t>
        <a:bodyPr/>
        <a:lstStyle/>
        <a:p>
          <a:r>
            <a:rPr lang="el-GR" dirty="0"/>
            <a:t>Αξιολόγηση της αποτελεσματικότητας της διδασκαλίας</a:t>
          </a:r>
        </a:p>
      </dgm:t>
    </dgm:pt>
    <dgm:pt modelId="{E0707AF9-126D-4FC5-B537-03AEB7819EFE}" type="parTrans" cxnId="{6BB0C715-AB55-44A8-908C-1853C2ADA7A6}">
      <dgm:prSet/>
      <dgm:spPr/>
      <dgm:t>
        <a:bodyPr/>
        <a:lstStyle/>
        <a:p>
          <a:endParaRPr lang="el-GR"/>
        </a:p>
      </dgm:t>
    </dgm:pt>
    <dgm:pt modelId="{A6883C1A-D58D-4516-ACC8-85A6C45B29E3}" type="sibTrans" cxnId="{6BB0C715-AB55-44A8-908C-1853C2ADA7A6}">
      <dgm:prSet/>
      <dgm:spPr/>
      <dgm:t>
        <a:bodyPr/>
        <a:lstStyle/>
        <a:p>
          <a:endParaRPr lang="el-GR"/>
        </a:p>
      </dgm:t>
    </dgm:pt>
    <dgm:pt modelId="{2E750D10-47EE-4E9F-A436-73F59B79AD6D}" type="pres">
      <dgm:prSet presAssocID="{4848E407-E9EE-4CF9-B93E-64150DFF5C6F}" presName="CompostProcess" presStyleCnt="0">
        <dgm:presLayoutVars>
          <dgm:dir/>
          <dgm:resizeHandles val="exact"/>
        </dgm:presLayoutVars>
      </dgm:prSet>
      <dgm:spPr/>
    </dgm:pt>
    <dgm:pt modelId="{AA849489-301D-4A2A-984C-E31561541318}" type="pres">
      <dgm:prSet presAssocID="{4848E407-E9EE-4CF9-B93E-64150DFF5C6F}" presName="arrow" presStyleLbl="bgShp" presStyleIdx="0" presStyleCnt="1"/>
      <dgm:spPr/>
    </dgm:pt>
    <dgm:pt modelId="{D456F6B8-D1B7-4613-A4D8-7F12DA91F4B1}" type="pres">
      <dgm:prSet presAssocID="{4848E407-E9EE-4CF9-B93E-64150DFF5C6F}" presName="linearProcess" presStyleCnt="0"/>
      <dgm:spPr/>
    </dgm:pt>
    <dgm:pt modelId="{E0969E18-A19F-4D3E-9AB1-E9743D08C5DB}" type="pres">
      <dgm:prSet presAssocID="{005F3229-2B79-42D6-A46C-F4C92AE0B1D6}" presName="textNode" presStyleLbl="node1" presStyleIdx="0" presStyleCnt="4">
        <dgm:presLayoutVars>
          <dgm:bulletEnabled val="1"/>
        </dgm:presLayoutVars>
      </dgm:prSet>
      <dgm:spPr/>
      <dgm:t>
        <a:bodyPr/>
        <a:lstStyle/>
        <a:p>
          <a:endParaRPr lang="el-GR"/>
        </a:p>
      </dgm:t>
    </dgm:pt>
    <dgm:pt modelId="{166C1F71-9E21-4EA4-A634-03C32C9E783B}" type="pres">
      <dgm:prSet presAssocID="{7717844F-4343-47BA-8610-F837696FDDC6}" presName="sibTrans" presStyleCnt="0"/>
      <dgm:spPr/>
    </dgm:pt>
    <dgm:pt modelId="{070D0426-A5B7-4921-8F28-1FA566229F80}" type="pres">
      <dgm:prSet presAssocID="{0705B17C-923A-4F7C-9082-A5247A12937A}" presName="textNode" presStyleLbl="node1" presStyleIdx="1" presStyleCnt="4">
        <dgm:presLayoutVars>
          <dgm:bulletEnabled val="1"/>
        </dgm:presLayoutVars>
      </dgm:prSet>
      <dgm:spPr/>
      <dgm:t>
        <a:bodyPr/>
        <a:lstStyle/>
        <a:p>
          <a:endParaRPr lang="el-GR"/>
        </a:p>
      </dgm:t>
    </dgm:pt>
    <dgm:pt modelId="{02C13713-C0B6-41EE-BF86-BC25958086E0}" type="pres">
      <dgm:prSet presAssocID="{AEBB0565-F4B5-4E17-AA0C-2E29C5075692}" presName="sibTrans" presStyleCnt="0"/>
      <dgm:spPr/>
    </dgm:pt>
    <dgm:pt modelId="{06B008CC-C0AA-49A6-92BB-E71A0DC36BCA}" type="pres">
      <dgm:prSet presAssocID="{E12906F9-29B0-40C3-8DEE-13C169F98E58}" presName="textNode" presStyleLbl="node1" presStyleIdx="2" presStyleCnt="4">
        <dgm:presLayoutVars>
          <dgm:bulletEnabled val="1"/>
        </dgm:presLayoutVars>
      </dgm:prSet>
      <dgm:spPr/>
      <dgm:t>
        <a:bodyPr/>
        <a:lstStyle/>
        <a:p>
          <a:endParaRPr lang="el-GR"/>
        </a:p>
      </dgm:t>
    </dgm:pt>
    <dgm:pt modelId="{15EC311B-2098-47F3-A281-7323D3DDE7FD}" type="pres">
      <dgm:prSet presAssocID="{861606DE-68DE-49E4-B2B5-67158BA3656C}" presName="sibTrans" presStyleCnt="0"/>
      <dgm:spPr/>
    </dgm:pt>
    <dgm:pt modelId="{1A362079-5D8D-462A-A79D-5288C34DF9A9}" type="pres">
      <dgm:prSet presAssocID="{176FFC57-7D0F-4512-B27E-9DB07777D53C}" presName="textNode" presStyleLbl="node1" presStyleIdx="3" presStyleCnt="4">
        <dgm:presLayoutVars>
          <dgm:bulletEnabled val="1"/>
        </dgm:presLayoutVars>
      </dgm:prSet>
      <dgm:spPr/>
      <dgm:t>
        <a:bodyPr/>
        <a:lstStyle/>
        <a:p>
          <a:endParaRPr lang="el-GR"/>
        </a:p>
      </dgm:t>
    </dgm:pt>
  </dgm:ptLst>
  <dgm:cxnLst>
    <dgm:cxn modelId="{1DCA26FD-522D-4180-BB88-DF71BCE751C3}" srcId="{4848E407-E9EE-4CF9-B93E-64150DFF5C6F}" destId="{0705B17C-923A-4F7C-9082-A5247A12937A}" srcOrd="1" destOrd="0" parTransId="{B387C370-E370-4DB9-8B77-452B451337AA}" sibTransId="{AEBB0565-F4B5-4E17-AA0C-2E29C5075692}"/>
    <dgm:cxn modelId="{F3599147-76E2-408A-BFCD-DA24F834BB50}" type="presOf" srcId="{0705B17C-923A-4F7C-9082-A5247A12937A}" destId="{070D0426-A5B7-4921-8F28-1FA566229F80}" srcOrd="0" destOrd="0" presId="urn:microsoft.com/office/officeart/2005/8/layout/hProcess9"/>
    <dgm:cxn modelId="{CFADF4F6-3C91-4672-90CF-E4A6989EEEEA}" type="presOf" srcId="{4848E407-E9EE-4CF9-B93E-64150DFF5C6F}" destId="{2E750D10-47EE-4E9F-A436-73F59B79AD6D}" srcOrd="0" destOrd="0" presId="urn:microsoft.com/office/officeart/2005/8/layout/hProcess9"/>
    <dgm:cxn modelId="{3A0D0607-1CE0-46B7-8E73-95455986A4C7}" type="presOf" srcId="{176FFC57-7D0F-4512-B27E-9DB07777D53C}" destId="{1A362079-5D8D-462A-A79D-5288C34DF9A9}" srcOrd="0" destOrd="0" presId="urn:microsoft.com/office/officeart/2005/8/layout/hProcess9"/>
    <dgm:cxn modelId="{6BB0C715-AB55-44A8-908C-1853C2ADA7A6}" srcId="{4848E407-E9EE-4CF9-B93E-64150DFF5C6F}" destId="{176FFC57-7D0F-4512-B27E-9DB07777D53C}" srcOrd="3" destOrd="0" parTransId="{E0707AF9-126D-4FC5-B537-03AEB7819EFE}" sibTransId="{A6883C1A-D58D-4516-ACC8-85A6C45B29E3}"/>
    <dgm:cxn modelId="{9B22FF74-F472-46CC-A73E-EB74C1ECB418}" type="presOf" srcId="{005F3229-2B79-42D6-A46C-F4C92AE0B1D6}" destId="{E0969E18-A19F-4D3E-9AB1-E9743D08C5DB}" srcOrd="0" destOrd="0" presId="urn:microsoft.com/office/officeart/2005/8/layout/hProcess9"/>
    <dgm:cxn modelId="{2AF2453C-7A3B-4C46-A069-6ED5F62374E1}" type="presOf" srcId="{E12906F9-29B0-40C3-8DEE-13C169F98E58}" destId="{06B008CC-C0AA-49A6-92BB-E71A0DC36BCA}" srcOrd="0" destOrd="0" presId="urn:microsoft.com/office/officeart/2005/8/layout/hProcess9"/>
    <dgm:cxn modelId="{BA369E98-798D-48A0-BF03-ED53008D4258}" srcId="{4848E407-E9EE-4CF9-B93E-64150DFF5C6F}" destId="{005F3229-2B79-42D6-A46C-F4C92AE0B1D6}" srcOrd="0" destOrd="0" parTransId="{66042D04-8E79-45C3-88E1-3CB4D30AEBEE}" sibTransId="{7717844F-4343-47BA-8610-F837696FDDC6}"/>
    <dgm:cxn modelId="{417759D9-A610-4E9A-8482-1923D0DCD0EE}" srcId="{4848E407-E9EE-4CF9-B93E-64150DFF5C6F}" destId="{E12906F9-29B0-40C3-8DEE-13C169F98E58}" srcOrd="2" destOrd="0" parTransId="{BB1C2CC8-494B-439E-B73B-BB70913B9C92}" sibTransId="{861606DE-68DE-49E4-B2B5-67158BA3656C}"/>
    <dgm:cxn modelId="{56396716-0461-4D0C-89FB-6CE23457CF07}" type="presParOf" srcId="{2E750D10-47EE-4E9F-A436-73F59B79AD6D}" destId="{AA849489-301D-4A2A-984C-E31561541318}" srcOrd="0" destOrd="0" presId="urn:microsoft.com/office/officeart/2005/8/layout/hProcess9"/>
    <dgm:cxn modelId="{8F6C1967-A0B2-41D4-AE5E-D05A811E91A6}" type="presParOf" srcId="{2E750D10-47EE-4E9F-A436-73F59B79AD6D}" destId="{D456F6B8-D1B7-4613-A4D8-7F12DA91F4B1}" srcOrd="1" destOrd="0" presId="urn:microsoft.com/office/officeart/2005/8/layout/hProcess9"/>
    <dgm:cxn modelId="{326FDBA9-6169-4CFB-BEFE-3F1D5E006394}" type="presParOf" srcId="{D456F6B8-D1B7-4613-A4D8-7F12DA91F4B1}" destId="{E0969E18-A19F-4D3E-9AB1-E9743D08C5DB}" srcOrd="0" destOrd="0" presId="urn:microsoft.com/office/officeart/2005/8/layout/hProcess9"/>
    <dgm:cxn modelId="{2782B40F-7EC7-4DAD-80E8-041804C62FAF}" type="presParOf" srcId="{D456F6B8-D1B7-4613-A4D8-7F12DA91F4B1}" destId="{166C1F71-9E21-4EA4-A634-03C32C9E783B}" srcOrd="1" destOrd="0" presId="urn:microsoft.com/office/officeart/2005/8/layout/hProcess9"/>
    <dgm:cxn modelId="{3C0DE496-E42A-4714-B803-5AAD62C84CEB}" type="presParOf" srcId="{D456F6B8-D1B7-4613-A4D8-7F12DA91F4B1}" destId="{070D0426-A5B7-4921-8F28-1FA566229F80}" srcOrd="2" destOrd="0" presId="urn:microsoft.com/office/officeart/2005/8/layout/hProcess9"/>
    <dgm:cxn modelId="{9ED37C84-62A9-45AF-B134-1E68FB504762}" type="presParOf" srcId="{D456F6B8-D1B7-4613-A4D8-7F12DA91F4B1}" destId="{02C13713-C0B6-41EE-BF86-BC25958086E0}" srcOrd="3" destOrd="0" presId="urn:microsoft.com/office/officeart/2005/8/layout/hProcess9"/>
    <dgm:cxn modelId="{BE5AD4FA-FB08-407E-9613-CA5015713B58}" type="presParOf" srcId="{D456F6B8-D1B7-4613-A4D8-7F12DA91F4B1}" destId="{06B008CC-C0AA-49A6-92BB-E71A0DC36BCA}" srcOrd="4" destOrd="0" presId="urn:microsoft.com/office/officeart/2005/8/layout/hProcess9"/>
    <dgm:cxn modelId="{5D47EAEF-5E6C-428B-B859-EC3F278988C7}" type="presParOf" srcId="{D456F6B8-D1B7-4613-A4D8-7F12DA91F4B1}" destId="{15EC311B-2098-47F3-A281-7323D3DDE7FD}" srcOrd="5" destOrd="0" presId="urn:microsoft.com/office/officeart/2005/8/layout/hProcess9"/>
    <dgm:cxn modelId="{0E8AB801-2614-4E57-8A8C-B796F183F6C7}" type="presParOf" srcId="{D456F6B8-D1B7-4613-A4D8-7F12DA91F4B1}" destId="{1A362079-5D8D-462A-A79D-5288C34DF9A9}" srcOrd="6"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E94597B-E028-4FFF-A513-379396220D5C}">
      <dsp:nvSpPr>
        <dsp:cNvPr id="0" name=""/>
        <dsp:cNvSpPr/>
      </dsp:nvSpPr>
      <dsp:spPr>
        <a:xfrm>
          <a:off x="4585931" y="1601"/>
          <a:ext cx="1733202" cy="1155468"/>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a:t>Αξιολόγηση κατάταξης (για τον προσδιορισμό του αρχικού επιπέδου)</a:t>
          </a:r>
        </a:p>
      </dsp:txBody>
      <dsp:txXfrm>
        <a:off x="4585931" y="1601"/>
        <a:ext cx="1733202" cy="1155468"/>
      </dsp:txXfrm>
    </dsp:sp>
    <dsp:sp modelId="{61B8FDC1-B9A8-41BC-BE97-1C5216943D86}">
      <dsp:nvSpPr>
        <dsp:cNvPr id="0" name=""/>
        <dsp:cNvSpPr/>
      </dsp:nvSpPr>
      <dsp:spPr>
        <a:xfrm>
          <a:off x="3199369" y="1157069"/>
          <a:ext cx="2253163" cy="462187"/>
        </a:xfrm>
        <a:custGeom>
          <a:avLst/>
          <a:gdLst/>
          <a:ahLst/>
          <a:cxnLst/>
          <a:rect l="0" t="0" r="0" b="0"/>
          <a:pathLst>
            <a:path>
              <a:moveTo>
                <a:pt x="2253163" y="0"/>
              </a:moveTo>
              <a:lnTo>
                <a:pt x="2253163" y="231093"/>
              </a:lnTo>
              <a:lnTo>
                <a:pt x="0" y="231093"/>
              </a:lnTo>
              <a:lnTo>
                <a:pt x="0" y="462187"/>
              </a:lnTo>
            </a:path>
          </a:pathLst>
        </a:custGeom>
        <a:noFill/>
        <a:ln w="1905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AE6C50-A1C0-4387-AFE1-FF7CB82E2A5E}">
      <dsp:nvSpPr>
        <dsp:cNvPr id="0" name=""/>
        <dsp:cNvSpPr/>
      </dsp:nvSpPr>
      <dsp:spPr>
        <a:xfrm>
          <a:off x="2332768" y="1619256"/>
          <a:ext cx="1733202" cy="1155468"/>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a:t>Ενδιαφέρει η ετοιμότητα: έχουν οι μαθητές τις προαπαιτούμενες γνώσεις και δεξιότητες</a:t>
          </a:r>
        </a:p>
      </dsp:txBody>
      <dsp:txXfrm>
        <a:off x="2332768" y="1619256"/>
        <a:ext cx="1733202" cy="1155468"/>
      </dsp:txXfrm>
    </dsp:sp>
    <dsp:sp modelId="{E655E509-874E-4EAC-9C4C-B3D982E6AD36}">
      <dsp:nvSpPr>
        <dsp:cNvPr id="0" name=""/>
        <dsp:cNvSpPr/>
      </dsp:nvSpPr>
      <dsp:spPr>
        <a:xfrm>
          <a:off x="2072787" y="2774725"/>
          <a:ext cx="1126581" cy="462187"/>
        </a:xfrm>
        <a:custGeom>
          <a:avLst/>
          <a:gdLst/>
          <a:ahLst/>
          <a:cxnLst/>
          <a:rect l="0" t="0" r="0" b="0"/>
          <a:pathLst>
            <a:path>
              <a:moveTo>
                <a:pt x="1126581" y="0"/>
              </a:moveTo>
              <a:lnTo>
                <a:pt x="1126581" y="231093"/>
              </a:lnTo>
              <a:lnTo>
                <a:pt x="0" y="231093"/>
              </a:lnTo>
              <a:lnTo>
                <a:pt x="0" y="462187"/>
              </a:lnTo>
            </a:path>
          </a:pathLst>
        </a:custGeom>
        <a:noFill/>
        <a:ln w="1905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662675-714D-404A-AE14-711D17911B64}">
      <dsp:nvSpPr>
        <dsp:cNvPr id="0" name=""/>
        <dsp:cNvSpPr/>
      </dsp:nvSpPr>
      <dsp:spPr>
        <a:xfrm>
          <a:off x="1206186" y="3236912"/>
          <a:ext cx="1733202" cy="1155468"/>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a:t>Αν όχι πρέπει να εξασφαλίσει εμπειρίες ετοιμότητας</a:t>
          </a:r>
        </a:p>
      </dsp:txBody>
      <dsp:txXfrm>
        <a:off x="1206186" y="3236912"/>
        <a:ext cx="1733202" cy="1155468"/>
      </dsp:txXfrm>
    </dsp:sp>
    <dsp:sp modelId="{3B6A4510-363C-412C-A8F6-188D027A6168}">
      <dsp:nvSpPr>
        <dsp:cNvPr id="0" name=""/>
        <dsp:cNvSpPr/>
      </dsp:nvSpPr>
      <dsp:spPr>
        <a:xfrm>
          <a:off x="3199369" y="2774725"/>
          <a:ext cx="1126581" cy="462187"/>
        </a:xfrm>
        <a:custGeom>
          <a:avLst/>
          <a:gdLst/>
          <a:ahLst/>
          <a:cxnLst/>
          <a:rect l="0" t="0" r="0" b="0"/>
          <a:pathLst>
            <a:path>
              <a:moveTo>
                <a:pt x="0" y="0"/>
              </a:moveTo>
              <a:lnTo>
                <a:pt x="0" y="231093"/>
              </a:lnTo>
              <a:lnTo>
                <a:pt x="1126581" y="231093"/>
              </a:lnTo>
              <a:lnTo>
                <a:pt x="1126581" y="462187"/>
              </a:lnTo>
            </a:path>
          </a:pathLst>
        </a:custGeom>
        <a:noFill/>
        <a:ln w="1905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8B16D5-836E-48AE-9D98-89A63D41F021}">
      <dsp:nvSpPr>
        <dsp:cNvPr id="0" name=""/>
        <dsp:cNvSpPr/>
      </dsp:nvSpPr>
      <dsp:spPr>
        <a:xfrm>
          <a:off x="3459349" y="3236912"/>
          <a:ext cx="1733202" cy="1155468"/>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a:t>Αν ναι να προχωρήσει τη σχεδιασμένη διδασκαλία</a:t>
          </a:r>
        </a:p>
      </dsp:txBody>
      <dsp:txXfrm>
        <a:off x="3459349" y="3236912"/>
        <a:ext cx="1733202" cy="1155468"/>
      </dsp:txXfrm>
    </dsp:sp>
    <dsp:sp modelId="{7769DCD7-00C2-4AA6-9884-DBC5A3D6F276}">
      <dsp:nvSpPr>
        <dsp:cNvPr id="0" name=""/>
        <dsp:cNvSpPr/>
      </dsp:nvSpPr>
      <dsp:spPr>
        <a:xfrm>
          <a:off x="5452533" y="1157069"/>
          <a:ext cx="2253163" cy="462187"/>
        </a:xfrm>
        <a:custGeom>
          <a:avLst/>
          <a:gdLst/>
          <a:ahLst/>
          <a:cxnLst/>
          <a:rect l="0" t="0" r="0" b="0"/>
          <a:pathLst>
            <a:path>
              <a:moveTo>
                <a:pt x="0" y="0"/>
              </a:moveTo>
              <a:lnTo>
                <a:pt x="0" y="231093"/>
              </a:lnTo>
              <a:lnTo>
                <a:pt x="2253163" y="231093"/>
              </a:lnTo>
              <a:lnTo>
                <a:pt x="2253163" y="462187"/>
              </a:lnTo>
            </a:path>
          </a:pathLst>
        </a:custGeom>
        <a:noFill/>
        <a:ln w="1905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5638F3-5F65-474E-B419-12F1A820DE30}">
      <dsp:nvSpPr>
        <dsp:cNvPr id="0" name=""/>
        <dsp:cNvSpPr/>
      </dsp:nvSpPr>
      <dsp:spPr>
        <a:xfrm>
          <a:off x="6839095" y="1619256"/>
          <a:ext cx="1733202" cy="1155468"/>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a:t>Ενδιαφέρει η κατάταξη (έχουν οι μαθητές επιτύχει τους προσδοκώμενους στόχους;)</a:t>
          </a:r>
        </a:p>
      </dsp:txBody>
      <dsp:txXfrm>
        <a:off x="6839095" y="1619256"/>
        <a:ext cx="1733202" cy="1155468"/>
      </dsp:txXfrm>
    </dsp:sp>
    <dsp:sp modelId="{F3278735-FC5C-4CFC-8575-0356E0D7E4A5}">
      <dsp:nvSpPr>
        <dsp:cNvPr id="0" name=""/>
        <dsp:cNvSpPr/>
      </dsp:nvSpPr>
      <dsp:spPr>
        <a:xfrm>
          <a:off x="6579114" y="2774725"/>
          <a:ext cx="1126581" cy="462187"/>
        </a:xfrm>
        <a:custGeom>
          <a:avLst/>
          <a:gdLst/>
          <a:ahLst/>
          <a:cxnLst/>
          <a:rect l="0" t="0" r="0" b="0"/>
          <a:pathLst>
            <a:path>
              <a:moveTo>
                <a:pt x="1126581" y="0"/>
              </a:moveTo>
              <a:lnTo>
                <a:pt x="1126581" y="231093"/>
              </a:lnTo>
              <a:lnTo>
                <a:pt x="0" y="231093"/>
              </a:lnTo>
              <a:lnTo>
                <a:pt x="0" y="462187"/>
              </a:lnTo>
            </a:path>
          </a:pathLst>
        </a:custGeom>
        <a:noFill/>
        <a:ln w="1905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FF5812-FE5A-4CD8-9459-834461DB404C}">
      <dsp:nvSpPr>
        <dsp:cNvPr id="0" name=""/>
        <dsp:cNvSpPr/>
      </dsp:nvSpPr>
      <dsp:spPr>
        <a:xfrm>
          <a:off x="5712513" y="3236912"/>
          <a:ext cx="1733202" cy="1155468"/>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a:t>Αν ναι να προχωρήσει τη σχεδιασμένη διδασκαλία</a:t>
          </a:r>
        </a:p>
      </dsp:txBody>
      <dsp:txXfrm>
        <a:off x="5712513" y="3236912"/>
        <a:ext cx="1733202" cy="1155468"/>
      </dsp:txXfrm>
    </dsp:sp>
    <dsp:sp modelId="{6DE2422F-F58D-49B9-9652-D20D6CBAE7F1}">
      <dsp:nvSpPr>
        <dsp:cNvPr id="0" name=""/>
        <dsp:cNvSpPr/>
      </dsp:nvSpPr>
      <dsp:spPr>
        <a:xfrm>
          <a:off x="7705696" y="2774725"/>
          <a:ext cx="1126581" cy="462187"/>
        </a:xfrm>
        <a:custGeom>
          <a:avLst/>
          <a:gdLst/>
          <a:ahLst/>
          <a:cxnLst/>
          <a:rect l="0" t="0" r="0" b="0"/>
          <a:pathLst>
            <a:path>
              <a:moveTo>
                <a:pt x="0" y="0"/>
              </a:moveTo>
              <a:lnTo>
                <a:pt x="0" y="231093"/>
              </a:lnTo>
              <a:lnTo>
                <a:pt x="1126581" y="231093"/>
              </a:lnTo>
              <a:lnTo>
                <a:pt x="1126581" y="462187"/>
              </a:lnTo>
            </a:path>
          </a:pathLst>
        </a:custGeom>
        <a:noFill/>
        <a:ln w="1905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23651E-4A42-466D-8D40-3079DF22890B}">
      <dsp:nvSpPr>
        <dsp:cNvPr id="0" name=""/>
        <dsp:cNvSpPr/>
      </dsp:nvSpPr>
      <dsp:spPr>
        <a:xfrm>
          <a:off x="7965676" y="3236912"/>
          <a:ext cx="1733202" cy="1155468"/>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a:t>Πρέπει να θέσει τους μαθητές σε ανώτερο επίπεδο</a:t>
          </a:r>
        </a:p>
      </dsp:txBody>
      <dsp:txXfrm>
        <a:off x="7965676" y="3236912"/>
        <a:ext cx="1733202" cy="115546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E15319E-8188-499B-A778-1A01DAD787CB}">
      <dsp:nvSpPr>
        <dsp:cNvPr id="0" name=""/>
        <dsp:cNvSpPr/>
      </dsp:nvSpPr>
      <dsp:spPr>
        <a:xfrm>
          <a:off x="4694951" y="4159441"/>
          <a:ext cx="91440" cy="354237"/>
        </a:xfrm>
        <a:custGeom>
          <a:avLst/>
          <a:gdLst/>
          <a:ahLst/>
          <a:cxnLst/>
          <a:rect l="0" t="0" r="0" b="0"/>
          <a:pathLst>
            <a:path>
              <a:moveTo>
                <a:pt x="45720" y="0"/>
              </a:moveTo>
              <a:lnTo>
                <a:pt x="45720" y="3542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5F6505-1D46-4496-A468-BB26E6A52FE9}">
      <dsp:nvSpPr>
        <dsp:cNvPr id="0" name=""/>
        <dsp:cNvSpPr/>
      </dsp:nvSpPr>
      <dsp:spPr>
        <a:xfrm>
          <a:off x="4694951" y="3031767"/>
          <a:ext cx="91440" cy="354237"/>
        </a:xfrm>
        <a:custGeom>
          <a:avLst/>
          <a:gdLst/>
          <a:ahLst/>
          <a:cxnLst/>
          <a:rect l="0" t="0" r="0" b="0"/>
          <a:pathLst>
            <a:path>
              <a:moveTo>
                <a:pt x="45720" y="0"/>
              </a:moveTo>
              <a:lnTo>
                <a:pt x="45720" y="3542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E2781D-B3B9-442F-8BA4-B0A3B8783CD5}">
      <dsp:nvSpPr>
        <dsp:cNvPr id="0" name=""/>
        <dsp:cNvSpPr/>
      </dsp:nvSpPr>
      <dsp:spPr>
        <a:xfrm>
          <a:off x="3996332" y="1904093"/>
          <a:ext cx="744339" cy="354237"/>
        </a:xfrm>
        <a:custGeom>
          <a:avLst/>
          <a:gdLst/>
          <a:ahLst/>
          <a:cxnLst/>
          <a:rect l="0" t="0" r="0" b="0"/>
          <a:pathLst>
            <a:path>
              <a:moveTo>
                <a:pt x="0" y="0"/>
              </a:moveTo>
              <a:lnTo>
                <a:pt x="0" y="241402"/>
              </a:lnTo>
              <a:lnTo>
                <a:pt x="744339" y="241402"/>
              </a:lnTo>
              <a:lnTo>
                <a:pt x="744339" y="3542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7816C6-B8BE-43D1-A8F4-178B6CD544CB}">
      <dsp:nvSpPr>
        <dsp:cNvPr id="0" name=""/>
        <dsp:cNvSpPr/>
      </dsp:nvSpPr>
      <dsp:spPr>
        <a:xfrm>
          <a:off x="3206273" y="4159441"/>
          <a:ext cx="91440" cy="354237"/>
        </a:xfrm>
        <a:custGeom>
          <a:avLst/>
          <a:gdLst/>
          <a:ahLst/>
          <a:cxnLst/>
          <a:rect l="0" t="0" r="0" b="0"/>
          <a:pathLst>
            <a:path>
              <a:moveTo>
                <a:pt x="45720" y="0"/>
              </a:moveTo>
              <a:lnTo>
                <a:pt x="45720" y="3542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7B1ACD-87E1-4548-B126-053489E97D9A}">
      <dsp:nvSpPr>
        <dsp:cNvPr id="0" name=""/>
        <dsp:cNvSpPr/>
      </dsp:nvSpPr>
      <dsp:spPr>
        <a:xfrm>
          <a:off x="3206273" y="3031767"/>
          <a:ext cx="91440" cy="354237"/>
        </a:xfrm>
        <a:custGeom>
          <a:avLst/>
          <a:gdLst/>
          <a:ahLst/>
          <a:cxnLst/>
          <a:rect l="0" t="0" r="0" b="0"/>
          <a:pathLst>
            <a:path>
              <a:moveTo>
                <a:pt x="45720" y="0"/>
              </a:moveTo>
              <a:lnTo>
                <a:pt x="45720" y="3542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E06E5C-7D2D-4EEE-A52B-9D7E001C1942}">
      <dsp:nvSpPr>
        <dsp:cNvPr id="0" name=""/>
        <dsp:cNvSpPr/>
      </dsp:nvSpPr>
      <dsp:spPr>
        <a:xfrm>
          <a:off x="3251993" y="1904093"/>
          <a:ext cx="744339" cy="354237"/>
        </a:xfrm>
        <a:custGeom>
          <a:avLst/>
          <a:gdLst/>
          <a:ahLst/>
          <a:cxnLst/>
          <a:rect l="0" t="0" r="0" b="0"/>
          <a:pathLst>
            <a:path>
              <a:moveTo>
                <a:pt x="744339" y="0"/>
              </a:moveTo>
              <a:lnTo>
                <a:pt x="744339" y="241402"/>
              </a:lnTo>
              <a:lnTo>
                <a:pt x="0" y="241402"/>
              </a:lnTo>
              <a:lnTo>
                <a:pt x="0" y="3542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3DC0FC-59A6-49F8-AD56-B184AB4FD77D}">
      <dsp:nvSpPr>
        <dsp:cNvPr id="0" name=""/>
        <dsp:cNvSpPr/>
      </dsp:nvSpPr>
      <dsp:spPr>
        <a:xfrm>
          <a:off x="3950612" y="776420"/>
          <a:ext cx="91440" cy="354237"/>
        </a:xfrm>
        <a:custGeom>
          <a:avLst/>
          <a:gdLst/>
          <a:ahLst/>
          <a:cxnLst/>
          <a:rect l="0" t="0" r="0" b="0"/>
          <a:pathLst>
            <a:path>
              <a:moveTo>
                <a:pt x="45720" y="0"/>
              </a:moveTo>
              <a:lnTo>
                <a:pt x="45720" y="35423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27CBF4-05C6-478E-862F-E6781BA31B8C}">
      <dsp:nvSpPr>
        <dsp:cNvPr id="0" name=""/>
        <dsp:cNvSpPr/>
      </dsp:nvSpPr>
      <dsp:spPr>
        <a:xfrm>
          <a:off x="3387328" y="2984"/>
          <a:ext cx="1218009" cy="77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62BF7C-A324-4331-82AB-7382A16AFC9B}">
      <dsp:nvSpPr>
        <dsp:cNvPr id="0" name=""/>
        <dsp:cNvSpPr/>
      </dsp:nvSpPr>
      <dsp:spPr>
        <a:xfrm>
          <a:off x="3522662" y="131551"/>
          <a:ext cx="1218009" cy="7734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l-GR" sz="900" kern="1200" dirty="0"/>
            <a:t>Διαμορφωτική αξιολόγηση</a:t>
          </a:r>
        </a:p>
      </dsp:txBody>
      <dsp:txXfrm>
        <a:off x="3522662" y="131551"/>
        <a:ext cx="1218009" cy="773435"/>
      </dsp:txXfrm>
    </dsp:sp>
    <dsp:sp modelId="{5D5A1940-2C06-4546-83CF-54E803DF9403}">
      <dsp:nvSpPr>
        <dsp:cNvPr id="0" name=""/>
        <dsp:cNvSpPr/>
      </dsp:nvSpPr>
      <dsp:spPr>
        <a:xfrm>
          <a:off x="3387328" y="1130658"/>
          <a:ext cx="1218009" cy="77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703E57-0954-45DB-9D44-A47E1C03E9B9}">
      <dsp:nvSpPr>
        <dsp:cNvPr id="0" name=""/>
        <dsp:cNvSpPr/>
      </dsp:nvSpPr>
      <dsp:spPr>
        <a:xfrm>
          <a:off x="3522662" y="1259225"/>
          <a:ext cx="1218009" cy="7734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l-GR" sz="900" kern="1200" dirty="0"/>
            <a:t>Επιτυγχάνουν οι μαθητές τους προσδοκώμενους στόχους;</a:t>
          </a:r>
        </a:p>
      </dsp:txBody>
      <dsp:txXfrm>
        <a:off x="3522662" y="1259225"/>
        <a:ext cx="1218009" cy="773435"/>
      </dsp:txXfrm>
    </dsp:sp>
    <dsp:sp modelId="{14B9E40C-8BCB-42F0-AE99-B71DFA728DA5}">
      <dsp:nvSpPr>
        <dsp:cNvPr id="0" name=""/>
        <dsp:cNvSpPr/>
      </dsp:nvSpPr>
      <dsp:spPr>
        <a:xfrm>
          <a:off x="2642989" y="2258331"/>
          <a:ext cx="1218009" cy="77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B00AF3-E664-4EC3-8AA4-3EF6DF4D2B8A}">
      <dsp:nvSpPr>
        <dsp:cNvPr id="0" name=""/>
        <dsp:cNvSpPr/>
      </dsp:nvSpPr>
      <dsp:spPr>
        <a:xfrm>
          <a:off x="2778323" y="2386899"/>
          <a:ext cx="1218009" cy="7734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l-GR" sz="900" kern="1200" dirty="0"/>
            <a:t>Ναι</a:t>
          </a:r>
        </a:p>
      </dsp:txBody>
      <dsp:txXfrm>
        <a:off x="2778323" y="2386899"/>
        <a:ext cx="1218009" cy="773435"/>
      </dsp:txXfrm>
    </dsp:sp>
    <dsp:sp modelId="{68B8E259-D41E-4578-A58F-67468398FF0C}">
      <dsp:nvSpPr>
        <dsp:cNvPr id="0" name=""/>
        <dsp:cNvSpPr/>
      </dsp:nvSpPr>
      <dsp:spPr>
        <a:xfrm>
          <a:off x="2642989" y="3386005"/>
          <a:ext cx="1218009" cy="77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288B7B-C039-4EF0-B581-458DDA53722E}">
      <dsp:nvSpPr>
        <dsp:cNvPr id="0" name=""/>
        <dsp:cNvSpPr/>
      </dsp:nvSpPr>
      <dsp:spPr>
        <a:xfrm>
          <a:off x="2778323" y="3514573"/>
          <a:ext cx="1218009" cy="7734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l-GR" sz="900" kern="1200" dirty="0"/>
            <a:t>Πρέπει να παράσχει </a:t>
          </a:r>
          <a:r>
            <a:rPr lang="el-GR" sz="900" kern="1200" dirty="0" err="1"/>
            <a:t>επανατροφοδότηση</a:t>
          </a:r>
          <a:r>
            <a:rPr lang="el-GR" sz="900" kern="1200" dirty="0"/>
            <a:t> και ενισχύσεις</a:t>
          </a:r>
        </a:p>
      </dsp:txBody>
      <dsp:txXfrm>
        <a:off x="2778323" y="3514573"/>
        <a:ext cx="1218009" cy="773435"/>
      </dsp:txXfrm>
    </dsp:sp>
    <dsp:sp modelId="{A7E3426A-1DC2-4FE3-9D71-7512C4C7AF39}">
      <dsp:nvSpPr>
        <dsp:cNvPr id="0" name=""/>
        <dsp:cNvSpPr/>
      </dsp:nvSpPr>
      <dsp:spPr>
        <a:xfrm>
          <a:off x="2642989" y="4513679"/>
          <a:ext cx="1218009" cy="77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5F3491-5E28-4A36-A09E-CC1DF146E331}">
      <dsp:nvSpPr>
        <dsp:cNvPr id="0" name=""/>
        <dsp:cNvSpPr/>
      </dsp:nvSpPr>
      <dsp:spPr>
        <a:xfrm>
          <a:off x="2778323" y="4642246"/>
          <a:ext cx="1218009" cy="7734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l-GR" sz="900" kern="1200" dirty="0"/>
            <a:t>Διαγνωστική αξιολόγηση (για παραμένουσες δυσκολίες)</a:t>
          </a:r>
        </a:p>
      </dsp:txBody>
      <dsp:txXfrm>
        <a:off x="2778323" y="4642246"/>
        <a:ext cx="1218009" cy="773435"/>
      </dsp:txXfrm>
    </dsp:sp>
    <dsp:sp modelId="{F7BC10D3-73CC-4547-B3FF-E1EA8AA7F1DE}">
      <dsp:nvSpPr>
        <dsp:cNvPr id="0" name=""/>
        <dsp:cNvSpPr/>
      </dsp:nvSpPr>
      <dsp:spPr>
        <a:xfrm>
          <a:off x="4131667" y="2258331"/>
          <a:ext cx="1218009" cy="77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740613-790C-4EB2-A7C3-B3E5450C1C6D}">
      <dsp:nvSpPr>
        <dsp:cNvPr id="0" name=""/>
        <dsp:cNvSpPr/>
      </dsp:nvSpPr>
      <dsp:spPr>
        <a:xfrm>
          <a:off x="4267001" y="2386899"/>
          <a:ext cx="1218009" cy="7734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l-GR" sz="900" kern="1200" dirty="0"/>
            <a:t>Όχι</a:t>
          </a:r>
        </a:p>
      </dsp:txBody>
      <dsp:txXfrm>
        <a:off x="4267001" y="2386899"/>
        <a:ext cx="1218009" cy="773435"/>
      </dsp:txXfrm>
    </dsp:sp>
    <dsp:sp modelId="{A9377211-6305-406F-945D-8266EF015B1B}">
      <dsp:nvSpPr>
        <dsp:cNvPr id="0" name=""/>
        <dsp:cNvSpPr/>
      </dsp:nvSpPr>
      <dsp:spPr>
        <a:xfrm>
          <a:off x="4131667" y="3386005"/>
          <a:ext cx="1218009" cy="77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07E4B7-C3B4-40E5-9E36-B159FF944A7C}">
      <dsp:nvSpPr>
        <dsp:cNvPr id="0" name=""/>
        <dsp:cNvSpPr/>
      </dsp:nvSpPr>
      <dsp:spPr>
        <a:xfrm>
          <a:off x="4267001" y="3514573"/>
          <a:ext cx="1218009" cy="7734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l-GR" sz="900" kern="1200" dirty="0"/>
            <a:t>Πρέπει να παράσχει ομαδική ή εξατομικευμένη βοήθεια</a:t>
          </a:r>
        </a:p>
      </dsp:txBody>
      <dsp:txXfrm>
        <a:off x="4267001" y="3514573"/>
        <a:ext cx="1218009" cy="773435"/>
      </dsp:txXfrm>
    </dsp:sp>
    <dsp:sp modelId="{9E6B56D6-D674-4D5C-8B53-6F56F96FC366}">
      <dsp:nvSpPr>
        <dsp:cNvPr id="0" name=""/>
        <dsp:cNvSpPr/>
      </dsp:nvSpPr>
      <dsp:spPr>
        <a:xfrm>
          <a:off x="4131667" y="4513679"/>
          <a:ext cx="1218009" cy="77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95B3E7-1533-443A-A999-E53561871235}">
      <dsp:nvSpPr>
        <dsp:cNvPr id="0" name=""/>
        <dsp:cNvSpPr/>
      </dsp:nvSpPr>
      <dsp:spPr>
        <a:xfrm>
          <a:off x="4267001" y="4642246"/>
          <a:ext cx="1218009" cy="7734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l-GR" sz="900" kern="1200" dirty="0"/>
            <a:t>Προχωρά σύμφωνα με τον σχεδιασμό της διδασκαλίας</a:t>
          </a:r>
        </a:p>
      </dsp:txBody>
      <dsp:txXfrm>
        <a:off x="4267001" y="4642246"/>
        <a:ext cx="1218009" cy="77343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849489-301D-4A2A-984C-E31561541318}">
      <dsp:nvSpPr>
        <dsp:cNvPr id="0" name=""/>
        <dsp:cNvSpPr/>
      </dsp:nvSpPr>
      <dsp:spPr>
        <a:xfrm>
          <a:off x="609599" y="0"/>
          <a:ext cx="6908800"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969E18-A19F-4D3E-9AB1-E9743D08C5DB}">
      <dsp:nvSpPr>
        <dsp:cNvPr id="0" name=""/>
        <dsp:cNvSpPr/>
      </dsp:nvSpPr>
      <dsp:spPr>
        <a:xfrm>
          <a:off x="4067" y="1625600"/>
          <a:ext cx="1956593" cy="216746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a:t>Τελική αξιολόγηση</a:t>
          </a:r>
        </a:p>
      </dsp:txBody>
      <dsp:txXfrm>
        <a:off x="4067" y="1625600"/>
        <a:ext cx="1956593" cy="2167466"/>
      </dsp:txXfrm>
    </dsp:sp>
    <dsp:sp modelId="{070D0426-A5B7-4921-8F28-1FA566229F80}">
      <dsp:nvSpPr>
        <dsp:cNvPr id="0" name=""/>
        <dsp:cNvSpPr/>
      </dsp:nvSpPr>
      <dsp:spPr>
        <a:xfrm>
          <a:off x="2058491" y="1625600"/>
          <a:ext cx="1956593" cy="216746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a:t>Επιτεύχθηκαν οι στόχοι της διδασκαλίας;</a:t>
          </a:r>
        </a:p>
      </dsp:txBody>
      <dsp:txXfrm>
        <a:off x="2058491" y="1625600"/>
        <a:ext cx="1956593" cy="2167466"/>
      </dsp:txXfrm>
    </dsp:sp>
    <dsp:sp modelId="{06B008CC-C0AA-49A6-92BB-E71A0DC36BCA}">
      <dsp:nvSpPr>
        <dsp:cNvPr id="0" name=""/>
        <dsp:cNvSpPr/>
      </dsp:nvSpPr>
      <dsp:spPr>
        <a:xfrm>
          <a:off x="4112914" y="1625600"/>
          <a:ext cx="1956593" cy="216746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a:t>Αν όχι τότε να εξασφαλιστούν πρόσθετες εμπειρίες μάθησης, αν ναι να δοθεί βαθμός και να πιστοποιηθεί η κατοχή της ύλης</a:t>
          </a:r>
        </a:p>
      </dsp:txBody>
      <dsp:txXfrm>
        <a:off x="4112914" y="1625600"/>
        <a:ext cx="1956593" cy="2167466"/>
      </dsp:txXfrm>
    </dsp:sp>
    <dsp:sp modelId="{1A362079-5D8D-462A-A79D-5288C34DF9A9}">
      <dsp:nvSpPr>
        <dsp:cNvPr id="0" name=""/>
        <dsp:cNvSpPr/>
      </dsp:nvSpPr>
      <dsp:spPr>
        <a:xfrm>
          <a:off x="6167338" y="1625600"/>
          <a:ext cx="1956593" cy="216746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a:t>Αξιολόγηση της αποτελεσματικότητας της διδασκαλίας</a:t>
          </a:r>
        </a:p>
      </dsp:txBody>
      <dsp:txXfrm>
        <a:off x="6167338" y="1625600"/>
        <a:ext cx="1956593" cy="216746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8940800" y="4206240"/>
            <a:ext cx="1280160" cy="457200"/>
          </a:xfrm>
        </p:spPr>
        <p:txBody>
          <a:bodyPr/>
          <a:lstStyle/>
          <a:p>
            <a:fld id="{C215E1EB-EFBE-4897-BBFE-B2C305C3F30C}" type="datetimeFigureOut">
              <a:rPr lang="el-GR" smtClean="0"/>
              <a:pPr/>
              <a:t>17/10/2024</a:t>
            </a:fld>
            <a:endParaRPr lang="el-GR"/>
          </a:p>
        </p:txBody>
      </p:sp>
      <p:sp>
        <p:nvSpPr>
          <p:cNvPr id="17" name="16 - Θέση υποσέλιδου"/>
          <p:cNvSpPr>
            <a:spLocks noGrp="1"/>
          </p:cNvSpPr>
          <p:nvPr>
            <p:ph type="ftr" sz="quarter" idx="11"/>
          </p:nvPr>
        </p:nvSpPr>
        <p:spPr>
          <a:xfrm>
            <a:off x="7213600" y="4205288"/>
            <a:ext cx="1727200" cy="457200"/>
          </a:xfrm>
        </p:spPr>
        <p:txBody>
          <a:bodyPr/>
          <a:lstStyle/>
          <a:p>
            <a:endParaRPr lang="el-GR"/>
          </a:p>
        </p:txBody>
      </p:sp>
      <p:sp>
        <p:nvSpPr>
          <p:cNvPr id="29" name="28 - Θέση αριθμού διαφάνειας"/>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C589F165-1E22-4ADE-8365-A3DBDA27C74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215E1EB-EFBE-4897-BBFE-B2C305C3F30C}" type="datetimeFigureOut">
              <a:rPr lang="el-GR" smtClean="0"/>
              <a:pPr/>
              <a:t>17/10/2024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89F165-1E22-4ADE-8365-A3DBDA27C74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042400" y="1143000"/>
            <a:ext cx="2540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1143000"/>
            <a:ext cx="83312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215E1EB-EFBE-4897-BBFE-B2C305C3F30C}" type="datetimeFigureOut">
              <a:rPr lang="el-GR" smtClean="0"/>
              <a:pPr/>
              <a:t>17/10/2024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89F165-1E22-4ADE-8365-A3DBDA27C74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215E1EB-EFBE-4897-BBFE-B2C305C3F30C}" type="datetimeFigureOut">
              <a:rPr lang="el-GR" smtClean="0"/>
              <a:pPr/>
              <a:t>17/10/2024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89F165-1E22-4ADE-8365-A3DBDA27C74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215E1EB-EFBE-4897-BBFE-B2C305C3F30C}" type="datetimeFigureOut">
              <a:rPr lang="el-GR" smtClean="0"/>
              <a:pPr/>
              <a:t>17/10/2024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89F165-1E22-4ADE-8365-A3DBDA27C74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215E1EB-EFBE-4897-BBFE-B2C305C3F30C}" type="datetimeFigureOut">
              <a:rPr lang="el-GR" smtClean="0"/>
              <a:pPr/>
              <a:t>17/10/2024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89F165-1E22-4ADE-8365-A3DBDA27C74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8000" y="1143000"/>
            <a:ext cx="11176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C215E1EB-EFBE-4897-BBFE-B2C305C3F30C}" type="datetimeFigureOut">
              <a:rPr lang="el-GR" smtClean="0"/>
              <a:pPr/>
              <a:t>17/10/2024</a:t>
            </a:fld>
            <a:endParaRPr lang="el-GR"/>
          </a:p>
        </p:txBody>
      </p:sp>
      <p:sp>
        <p:nvSpPr>
          <p:cNvPr id="27" name="26 - Θέση αριθμού διαφάνειας"/>
          <p:cNvSpPr>
            <a:spLocks noGrp="1"/>
          </p:cNvSpPr>
          <p:nvPr>
            <p:ph type="sldNum" sz="quarter" idx="11"/>
          </p:nvPr>
        </p:nvSpPr>
        <p:spPr/>
        <p:txBody>
          <a:bodyPr rtlCol="0"/>
          <a:lstStyle/>
          <a:p>
            <a:fld id="{C589F165-1E22-4ADE-8365-A3DBDA27C74E}"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8778240" y="612648"/>
            <a:ext cx="1276352" cy="457200"/>
          </a:xfrm>
        </p:spPr>
        <p:txBody>
          <a:bodyPr/>
          <a:lstStyle/>
          <a:p>
            <a:fld id="{C215E1EB-EFBE-4897-BBFE-B2C305C3F30C}" type="datetimeFigureOut">
              <a:rPr lang="el-GR" smtClean="0"/>
              <a:pPr/>
              <a:t>17/10/2024</a:t>
            </a:fld>
            <a:endParaRPr lang="el-GR"/>
          </a:p>
        </p:txBody>
      </p:sp>
      <p:sp>
        <p:nvSpPr>
          <p:cNvPr id="4" name="3 - Θέση υποσέλιδου"/>
          <p:cNvSpPr>
            <a:spLocks noGrp="1"/>
          </p:cNvSpPr>
          <p:nvPr>
            <p:ph type="ftr" sz="quarter" idx="11"/>
          </p:nvPr>
        </p:nvSpPr>
        <p:spPr>
          <a:xfrm>
            <a:off x="7010400" y="612648"/>
            <a:ext cx="1767840" cy="457200"/>
          </a:xfrm>
        </p:spPr>
        <p:txBody>
          <a:bodyPr/>
          <a:lstStyle/>
          <a:p>
            <a:endParaRPr lang="el-GR"/>
          </a:p>
        </p:txBody>
      </p:sp>
      <p:sp>
        <p:nvSpPr>
          <p:cNvPr id="5" name="4 - Θέση αριθμού διαφάνειας"/>
          <p:cNvSpPr>
            <a:spLocks noGrp="1"/>
          </p:cNvSpPr>
          <p:nvPr>
            <p:ph type="sldNum" sz="quarter" idx="12"/>
          </p:nvPr>
        </p:nvSpPr>
        <p:spPr>
          <a:xfrm>
            <a:off x="10899648" y="2272"/>
            <a:ext cx="1016000" cy="365760"/>
          </a:xfrm>
        </p:spPr>
        <p:txBody>
          <a:bodyPr/>
          <a:lstStyle/>
          <a:p>
            <a:fld id="{C589F165-1E22-4ADE-8365-A3DBDA27C74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215E1EB-EFBE-4897-BBFE-B2C305C3F30C}" type="datetimeFigureOut">
              <a:rPr lang="el-GR" smtClean="0"/>
              <a:pPr/>
              <a:t>17/10/2024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589F165-1E22-4ADE-8365-A3DBDA27C74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137995" y="1101970"/>
            <a:ext cx="451104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215E1EB-EFBE-4897-BBFE-B2C305C3F30C}" type="datetimeFigureOut">
              <a:rPr lang="el-GR" smtClean="0"/>
              <a:pPr/>
              <a:t>17/10/2024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89F165-1E22-4ADE-8365-A3DBDA27C74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215E1EB-EFBE-4897-BBFE-B2C305C3F30C}" type="datetimeFigureOut">
              <a:rPr lang="el-GR" smtClean="0"/>
              <a:pPr/>
              <a:t>17/10/2024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89F165-1E22-4ADE-8365-A3DBDA27C74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609600" y="1143000"/>
            <a:ext cx="109728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C215E1EB-EFBE-4897-BBFE-B2C305C3F30C}" type="datetimeFigureOut">
              <a:rPr lang="el-GR" smtClean="0"/>
              <a:pPr/>
              <a:t>17/10/2024</a:t>
            </a:fld>
            <a:endParaRPr lang="el-GR"/>
          </a:p>
        </p:txBody>
      </p:sp>
      <p:sp>
        <p:nvSpPr>
          <p:cNvPr id="3" name="2 - Θέση υποσέλιδου"/>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C589F165-1E22-4ADE-8365-A3DBDA27C74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DEA6E8B-F9B9-05DB-1B09-1955E26281E9}"/>
              </a:ext>
            </a:extLst>
          </p:cNvPr>
          <p:cNvSpPr>
            <a:spLocks noGrp="1"/>
          </p:cNvSpPr>
          <p:nvPr>
            <p:ph type="ctrTitle"/>
          </p:nvPr>
        </p:nvSpPr>
        <p:spPr/>
        <p:txBody>
          <a:bodyPr/>
          <a:lstStyle/>
          <a:p>
            <a:r>
              <a:rPr lang="el-GR" dirty="0"/>
              <a:t>Εκπαιδευτική αξιολόγηση – </a:t>
            </a:r>
            <a:r>
              <a:rPr lang="en-US" dirty="0" smtClean="0"/>
              <a:t>2</a:t>
            </a:r>
            <a:r>
              <a:rPr lang="el-GR" baseline="30000" dirty="0" smtClean="0"/>
              <a:t>η</a:t>
            </a:r>
            <a:r>
              <a:rPr lang="el-GR" dirty="0" smtClean="0"/>
              <a:t> </a:t>
            </a:r>
            <a:r>
              <a:rPr lang="el-GR" dirty="0"/>
              <a:t>συνάντηση</a:t>
            </a:r>
          </a:p>
        </p:txBody>
      </p:sp>
      <p:sp>
        <p:nvSpPr>
          <p:cNvPr id="3" name="Υπότιτλος 2">
            <a:extLst>
              <a:ext uri="{FF2B5EF4-FFF2-40B4-BE49-F238E27FC236}">
                <a16:creationId xmlns="" xmlns:a16="http://schemas.microsoft.com/office/drawing/2014/main" id="{5A4A3FDA-3E0C-E126-5997-5D78E6C9E610}"/>
              </a:ext>
            </a:extLst>
          </p:cNvPr>
          <p:cNvSpPr>
            <a:spLocks noGrp="1"/>
          </p:cNvSpPr>
          <p:nvPr>
            <p:ph type="subTitle" idx="1"/>
          </p:nvPr>
        </p:nvSpPr>
        <p:spPr/>
        <p:txBody>
          <a:bodyPr/>
          <a:lstStyle/>
          <a:p>
            <a:r>
              <a:rPr lang="el-GR" dirty="0"/>
              <a:t>Δουργκούνας Γιώργος</a:t>
            </a:r>
          </a:p>
        </p:txBody>
      </p:sp>
    </p:spTree>
    <p:extLst>
      <p:ext uri="{BB962C8B-B14F-4D97-AF65-F5344CB8AC3E}">
        <p14:creationId xmlns="" xmlns:p14="http://schemas.microsoft.com/office/powerpoint/2010/main" val="1952570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5A65D61-3324-B9E5-6AA0-2FC9CE1BF5FB}"/>
              </a:ext>
            </a:extLst>
          </p:cNvPr>
          <p:cNvSpPr>
            <a:spLocks noGrp="1"/>
          </p:cNvSpPr>
          <p:nvPr>
            <p:ph type="title"/>
          </p:nvPr>
        </p:nvSpPr>
        <p:spPr/>
        <p:txBody>
          <a:bodyPr/>
          <a:lstStyle/>
          <a:p>
            <a:pPr algn="ctr"/>
            <a:r>
              <a:rPr lang="el-GR" b="1" dirty="0"/>
              <a:t>Το εκπαιδευτικό σενάριο</a:t>
            </a:r>
          </a:p>
        </p:txBody>
      </p:sp>
      <p:sp>
        <p:nvSpPr>
          <p:cNvPr id="3" name="Θέση περιεχομένου 2">
            <a:extLst>
              <a:ext uri="{FF2B5EF4-FFF2-40B4-BE49-F238E27FC236}">
                <a16:creationId xmlns="" xmlns:a16="http://schemas.microsoft.com/office/drawing/2014/main" id="{F0F220FF-E821-258F-5946-C71A168F1A75}"/>
              </a:ext>
            </a:extLst>
          </p:cNvPr>
          <p:cNvSpPr>
            <a:spLocks noGrp="1"/>
          </p:cNvSpPr>
          <p:nvPr>
            <p:ph idx="1"/>
          </p:nvPr>
        </p:nvSpPr>
        <p:spPr/>
        <p:txBody>
          <a:bodyPr anchor="ctr">
            <a:normAutofit fontScale="92500"/>
          </a:bodyPr>
          <a:lstStyle/>
          <a:p>
            <a:pPr marL="0" indent="0" algn="just">
              <a:buNone/>
            </a:pPr>
            <a:r>
              <a:rPr lang="el-GR" dirty="0"/>
              <a:t>Το εκπαιδευτικό σενάριο (</a:t>
            </a:r>
            <a:r>
              <a:rPr lang="el-GR" dirty="0" err="1"/>
              <a:t>educational</a:t>
            </a:r>
            <a:r>
              <a:rPr lang="el-GR" dirty="0"/>
              <a:t> </a:t>
            </a:r>
            <a:r>
              <a:rPr lang="el-GR" dirty="0" err="1"/>
              <a:t>scenario</a:t>
            </a:r>
            <a:r>
              <a:rPr lang="el-GR" dirty="0"/>
              <a:t>/</a:t>
            </a:r>
            <a:r>
              <a:rPr lang="el-GR" dirty="0" err="1"/>
              <a:t>script</a:t>
            </a:r>
            <a:r>
              <a:rPr lang="el-GR" dirty="0"/>
              <a:t>) αποτελεί στην ουσία απόρροια της διαδικασίας του εκπαιδευτικού σχεδιασμού. </a:t>
            </a:r>
            <a:endParaRPr lang="en-US" dirty="0" smtClean="0"/>
          </a:p>
          <a:p>
            <a:pPr marL="0" indent="0" algn="just">
              <a:buNone/>
            </a:pPr>
            <a:r>
              <a:rPr lang="el-GR" b="1" dirty="0" smtClean="0"/>
              <a:t>Περιέχει </a:t>
            </a:r>
            <a:r>
              <a:rPr lang="el-GR" b="1" dirty="0"/>
              <a:t>την περιγραφή ενός μαθησιακού πλαισίου με εστιασμένο γνωστικό αντικείμενο</a:t>
            </a:r>
            <a:r>
              <a:rPr lang="el-GR" dirty="0"/>
              <a:t>, συγκεκριμένους </a:t>
            </a:r>
            <a:r>
              <a:rPr lang="el-GR" b="1" dirty="0"/>
              <a:t>εκπαιδευτικούς στόχους</a:t>
            </a:r>
            <a:r>
              <a:rPr lang="el-GR" dirty="0"/>
              <a:t>, </a:t>
            </a:r>
            <a:r>
              <a:rPr lang="el-GR" b="1" dirty="0"/>
              <a:t>παιδαγωγικές αρχές και σχολικές πρακτικές</a:t>
            </a:r>
            <a:r>
              <a:rPr lang="el-GR" dirty="0"/>
              <a:t>. </a:t>
            </a:r>
            <a:endParaRPr lang="en-US" dirty="0" smtClean="0"/>
          </a:p>
          <a:p>
            <a:pPr marL="0" indent="0" algn="just">
              <a:buNone/>
            </a:pPr>
            <a:r>
              <a:rPr lang="el-GR" dirty="0" smtClean="0"/>
              <a:t>Ένα </a:t>
            </a:r>
            <a:r>
              <a:rPr lang="el-GR" dirty="0"/>
              <a:t>σενάριο υλοποιείται μέσα από σειρά εκπαιδευτικών δραστηριοτήτων (</a:t>
            </a:r>
            <a:r>
              <a:rPr lang="el-GR" dirty="0" err="1"/>
              <a:t>educational</a:t>
            </a:r>
            <a:r>
              <a:rPr lang="el-GR" dirty="0"/>
              <a:t> </a:t>
            </a:r>
            <a:r>
              <a:rPr lang="el-GR" dirty="0" err="1"/>
              <a:t>activities</a:t>
            </a:r>
            <a:r>
              <a:rPr lang="el-GR" dirty="0"/>
              <a:t>), </a:t>
            </a:r>
            <a:r>
              <a:rPr lang="el-GR" b="1" dirty="0">
                <a:highlight>
                  <a:srgbClr val="FFFF00"/>
                </a:highlight>
              </a:rPr>
              <a:t>όπου οι εκπαιδευόμενοι και οι εκπαιδευτές εμπλέκονται σε καλά οργανωμένους και καθορισμένους ρόλους</a:t>
            </a:r>
            <a:r>
              <a:rPr lang="el-GR" dirty="0"/>
              <a:t>.</a:t>
            </a:r>
          </a:p>
        </p:txBody>
      </p:sp>
    </p:spTree>
    <p:extLst>
      <p:ext uri="{BB962C8B-B14F-4D97-AF65-F5344CB8AC3E}">
        <p14:creationId xmlns="" xmlns:p14="http://schemas.microsoft.com/office/powerpoint/2010/main" val="3663945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6">
            <a:extLst>
              <a:ext uri="{FF2B5EF4-FFF2-40B4-BE49-F238E27FC236}">
                <a16:creationId xmlns="" xmlns:a16="http://schemas.microsoft.com/office/drawing/2014/main" id="{C7F55EAC-550A-4BDD-9099-3F20B8FA0E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8">
            <a:extLst>
              <a:ext uri="{FF2B5EF4-FFF2-40B4-BE49-F238E27FC236}">
                <a16:creationId xmlns="" xmlns:a16="http://schemas.microsoft.com/office/drawing/2014/main" id="{DC4F5A5F-493F-49AE-89B6-D5AF5EBC8B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custGeom>
            <a:avLst/>
            <a:gdLst>
              <a:gd name="connsiteX0" fmla="*/ 6724001 w 12192000"/>
              <a:gd name="connsiteY0" fmla="*/ 434021 h 6858000"/>
              <a:gd name="connsiteX1" fmla="*/ 6471155 w 12192000"/>
              <a:gd name="connsiteY1" fmla="*/ 434599 h 6858000"/>
              <a:gd name="connsiteX2" fmla="*/ 5384913 w 12192000"/>
              <a:gd name="connsiteY2" fmla="*/ 497971 h 6858000"/>
              <a:gd name="connsiteX3" fmla="*/ 4818280 w 12192000"/>
              <a:gd name="connsiteY3" fmla="*/ 541802 h 6858000"/>
              <a:gd name="connsiteX4" fmla="*/ 3965428 w 12192000"/>
              <a:gd name="connsiteY4" fmla="*/ 675942 h 6858000"/>
              <a:gd name="connsiteX5" fmla="*/ 3699528 w 12192000"/>
              <a:gd name="connsiteY5" fmla="*/ 770472 h 6858000"/>
              <a:gd name="connsiteX6" fmla="*/ 3438854 w 12192000"/>
              <a:gd name="connsiteY6" fmla="*/ 834899 h 6858000"/>
              <a:gd name="connsiteX7" fmla="*/ 3367443 w 12192000"/>
              <a:gd name="connsiteY7" fmla="*/ 893518 h 6858000"/>
              <a:gd name="connsiteX8" fmla="*/ 3467301 w 12192000"/>
              <a:gd name="connsiteY8" fmla="*/ 953722 h 6858000"/>
              <a:gd name="connsiteX9" fmla="*/ 3889955 w 12192000"/>
              <a:gd name="connsiteY9" fmla="*/ 977486 h 6858000"/>
              <a:gd name="connsiteX10" fmla="*/ 3502135 w 12192000"/>
              <a:gd name="connsiteY10" fmla="*/ 1054062 h 6858000"/>
              <a:gd name="connsiteX11" fmla="*/ 4072832 w 12192000"/>
              <a:gd name="connsiteY11" fmla="*/ 1017622 h 6858000"/>
              <a:gd name="connsiteX12" fmla="*/ 4244099 w 12192000"/>
              <a:gd name="connsiteY12" fmla="*/ 1030825 h 6858000"/>
              <a:gd name="connsiteX13" fmla="*/ 4095475 w 12192000"/>
              <a:gd name="connsiteY13" fmla="*/ 1092084 h 6858000"/>
              <a:gd name="connsiteX14" fmla="*/ 3327386 w 12192000"/>
              <a:gd name="connsiteY14" fmla="*/ 1215660 h 6858000"/>
              <a:gd name="connsiteX15" fmla="*/ 3254813 w 12192000"/>
              <a:gd name="connsiteY15" fmla="*/ 1226749 h 6858000"/>
              <a:gd name="connsiteX16" fmla="*/ 2776427 w 12192000"/>
              <a:gd name="connsiteY16" fmla="*/ 1401552 h 6858000"/>
              <a:gd name="connsiteX17" fmla="*/ 3063226 w 12192000"/>
              <a:gd name="connsiteY17" fmla="*/ 1384124 h 6858000"/>
              <a:gd name="connsiteX18" fmla="*/ 2754945 w 12192000"/>
              <a:gd name="connsiteY18" fmla="*/ 1495025 h 6858000"/>
              <a:gd name="connsiteX19" fmla="*/ 2381061 w 12192000"/>
              <a:gd name="connsiteY19" fmla="*/ 1619658 h 6858000"/>
              <a:gd name="connsiteX20" fmla="*/ 2008336 w 12192000"/>
              <a:gd name="connsiteY20" fmla="*/ 1814527 h 6858000"/>
              <a:gd name="connsiteX21" fmla="*/ 1740695 w 12192000"/>
              <a:gd name="connsiteY21" fmla="*/ 1914337 h 6858000"/>
              <a:gd name="connsiteX22" fmla="*/ 1787720 w 12192000"/>
              <a:gd name="connsiteY22" fmla="*/ 1991970 h 6858000"/>
              <a:gd name="connsiteX23" fmla="*/ 1754048 w 12192000"/>
              <a:gd name="connsiteY23" fmla="*/ 2078049 h 6858000"/>
              <a:gd name="connsiteX24" fmla="*/ 2228951 w 12192000"/>
              <a:gd name="connsiteY24" fmla="*/ 1996721 h 6858000"/>
              <a:gd name="connsiteX25" fmla="*/ 2054781 w 12192000"/>
              <a:gd name="connsiteY25" fmla="*/ 2053228 h 6858000"/>
              <a:gd name="connsiteX26" fmla="*/ 1985693 w 12192000"/>
              <a:gd name="connsiteY26" fmla="*/ 2109207 h 6858000"/>
              <a:gd name="connsiteX27" fmla="*/ 2061168 w 12192000"/>
              <a:gd name="connsiteY27" fmla="*/ 2130859 h 6858000"/>
              <a:gd name="connsiteX28" fmla="*/ 2388026 w 12192000"/>
              <a:gd name="connsiteY28" fmla="*/ 2184726 h 6858000"/>
              <a:gd name="connsiteX29" fmla="*/ 1560719 w 12192000"/>
              <a:gd name="connsiteY29" fmla="*/ 2384876 h 6858000"/>
              <a:gd name="connsiteX30" fmla="*/ 1679734 w 12192000"/>
              <a:gd name="connsiteY30" fmla="*/ 2400191 h 6858000"/>
              <a:gd name="connsiteX31" fmla="*/ 2882089 w 12192000"/>
              <a:gd name="connsiteY31" fmla="*/ 2383292 h 6858000"/>
              <a:gd name="connsiteX32" fmla="*/ 3116638 w 12192000"/>
              <a:gd name="connsiteY32" fmla="*/ 2359528 h 6858000"/>
              <a:gd name="connsiteX33" fmla="*/ 2897765 w 12192000"/>
              <a:gd name="connsiteY33" fmla="*/ 2758243 h 6858000"/>
              <a:gd name="connsiteX34" fmla="*/ 2981367 w 12192000"/>
              <a:gd name="connsiteY34" fmla="*/ 2829008 h 6858000"/>
              <a:gd name="connsiteX35" fmla="*/ 2682955 w 12192000"/>
              <a:gd name="connsiteY35" fmla="*/ 2846436 h 6858000"/>
              <a:gd name="connsiteX36" fmla="*/ 2099485 w 12192000"/>
              <a:gd name="connsiteY36" fmla="*/ 3066653 h 6858000"/>
              <a:gd name="connsiteX37" fmla="*/ 1807460 w 12192000"/>
              <a:gd name="connsiteY37" fmla="*/ 3454808 h 6858000"/>
              <a:gd name="connsiteX38" fmla="*/ 1921251 w 12192000"/>
              <a:gd name="connsiteY38" fmla="*/ 3540889 h 6858000"/>
              <a:gd name="connsiteX39" fmla="*/ 1453313 w 12192000"/>
              <a:gd name="connsiteY39" fmla="*/ 3637002 h 6858000"/>
              <a:gd name="connsiteX40" fmla="*/ 1686122 w 12192000"/>
              <a:gd name="connsiteY40" fmla="*/ 3667634 h 6858000"/>
              <a:gd name="connsiteX41" fmla="*/ 1513692 w 12192000"/>
              <a:gd name="connsiteY41" fmla="*/ 3725196 h 6858000"/>
              <a:gd name="connsiteX42" fmla="*/ 1369711 w 12192000"/>
              <a:gd name="connsiteY42" fmla="*/ 3826063 h 6858000"/>
              <a:gd name="connsiteX43" fmla="*/ 2051298 w 12192000"/>
              <a:gd name="connsiteY43" fmla="*/ 3754242 h 6858000"/>
              <a:gd name="connsiteX44" fmla="*/ 2245207 w 12192000"/>
              <a:gd name="connsiteY44" fmla="*/ 3797018 h 6858000"/>
              <a:gd name="connsiteX45" fmla="*/ 2353192 w 12192000"/>
              <a:gd name="connsiteY45" fmla="*/ 3796489 h 6858000"/>
              <a:gd name="connsiteX46" fmla="*/ 2490207 w 12192000"/>
              <a:gd name="connsiteY46" fmla="*/ 3801242 h 6858000"/>
              <a:gd name="connsiteX47" fmla="*/ 2375835 w 12192000"/>
              <a:gd name="connsiteY47" fmla="*/ 3839794 h 6858000"/>
              <a:gd name="connsiteX48" fmla="*/ 2522138 w 12192000"/>
              <a:gd name="connsiteY48" fmla="*/ 4009841 h 6858000"/>
              <a:gd name="connsiteX49" fmla="*/ 1998466 w 12192000"/>
              <a:gd name="connsiteY49" fmla="*/ 4130778 h 6858000"/>
              <a:gd name="connsiteX50" fmla="*/ 2114580 w 12192000"/>
              <a:gd name="connsiteY50" fmla="*/ 4154543 h 6858000"/>
              <a:gd name="connsiteX51" fmla="*/ 2177862 w 12192000"/>
              <a:gd name="connsiteY51" fmla="*/ 4189925 h 6858000"/>
              <a:gd name="connsiteX52" fmla="*/ 1868419 w 12192000"/>
              <a:gd name="connsiteY52" fmla="*/ 4382153 h 6858000"/>
              <a:gd name="connsiteX53" fmla="*/ 2279460 w 12192000"/>
              <a:gd name="connsiteY53" fmla="*/ 4356805 h 6858000"/>
              <a:gd name="connsiteX54" fmla="*/ 2029817 w 12192000"/>
              <a:gd name="connsiteY54" fmla="*/ 4468235 h 6858000"/>
              <a:gd name="connsiteX55" fmla="*/ 1560137 w 12192000"/>
              <a:gd name="connsiteY55" fmla="*/ 4730172 h 6858000"/>
              <a:gd name="connsiteX56" fmla="*/ 1956664 w 12192000"/>
              <a:gd name="connsiteY56" fmla="*/ 4820477 h 6858000"/>
              <a:gd name="connsiteX57" fmla="*/ 3268168 w 12192000"/>
              <a:gd name="connsiteY57" fmla="*/ 4852692 h 6858000"/>
              <a:gd name="connsiteX58" fmla="*/ 2807197 w 12192000"/>
              <a:gd name="connsiteY58" fmla="*/ 4939300 h 6858000"/>
              <a:gd name="connsiteX59" fmla="*/ 2721272 w 12192000"/>
              <a:gd name="connsiteY59" fmla="*/ 4970458 h 6858000"/>
              <a:gd name="connsiteX60" fmla="*/ 2802552 w 12192000"/>
              <a:gd name="connsiteY60" fmla="*/ 5014291 h 6858000"/>
              <a:gd name="connsiteX61" fmla="*/ 2537812 w 12192000"/>
              <a:gd name="connsiteY61" fmla="*/ 5053898 h 6858000"/>
              <a:gd name="connsiteX62" fmla="*/ 2569744 w 12192000"/>
              <a:gd name="connsiteY62" fmla="*/ 5153182 h 6858000"/>
              <a:gd name="connsiteX63" fmla="*/ 1987436 w 12192000"/>
              <a:gd name="connsiteY63" fmla="*/ 5334320 h 6858000"/>
              <a:gd name="connsiteX64" fmla="*/ 1972921 w 12192000"/>
              <a:gd name="connsiteY64" fmla="*/ 5382376 h 6858000"/>
              <a:gd name="connsiteX65" fmla="*/ 2341001 w 12192000"/>
              <a:gd name="connsiteY65" fmla="*/ 5360725 h 6858000"/>
              <a:gd name="connsiteX66" fmla="*/ 2710822 w 12192000"/>
              <a:gd name="connsiteY66" fmla="*/ 5418816 h 6858000"/>
              <a:gd name="connsiteX67" fmla="*/ 2833903 w 12192000"/>
              <a:gd name="connsiteY67" fmla="*/ 5413007 h 6858000"/>
              <a:gd name="connsiteX68" fmla="*/ 3011556 w 12192000"/>
              <a:gd name="connsiteY68" fmla="*/ 5399276 h 6858000"/>
              <a:gd name="connsiteX69" fmla="*/ 3254233 w 12192000"/>
              <a:gd name="connsiteY69" fmla="*/ 5439412 h 6858000"/>
              <a:gd name="connsiteX70" fmla="*/ 2792101 w 12192000"/>
              <a:gd name="connsiteY70" fmla="*/ 5471625 h 6858000"/>
              <a:gd name="connsiteX71" fmla="*/ 2977303 w 12192000"/>
              <a:gd name="connsiteY71" fmla="*/ 5539751 h 6858000"/>
              <a:gd name="connsiteX72" fmla="*/ 3656566 w 12192000"/>
              <a:gd name="connsiteY72" fmla="*/ 5678642 h 6858000"/>
              <a:gd name="connsiteX73" fmla="*/ 4858340 w 12192000"/>
              <a:gd name="connsiteY73" fmla="*/ 5969625 h 6858000"/>
              <a:gd name="connsiteX74" fmla="*/ 5296668 w 12192000"/>
              <a:gd name="connsiteY74" fmla="*/ 6043559 h 6858000"/>
              <a:gd name="connsiteX75" fmla="*/ 5456323 w 12192000"/>
              <a:gd name="connsiteY75" fmla="*/ 6042502 h 6858000"/>
              <a:gd name="connsiteX76" fmla="*/ 5267058 w 12192000"/>
              <a:gd name="connsiteY76" fmla="*/ 6100066 h 6858000"/>
              <a:gd name="connsiteX77" fmla="*/ 7095266 w 12192000"/>
              <a:gd name="connsiteY77" fmla="*/ 6287541 h 6858000"/>
              <a:gd name="connsiteX78" fmla="*/ 9707235 w 12192000"/>
              <a:gd name="connsiteY78" fmla="*/ 5994446 h 6858000"/>
              <a:gd name="connsiteX79" fmla="*/ 10083442 w 12192000"/>
              <a:gd name="connsiteY79" fmla="*/ 5678642 h 6858000"/>
              <a:gd name="connsiteX80" fmla="*/ 10338892 w 12192000"/>
              <a:gd name="connsiteY80" fmla="*/ 4650957 h 6858000"/>
              <a:gd name="connsiteX81" fmla="*/ 10628013 w 12192000"/>
              <a:gd name="connsiteY81" fmla="*/ 4411198 h 6858000"/>
              <a:gd name="connsiteX82" fmla="*/ 10802766 w 12192000"/>
              <a:gd name="connsiteY82" fmla="*/ 4258050 h 6858000"/>
              <a:gd name="connsiteX83" fmla="*/ 10614662 w 12192000"/>
              <a:gd name="connsiteY83" fmla="*/ 4150318 h 6858000"/>
              <a:gd name="connsiteX84" fmla="*/ 10681427 w 12192000"/>
              <a:gd name="connsiteY84" fmla="*/ 4054203 h 6858000"/>
              <a:gd name="connsiteX85" fmla="*/ 10520029 w 12192000"/>
              <a:gd name="connsiteY85" fmla="*/ 3804411 h 6858000"/>
              <a:gd name="connsiteX86" fmla="*/ 10568798 w 12192000"/>
              <a:gd name="connsiteY86" fmla="*/ 3466426 h 6858000"/>
              <a:gd name="connsiteX87" fmla="*/ 10499709 w 12192000"/>
              <a:gd name="connsiteY87" fmla="*/ 3166465 h 6858000"/>
              <a:gd name="connsiteX88" fmla="*/ 10489840 w 12192000"/>
              <a:gd name="connsiteY88" fmla="*/ 2546475 h 6858000"/>
              <a:gd name="connsiteX89" fmla="*/ 10584471 w 12192000"/>
              <a:gd name="connsiteY89" fmla="*/ 2512148 h 6858000"/>
              <a:gd name="connsiteX90" fmla="*/ 10695942 w 12192000"/>
              <a:gd name="connsiteY90" fmla="*/ 2358471 h 6858000"/>
              <a:gd name="connsiteX91" fmla="*/ 10732516 w 12192000"/>
              <a:gd name="connsiteY91" fmla="*/ 2287706 h 6858000"/>
              <a:gd name="connsiteX92" fmla="*/ 10731357 w 12192000"/>
              <a:gd name="connsiteY92" fmla="*/ 2137725 h 6858000"/>
              <a:gd name="connsiteX93" fmla="*/ 10678525 w 12192000"/>
              <a:gd name="connsiteY93" fmla="*/ 2070656 h 6858000"/>
              <a:gd name="connsiteX94" fmla="*/ 10735999 w 12192000"/>
              <a:gd name="connsiteY94" fmla="*/ 1956587 h 6858000"/>
              <a:gd name="connsiteX95" fmla="*/ 10824246 w 12192000"/>
              <a:gd name="connsiteY95" fmla="*/ 1862584 h 6858000"/>
              <a:gd name="connsiteX96" fmla="*/ 10773156 w 12192000"/>
              <a:gd name="connsiteY96" fmla="*/ 1768054 h 6858000"/>
              <a:gd name="connsiteX97" fmla="*/ 10716261 w 12192000"/>
              <a:gd name="connsiteY97" fmla="*/ 1678278 h 6858000"/>
              <a:gd name="connsiteX98" fmla="*/ 10554864 w 12192000"/>
              <a:gd name="connsiteY98" fmla="*/ 1477599 h 6858000"/>
              <a:gd name="connsiteX99" fmla="*/ 10267483 w 12192000"/>
              <a:gd name="connsiteY99" fmla="*/ 1324977 h 6858000"/>
              <a:gd name="connsiteX100" fmla="*/ 9913337 w 12192000"/>
              <a:gd name="connsiteY100" fmla="*/ 1202458 h 6858000"/>
              <a:gd name="connsiteX101" fmla="*/ 10024805 w 12192000"/>
              <a:gd name="connsiteY101" fmla="*/ 1124827 h 6858000"/>
              <a:gd name="connsiteX102" fmla="*/ 9411726 w 12192000"/>
              <a:gd name="connsiteY102" fmla="*/ 980655 h 6858000"/>
              <a:gd name="connsiteX103" fmla="*/ 9930753 w 12192000"/>
              <a:gd name="connsiteY103" fmla="*/ 901968 h 6858000"/>
              <a:gd name="connsiteX104" fmla="*/ 9894178 w 12192000"/>
              <a:gd name="connsiteY104" fmla="*/ 871339 h 6858000"/>
              <a:gd name="connsiteX105" fmla="*/ 9858182 w 12192000"/>
              <a:gd name="connsiteY105" fmla="*/ 839125 h 6858000"/>
              <a:gd name="connsiteX106" fmla="*/ 10131050 w 12192000"/>
              <a:gd name="connsiteY106" fmla="*/ 792652 h 6858000"/>
              <a:gd name="connsiteX107" fmla="*/ 10006808 w 12192000"/>
              <a:gd name="connsiteY107" fmla="*/ 731920 h 6858000"/>
              <a:gd name="connsiteX108" fmla="*/ 10233809 w 12192000"/>
              <a:gd name="connsiteY108" fmla="*/ 710268 h 6858000"/>
              <a:gd name="connsiteX109" fmla="*/ 10267483 w 12192000"/>
              <a:gd name="connsiteY109" fmla="*/ 628940 h 6858000"/>
              <a:gd name="connsiteX110" fmla="*/ 10136275 w 12192000"/>
              <a:gd name="connsiteY110" fmla="*/ 589333 h 6858000"/>
              <a:gd name="connsiteX111" fmla="*/ 9131312 w 12192000"/>
              <a:gd name="connsiteY111" fmla="*/ 480544 h 6858000"/>
              <a:gd name="connsiteX112" fmla="*/ 7479600 w 12192000"/>
              <a:gd name="connsiteY112" fmla="*/ 454667 h 6858000"/>
              <a:gd name="connsiteX113" fmla="*/ 6724001 w 12192000"/>
              <a:gd name="connsiteY113" fmla="*/ 434021 h 6858000"/>
              <a:gd name="connsiteX114" fmla="*/ 0 w 12192000"/>
              <a:gd name="connsiteY114" fmla="*/ 0 h 6858000"/>
              <a:gd name="connsiteX115" fmla="*/ 12192000 w 12192000"/>
              <a:gd name="connsiteY115" fmla="*/ 0 h 6858000"/>
              <a:gd name="connsiteX116" fmla="*/ 12192000 w 12192000"/>
              <a:gd name="connsiteY116" fmla="*/ 6858000 h 6858000"/>
              <a:gd name="connsiteX117" fmla="*/ 0 w 12192000"/>
              <a:gd name="connsiteY11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2192000" h="6858000">
                <a:moveTo>
                  <a:pt x="6724001" y="434021"/>
                </a:moveTo>
                <a:cubicBezTo>
                  <a:pt x="6639882" y="433113"/>
                  <a:pt x="6555627" y="433147"/>
                  <a:pt x="6471155" y="434599"/>
                </a:cubicBezTo>
                <a:cubicBezTo>
                  <a:pt x="6109461" y="440937"/>
                  <a:pt x="5748349" y="439351"/>
                  <a:pt x="5384913" y="497971"/>
                </a:cubicBezTo>
                <a:cubicBezTo>
                  <a:pt x="5199132" y="528072"/>
                  <a:pt x="5005803" y="518038"/>
                  <a:pt x="4818280" y="541802"/>
                </a:cubicBezTo>
                <a:cubicBezTo>
                  <a:pt x="4532641" y="578242"/>
                  <a:pt x="4247003" y="621019"/>
                  <a:pt x="3965428" y="675942"/>
                </a:cubicBezTo>
                <a:cubicBezTo>
                  <a:pt x="3877181" y="693369"/>
                  <a:pt x="3768034" y="703930"/>
                  <a:pt x="3699528" y="770472"/>
                </a:cubicBezTo>
                <a:cubicBezTo>
                  <a:pt x="3590961" y="728224"/>
                  <a:pt x="3523617" y="807966"/>
                  <a:pt x="3438854" y="834899"/>
                </a:cubicBezTo>
                <a:cubicBezTo>
                  <a:pt x="3405761" y="845462"/>
                  <a:pt x="3362218" y="860248"/>
                  <a:pt x="3367443" y="893518"/>
                </a:cubicBezTo>
                <a:cubicBezTo>
                  <a:pt x="3372089" y="935238"/>
                  <a:pt x="3420855" y="962172"/>
                  <a:pt x="3467301" y="953722"/>
                </a:cubicBezTo>
                <a:cubicBezTo>
                  <a:pt x="3611863" y="927317"/>
                  <a:pt x="3741328" y="986464"/>
                  <a:pt x="3889955" y="977486"/>
                </a:cubicBezTo>
                <a:cubicBezTo>
                  <a:pt x="3760488" y="1002836"/>
                  <a:pt x="3631601" y="1028713"/>
                  <a:pt x="3502135" y="1054062"/>
                </a:cubicBezTo>
                <a:cubicBezTo>
                  <a:pt x="3694303" y="1074129"/>
                  <a:pt x="3883568" y="1038218"/>
                  <a:pt x="4072832" y="1017622"/>
                </a:cubicBezTo>
                <a:cubicBezTo>
                  <a:pt x="4133792" y="1011285"/>
                  <a:pt x="4228424" y="962699"/>
                  <a:pt x="4244099" y="1030825"/>
                </a:cubicBezTo>
                <a:cubicBezTo>
                  <a:pt x="4254550" y="1076242"/>
                  <a:pt x="4152951" y="1079410"/>
                  <a:pt x="4095475" y="1092084"/>
                </a:cubicBezTo>
                <a:cubicBezTo>
                  <a:pt x="3841766" y="1146479"/>
                  <a:pt x="3583994" y="1178165"/>
                  <a:pt x="3327386" y="1215660"/>
                </a:cubicBezTo>
                <a:cubicBezTo>
                  <a:pt x="3303001" y="1219357"/>
                  <a:pt x="3271070" y="1216188"/>
                  <a:pt x="3254813" y="1226749"/>
                </a:cubicBezTo>
                <a:cubicBezTo>
                  <a:pt x="3123605" y="1311774"/>
                  <a:pt x="2957563" y="1339765"/>
                  <a:pt x="2776427" y="1401552"/>
                </a:cubicBezTo>
                <a:cubicBezTo>
                  <a:pt x="2890798" y="1430598"/>
                  <a:pt x="2968012" y="1370921"/>
                  <a:pt x="3063226" y="1384124"/>
                </a:cubicBezTo>
                <a:cubicBezTo>
                  <a:pt x="2966272" y="1448024"/>
                  <a:pt x="2853641" y="1460171"/>
                  <a:pt x="2754945" y="1495025"/>
                </a:cubicBezTo>
                <a:cubicBezTo>
                  <a:pt x="2684117" y="1519846"/>
                  <a:pt x="2421119" y="1597477"/>
                  <a:pt x="2381061" y="1619658"/>
                </a:cubicBezTo>
                <a:cubicBezTo>
                  <a:pt x="2260302" y="1688311"/>
                  <a:pt x="2107033" y="1720525"/>
                  <a:pt x="2008336" y="1814527"/>
                </a:cubicBezTo>
                <a:cubicBezTo>
                  <a:pt x="1938668" y="1880540"/>
                  <a:pt x="1822554" y="1868393"/>
                  <a:pt x="1740695" y="1914337"/>
                </a:cubicBezTo>
                <a:cubicBezTo>
                  <a:pt x="1711667" y="1957642"/>
                  <a:pt x="1767982" y="1968733"/>
                  <a:pt x="1787720" y="1991970"/>
                </a:cubicBezTo>
                <a:cubicBezTo>
                  <a:pt x="1813846" y="2023126"/>
                  <a:pt x="1767401" y="2040555"/>
                  <a:pt x="1754048" y="2078049"/>
                </a:cubicBezTo>
                <a:cubicBezTo>
                  <a:pt x="1907898" y="2035802"/>
                  <a:pt x="2054781" y="2010981"/>
                  <a:pt x="2228951" y="1996721"/>
                </a:cubicBezTo>
                <a:cubicBezTo>
                  <a:pt x="2171475" y="2057452"/>
                  <a:pt x="2101807" y="2031048"/>
                  <a:pt x="2054781" y="2053228"/>
                </a:cubicBezTo>
                <a:cubicBezTo>
                  <a:pt x="2024011" y="2067487"/>
                  <a:pt x="1976984" y="2073824"/>
                  <a:pt x="1985693" y="2109207"/>
                </a:cubicBezTo>
                <a:cubicBezTo>
                  <a:pt x="1992660" y="2137196"/>
                  <a:pt x="2032140" y="2133500"/>
                  <a:pt x="2061168" y="2130859"/>
                </a:cubicBezTo>
                <a:cubicBezTo>
                  <a:pt x="2172636" y="2120825"/>
                  <a:pt x="2281202" y="2117656"/>
                  <a:pt x="2388026" y="2184726"/>
                </a:cubicBezTo>
                <a:cubicBezTo>
                  <a:pt x="2116321" y="2282425"/>
                  <a:pt x="1803977" y="2241233"/>
                  <a:pt x="1560719" y="2384876"/>
                </a:cubicBezTo>
                <a:cubicBezTo>
                  <a:pt x="1594973" y="2429237"/>
                  <a:pt x="1643739" y="2405472"/>
                  <a:pt x="1679734" y="2400191"/>
                </a:cubicBezTo>
                <a:cubicBezTo>
                  <a:pt x="1916026" y="2364279"/>
                  <a:pt x="2760170" y="2428180"/>
                  <a:pt x="2882089" y="2383292"/>
                </a:cubicBezTo>
                <a:cubicBezTo>
                  <a:pt x="2956983" y="2355830"/>
                  <a:pt x="3035941" y="2342628"/>
                  <a:pt x="3116638" y="2359528"/>
                </a:cubicBezTo>
                <a:cubicBezTo>
                  <a:pt x="3194434" y="2375898"/>
                  <a:pt x="3174696" y="2605622"/>
                  <a:pt x="2897765" y="2758243"/>
                </a:cubicBezTo>
                <a:cubicBezTo>
                  <a:pt x="2858286" y="2779895"/>
                  <a:pt x="3034779" y="2811053"/>
                  <a:pt x="2981367" y="2829008"/>
                </a:cubicBezTo>
                <a:cubicBezTo>
                  <a:pt x="2939566" y="2843267"/>
                  <a:pt x="2734626" y="2835346"/>
                  <a:pt x="2682955" y="2846436"/>
                </a:cubicBezTo>
                <a:cubicBezTo>
                  <a:pt x="2662635" y="2851188"/>
                  <a:pt x="2040267" y="3029159"/>
                  <a:pt x="2099485" y="3066653"/>
                </a:cubicBezTo>
                <a:cubicBezTo>
                  <a:pt x="2276558" y="3179139"/>
                  <a:pt x="2869897" y="3385098"/>
                  <a:pt x="1807460" y="3454808"/>
                </a:cubicBezTo>
                <a:cubicBezTo>
                  <a:pt x="1841132" y="3495472"/>
                  <a:pt x="1934024" y="3469596"/>
                  <a:pt x="1921251" y="3540889"/>
                </a:cubicBezTo>
                <a:cubicBezTo>
                  <a:pt x="1780173" y="3579440"/>
                  <a:pt x="1617035" y="3577328"/>
                  <a:pt x="1453313" y="3637002"/>
                </a:cubicBezTo>
                <a:cubicBezTo>
                  <a:pt x="1527047" y="3680307"/>
                  <a:pt x="1611808" y="3653902"/>
                  <a:pt x="1686122" y="3667634"/>
                </a:cubicBezTo>
                <a:cubicBezTo>
                  <a:pt x="1644320" y="3722027"/>
                  <a:pt x="1572330" y="3713578"/>
                  <a:pt x="1513692" y="3725196"/>
                </a:cubicBezTo>
                <a:cubicBezTo>
                  <a:pt x="1459700" y="3736286"/>
                  <a:pt x="1345329" y="3830816"/>
                  <a:pt x="1369711" y="3826063"/>
                </a:cubicBezTo>
                <a:cubicBezTo>
                  <a:pt x="1595553" y="3783815"/>
                  <a:pt x="1824877" y="3795434"/>
                  <a:pt x="2051298" y="3754242"/>
                </a:cubicBezTo>
                <a:cubicBezTo>
                  <a:pt x="2126192" y="3740511"/>
                  <a:pt x="2210955" y="3714106"/>
                  <a:pt x="2245207" y="3797018"/>
                </a:cubicBezTo>
                <a:cubicBezTo>
                  <a:pt x="2255659" y="3821310"/>
                  <a:pt x="2248109" y="3829232"/>
                  <a:pt x="2353192" y="3796489"/>
                </a:cubicBezTo>
                <a:cubicBezTo>
                  <a:pt x="2394414" y="3783815"/>
                  <a:pt x="2448988" y="3770085"/>
                  <a:pt x="2490207" y="3801242"/>
                </a:cubicBezTo>
                <a:cubicBezTo>
                  <a:pt x="2464082" y="3840321"/>
                  <a:pt x="2413572" y="3828703"/>
                  <a:pt x="2375835" y="3839794"/>
                </a:cubicBezTo>
                <a:cubicBezTo>
                  <a:pt x="2275978" y="3868311"/>
                  <a:pt x="2619094" y="3977100"/>
                  <a:pt x="2522138" y="4009841"/>
                </a:cubicBezTo>
                <a:cubicBezTo>
                  <a:pt x="2323584" y="4076912"/>
                  <a:pt x="2199343" y="4057372"/>
                  <a:pt x="1998466" y="4130778"/>
                </a:cubicBezTo>
                <a:cubicBezTo>
                  <a:pt x="2066973" y="4129192"/>
                  <a:pt x="2046072" y="4154543"/>
                  <a:pt x="2114580" y="4154543"/>
                </a:cubicBezTo>
                <a:cubicBezTo>
                  <a:pt x="2145350" y="4154543"/>
                  <a:pt x="2177862" y="4160878"/>
                  <a:pt x="2177862" y="4189925"/>
                </a:cubicBezTo>
                <a:cubicBezTo>
                  <a:pt x="2177862" y="4217385"/>
                  <a:pt x="1817330" y="4367895"/>
                  <a:pt x="1868419" y="4382153"/>
                </a:cubicBezTo>
                <a:cubicBezTo>
                  <a:pt x="2007755" y="4420704"/>
                  <a:pt x="2365385" y="4302410"/>
                  <a:pt x="2279460" y="4356805"/>
                </a:cubicBezTo>
                <a:cubicBezTo>
                  <a:pt x="2148834" y="4439716"/>
                  <a:pt x="2129094" y="4456088"/>
                  <a:pt x="2029817" y="4468235"/>
                </a:cubicBezTo>
                <a:cubicBezTo>
                  <a:pt x="1944474" y="4478796"/>
                  <a:pt x="1644320" y="4710633"/>
                  <a:pt x="1560137" y="4730172"/>
                </a:cubicBezTo>
                <a:cubicBezTo>
                  <a:pt x="1485825" y="4747072"/>
                  <a:pt x="1774947" y="4800410"/>
                  <a:pt x="1956664" y="4820477"/>
                </a:cubicBezTo>
                <a:cubicBezTo>
                  <a:pt x="2130256" y="4840017"/>
                  <a:pt x="3101544" y="4789319"/>
                  <a:pt x="3268168" y="4852692"/>
                </a:cubicBezTo>
                <a:cubicBezTo>
                  <a:pt x="3111993" y="4878041"/>
                  <a:pt x="2970336" y="4953030"/>
                  <a:pt x="2807197" y="4939300"/>
                </a:cubicBezTo>
                <a:cubicBezTo>
                  <a:pt x="2773524" y="4936660"/>
                  <a:pt x="2724756" y="4930323"/>
                  <a:pt x="2721272" y="4970458"/>
                </a:cubicBezTo>
                <a:cubicBezTo>
                  <a:pt x="2718369" y="5005313"/>
                  <a:pt x="2788038" y="4981548"/>
                  <a:pt x="2802552" y="5014291"/>
                </a:cubicBezTo>
                <a:cubicBezTo>
                  <a:pt x="2719531" y="5060235"/>
                  <a:pt x="2621415" y="5018515"/>
                  <a:pt x="2537812" y="5053898"/>
                </a:cubicBezTo>
                <a:cubicBezTo>
                  <a:pt x="2491948" y="5099314"/>
                  <a:pt x="2589483" y="5107236"/>
                  <a:pt x="2569744" y="5153182"/>
                </a:cubicBezTo>
                <a:cubicBezTo>
                  <a:pt x="2301522" y="5193845"/>
                  <a:pt x="2252174" y="5268836"/>
                  <a:pt x="1987436" y="5334320"/>
                </a:cubicBezTo>
                <a:cubicBezTo>
                  <a:pt x="1971179" y="5338545"/>
                  <a:pt x="1958407" y="5352274"/>
                  <a:pt x="1972921" y="5382376"/>
                </a:cubicBezTo>
                <a:cubicBezTo>
                  <a:pt x="2087874" y="5396107"/>
                  <a:pt x="2215599" y="5373399"/>
                  <a:pt x="2341001" y="5360725"/>
                </a:cubicBezTo>
                <a:cubicBezTo>
                  <a:pt x="2537812" y="5340129"/>
                  <a:pt x="2533748" y="5339072"/>
                  <a:pt x="2710822" y="5418816"/>
                </a:cubicBezTo>
                <a:cubicBezTo>
                  <a:pt x="2743914" y="5433602"/>
                  <a:pt x="2801390" y="5438355"/>
                  <a:pt x="2833903" y="5413007"/>
                </a:cubicBezTo>
                <a:cubicBezTo>
                  <a:pt x="2896604" y="5364422"/>
                  <a:pt x="2950016" y="5368646"/>
                  <a:pt x="3011556" y="5399276"/>
                </a:cubicBezTo>
                <a:cubicBezTo>
                  <a:pt x="3077160" y="5432547"/>
                  <a:pt x="3171793" y="5391882"/>
                  <a:pt x="3254233" y="5439412"/>
                </a:cubicBezTo>
                <a:cubicBezTo>
                  <a:pt x="3099802" y="5473739"/>
                  <a:pt x="2957563" y="5473739"/>
                  <a:pt x="2792101" y="5471625"/>
                </a:cubicBezTo>
                <a:cubicBezTo>
                  <a:pt x="2846095" y="5537639"/>
                  <a:pt x="2914601" y="5536582"/>
                  <a:pt x="2977303" y="5539751"/>
                </a:cubicBezTo>
                <a:cubicBezTo>
                  <a:pt x="3214174" y="5551898"/>
                  <a:pt x="3601411" y="5660686"/>
                  <a:pt x="3656566" y="5678642"/>
                </a:cubicBezTo>
                <a:cubicBezTo>
                  <a:pt x="4280675" y="5879847"/>
                  <a:pt x="4178497" y="5898332"/>
                  <a:pt x="4858340" y="5969625"/>
                </a:cubicBezTo>
                <a:cubicBezTo>
                  <a:pt x="5261253" y="6011873"/>
                  <a:pt x="4887368" y="6032469"/>
                  <a:pt x="5296668" y="6043559"/>
                </a:cubicBezTo>
                <a:cubicBezTo>
                  <a:pt x="5349500" y="6045143"/>
                  <a:pt x="5402911" y="6044087"/>
                  <a:pt x="5456323" y="6042502"/>
                </a:cubicBezTo>
                <a:cubicBezTo>
                  <a:pt x="5368077" y="6073134"/>
                  <a:pt x="5267058" y="6100066"/>
                  <a:pt x="5267058" y="6100066"/>
                </a:cubicBezTo>
                <a:cubicBezTo>
                  <a:pt x="5267058" y="6100066"/>
                  <a:pt x="5318728" y="6208854"/>
                  <a:pt x="7095266" y="6287541"/>
                </a:cubicBezTo>
                <a:cubicBezTo>
                  <a:pt x="7422124" y="6302329"/>
                  <a:pt x="9563254" y="6024548"/>
                  <a:pt x="9707235" y="5994446"/>
                </a:cubicBezTo>
                <a:cubicBezTo>
                  <a:pt x="9844249" y="5966984"/>
                  <a:pt x="10002164" y="5671247"/>
                  <a:pt x="10083442" y="5678642"/>
                </a:cubicBezTo>
                <a:cubicBezTo>
                  <a:pt x="10103183" y="5653293"/>
                  <a:pt x="10283158" y="5139979"/>
                  <a:pt x="10338892" y="4650957"/>
                </a:cubicBezTo>
                <a:cubicBezTo>
                  <a:pt x="10448618" y="4580718"/>
                  <a:pt x="10551960" y="4503088"/>
                  <a:pt x="10628013" y="4411198"/>
                </a:cubicBezTo>
                <a:cubicBezTo>
                  <a:pt x="10675040" y="4354692"/>
                  <a:pt x="10718003" y="4298185"/>
                  <a:pt x="10802766" y="4258050"/>
                </a:cubicBezTo>
                <a:cubicBezTo>
                  <a:pt x="10755739" y="4203128"/>
                  <a:pt x="10675040" y="4190453"/>
                  <a:pt x="10614662" y="4150318"/>
                </a:cubicBezTo>
                <a:cubicBezTo>
                  <a:pt x="10610017" y="4117046"/>
                  <a:pt x="10705811" y="4127081"/>
                  <a:pt x="10681427" y="4054203"/>
                </a:cubicBezTo>
                <a:cubicBezTo>
                  <a:pt x="10648335" y="3957032"/>
                  <a:pt x="10684328" y="3846131"/>
                  <a:pt x="10520029" y="3804411"/>
                </a:cubicBezTo>
                <a:cubicBezTo>
                  <a:pt x="10476485" y="3709881"/>
                  <a:pt x="10464294" y="3558845"/>
                  <a:pt x="10568798" y="3466426"/>
                </a:cubicBezTo>
                <a:cubicBezTo>
                  <a:pt x="10724388" y="3328592"/>
                  <a:pt x="10699424" y="3240927"/>
                  <a:pt x="10499709" y="3166465"/>
                </a:cubicBezTo>
                <a:cubicBezTo>
                  <a:pt x="10474164" y="3156958"/>
                  <a:pt x="10501452" y="2570768"/>
                  <a:pt x="10489840" y="2546475"/>
                </a:cubicBezTo>
                <a:cubicBezTo>
                  <a:pt x="10508418" y="2513205"/>
                  <a:pt x="10551960" y="2521126"/>
                  <a:pt x="10584471" y="2512148"/>
                </a:cubicBezTo>
                <a:cubicBezTo>
                  <a:pt x="10726711" y="2474125"/>
                  <a:pt x="10731357" y="2474125"/>
                  <a:pt x="10695942" y="2358471"/>
                </a:cubicBezTo>
                <a:cubicBezTo>
                  <a:pt x="10685490" y="2323616"/>
                  <a:pt x="10709874" y="2309357"/>
                  <a:pt x="10732516" y="2287706"/>
                </a:cubicBezTo>
                <a:cubicBezTo>
                  <a:pt x="10817280" y="2206905"/>
                  <a:pt x="10817860" y="2205850"/>
                  <a:pt x="10731357" y="2137725"/>
                </a:cubicBezTo>
                <a:cubicBezTo>
                  <a:pt x="10706391" y="2118185"/>
                  <a:pt x="10689555" y="2097061"/>
                  <a:pt x="10678525" y="2070656"/>
                </a:cubicBezTo>
                <a:cubicBezTo>
                  <a:pt x="10658203" y="2022599"/>
                  <a:pt x="10658784" y="1982463"/>
                  <a:pt x="10735999" y="1956587"/>
                </a:cubicBezTo>
                <a:cubicBezTo>
                  <a:pt x="10789993" y="1938104"/>
                  <a:pt x="10820762" y="1916978"/>
                  <a:pt x="10824246" y="1862584"/>
                </a:cubicBezTo>
                <a:cubicBezTo>
                  <a:pt x="10826570" y="1817166"/>
                  <a:pt x="10832955" y="1787594"/>
                  <a:pt x="10773156" y="1768054"/>
                </a:cubicBezTo>
                <a:cubicBezTo>
                  <a:pt x="10724969" y="1752211"/>
                  <a:pt x="10711036" y="1718412"/>
                  <a:pt x="10716261" y="1678278"/>
                </a:cubicBezTo>
                <a:cubicBezTo>
                  <a:pt x="10728452" y="1580050"/>
                  <a:pt x="10662849" y="1522487"/>
                  <a:pt x="10554864" y="1477599"/>
                </a:cubicBezTo>
                <a:cubicBezTo>
                  <a:pt x="10452101" y="1434822"/>
                  <a:pt x="10362116" y="1377259"/>
                  <a:pt x="10267483" y="1324977"/>
                </a:cubicBezTo>
                <a:cubicBezTo>
                  <a:pt x="10162399" y="1266887"/>
                  <a:pt x="10040481" y="1232031"/>
                  <a:pt x="9913337" y="1202458"/>
                </a:cubicBezTo>
                <a:cubicBezTo>
                  <a:pt x="9936561" y="1160210"/>
                  <a:pt x="10016678" y="1183974"/>
                  <a:pt x="10024805" y="1124827"/>
                </a:cubicBezTo>
                <a:cubicBezTo>
                  <a:pt x="9826251" y="1074658"/>
                  <a:pt x="9636408" y="999139"/>
                  <a:pt x="9411726" y="980655"/>
                </a:cubicBezTo>
                <a:cubicBezTo>
                  <a:pt x="9593444" y="990161"/>
                  <a:pt x="9758326" y="922036"/>
                  <a:pt x="9930753" y="901968"/>
                </a:cubicBezTo>
                <a:cubicBezTo>
                  <a:pt x="9947008" y="868698"/>
                  <a:pt x="9909273" y="877147"/>
                  <a:pt x="9894178" y="871339"/>
                </a:cubicBezTo>
                <a:cubicBezTo>
                  <a:pt x="9879083" y="865001"/>
                  <a:pt x="9860506" y="862889"/>
                  <a:pt x="9858182" y="839125"/>
                </a:cubicBezTo>
                <a:cubicBezTo>
                  <a:pt x="9941205" y="804798"/>
                  <a:pt x="10045126" y="827506"/>
                  <a:pt x="10131050" y="792652"/>
                </a:cubicBezTo>
                <a:cubicBezTo>
                  <a:pt x="10111891" y="741954"/>
                  <a:pt x="10037578" y="772583"/>
                  <a:pt x="10006808" y="731920"/>
                </a:cubicBezTo>
                <a:cubicBezTo>
                  <a:pt x="10086927" y="724526"/>
                  <a:pt x="10161239" y="721357"/>
                  <a:pt x="10233809" y="710268"/>
                </a:cubicBezTo>
                <a:cubicBezTo>
                  <a:pt x="10290705" y="701818"/>
                  <a:pt x="10306380" y="658513"/>
                  <a:pt x="10267483" y="628940"/>
                </a:cubicBezTo>
                <a:cubicBezTo>
                  <a:pt x="10232648" y="602536"/>
                  <a:pt x="10181559" y="600422"/>
                  <a:pt x="10136275" y="589333"/>
                </a:cubicBezTo>
                <a:cubicBezTo>
                  <a:pt x="9813479" y="512230"/>
                  <a:pt x="9474428" y="487409"/>
                  <a:pt x="9131312" y="480544"/>
                </a:cubicBezTo>
                <a:cubicBezTo>
                  <a:pt x="8580936" y="469453"/>
                  <a:pt x="8028817" y="469982"/>
                  <a:pt x="7479600" y="454667"/>
                </a:cubicBezTo>
                <a:cubicBezTo>
                  <a:pt x="7227489" y="447934"/>
                  <a:pt x="6976357" y="436744"/>
                  <a:pt x="6724001" y="434021"/>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 name="Εικόνα 1">
            <a:extLst>
              <a:ext uri="{FF2B5EF4-FFF2-40B4-BE49-F238E27FC236}">
                <a16:creationId xmlns="" xmlns:a16="http://schemas.microsoft.com/office/drawing/2014/main" id="{8D4C7A32-A034-5ABE-D7FB-45F5D73193B4}"/>
              </a:ext>
            </a:extLst>
          </p:cNvPr>
          <p:cNvPicPr>
            <a:picLocks noChangeAspect="1"/>
          </p:cNvPicPr>
          <p:nvPr/>
        </p:nvPicPr>
        <p:blipFill>
          <a:blip r:embed="rId2" cstate="print"/>
          <a:stretch>
            <a:fillRect/>
          </a:stretch>
        </p:blipFill>
        <p:spPr>
          <a:xfrm>
            <a:off x="3734938" y="1482114"/>
            <a:ext cx="5791199" cy="3689055"/>
          </a:xfrm>
          <a:prstGeom prst="rect">
            <a:avLst/>
          </a:prstGeom>
        </p:spPr>
      </p:pic>
    </p:spTree>
    <p:extLst>
      <p:ext uri="{BB962C8B-B14F-4D97-AF65-F5344CB8AC3E}">
        <p14:creationId xmlns="" xmlns:p14="http://schemas.microsoft.com/office/powerpoint/2010/main" val="363695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C0CB9A74-918B-1885-F217-52FC0126D1CF}"/>
              </a:ext>
            </a:extLst>
          </p:cNvPr>
          <p:cNvSpPr>
            <a:spLocks noGrp="1"/>
          </p:cNvSpPr>
          <p:nvPr>
            <p:ph type="title"/>
          </p:nvPr>
        </p:nvSpPr>
        <p:spPr/>
        <p:txBody>
          <a:bodyPr/>
          <a:lstStyle/>
          <a:p>
            <a:pPr algn="ctr"/>
            <a:r>
              <a:rPr lang="el-GR" b="1" dirty="0"/>
              <a:t>Η συνεργατική μάθηση</a:t>
            </a:r>
          </a:p>
        </p:txBody>
      </p:sp>
      <p:sp>
        <p:nvSpPr>
          <p:cNvPr id="3" name="Θέση περιεχομένου 2">
            <a:extLst>
              <a:ext uri="{FF2B5EF4-FFF2-40B4-BE49-F238E27FC236}">
                <a16:creationId xmlns="" xmlns:a16="http://schemas.microsoft.com/office/drawing/2014/main" id="{3EFCB90F-D7AB-18DF-A4B8-B469360DDBB8}"/>
              </a:ext>
            </a:extLst>
          </p:cNvPr>
          <p:cNvSpPr>
            <a:spLocks noGrp="1"/>
          </p:cNvSpPr>
          <p:nvPr>
            <p:ph idx="1"/>
          </p:nvPr>
        </p:nvSpPr>
        <p:spPr/>
        <p:txBody>
          <a:bodyPr anchor="ctr"/>
          <a:lstStyle/>
          <a:p>
            <a:pPr marL="0" indent="0" algn="just">
              <a:buNone/>
            </a:pPr>
            <a:r>
              <a:rPr lang="el-GR" dirty="0"/>
              <a:t>Στα συνεργατικά σενάρια μάθησης κυρίαρχο ρόλο διαδραματίζει ο τρόπος με τον οποίο θα σχεδιαστεί, θα υποστηριχτεί, θα καταγραφεί και θα αποτιμηθεί </a:t>
            </a:r>
            <a:r>
              <a:rPr lang="el-GR" b="1" dirty="0">
                <a:highlight>
                  <a:srgbClr val="FFFF00"/>
                </a:highlight>
              </a:rPr>
              <a:t>το πλέγμα των αλληλεπιδράσεων που αναπτύσσεται μεταξύ των εκπαιδευομένων, μεταξύ των εκπαιδευομένων και των εκπαιδευτικών και μεταξύ των εκπαιδευομένων και του υποστηρικτικού - μαθησιακού υλικού.</a:t>
            </a:r>
          </a:p>
          <a:p>
            <a:pPr algn="just"/>
            <a:endParaRPr lang="el-GR" b="1" dirty="0">
              <a:highlight>
                <a:srgbClr val="FFFF00"/>
              </a:highlight>
            </a:endParaRPr>
          </a:p>
        </p:txBody>
      </p:sp>
    </p:spTree>
    <p:extLst>
      <p:ext uri="{BB962C8B-B14F-4D97-AF65-F5344CB8AC3E}">
        <p14:creationId xmlns="" xmlns:p14="http://schemas.microsoft.com/office/powerpoint/2010/main" val="1539997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BF5976F-6F2D-64D4-C588-A699EC291701}"/>
              </a:ext>
            </a:extLst>
          </p:cNvPr>
          <p:cNvSpPr>
            <a:spLocks noGrp="1"/>
          </p:cNvSpPr>
          <p:nvPr>
            <p:ph type="title"/>
          </p:nvPr>
        </p:nvSpPr>
        <p:spPr/>
        <p:txBody>
          <a:bodyPr/>
          <a:lstStyle/>
          <a:p>
            <a:pPr algn="ctr"/>
            <a:r>
              <a:rPr lang="el-GR" b="1" dirty="0"/>
              <a:t>Η διερευνητική μάθηση</a:t>
            </a:r>
          </a:p>
        </p:txBody>
      </p:sp>
      <p:sp>
        <p:nvSpPr>
          <p:cNvPr id="3" name="Θέση περιεχομένου 2">
            <a:extLst>
              <a:ext uri="{FF2B5EF4-FFF2-40B4-BE49-F238E27FC236}">
                <a16:creationId xmlns="" xmlns:a16="http://schemas.microsoft.com/office/drawing/2014/main" id="{CE2DE8FC-CDFB-BA5B-3EF5-9A41818BD531}"/>
              </a:ext>
            </a:extLst>
          </p:cNvPr>
          <p:cNvSpPr>
            <a:spLocks noGrp="1"/>
          </p:cNvSpPr>
          <p:nvPr>
            <p:ph idx="1"/>
          </p:nvPr>
        </p:nvSpPr>
        <p:spPr/>
        <p:txBody>
          <a:bodyPr anchor="ctr"/>
          <a:lstStyle/>
          <a:p>
            <a:pPr marL="0" indent="0" algn="just">
              <a:buNone/>
            </a:pPr>
            <a:r>
              <a:rPr lang="el-GR" dirty="0"/>
              <a:t>Αποτελεί μια σύγχρονη διδακτική προσέγγιση, η οποία κινητοποιεί τους μαθητές να εμπλακούν ενεργά στη μάθηση, να οικοδομήσουν τη γνώση μέσω της έρευνας, του πειραματισμού και της ανακάλυψης σε αυθεντικές καταστάσεις, ενισχύοντας παράλληλα τις δεξιότητες κριτικής και αναλυτικής σκέψης</a:t>
            </a:r>
          </a:p>
        </p:txBody>
      </p:sp>
    </p:spTree>
    <p:extLst>
      <p:ext uri="{BB962C8B-B14F-4D97-AF65-F5344CB8AC3E}">
        <p14:creationId xmlns="" xmlns:p14="http://schemas.microsoft.com/office/powerpoint/2010/main" val="3233580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30C39A8-AC16-E71D-5699-CAD540B3E7F7}"/>
              </a:ext>
            </a:extLst>
          </p:cNvPr>
          <p:cNvSpPr>
            <a:spLocks noGrp="1"/>
          </p:cNvSpPr>
          <p:nvPr>
            <p:ph type="title"/>
          </p:nvPr>
        </p:nvSpPr>
        <p:spPr/>
        <p:txBody>
          <a:bodyPr/>
          <a:lstStyle/>
          <a:p>
            <a:pPr algn="ctr"/>
            <a:r>
              <a:rPr lang="el-GR" b="1" dirty="0"/>
              <a:t>Ηλεκτρονική μάθηση</a:t>
            </a:r>
          </a:p>
        </p:txBody>
      </p:sp>
      <p:sp>
        <p:nvSpPr>
          <p:cNvPr id="3" name="Θέση περιεχομένου 2">
            <a:extLst>
              <a:ext uri="{FF2B5EF4-FFF2-40B4-BE49-F238E27FC236}">
                <a16:creationId xmlns="" xmlns:a16="http://schemas.microsoft.com/office/drawing/2014/main" id="{3BA6B757-5B79-A10D-DCFD-42095869CB89}"/>
              </a:ext>
            </a:extLst>
          </p:cNvPr>
          <p:cNvSpPr>
            <a:spLocks noGrp="1"/>
          </p:cNvSpPr>
          <p:nvPr>
            <p:ph idx="1"/>
          </p:nvPr>
        </p:nvSpPr>
        <p:spPr/>
        <p:txBody>
          <a:bodyPr anchor="ctr">
            <a:normAutofit fontScale="85000" lnSpcReduction="20000"/>
          </a:bodyPr>
          <a:lstStyle/>
          <a:p>
            <a:pPr marL="0" indent="0" algn="just">
              <a:buNone/>
            </a:pPr>
            <a:r>
              <a:rPr lang="el-GR" dirty="0"/>
              <a:t>Στα νέα περιβάλλοντα ηλεκτρονικής μάθησης, γίνονται συστηματικές προσπάθειες ώστε η διαδικασία μάθησης να βασίζεται σε καινοτόμες προσεγγίσεις-στρατηγικές που απαιτούν τη </a:t>
            </a:r>
            <a:r>
              <a:rPr lang="el-GR" dirty="0" err="1"/>
              <a:t>συνοικοδόμηση</a:t>
            </a:r>
            <a:r>
              <a:rPr lang="el-GR" dirty="0"/>
              <a:t> της γνώσης μέσω της συνεργασίας και της κοινωνικής δικτύωσης, το σχηματισμό ομάδων και την ενεργή συμμετοχή-συνεργασία των εκπαιδευομένων σ’ αυτές, την επίτευξη ατομικών και ομαδικών στόχων, την εκπόνηση σύνθετων (ατομικών-ομαδικών) αυθεντικών δραστηριοτήτων, την ανάληψη διακριτών ρόλων, την επικοινωνία (σύγχρονη ή ασύγχρονη μέσω π.χ. </a:t>
            </a:r>
            <a:r>
              <a:rPr lang="el-GR" dirty="0" err="1"/>
              <a:t>chat</a:t>
            </a:r>
            <a:r>
              <a:rPr lang="el-GR" dirty="0"/>
              <a:t>/</a:t>
            </a:r>
            <a:r>
              <a:rPr lang="el-GR" dirty="0" err="1"/>
              <a:t>forum</a:t>
            </a:r>
            <a:r>
              <a:rPr lang="el-GR" dirty="0"/>
              <a:t>, κ.λπ.) την προσπέλαση και αξιοποίηση μαθησιακού υλικού, κ.λπ. </a:t>
            </a:r>
          </a:p>
          <a:p>
            <a:pPr marL="0" indent="0" algn="just">
              <a:buNone/>
            </a:pPr>
            <a:r>
              <a:rPr lang="el-GR" b="1" i="1" u="sng" dirty="0"/>
              <a:t>Κυρίαρχο ρόλο στη μαθησιακή διαδικασία παίζει ο τρόπος με τον οποίο θα σχεδιαστεί, θα υποστηριχτεί και θα καταγραφεί το πλέγμα των αλληλεπιδράσεων που αναπτύσσεται μεταξύ των εκπαιδευομένων, μεταξύ των εκπαιδευομένων και των εκπαιδευτικών και μεταξύ των εκπαιδευομένων και του υποστηρικτικού υλικού</a:t>
            </a:r>
          </a:p>
        </p:txBody>
      </p:sp>
    </p:spTree>
    <p:extLst>
      <p:ext uri="{BB962C8B-B14F-4D97-AF65-F5344CB8AC3E}">
        <p14:creationId xmlns="" xmlns:p14="http://schemas.microsoft.com/office/powerpoint/2010/main" val="3750748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F851F3F-EC4F-82FA-BB21-562547CB20CC}"/>
              </a:ext>
            </a:extLst>
          </p:cNvPr>
          <p:cNvSpPr>
            <a:spLocks noGrp="1"/>
          </p:cNvSpPr>
          <p:nvPr>
            <p:ph type="title"/>
          </p:nvPr>
        </p:nvSpPr>
        <p:spPr/>
        <p:txBody>
          <a:bodyPr/>
          <a:lstStyle/>
          <a:p>
            <a:pPr algn="ctr"/>
            <a:r>
              <a:rPr lang="el-GR" b="1" dirty="0"/>
              <a:t>Η αξιολόγηση για τη μάθηση</a:t>
            </a:r>
          </a:p>
        </p:txBody>
      </p:sp>
      <p:sp>
        <p:nvSpPr>
          <p:cNvPr id="3" name="Θέση περιεχομένου 2">
            <a:extLst>
              <a:ext uri="{FF2B5EF4-FFF2-40B4-BE49-F238E27FC236}">
                <a16:creationId xmlns="" xmlns:a16="http://schemas.microsoft.com/office/drawing/2014/main" id="{83C1FEE4-B1DF-CD61-509E-450044F1DE11}"/>
              </a:ext>
            </a:extLst>
          </p:cNvPr>
          <p:cNvSpPr>
            <a:spLocks noGrp="1"/>
          </p:cNvSpPr>
          <p:nvPr>
            <p:ph idx="1"/>
          </p:nvPr>
        </p:nvSpPr>
        <p:spPr/>
        <p:txBody>
          <a:bodyPr anchor="ctr">
            <a:normAutofit fontScale="55000" lnSpcReduction="20000"/>
          </a:bodyPr>
          <a:lstStyle/>
          <a:p>
            <a:pPr marL="0" indent="0" algn="just">
              <a:buNone/>
            </a:pPr>
            <a:endParaRPr lang="el-GR" dirty="0"/>
          </a:p>
          <a:p>
            <a:pPr algn="just"/>
            <a:r>
              <a:rPr lang="el-GR" dirty="0"/>
              <a:t>Η αξιολόγηση θεωρείται ως ένα πολύτιμο και δυναμικό εκπαιδευτικό εργαλείο, τόσο για τους εκπαιδευτικούς όσο και για τους εκπαιδευομένους</a:t>
            </a:r>
          </a:p>
          <a:p>
            <a:pPr algn="just"/>
            <a:r>
              <a:rPr lang="el-GR" dirty="0"/>
              <a:t>Η αξιολόγηση εστιάζει στη διερεύνηση και στην αποτίμηση του «Τι γνωρίζουν», «Τι καταλαβαίνουν» και «Τι είναι ικανοί να κάνουν» οι εκπαιδευόμενοι (αξιολόγηση γνωστικών, </a:t>
            </a:r>
            <a:r>
              <a:rPr lang="el-GR" dirty="0" err="1"/>
              <a:t>μεταγνωστικών</a:t>
            </a:r>
            <a:r>
              <a:rPr lang="el-GR" dirty="0"/>
              <a:t>, κοινωνικών, και επικοινωνιακών δεξιοτήτων).</a:t>
            </a:r>
          </a:p>
          <a:p>
            <a:pPr algn="just"/>
            <a:r>
              <a:rPr lang="el-GR" dirty="0"/>
              <a:t>Η αξιολόγηση εδράζεται στην αποτίμηση της επίδοσής τους με βάση σαφή διατυπωμένα κριτήρια, τα οποία πηγάζουν από τους γενικούς και ειδικούς στόχους της μαθησιακής διαδικασίας και τα οποία γνωστοποιούνται έγκαιρα στους εκπαιδευομένους.</a:t>
            </a:r>
          </a:p>
          <a:p>
            <a:pPr algn="just"/>
            <a:r>
              <a:rPr lang="el-GR" dirty="0"/>
              <a:t>Ενθαρρύνεται η ενεργητική συμμετοχή των εκπαιδευομένων στη διαδικασία αξιολόγησης. Οι εκπαιδευόμενοι ωθούνται να αποκτούν όλο και περισσότερες δεξιότητες </a:t>
            </a:r>
            <a:r>
              <a:rPr lang="el-GR" dirty="0" err="1"/>
              <a:t>αυτοαξιολόγησης</a:t>
            </a:r>
            <a:r>
              <a:rPr lang="el-GR" dirty="0"/>
              <a:t>, </a:t>
            </a:r>
            <a:r>
              <a:rPr lang="el-GR" dirty="0" err="1"/>
              <a:t>ετεροαξιολόγησης</a:t>
            </a:r>
            <a:r>
              <a:rPr lang="el-GR" dirty="0"/>
              <a:t>.</a:t>
            </a:r>
          </a:p>
          <a:p>
            <a:pPr algn="just"/>
            <a:r>
              <a:rPr lang="el-GR" dirty="0"/>
              <a:t>Η αξιολόγηση βασίζεται στην αποτίμηση τόσο των προϊόντων της μάθησης όσο και της ίδιας της σύνθετης διαδικασίας μάθησης.</a:t>
            </a:r>
          </a:p>
          <a:p>
            <a:pPr algn="just"/>
            <a:r>
              <a:rPr lang="el-GR" dirty="0"/>
              <a:t>Κατά την αξιολόγηση λαμβάνονται υπόψη τα ιδιαίτερα χαρακτηριστικά των εκπαιδευομένων </a:t>
            </a:r>
          </a:p>
          <a:p>
            <a:pPr algn="just"/>
            <a:r>
              <a:rPr lang="el-GR" dirty="0"/>
              <a:t>Η διαδικασία της αξιολόγησης πραγματοποιείται με ποικίλες τεχνικές (συλλογή ποσοτικών και ποιοτικών δεδομένων), ανάλογα με τους στόχους και το περιεχόμενο της μαθησιακής διαδικασίας.</a:t>
            </a:r>
          </a:p>
          <a:p>
            <a:pPr algn="just"/>
            <a:r>
              <a:rPr lang="el-GR" dirty="0"/>
              <a:t>Τα αποτελέσματα της αξιολόγησης γνωστοποιούνται στους εκπαιδευομένους και χρησιμοποιούνται προς όφελός τους (π.χ. ανατροφοδότηση, απόκτηση </a:t>
            </a:r>
            <a:r>
              <a:rPr lang="el-GR" dirty="0" err="1"/>
              <a:t>μεταγνωστικών</a:t>
            </a:r>
            <a:r>
              <a:rPr lang="el-GR" dirty="0"/>
              <a:t> ικανοτήτων μέσα από τον έλεγχο και τη διαχείριση της μάθησής τους) - η αξιολόγηση ως μηχανισμός συνεχούς ανατροφοδότησης.</a:t>
            </a:r>
          </a:p>
        </p:txBody>
      </p:sp>
    </p:spTree>
    <p:extLst>
      <p:ext uri="{BB962C8B-B14F-4D97-AF65-F5344CB8AC3E}">
        <p14:creationId xmlns="" xmlns:p14="http://schemas.microsoft.com/office/powerpoint/2010/main" val="3896493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8AE5565-A105-47BB-1C93-2E607DDDCAAD}"/>
              </a:ext>
            </a:extLst>
          </p:cNvPr>
          <p:cNvSpPr>
            <a:spLocks noGrp="1"/>
          </p:cNvSpPr>
          <p:nvPr>
            <p:ph type="title"/>
          </p:nvPr>
        </p:nvSpPr>
        <p:spPr/>
        <p:txBody>
          <a:bodyPr/>
          <a:lstStyle/>
          <a:p>
            <a:pPr algn="ctr"/>
            <a:r>
              <a:rPr lang="el-GR" b="1" dirty="0"/>
              <a:t>Μορφές εκπαιδευτικής αξιολόγησης</a:t>
            </a:r>
          </a:p>
        </p:txBody>
      </p:sp>
      <p:sp>
        <p:nvSpPr>
          <p:cNvPr id="3" name="Θέση περιεχομένου 2">
            <a:extLst>
              <a:ext uri="{FF2B5EF4-FFF2-40B4-BE49-F238E27FC236}">
                <a16:creationId xmlns="" xmlns:a16="http://schemas.microsoft.com/office/drawing/2014/main" id="{5491DF4B-2062-9722-1760-DC59216748BB}"/>
              </a:ext>
            </a:extLst>
          </p:cNvPr>
          <p:cNvSpPr>
            <a:spLocks noGrp="1"/>
          </p:cNvSpPr>
          <p:nvPr>
            <p:ph idx="1"/>
          </p:nvPr>
        </p:nvSpPr>
        <p:spPr/>
        <p:txBody>
          <a:bodyPr anchor="ctr">
            <a:normAutofit fontScale="85000" lnSpcReduction="10000"/>
          </a:bodyPr>
          <a:lstStyle/>
          <a:p>
            <a:pPr marL="0" indent="0" algn="just">
              <a:buNone/>
            </a:pPr>
            <a:r>
              <a:rPr lang="el-GR" dirty="0"/>
              <a:t>Η </a:t>
            </a:r>
            <a:r>
              <a:rPr lang="el-GR" b="1" dirty="0"/>
              <a:t>διαγνωστική/αρχική αξιολόγηση </a:t>
            </a:r>
            <a:r>
              <a:rPr lang="el-GR" dirty="0"/>
              <a:t>πραγματοποιείται </a:t>
            </a:r>
            <a:r>
              <a:rPr lang="el-GR" dirty="0">
                <a:solidFill>
                  <a:srgbClr val="FF0000"/>
                </a:solidFill>
              </a:rPr>
              <a:t>πριν την έναρξη </a:t>
            </a:r>
            <a:r>
              <a:rPr lang="el-GR" dirty="0"/>
              <a:t>της εκπαιδευτικής διαδικασίας και αποσκοπεί στη συλλογή χρήσιμων πληροφοριών-δεδομένων που προσδιορίζουν το αρχικό επίπεδο γνώσεων, τις προγενέστερες αντιλήψεις-ιδέες, δυνατότητες, δεξιότητες των εκπαιδευομένων σε ένα συγκεκριμένο γνωστικό αντικείμενο. </a:t>
            </a:r>
            <a:endParaRPr lang="el-GR" dirty="0" smtClean="0"/>
          </a:p>
          <a:p>
            <a:pPr marL="0" indent="0" algn="just">
              <a:buNone/>
            </a:pPr>
            <a:r>
              <a:rPr lang="el-GR" dirty="0" smtClean="0"/>
              <a:t>Στην </a:t>
            </a:r>
            <a:r>
              <a:rPr lang="el-GR" dirty="0"/>
              <a:t>ουσία η διαγνωστική αξιολόγηση περιλαμβάνει αξιολογικές δοκιμασίες (π.χ. προφορικές, γραπτές ερωτήσεις, παρατήρηση, κ.λπ.) μέσω των οποίων οριοθετείται </a:t>
            </a:r>
            <a:r>
              <a:rPr lang="el-GR" b="1" dirty="0">
                <a:solidFill>
                  <a:srgbClr val="FF0000"/>
                </a:solidFill>
              </a:rPr>
              <a:t>το σημείο αφετηρίας </a:t>
            </a:r>
            <a:r>
              <a:rPr lang="el-GR" dirty="0"/>
              <a:t>κάθε εκπαιδευομένου στη διδακτική διαδικασία</a:t>
            </a:r>
            <a:r>
              <a:rPr lang="el-GR" dirty="0" smtClean="0"/>
              <a:t>.</a:t>
            </a:r>
          </a:p>
          <a:p>
            <a:pPr marL="0" indent="0" algn="just">
              <a:buNone/>
            </a:pPr>
            <a:r>
              <a:rPr lang="el-GR" dirty="0" smtClean="0"/>
              <a:t> </a:t>
            </a:r>
            <a:r>
              <a:rPr lang="el-GR" dirty="0"/>
              <a:t>Τα αποτελέσματά της είναι εξαιρετικά χρήσιμα και απαραίτητα για τον εκπαιδευτικό, προκειμένου να προσαρμόσει τους μαθησιακούς στόχους στο επίπεδο των εκπαιδευομένων, στις ανάγκες τους και στις δυνατότητες τους.</a:t>
            </a:r>
          </a:p>
        </p:txBody>
      </p:sp>
    </p:spTree>
    <p:extLst>
      <p:ext uri="{BB962C8B-B14F-4D97-AF65-F5344CB8AC3E}">
        <p14:creationId xmlns="" xmlns:p14="http://schemas.microsoft.com/office/powerpoint/2010/main" val="3796597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DC97441-23FF-DC33-6CF3-D199C5316F56}"/>
              </a:ext>
            </a:extLst>
          </p:cNvPr>
          <p:cNvSpPr>
            <a:spLocks noGrp="1"/>
          </p:cNvSpPr>
          <p:nvPr>
            <p:ph type="title"/>
          </p:nvPr>
        </p:nvSpPr>
        <p:spPr/>
        <p:txBody>
          <a:bodyPr/>
          <a:lstStyle/>
          <a:p>
            <a:pPr algn="ctr"/>
            <a:r>
              <a:rPr lang="el-GR" b="1" dirty="0"/>
              <a:t>Τα βασικά ερωτήματα της αρχικής</a:t>
            </a:r>
          </a:p>
        </p:txBody>
      </p:sp>
      <p:sp>
        <p:nvSpPr>
          <p:cNvPr id="3" name="Θέση περιεχομένου 2">
            <a:extLst>
              <a:ext uri="{FF2B5EF4-FFF2-40B4-BE49-F238E27FC236}">
                <a16:creationId xmlns="" xmlns:a16="http://schemas.microsoft.com/office/drawing/2014/main" id="{4AD58DA6-1526-F4AE-48B3-08586EBE5E8A}"/>
              </a:ext>
            </a:extLst>
          </p:cNvPr>
          <p:cNvSpPr>
            <a:spLocks noGrp="1"/>
          </p:cNvSpPr>
          <p:nvPr>
            <p:ph idx="1"/>
          </p:nvPr>
        </p:nvSpPr>
        <p:spPr/>
        <p:txBody>
          <a:bodyPr anchor="ctr"/>
          <a:lstStyle/>
          <a:p>
            <a:r>
              <a:rPr lang="el-GR" dirty="0"/>
              <a:t>Σε ποιον βαθμό κατέχουν οι μαθητές τις δεξιότητες και τις ικανότητες που απαιτούνται, ώστε να αρχίσει η διδασκαλία;</a:t>
            </a:r>
          </a:p>
          <a:p>
            <a:r>
              <a:rPr lang="el-GR" dirty="0"/>
              <a:t>Σε ποιον βαθμό οι μαθητές έχουν κατακτήσει ήδη τους στόχους που επιδιώκει η διδασκαλία;</a:t>
            </a:r>
          </a:p>
        </p:txBody>
      </p:sp>
    </p:spTree>
    <p:extLst>
      <p:ext uri="{BB962C8B-B14F-4D97-AF65-F5344CB8AC3E}">
        <p14:creationId xmlns="" xmlns:p14="http://schemas.microsoft.com/office/powerpoint/2010/main" val="1440773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Διάγραμμα 1">
            <a:extLst>
              <a:ext uri="{FF2B5EF4-FFF2-40B4-BE49-F238E27FC236}">
                <a16:creationId xmlns="" xmlns:a16="http://schemas.microsoft.com/office/drawing/2014/main" id="{FC0972C8-7442-96C9-0FB6-62CD008EEBE0}"/>
              </a:ext>
            </a:extLst>
          </p:cNvPr>
          <p:cNvGraphicFramePr/>
          <p:nvPr>
            <p:extLst>
              <p:ext uri="{D42A27DB-BD31-4B8C-83A1-F6EECF244321}">
                <p14:modId xmlns="" xmlns:p14="http://schemas.microsoft.com/office/powerpoint/2010/main" val="577128723"/>
              </p:ext>
            </p:extLst>
          </p:nvPr>
        </p:nvGraphicFramePr>
        <p:xfrm>
          <a:off x="643467" y="1782981"/>
          <a:ext cx="10905066" cy="4393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768943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2B12DDB-3760-C15C-A785-0F9855FD8D2A}"/>
              </a:ext>
            </a:extLst>
          </p:cNvPr>
          <p:cNvSpPr>
            <a:spLocks noGrp="1"/>
          </p:cNvSpPr>
          <p:nvPr>
            <p:ph type="title"/>
          </p:nvPr>
        </p:nvSpPr>
        <p:spPr/>
        <p:txBody>
          <a:bodyPr/>
          <a:lstStyle/>
          <a:p>
            <a:pPr algn="ctr"/>
            <a:r>
              <a:rPr lang="el-GR" b="1" dirty="0"/>
              <a:t>Διαμορφωτική αξιολόγηση</a:t>
            </a:r>
          </a:p>
        </p:txBody>
      </p:sp>
      <p:sp>
        <p:nvSpPr>
          <p:cNvPr id="3" name="Θέση περιεχομένου 2">
            <a:extLst>
              <a:ext uri="{FF2B5EF4-FFF2-40B4-BE49-F238E27FC236}">
                <a16:creationId xmlns="" xmlns:a16="http://schemas.microsoft.com/office/drawing/2014/main" id="{F16F420D-E22F-B6F3-734C-0A3289843671}"/>
              </a:ext>
            </a:extLst>
          </p:cNvPr>
          <p:cNvSpPr>
            <a:spLocks noGrp="1"/>
          </p:cNvSpPr>
          <p:nvPr>
            <p:ph idx="1"/>
          </p:nvPr>
        </p:nvSpPr>
        <p:spPr/>
        <p:txBody>
          <a:bodyPr anchor="ctr">
            <a:normAutofit lnSpcReduction="10000"/>
          </a:bodyPr>
          <a:lstStyle/>
          <a:p>
            <a:pPr marL="0" indent="0" algn="just">
              <a:buNone/>
            </a:pPr>
            <a:r>
              <a:rPr lang="el-GR" dirty="0"/>
              <a:t>Η διαμορφωτική αξιολόγηση πραγματοποιείται </a:t>
            </a:r>
            <a:r>
              <a:rPr lang="el-GR" b="1" dirty="0">
                <a:solidFill>
                  <a:srgbClr val="FF0000"/>
                </a:solidFill>
                <a:highlight>
                  <a:srgbClr val="FFFF00"/>
                </a:highlight>
              </a:rPr>
              <a:t>σε όλη τη διάρκεια </a:t>
            </a:r>
            <a:r>
              <a:rPr lang="el-GR" dirty="0"/>
              <a:t>της μαθησιακής διαδικασίας και διαδραματίζει καταλυτικό ρόλο ως </a:t>
            </a:r>
            <a:r>
              <a:rPr lang="el-GR" b="1" dirty="0"/>
              <a:t>μηχανισμός ανατροφοδότησης</a:t>
            </a:r>
            <a:r>
              <a:rPr lang="el-GR" dirty="0"/>
              <a:t>, τόσο των εκπαιδευομένων (συνεχής παρακολούθηση της μαθησιακής τους πορείας, ανίχνευση των αδυναμιών-ελλείψεών τους μέσω της ανάπτυξης ισχυρών </a:t>
            </a:r>
            <a:r>
              <a:rPr lang="el-GR" dirty="0" err="1"/>
              <a:t>μεταγνωστικών</a:t>
            </a:r>
            <a:r>
              <a:rPr lang="el-GR" dirty="0"/>
              <a:t> δεξιοτήτων, όπως είναι η αυτορρύθμιση, και η </a:t>
            </a:r>
            <a:r>
              <a:rPr lang="el-GR" dirty="0" err="1"/>
              <a:t>αυτοαξιολόγηση</a:t>
            </a:r>
            <a:r>
              <a:rPr lang="el-GR" dirty="0"/>
              <a:t>) όσο και του ίδιου του εκπαιδευτικού (επανασχεδιασμός κατάλληλων διδακτικών παρεμβάσεων για τη βελτίωση της διδακτικής διαδικασίας και μεγιστοποίηση προσδοκώμενων μαθησιακών αποτελεσμάτων).</a:t>
            </a:r>
          </a:p>
        </p:txBody>
      </p:sp>
    </p:spTree>
    <p:extLst>
      <p:ext uri="{BB962C8B-B14F-4D97-AF65-F5344CB8AC3E}">
        <p14:creationId xmlns="" xmlns:p14="http://schemas.microsoft.com/office/powerpoint/2010/main" val="2276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Νέες τάσεις στην εκπαιδευτική αξιολόγηση</a:t>
            </a:r>
            <a:endParaRPr lang="el-GR" dirty="0"/>
          </a:p>
        </p:txBody>
      </p:sp>
      <p:sp>
        <p:nvSpPr>
          <p:cNvPr id="3" name="2 - Θέση περιεχομένου"/>
          <p:cNvSpPr>
            <a:spLocks noGrp="1"/>
          </p:cNvSpPr>
          <p:nvPr>
            <p:ph idx="1"/>
          </p:nvPr>
        </p:nvSpPr>
        <p:spPr/>
        <p:txBody>
          <a:bodyPr anchor="ctr"/>
          <a:lstStyle/>
          <a:p>
            <a:pPr algn="just"/>
            <a:r>
              <a:rPr lang="el-GR" dirty="0" smtClean="0"/>
              <a:t>Μέτρηση </a:t>
            </a:r>
            <a:r>
              <a:rPr lang="el-GR" dirty="0" smtClean="0"/>
              <a:t>γνώσης </a:t>
            </a:r>
            <a:r>
              <a:rPr lang="el-GR" dirty="0" err="1" smtClean="0"/>
              <a:t>Vs</a:t>
            </a:r>
            <a:r>
              <a:rPr lang="el-GR" dirty="0" smtClean="0"/>
              <a:t> Μέτρηση δεξιοτήτων και κατανόησης  </a:t>
            </a:r>
            <a:endParaRPr lang="el-GR" dirty="0" smtClean="0"/>
          </a:p>
          <a:p>
            <a:pPr algn="just"/>
            <a:r>
              <a:rPr lang="el-GR" dirty="0" smtClean="0"/>
              <a:t>Αξιολόγηση αποτελεσμάτων </a:t>
            </a:r>
            <a:r>
              <a:rPr lang="el-GR" dirty="0" err="1" smtClean="0"/>
              <a:t>Vs</a:t>
            </a:r>
            <a:r>
              <a:rPr lang="el-GR" dirty="0" smtClean="0"/>
              <a:t>  Αξιολόγηση διαδικασίας  </a:t>
            </a:r>
          </a:p>
          <a:p>
            <a:pPr algn="just"/>
            <a:r>
              <a:rPr lang="el-GR" dirty="0" smtClean="0"/>
              <a:t>Τελική </a:t>
            </a:r>
            <a:r>
              <a:rPr lang="el-GR" dirty="0" smtClean="0"/>
              <a:t>αξιολόγηση </a:t>
            </a:r>
            <a:r>
              <a:rPr lang="el-GR" dirty="0" err="1" smtClean="0"/>
              <a:t>Vs</a:t>
            </a:r>
            <a:r>
              <a:rPr lang="el-GR" dirty="0" smtClean="0"/>
              <a:t> Τελική και διαμορφωτική αξιολόγηση  </a:t>
            </a:r>
            <a:endParaRPr lang="el-GR" dirty="0" smtClean="0"/>
          </a:p>
          <a:p>
            <a:pPr algn="just"/>
            <a:r>
              <a:rPr lang="el-GR" dirty="0" smtClean="0"/>
              <a:t> </a:t>
            </a:r>
            <a:r>
              <a:rPr lang="el-GR" dirty="0" smtClean="0"/>
              <a:t>Χρήση γραπτής μορφής αξιολόγησης </a:t>
            </a:r>
            <a:r>
              <a:rPr lang="el-GR" dirty="0" err="1" smtClean="0"/>
              <a:t>Vs</a:t>
            </a:r>
            <a:r>
              <a:rPr lang="el-GR" dirty="0" smtClean="0"/>
              <a:t> Χρήση ποικιλίας μορφών αξιολόγησης</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96D1D35-1ECB-B68F-6A17-53FBB12E4AA6}"/>
              </a:ext>
            </a:extLst>
          </p:cNvPr>
          <p:cNvSpPr>
            <a:spLocks noGrp="1"/>
          </p:cNvSpPr>
          <p:nvPr>
            <p:ph type="title"/>
          </p:nvPr>
        </p:nvSpPr>
        <p:spPr/>
        <p:txBody>
          <a:bodyPr/>
          <a:lstStyle/>
          <a:p>
            <a:pPr algn="ctr"/>
            <a:r>
              <a:rPr lang="el-GR" b="1" dirty="0"/>
              <a:t>Τα ερωτήματα της διαμορφωτικής</a:t>
            </a:r>
          </a:p>
        </p:txBody>
      </p:sp>
      <p:sp>
        <p:nvSpPr>
          <p:cNvPr id="3" name="Θέση περιεχομένου 2">
            <a:extLst>
              <a:ext uri="{FF2B5EF4-FFF2-40B4-BE49-F238E27FC236}">
                <a16:creationId xmlns="" xmlns:a16="http://schemas.microsoft.com/office/drawing/2014/main" id="{9065F202-E6D2-0565-33BB-593DE34F2156}"/>
              </a:ext>
            </a:extLst>
          </p:cNvPr>
          <p:cNvSpPr>
            <a:spLocks noGrp="1"/>
          </p:cNvSpPr>
          <p:nvPr>
            <p:ph idx="1"/>
          </p:nvPr>
        </p:nvSpPr>
        <p:spPr/>
        <p:txBody>
          <a:bodyPr anchor="ctr"/>
          <a:lstStyle/>
          <a:p>
            <a:pPr algn="just"/>
            <a:r>
              <a:rPr lang="el-GR" dirty="0"/>
              <a:t>Σε ποιες περιοχές παρουσιάζουν οι μαθητές ικανοποιητική πρόοδο και σε περιοχές χρειάζονται πρόσθετη βοήθεια;</a:t>
            </a:r>
          </a:p>
          <a:p>
            <a:pPr algn="just"/>
            <a:r>
              <a:rPr lang="el-GR" dirty="0"/>
              <a:t>Ποιοι μαθητές έχουν τόσο σοβαρά προβλήματα μάθηση, ώστε να χρειάζονται ειδική ενισχυτική βοήθεια από την πλευρά του εκπαιδευτικού;</a:t>
            </a:r>
          </a:p>
        </p:txBody>
      </p:sp>
    </p:spTree>
    <p:extLst>
      <p:ext uri="{BB962C8B-B14F-4D97-AF65-F5344CB8AC3E}">
        <p14:creationId xmlns="" xmlns:p14="http://schemas.microsoft.com/office/powerpoint/2010/main" val="811208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5C44D7D-4810-0AF7-37E4-8530F8A07E99}"/>
              </a:ext>
            </a:extLst>
          </p:cNvPr>
          <p:cNvSpPr>
            <a:spLocks noGrp="1"/>
          </p:cNvSpPr>
          <p:nvPr>
            <p:ph type="title"/>
          </p:nvPr>
        </p:nvSpPr>
        <p:spPr/>
        <p:txBody>
          <a:bodyPr/>
          <a:lstStyle/>
          <a:p>
            <a:pPr algn="ctr"/>
            <a:r>
              <a:rPr lang="el-GR" b="1" dirty="0"/>
              <a:t>Η σημασία της διαμορφωτικής</a:t>
            </a:r>
          </a:p>
        </p:txBody>
      </p:sp>
      <p:sp>
        <p:nvSpPr>
          <p:cNvPr id="3" name="Θέση περιεχομένου 2">
            <a:extLst>
              <a:ext uri="{FF2B5EF4-FFF2-40B4-BE49-F238E27FC236}">
                <a16:creationId xmlns="" xmlns:a16="http://schemas.microsoft.com/office/drawing/2014/main" id="{FBC6E822-5B20-D1CB-8FC0-BFAC51D6AAFC}"/>
              </a:ext>
            </a:extLst>
          </p:cNvPr>
          <p:cNvSpPr>
            <a:spLocks noGrp="1"/>
          </p:cNvSpPr>
          <p:nvPr>
            <p:ph idx="1"/>
          </p:nvPr>
        </p:nvSpPr>
        <p:spPr/>
        <p:txBody>
          <a:bodyPr>
            <a:normAutofit fontScale="92500" lnSpcReduction="10000"/>
          </a:bodyPr>
          <a:lstStyle/>
          <a:p>
            <a:pPr algn="just"/>
            <a:r>
              <a:rPr lang="el-GR" dirty="0"/>
              <a:t>Εκκινεί από την αξιωματική αρχή ότι η κάθε είδους εξέταση γίνεται κυρίως και πρωτίστως για τη βελτίωση της αποτελεσματικότητας της διδασκαλίας του εκπαιδευτικού και της μάθησης του μαθητή και όχι για τη βαθμολογία του. </a:t>
            </a:r>
          </a:p>
          <a:p>
            <a:pPr algn="just"/>
            <a:r>
              <a:rPr lang="el-GR" dirty="0"/>
              <a:t>Η διαγνωστική/διαμορφωτική αξιολόγηση αποτελεί το φιλοσοφικό πυρήνα πάνω στον οποίο εδράζεται η αξιολόγηση της μάθησης (</a:t>
            </a:r>
            <a:r>
              <a:rPr lang="el-GR" dirty="0" err="1"/>
              <a:t>assessment</a:t>
            </a:r>
            <a:r>
              <a:rPr lang="el-GR" dirty="0"/>
              <a:t> for </a:t>
            </a:r>
            <a:r>
              <a:rPr lang="el-GR" dirty="0" err="1"/>
              <a:t>learning</a:t>
            </a:r>
            <a:r>
              <a:rPr lang="el-GR" dirty="0"/>
              <a:t>) στον 21ο αιώνα. Αυτή η μορφή της αξιολόγησης στην καθημερινή εκπαιδευτική πρακτική αξιοποιεί τις σύγχρονες τεχνικές αξιολόγησης των εκπαιδευομένων (π.χ. εννοιολογικός χάρτης, ρουμπρίκες αξιολόγησης, τεστ </a:t>
            </a:r>
            <a:r>
              <a:rPr lang="el-GR" dirty="0" err="1"/>
              <a:t>αυτοαξιολόγησης</a:t>
            </a:r>
            <a:r>
              <a:rPr lang="el-GR" dirty="0"/>
              <a:t>, φάκελος εργασιών, κ.λπ.).</a:t>
            </a:r>
          </a:p>
        </p:txBody>
      </p:sp>
    </p:spTree>
    <p:extLst>
      <p:ext uri="{BB962C8B-B14F-4D97-AF65-F5344CB8AC3E}">
        <p14:creationId xmlns="" xmlns:p14="http://schemas.microsoft.com/office/powerpoint/2010/main" val="2617250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F3060C83-F051-4F0E-ABAD-AA0DFC48B2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 xmlns:a16="http://schemas.microsoft.com/office/drawing/2014/main" id="{83C98ABE-055B-441F-B07E-44F97F083C3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 xmlns:a16="http://schemas.microsoft.com/office/drawing/2014/main" id="{29FDB030-9B49-4CED-8CCD-4D99382388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3783CA14-24A1-485C-8B30-D6A5D87987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 xmlns:a16="http://schemas.microsoft.com/office/drawing/2014/main" id="{9A97C86A-04D6-40F7-AE84-31AB43E6A8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 xmlns:a16="http://schemas.microsoft.com/office/drawing/2014/main" id="{FF9F2414-84E8-453E-B1F3-389FDE8192D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 xmlns:a16="http://schemas.microsoft.com/office/drawing/2014/main" id="{3ECA69A1-7536-43AC-85EF-C7106179F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Διάγραμμα 1">
            <a:extLst>
              <a:ext uri="{FF2B5EF4-FFF2-40B4-BE49-F238E27FC236}">
                <a16:creationId xmlns="" xmlns:a16="http://schemas.microsoft.com/office/drawing/2014/main" id="{AB7A15CF-1A1E-9D47-7508-AEE7E5015EDD}"/>
              </a:ext>
            </a:extLst>
          </p:cNvPr>
          <p:cNvGraphicFramePr/>
          <p:nvPr>
            <p:extLst>
              <p:ext uri="{D42A27DB-BD31-4B8C-83A1-F6EECF244321}">
                <p14:modId xmlns="" xmlns:p14="http://schemas.microsoft.com/office/powerpoint/2010/main" val="386243984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47812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ECCB1EB-2DC5-9BFB-93E4-B388E165AEBF}"/>
              </a:ext>
            </a:extLst>
          </p:cNvPr>
          <p:cNvSpPr>
            <a:spLocks noGrp="1"/>
          </p:cNvSpPr>
          <p:nvPr>
            <p:ph type="title"/>
          </p:nvPr>
        </p:nvSpPr>
        <p:spPr/>
        <p:txBody>
          <a:bodyPr/>
          <a:lstStyle/>
          <a:p>
            <a:pPr algn="ctr"/>
            <a:r>
              <a:rPr lang="el-GR" b="1" dirty="0"/>
              <a:t>Τελική αξιολόγηση</a:t>
            </a:r>
          </a:p>
        </p:txBody>
      </p:sp>
      <p:sp>
        <p:nvSpPr>
          <p:cNvPr id="3" name="Θέση περιεχομένου 2">
            <a:extLst>
              <a:ext uri="{FF2B5EF4-FFF2-40B4-BE49-F238E27FC236}">
                <a16:creationId xmlns="" xmlns:a16="http://schemas.microsoft.com/office/drawing/2014/main" id="{3B2A5B57-5680-10CA-4EE0-E498358B7CC2}"/>
              </a:ext>
            </a:extLst>
          </p:cNvPr>
          <p:cNvSpPr>
            <a:spLocks noGrp="1"/>
          </p:cNvSpPr>
          <p:nvPr>
            <p:ph idx="1"/>
          </p:nvPr>
        </p:nvSpPr>
        <p:spPr/>
        <p:txBody>
          <a:bodyPr anchor="ctr"/>
          <a:lstStyle/>
          <a:p>
            <a:pPr marL="0" indent="0" algn="just">
              <a:buNone/>
            </a:pPr>
            <a:r>
              <a:rPr lang="el-GR" dirty="0"/>
              <a:t>Η τελική/αθροιστική αξιολόγηση πραγματοποιείται</a:t>
            </a:r>
            <a:r>
              <a:rPr lang="el-GR" b="1" dirty="0">
                <a:highlight>
                  <a:srgbClr val="FFFF00"/>
                </a:highlight>
              </a:rPr>
              <a:t> μετά την ολοκλήρωση της διδακτικής διαδικασίας</a:t>
            </a:r>
            <a:r>
              <a:rPr lang="el-GR" dirty="0"/>
              <a:t> και παρέχει στον εκπαιδευτικό μια συνολική-τελική αποτίμηση των αποτελεσμάτων που έχει επιφέρει στους εκπαιδευομένους η εκπαιδευτική παρέμβαση. Αυτή η μορφή της αξιολόγησης </a:t>
            </a:r>
            <a:r>
              <a:rPr lang="el-GR" i="1" dirty="0"/>
              <a:t>εστιάζει στο τελικό-μετρήσιμο αποτέλεσμα της μάθησης</a:t>
            </a:r>
            <a:r>
              <a:rPr lang="el-GR" dirty="0"/>
              <a:t> (αγνοώντας τη διαδικασία της μάθησης) και στη σχολική πρακτική χρησιμοποιείται κυρίως για την εξαγωγή τελικής βαθμολογίας.</a:t>
            </a:r>
          </a:p>
        </p:txBody>
      </p:sp>
    </p:spTree>
    <p:extLst>
      <p:ext uri="{BB962C8B-B14F-4D97-AF65-F5344CB8AC3E}">
        <p14:creationId xmlns="" xmlns:p14="http://schemas.microsoft.com/office/powerpoint/2010/main" val="2574803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EEB3386-65C0-9370-905B-748F88C76F9B}"/>
              </a:ext>
            </a:extLst>
          </p:cNvPr>
          <p:cNvSpPr>
            <a:spLocks noGrp="1"/>
          </p:cNvSpPr>
          <p:nvPr>
            <p:ph type="title"/>
          </p:nvPr>
        </p:nvSpPr>
        <p:spPr/>
        <p:txBody>
          <a:bodyPr/>
          <a:lstStyle/>
          <a:p>
            <a:pPr algn="ctr"/>
            <a:r>
              <a:rPr lang="el-GR" dirty="0"/>
              <a:t>Ερωτήματα τελικής αξιολόγησης</a:t>
            </a:r>
          </a:p>
        </p:txBody>
      </p:sp>
      <p:sp>
        <p:nvSpPr>
          <p:cNvPr id="3" name="Θέση περιεχομένου 2">
            <a:extLst>
              <a:ext uri="{FF2B5EF4-FFF2-40B4-BE49-F238E27FC236}">
                <a16:creationId xmlns="" xmlns:a16="http://schemas.microsoft.com/office/drawing/2014/main" id="{669A5F62-D2BD-0ADA-0216-96E31A135221}"/>
              </a:ext>
            </a:extLst>
          </p:cNvPr>
          <p:cNvSpPr>
            <a:spLocks noGrp="1"/>
          </p:cNvSpPr>
          <p:nvPr>
            <p:ph idx="1"/>
          </p:nvPr>
        </p:nvSpPr>
        <p:spPr/>
        <p:txBody>
          <a:bodyPr anchor="ctr"/>
          <a:lstStyle/>
          <a:p>
            <a:r>
              <a:rPr lang="el-GR" dirty="0"/>
              <a:t>Ποιοι μαθητές οδηγήθηκαν στην κατοχή της διδαχθείσας ύλης, ώστε να περάσουν στο επόμενο πρόγραμμα, τάξη, ενότητα;</a:t>
            </a:r>
          </a:p>
          <a:p>
            <a:r>
              <a:rPr lang="el-GR" dirty="0"/>
              <a:t>Ποιο βαθμό πρέπει να πάρει ο κάθε μαθητής;</a:t>
            </a:r>
          </a:p>
        </p:txBody>
      </p:sp>
    </p:spTree>
    <p:extLst>
      <p:ext uri="{BB962C8B-B14F-4D97-AF65-F5344CB8AC3E}">
        <p14:creationId xmlns="" xmlns:p14="http://schemas.microsoft.com/office/powerpoint/2010/main" val="2455184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Διάγραμμα 1">
            <a:extLst>
              <a:ext uri="{FF2B5EF4-FFF2-40B4-BE49-F238E27FC236}">
                <a16:creationId xmlns="" xmlns:a16="http://schemas.microsoft.com/office/drawing/2014/main" id="{7765E24B-E652-B277-1982-797E8C8B5C14}"/>
              </a:ext>
            </a:extLst>
          </p:cNvPr>
          <p:cNvGraphicFramePr/>
          <p:nvPr>
            <p:extLst>
              <p:ext uri="{D42A27DB-BD31-4B8C-83A1-F6EECF244321}">
                <p14:modId xmlns="" xmlns:p14="http://schemas.microsoft.com/office/powerpoint/2010/main" val="291448983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52348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B50F62D-BECF-FC1C-D1BB-CB3F356A84A1}"/>
              </a:ext>
            </a:extLst>
          </p:cNvPr>
          <p:cNvSpPr>
            <a:spLocks noGrp="1"/>
          </p:cNvSpPr>
          <p:nvPr>
            <p:ph type="title"/>
          </p:nvPr>
        </p:nvSpPr>
        <p:spPr/>
        <p:txBody>
          <a:bodyPr/>
          <a:lstStyle/>
          <a:p>
            <a:pPr algn="ctr"/>
            <a:r>
              <a:rPr lang="el-GR" b="1" dirty="0"/>
              <a:t>Τυπική-άτυπη αξιολόγηση</a:t>
            </a:r>
          </a:p>
        </p:txBody>
      </p:sp>
      <p:sp>
        <p:nvSpPr>
          <p:cNvPr id="3" name="Θέση περιεχομένου 2">
            <a:extLst>
              <a:ext uri="{FF2B5EF4-FFF2-40B4-BE49-F238E27FC236}">
                <a16:creationId xmlns="" xmlns:a16="http://schemas.microsoft.com/office/drawing/2014/main" id="{97F0E329-C112-2733-9978-A9B3B44C5882}"/>
              </a:ext>
            </a:extLst>
          </p:cNvPr>
          <p:cNvSpPr>
            <a:spLocks noGrp="1"/>
          </p:cNvSpPr>
          <p:nvPr>
            <p:ph idx="1"/>
          </p:nvPr>
        </p:nvSpPr>
        <p:spPr/>
        <p:txBody>
          <a:bodyPr anchor="ctr">
            <a:normAutofit/>
          </a:bodyPr>
          <a:lstStyle/>
          <a:p>
            <a:pPr marL="0" indent="0" algn="just">
              <a:buNone/>
            </a:pPr>
            <a:r>
              <a:rPr lang="el-GR" dirty="0"/>
              <a:t>Η εκπαιδευτική αξιολόγηση διακρίνεται επίσης σε τυπική ή επίσημη και σε άτυπη ή ανεπίσημη. Η τυπική αποτελεί μια καλά οργανωμένη και σχεδιασμένη από τον εκπαιδευτικό μορφή αξιολόγησης και περιλαμβάνει αξιολογικές δοκιμασίες, όπως τα γραπτά τεστ ή τα τελικά διαγωνίσματα. </a:t>
            </a:r>
            <a:endParaRPr lang="el-GR" dirty="0" smtClean="0"/>
          </a:p>
          <a:p>
            <a:pPr marL="0" indent="0" algn="just">
              <a:buNone/>
            </a:pPr>
            <a:r>
              <a:rPr lang="el-GR" dirty="0" smtClean="0"/>
              <a:t>Η </a:t>
            </a:r>
            <a:r>
              <a:rPr lang="el-GR" dirty="0"/>
              <a:t>άτυπη αξιολόγηση είναι αυθόρμητη (μη συστηματική) και αξιοποιεί αξιολογικές δοκιμασίες, όπως η παρατήρηση και οι προφορικές ερωτήσεις.</a:t>
            </a:r>
          </a:p>
        </p:txBody>
      </p:sp>
    </p:spTree>
    <p:extLst>
      <p:ext uri="{BB962C8B-B14F-4D97-AF65-F5344CB8AC3E}">
        <p14:creationId xmlns="" xmlns:p14="http://schemas.microsoft.com/office/powerpoint/2010/main" val="3171418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30D744A-D5FC-D0FB-EACC-3C143DC37A1C}"/>
              </a:ext>
            </a:extLst>
          </p:cNvPr>
          <p:cNvSpPr>
            <a:spLocks noGrp="1"/>
          </p:cNvSpPr>
          <p:nvPr>
            <p:ph type="title"/>
          </p:nvPr>
        </p:nvSpPr>
        <p:spPr/>
        <p:txBody>
          <a:bodyPr/>
          <a:lstStyle/>
          <a:p>
            <a:pPr algn="ctr"/>
            <a:r>
              <a:rPr lang="el-GR" b="1" dirty="0"/>
              <a:t>Τί είναι εκπαιδευτική αξιολόγηση;</a:t>
            </a:r>
          </a:p>
        </p:txBody>
      </p:sp>
      <p:sp>
        <p:nvSpPr>
          <p:cNvPr id="3" name="Θέση περιεχομένου 2">
            <a:extLst>
              <a:ext uri="{FF2B5EF4-FFF2-40B4-BE49-F238E27FC236}">
                <a16:creationId xmlns="" xmlns:a16="http://schemas.microsoft.com/office/drawing/2014/main" id="{7E398641-7535-961C-E50D-061F56EB037C}"/>
              </a:ext>
            </a:extLst>
          </p:cNvPr>
          <p:cNvSpPr>
            <a:spLocks noGrp="1"/>
          </p:cNvSpPr>
          <p:nvPr>
            <p:ph idx="1"/>
          </p:nvPr>
        </p:nvSpPr>
        <p:spPr/>
        <p:txBody>
          <a:bodyPr anchor="ctr">
            <a:normAutofit/>
          </a:bodyPr>
          <a:lstStyle/>
          <a:p>
            <a:pPr algn="just">
              <a:buNone/>
            </a:pPr>
            <a:r>
              <a:rPr lang="el-GR" dirty="0" smtClean="0"/>
              <a:t>	H </a:t>
            </a:r>
            <a:r>
              <a:rPr lang="el-GR" dirty="0"/>
              <a:t>Εκπαιδευτική </a:t>
            </a:r>
            <a:r>
              <a:rPr lang="el-GR" dirty="0" smtClean="0"/>
              <a:t>Αξιολόγηση</a:t>
            </a:r>
            <a:r>
              <a:rPr lang="en-US" dirty="0" smtClean="0"/>
              <a:t> </a:t>
            </a:r>
            <a:r>
              <a:rPr lang="el-GR" dirty="0" smtClean="0"/>
              <a:t>αποτελεί «μια </a:t>
            </a:r>
            <a:r>
              <a:rPr lang="el-GR" b="1" dirty="0">
                <a:effectLst>
                  <a:outerShdw blurRad="38100" dist="38100" dir="2700000" algn="tl">
                    <a:srgbClr val="000000">
                      <a:alpha val="43137"/>
                    </a:srgbClr>
                  </a:outerShdw>
                </a:effectLst>
              </a:rPr>
              <a:t>συστηματική </a:t>
            </a:r>
            <a:r>
              <a:rPr lang="el-GR" b="1" dirty="0" smtClean="0">
                <a:effectLst>
                  <a:outerShdw blurRad="38100" dist="38100" dir="2700000" algn="tl">
                    <a:srgbClr val="000000">
                      <a:alpha val="43137"/>
                    </a:srgbClr>
                  </a:outerShdw>
                </a:effectLst>
              </a:rPr>
              <a:t>διεργασία/διαδικασία </a:t>
            </a:r>
            <a:r>
              <a:rPr lang="el-GR" dirty="0"/>
              <a:t>που αποσκοπεί στην αποτίμηση και στη βελτίωση </a:t>
            </a:r>
            <a:r>
              <a:rPr lang="el-GR" b="1" dirty="0"/>
              <a:t>της </a:t>
            </a:r>
            <a:r>
              <a:rPr lang="el-GR" b="1" dirty="0">
                <a:effectLst>
                  <a:outerShdw blurRad="38100" dist="38100" dir="2700000" algn="tl">
                    <a:srgbClr val="000000">
                      <a:alpha val="43137"/>
                    </a:srgbClr>
                  </a:outerShdw>
                </a:effectLst>
              </a:rPr>
              <a:t>αποδοτικότητας και της αποτελεσματικότητας </a:t>
            </a:r>
            <a:r>
              <a:rPr lang="el-GR" dirty="0"/>
              <a:t>όλων των συνδετικών κρίκων που </a:t>
            </a:r>
            <a:r>
              <a:rPr lang="el-GR" dirty="0" smtClean="0"/>
              <a:t>συνθέτουν την εκπαιδευτική διαδικασία.</a:t>
            </a:r>
            <a:endParaRPr lang="el-GR" dirty="0"/>
          </a:p>
        </p:txBody>
      </p:sp>
    </p:spTree>
    <p:extLst>
      <p:ext uri="{BB962C8B-B14F-4D97-AF65-F5344CB8AC3E}">
        <p14:creationId xmlns="" xmlns:p14="http://schemas.microsoft.com/office/powerpoint/2010/main" val="672364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CE715C1-45BD-7DB1-9916-D85E48E6C3B9}"/>
              </a:ext>
            </a:extLst>
          </p:cNvPr>
          <p:cNvSpPr>
            <a:spLocks noGrp="1"/>
          </p:cNvSpPr>
          <p:nvPr>
            <p:ph type="title"/>
          </p:nvPr>
        </p:nvSpPr>
        <p:spPr/>
        <p:txBody>
          <a:bodyPr/>
          <a:lstStyle/>
          <a:p>
            <a:pPr algn="ctr"/>
            <a:r>
              <a:rPr lang="el-GR" b="1" dirty="0"/>
              <a:t>Η αξιολόγηση των εκπαιδευομένων</a:t>
            </a:r>
          </a:p>
        </p:txBody>
      </p:sp>
      <p:sp>
        <p:nvSpPr>
          <p:cNvPr id="3" name="Θέση περιεχομένου 2">
            <a:extLst>
              <a:ext uri="{FF2B5EF4-FFF2-40B4-BE49-F238E27FC236}">
                <a16:creationId xmlns="" xmlns:a16="http://schemas.microsoft.com/office/drawing/2014/main" id="{87D0DB18-3990-7568-BDCC-A9F498E33891}"/>
              </a:ext>
            </a:extLst>
          </p:cNvPr>
          <p:cNvSpPr>
            <a:spLocks noGrp="1"/>
          </p:cNvSpPr>
          <p:nvPr>
            <p:ph idx="1"/>
          </p:nvPr>
        </p:nvSpPr>
        <p:spPr/>
        <p:txBody>
          <a:bodyPr anchor="ctr">
            <a:normAutofit/>
          </a:bodyPr>
          <a:lstStyle/>
          <a:p>
            <a:pPr marL="0" indent="0" algn="just">
              <a:buNone/>
            </a:pPr>
            <a:r>
              <a:rPr lang="el-GR" dirty="0"/>
              <a:t>Στη σύγχρονη παιδαγωγική </a:t>
            </a:r>
            <a:r>
              <a:rPr lang="el-GR" b="1" dirty="0" smtClean="0"/>
              <a:t>επιστήμη, </a:t>
            </a:r>
            <a:r>
              <a:rPr lang="el-GR" b="1" dirty="0"/>
              <a:t>η εκπαιδευτική αξιολόγηση </a:t>
            </a:r>
            <a:r>
              <a:rPr lang="el-GR" dirty="0"/>
              <a:t>είναι άμεσα συνυφασμένη με την </a:t>
            </a:r>
            <a:r>
              <a:rPr lang="el-GR" b="1" dirty="0"/>
              <a:t>αξιολόγηση των εκπαιδευομένων </a:t>
            </a:r>
            <a:r>
              <a:rPr lang="el-GR" dirty="0" smtClean="0"/>
              <a:t>και προσδιορίζεται «</a:t>
            </a:r>
            <a:r>
              <a:rPr lang="el-GR" b="1" dirty="0" smtClean="0">
                <a:highlight>
                  <a:srgbClr val="FFFF00"/>
                </a:highlight>
              </a:rPr>
              <a:t>ως </a:t>
            </a:r>
            <a:r>
              <a:rPr lang="el-GR" b="1" dirty="0">
                <a:highlight>
                  <a:srgbClr val="FFFF00"/>
                </a:highlight>
              </a:rPr>
              <a:t>η </a:t>
            </a:r>
            <a:r>
              <a:rPr lang="el-GR" b="1" dirty="0">
                <a:solidFill>
                  <a:srgbClr val="C00000"/>
                </a:solidFill>
                <a:highlight>
                  <a:srgbClr val="FFFF00"/>
                </a:highlight>
              </a:rPr>
              <a:t>συστηματική</a:t>
            </a:r>
            <a:r>
              <a:rPr lang="el-GR" b="1" dirty="0">
                <a:highlight>
                  <a:srgbClr val="FFFF00"/>
                </a:highlight>
              </a:rPr>
              <a:t> και καλά </a:t>
            </a:r>
            <a:r>
              <a:rPr lang="el-GR" b="1" dirty="0">
                <a:solidFill>
                  <a:srgbClr val="C00000"/>
                </a:solidFill>
                <a:highlight>
                  <a:srgbClr val="FFFF00"/>
                </a:highlight>
              </a:rPr>
              <a:t>οργανωμένη διαδικασία συλλογής </a:t>
            </a:r>
            <a:r>
              <a:rPr lang="el-GR" b="1" dirty="0">
                <a:highlight>
                  <a:srgbClr val="FFFF00"/>
                </a:highlight>
              </a:rPr>
              <a:t>και </a:t>
            </a:r>
            <a:r>
              <a:rPr lang="el-GR" b="1" dirty="0">
                <a:solidFill>
                  <a:srgbClr val="C00000"/>
                </a:solidFill>
                <a:highlight>
                  <a:srgbClr val="FFFF00"/>
                </a:highlight>
              </a:rPr>
              <a:t>ανάλυσης δεδομένων</a:t>
            </a:r>
            <a:r>
              <a:rPr lang="el-GR" b="1" dirty="0">
                <a:highlight>
                  <a:srgbClr val="FFFF00"/>
                </a:highlight>
              </a:rPr>
              <a:t> που αποσκοπεί στην αποτίμηση των γνώσεων και των δεξιοτήτων των εκπαιδευομένων, </a:t>
            </a:r>
            <a:r>
              <a:rPr lang="el-GR" b="1" dirty="0">
                <a:solidFill>
                  <a:srgbClr val="C00000"/>
                </a:solidFill>
                <a:highlight>
                  <a:srgbClr val="FFFF00"/>
                </a:highlight>
              </a:rPr>
              <a:t>σε συνάρτηση πάντα με τους επιδιωκόμενους διδακτικούς στόχους που έχουν </a:t>
            </a:r>
            <a:r>
              <a:rPr lang="el-GR" b="1" dirty="0" smtClean="0">
                <a:solidFill>
                  <a:srgbClr val="C00000"/>
                </a:solidFill>
                <a:highlight>
                  <a:srgbClr val="FFFF00"/>
                </a:highlight>
              </a:rPr>
              <a:t>τεθεί</a:t>
            </a:r>
            <a:r>
              <a:rPr lang="el-GR" b="1" dirty="0" smtClean="0">
                <a:highlight>
                  <a:srgbClr val="FFFF00"/>
                </a:highlight>
              </a:rPr>
              <a:t>».</a:t>
            </a:r>
            <a:endParaRPr lang="el-GR" b="1" dirty="0">
              <a:highlight>
                <a:srgbClr val="FFFF00"/>
              </a:highlight>
            </a:endParaRPr>
          </a:p>
        </p:txBody>
      </p:sp>
    </p:spTree>
    <p:extLst>
      <p:ext uri="{BB962C8B-B14F-4D97-AF65-F5344CB8AC3E}">
        <p14:creationId xmlns="" xmlns:p14="http://schemas.microsoft.com/office/powerpoint/2010/main" val="3815879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C2D3610-1AB7-F451-EF29-92B12813CD51}"/>
              </a:ext>
            </a:extLst>
          </p:cNvPr>
          <p:cNvSpPr>
            <a:spLocks noGrp="1"/>
          </p:cNvSpPr>
          <p:nvPr>
            <p:ph type="title"/>
          </p:nvPr>
        </p:nvSpPr>
        <p:spPr/>
        <p:txBody>
          <a:bodyPr/>
          <a:lstStyle/>
          <a:p>
            <a:pPr algn="ctr"/>
            <a:r>
              <a:rPr lang="el-GR" b="1" dirty="0"/>
              <a:t>Εκπαιδευτική αξιολόγηση</a:t>
            </a:r>
          </a:p>
        </p:txBody>
      </p:sp>
      <p:sp>
        <p:nvSpPr>
          <p:cNvPr id="3" name="Θέση περιεχομένου 2">
            <a:extLst>
              <a:ext uri="{FF2B5EF4-FFF2-40B4-BE49-F238E27FC236}">
                <a16:creationId xmlns="" xmlns:a16="http://schemas.microsoft.com/office/drawing/2014/main" id="{4A4FE3E2-7EC3-D44A-98CA-16639BF91458}"/>
              </a:ext>
            </a:extLst>
          </p:cNvPr>
          <p:cNvSpPr>
            <a:spLocks noGrp="1"/>
          </p:cNvSpPr>
          <p:nvPr>
            <p:ph idx="1"/>
          </p:nvPr>
        </p:nvSpPr>
        <p:spPr/>
        <p:txBody>
          <a:bodyPr>
            <a:normAutofit/>
          </a:bodyPr>
          <a:lstStyle/>
          <a:p>
            <a:r>
              <a:rPr lang="el-GR" dirty="0"/>
              <a:t>Πόσο ρεαλιστικός ήταν ο σχεδιασμός της διδασκαλίας μου;</a:t>
            </a:r>
          </a:p>
          <a:p>
            <a:r>
              <a:rPr lang="el-GR" dirty="0"/>
              <a:t>Είναι οι μαθητές έτοιμοι να περάσουν στην επόμενη ενότητα;</a:t>
            </a:r>
          </a:p>
          <a:p>
            <a:r>
              <a:rPr lang="el-GR" dirty="0"/>
              <a:t>Ποιες δυσκολίες αντιμετωπίζουν οι μαθητές;</a:t>
            </a:r>
          </a:p>
          <a:p>
            <a:r>
              <a:rPr lang="el-GR" dirty="0"/>
              <a:t>Ποιοι μαθητές δεν έχουν τις προσδοκώμενες επιδόσεις;</a:t>
            </a:r>
          </a:p>
          <a:p>
            <a:r>
              <a:rPr lang="el-GR" dirty="0"/>
              <a:t>Πόσο αποτελεσματική ήταν η διδασκαλία μου;</a:t>
            </a:r>
          </a:p>
          <a:p>
            <a:r>
              <a:rPr lang="el-GR" dirty="0"/>
              <a:t>Ποιοι μαθητές προχωρούν δίχως δυσκολίες;</a:t>
            </a:r>
          </a:p>
          <a:p>
            <a:r>
              <a:rPr lang="el-GR" dirty="0"/>
              <a:t>Ποιοι μαθητές τα πήγαν καλά;</a:t>
            </a:r>
          </a:p>
          <a:p>
            <a:r>
              <a:rPr lang="el-GR" dirty="0"/>
              <a:t>Ποιοι μαθητές χρειάζονται μεγαλύτερη/ειδικότερη βοήθεια;</a:t>
            </a:r>
          </a:p>
        </p:txBody>
      </p:sp>
    </p:spTree>
    <p:extLst>
      <p:ext uri="{BB962C8B-B14F-4D97-AF65-F5344CB8AC3E}">
        <p14:creationId xmlns="" xmlns:p14="http://schemas.microsoft.com/office/powerpoint/2010/main" val="3805525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B50E5BE-6E1C-A2B2-929A-2879F9DB992D}"/>
              </a:ext>
            </a:extLst>
          </p:cNvPr>
          <p:cNvSpPr>
            <a:spLocks noGrp="1"/>
          </p:cNvSpPr>
          <p:nvPr>
            <p:ph type="title"/>
          </p:nvPr>
        </p:nvSpPr>
        <p:spPr/>
        <p:txBody>
          <a:bodyPr/>
          <a:lstStyle/>
          <a:p>
            <a:pPr algn="ctr"/>
            <a:r>
              <a:rPr lang="el-GR" b="1" dirty="0"/>
              <a:t>Οι δεξιότητες του 21</a:t>
            </a:r>
            <a:r>
              <a:rPr lang="el-GR" b="1" baseline="30000" dirty="0"/>
              <a:t>ου</a:t>
            </a:r>
            <a:r>
              <a:rPr lang="el-GR" b="1" dirty="0"/>
              <a:t> αιώνα</a:t>
            </a:r>
          </a:p>
        </p:txBody>
      </p:sp>
      <p:sp>
        <p:nvSpPr>
          <p:cNvPr id="3" name="Θέση περιεχομένου 2">
            <a:extLst>
              <a:ext uri="{FF2B5EF4-FFF2-40B4-BE49-F238E27FC236}">
                <a16:creationId xmlns="" xmlns:a16="http://schemas.microsoft.com/office/drawing/2014/main" id="{D2C1D742-A829-9665-E734-47347BED2551}"/>
              </a:ext>
            </a:extLst>
          </p:cNvPr>
          <p:cNvSpPr>
            <a:spLocks noGrp="1"/>
          </p:cNvSpPr>
          <p:nvPr>
            <p:ph idx="1"/>
          </p:nvPr>
        </p:nvSpPr>
        <p:spPr/>
        <p:txBody>
          <a:bodyPr anchor="ctr">
            <a:normAutofit fontScale="62500" lnSpcReduction="20000"/>
          </a:bodyPr>
          <a:lstStyle/>
          <a:p>
            <a:pPr marL="0" indent="0" algn="just">
              <a:buNone/>
            </a:pPr>
            <a:r>
              <a:rPr lang="el-GR" dirty="0"/>
              <a:t>Οι δεξιότητες του 21ου αιώνα για να πραγματωθούν απαιτούν </a:t>
            </a:r>
            <a:r>
              <a:rPr lang="el-GR" b="1" u="sng" dirty="0"/>
              <a:t>σύγχρονα περιβάλλοντα μάθησης που θα εδράζονται σε καινοτόμες παιδαγωγικές προσεγγίσεις</a:t>
            </a:r>
            <a:r>
              <a:rPr lang="el-GR" dirty="0"/>
              <a:t> (π.χ. συνεργατική, διερευνητική μάθηση, επίλυση προβλημάτων, έτσι ώστε:</a:t>
            </a:r>
          </a:p>
          <a:p>
            <a:pPr algn="just"/>
            <a:r>
              <a:rPr lang="el-GR" dirty="0"/>
              <a:t>τη </a:t>
            </a:r>
            <a:r>
              <a:rPr lang="el-GR" dirty="0" err="1"/>
              <a:t>συνοικοδόμηση</a:t>
            </a:r>
            <a:r>
              <a:rPr lang="el-GR" dirty="0"/>
              <a:t> της γνώσης των εκπαιδευομένων μέσω της γόνιμης συνεργασίας, της επικοινωνίας και της αλληλεπίδρασης με τους </a:t>
            </a:r>
            <a:r>
              <a:rPr lang="el-GR" dirty="0" err="1"/>
              <a:t>συνεκπαιδευομένους</a:t>
            </a:r>
            <a:r>
              <a:rPr lang="el-GR" dirty="0"/>
              <a:t> και τους εκπαιδευτικούς,</a:t>
            </a:r>
          </a:p>
          <a:p>
            <a:pPr algn="just"/>
            <a:r>
              <a:rPr lang="el-GR" dirty="0"/>
              <a:t>την εκπόνηση σύνθετων (ατομικών-ομαδικών) αυθεντικών δραστηριοτήτων, που ωθούν τον εκπαιδευόμενο να διερευνά πραγματικά προβλήματα, να εγείρει ερωτήματα, να πειραματίζεται, να συλλέγει, να αναλύει και να αξιολογεί ποικίλα δεδομένα-πηγές, να διατυπώνει υποθέσεις, να σκέφτεται και να δρα με επιστημονικό τρόπο, κ.λπ.,</a:t>
            </a:r>
          </a:p>
          <a:p>
            <a:pPr algn="just"/>
            <a:r>
              <a:rPr lang="el-GR" dirty="0"/>
              <a:t>την ανάπτυξη της κριτικής και δημιουργικής σκέψης και της καινοτομίας (παραγωγή πρωτότυπων ιδεών και λύσεων),</a:t>
            </a:r>
          </a:p>
          <a:p>
            <a:pPr algn="just"/>
            <a:r>
              <a:rPr lang="el-GR" dirty="0"/>
              <a:t>την καλλιέργεια της </a:t>
            </a:r>
            <a:r>
              <a:rPr lang="el-GR" dirty="0" err="1"/>
              <a:t>μετάγνωσης</a:t>
            </a:r>
            <a:r>
              <a:rPr lang="el-GR" dirty="0"/>
              <a:t> (οι εκπαιδευόμενοι μαθαίνουν ενεργητικά πώς να μαθαίνουν, αναπτύσσοντας δεξιότητες αυτορρύθμισης, </a:t>
            </a:r>
            <a:r>
              <a:rPr lang="el-GR" dirty="0" err="1"/>
              <a:t>αυτοαναστοχασμού</a:t>
            </a:r>
            <a:r>
              <a:rPr lang="el-GR" dirty="0"/>
              <a:t> και </a:t>
            </a:r>
            <a:r>
              <a:rPr lang="el-GR" dirty="0" err="1"/>
              <a:t>αυτοαξιολόγησης</a:t>
            </a:r>
            <a:r>
              <a:rPr lang="el-GR" dirty="0"/>
              <a:t>),</a:t>
            </a:r>
          </a:p>
          <a:p>
            <a:pPr algn="just"/>
            <a:r>
              <a:rPr lang="el-GR" dirty="0"/>
              <a:t>τη διαθεματική, τη διεπιστημονική και τη βιωματική προσέγγιση της γνώσης,</a:t>
            </a:r>
          </a:p>
          <a:p>
            <a:pPr algn="just"/>
            <a:r>
              <a:rPr lang="el-GR" dirty="0"/>
              <a:t>την αξιοποίηση των ψηφιακών τεχνολογιών ως δυναμικού και </a:t>
            </a:r>
            <a:r>
              <a:rPr lang="el-GR" dirty="0" err="1"/>
              <a:t>διαδραστικού</a:t>
            </a:r>
            <a:r>
              <a:rPr lang="el-GR" dirty="0"/>
              <a:t> εργαλείου εμπλουτισμού της μαθησιακής διαδικασίας</a:t>
            </a:r>
          </a:p>
          <a:p>
            <a:pPr algn="just"/>
            <a:endParaRPr lang="el-GR" dirty="0"/>
          </a:p>
        </p:txBody>
      </p:sp>
    </p:spTree>
    <p:extLst>
      <p:ext uri="{BB962C8B-B14F-4D97-AF65-F5344CB8AC3E}">
        <p14:creationId xmlns="" xmlns:p14="http://schemas.microsoft.com/office/powerpoint/2010/main" val="383536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6478D43-A233-B966-3776-89652F1ECD25}"/>
              </a:ext>
            </a:extLst>
          </p:cNvPr>
          <p:cNvSpPr>
            <a:spLocks noGrp="1"/>
          </p:cNvSpPr>
          <p:nvPr>
            <p:ph type="title"/>
          </p:nvPr>
        </p:nvSpPr>
        <p:spPr/>
        <p:txBody>
          <a:bodyPr>
            <a:normAutofit fontScale="90000"/>
          </a:bodyPr>
          <a:lstStyle/>
          <a:p>
            <a:pPr algn="ctr"/>
            <a:r>
              <a:rPr lang="el-GR" b="1" dirty="0"/>
              <a:t>Το διακύβευμα για την εκπαιδευτική αξιολόγηση</a:t>
            </a:r>
          </a:p>
        </p:txBody>
      </p:sp>
      <p:sp>
        <p:nvSpPr>
          <p:cNvPr id="3" name="Θέση περιεχομένου 2">
            <a:extLst>
              <a:ext uri="{FF2B5EF4-FFF2-40B4-BE49-F238E27FC236}">
                <a16:creationId xmlns="" xmlns:a16="http://schemas.microsoft.com/office/drawing/2014/main" id="{5371EC18-8649-EB69-D3A5-2AB6A3FE76F0}"/>
              </a:ext>
            </a:extLst>
          </p:cNvPr>
          <p:cNvSpPr>
            <a:spLocks noGrp="1"/>
          </p:cNvSpPr>
          <p:nvPr>
            <p:ph idx="1"/>
          </p:nvPr>
        </p:nvSpPr>
        <p:spPr/>
        <p:txBody>
          <a:bodyPr anchor="ctr"/>
          <a:lstStyle/>
          <a:p>
            <a:pPr marL="0" indent="0" algn="just">
              <a:buNone/>
            </a:pPr>
            <a:r>
              <a:rPr lang="el-GR" dirty="0"/>
              <a:t>Ο σύγχρονος προσανατολισμός της αξιολόγησης οδήγησε στην ανάδυση </a:t>
            </a:r>
            <a:r>
              <a:rPr lang="el-GR" b="1" dirty="0">
                <a:solidFill>
                  <a:srgbClr val="FF0000"/>
                </a:solidFill>
                <a:effectLst>
                  <a:outerShdw blurRad="38100" dist="38100" dir="2700000" algn="tl">
                    <a:srgbClr val="000000">
                      <a:alpha val="43137"/>
                    </a:srgbClr>
                  </a:outerShdw>
                </a:effectLst>
              </a:rPr>
              <a:t>σύγχρονων τεχνικών αξιολόγησης </a:t>
            </a:r>
            <a:r>
              <a:rPr lang="el-GR" dirty="0"/>
              <a:t>(π.χ. εννοιολογικοί χάρτες, ρουμπρίκες αξιολόγησης, φάκελος εργασιών, κ.λπ.), ικανών να αποτιμήσουν με όσον το δυνατόν μεγαλύτερη πληρότητα και ακρίβεια τις δεξιότητες του 21ου αιώνα.</a:t>
            </a:r>
          </a:p>
        </p:txBody>
      </p:sp>
    </p:spTree>
    <p:extLst>
      <p:ext uri="{BB962C8B-B14F-4D97-AF65-F5344CB8AC3E}">
        <p14:creationId xmlns="" xmlns:p14="http://schemas.microsoft.com/office/powerpoint/2010/main" val="4201802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751D6A0-0513-ED08-EC76-D0889D8FB16C}"/>
              </a:ext>
            </a:extLst>
          </p:cNvPr>
          <p:cNvSpPr>
            <a:spLocks noGrp="1"/>
          </p:cNvSpPr>
          <p:nvPr>
            <p:ph type="title"/>
          </p:nvPr>
        </p:nvSpPr>
        <p:spPr/>
        <p:txBody>
          <a:bodyPr/>
          <a:lstStyle/>
          <a:p>
            <a:pPr algn="ctr"/>
            <a:r>
              <a:rPr lang="el-GR" b="1" dirty="0"/>
              <a:t>Ο εκπαιδευτικός σχεδιασμός</a:t>
            </a:r>
          </a:p>
        </p:txBody>
      </p:sp>
      <p:sp>
        <p:nvSpPr>
          <p:cNvPr id="3" name="Θέση περιεχομένου 2">
            <a:extLst>
              <a:ext uri="{FF2B5EF4-FFF2-40B4-BE49-F238E27FC236}">
                <a16:creationId xmlns="" xmlns:a16="http://schemas.microsoft.com/office/drawing/2014/main" id="{B29A7C2A-534D-F385-8AD7-DF3C22FAFAA5}"/>
              </a:ext>
            </a:extLst>
          </p:cNvPr>
          <p:cNvSpPr>
            <a:spLocks noGrp="1"/>
          </p:cNvSpPr>
          <p:nvPr>
            <p:ph idx="1"/>
          </p:nvPr>
        </p:nvSpPr>
        <p:spPr/>
        <p:txBody>
          <a:bodyPr anchor="ctr">
            <a:normAutofit fontScale="85000" lnSpcReduction="20000"/>
          </a:bodyPr>
          <a:lstStyle/>
          <a:p>
            <a:pPr marL="0" indent="0" algn="just">
              <a:buNone/>
            </a:pPr>
            <a:r>
              <a:rPr lang="el-GR" dirty="0"/>
              <a:t>Ως εκπαιδευτικός σχεδιασμός νοείται </a:t>
            </a:r>
            <a:r>
              <a:rPr lang="el-GR" i="1" u="sng" dirty="0"/>
              <a:t>ο ορθολογικός τρόπος σκέψης και δράσης στη βάση του οποίου εκλέγεται η βέλτιστη ανάμεσα σε εναλλακτικές λύσεις </a:t>
            </a:r>
            <a:r>
              <a:rPr lang="el-GR" dirty="0"/>
              <a:t>και </a:t>
            </a:r>
            <a:r>
              <a:rPr lang="el-GR" i="1" u="sng" dirty="0"/>
              <a:t>μεγιστοποιούνται τα αποτελέσματα της κάθε διαδικασίας μέσα από την πλέον αποτελεσματική κατανομή, διαχείριση και αξιοποίηση των διαθέσιμων χρηματικών και ανθρώπινων πόρων</a:t>
            </a:r>
            <a:r>
              <a:rPr lang="el-GR" dirty="0"/>
              <a:t>. </a:t>
            </a:r>
          </a:p>
          <a:p>
            <a:pPr marL="0" indent="0" algn="just">
              <a:buNone/>
            </a:pPr>
            <a:r>
              <a:rPr lang="el-GR" dirty="0"/>
              <a:t>Ο εκπαιδευτικός σχεδιασμός αποτελεί μια </a:t>
            </a:r>
            <a:r>
              <a:rPr lang="el-GR" dirty="0">
                <a:highlight>
                  <a:srgbClr val="FFFF00"/>
                </a:highlight>
              </a:rPr>
              <a:t>συστηματική διαδικασία</a:t>
            </a:r>
            <a:r>
              <a:rPr lang="el-GR" dirty="0"/>
              <a:t>, μέσω της οποίας ένας εκπαιδευτικός ή ένας ειδικός στον εκπαιδευτικό σχεδιασμό καθορίζει τις </a:t>
            </a:r>
            <a:r>
              <a:rPr lang="el-GR" i="1" u="sng" dirty="0"/>
              <a:t>καταλληλότερες διδακτικές μεθόδους, τα καταλληλότερα διδακτικά μοντέλα, τις καταλληλότερες διδακτικές ενέργειες, το σχεδιασμό, την ανάπτυξη και την οργάνωση των καταλληλότερων εκπαιδευτικών δραστηριοτήτων για συγκεκριμένους εκπαιδευομένους, εντός ενός συγκεκριμένου εκπαιδευτικού πλαισίου για την επίτευξη συγκεκριμένων εκπαιδευτικών στόχων</a:t>
            </a:r>
          </a:p>
        </p:txBody>
      </p:sp>
    </p:spTree>
    <p:extLst>
      <p:ext uri="{BB962C8B-B14F-4D97-AF65-F5344CB8AC3E}">
        <p14:creationId xmlns="" xmlns:p14="http://schemas.microsoft.com/office/powerpoint/2010/main" val="4064076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37080D2-A99A-B037-943D-42D473597177}"/>
              </a:ext>
            </a:extLst>
          </p:cNvPr>
          <p:cNvSpPr>
            <a:spLocks noGrp="1"/>
          </p:cNvSpPr>
          <p:nvPr>
            <p:ph type="title"/>
          </p:nvPr>
        </p:nvSpPr>
        <p:spPr/>
        <p:txBody>
          <a:bodyPr/>
          <a:lstStyle/>
          <a:p>
            <a:pPr algn="ctr"/>
            <a:r>
              <a:rPr lang="el-GR" b="1" dirty="0"/>
              <a:t>Οι διαστάσεις της αξιολόγησης</a:t>
            </a:r>
          </a:p>
        </p:txBody>
      </p:sp>
      <p:sp>
        <p:nvSpPr>
          <p:cNvPr id="3" name="Θέση περιεχομένου 2">
            <a:extLst>
              <a:ext uri="{FF2B5EF4-FFF2-40B4-BE49-F238E27FC236}">
                <a16:creationId xmlns="" xmlns:a16="http://schemas.microsoft.com/office/drawing/2014/main" id="{354E4F03-23E9-2125-592C-0719A9D108F0}"/>
              </a:ext>
            </a:extLst>
          </p:cNvPr>
          <p:cNvSpPr>
            <a:spLocks noGrp="1"/>
          </p:cNvSpPr>
          <p:nvPr>
            <p:ph idx="1"/>
          </p:nvPr>
        </p:nvSpPr>
        <p:spPr/>
        <p:txBody>
          <a:bodyPr anchor="ctr"/>
          <a:lstStyle/>
          <a:p>
            <a:r>
              <a:rPr lang="el-GR" dirty="0"/>
              <a:t>Γιατί αξιολογούμε;</a:t>
            </a:r>
          </a:p>
          <a:p>
            <a:r>
              <a:rPr lang="el-GR" dirty="0"/>
              <a:t>Τι αξιολογούμε;</a:t>
            </a:r>
          </a:p>
          <a:p>
            <a:r>
              <a:rPr lang="el-GR" dirty="0"/>
              <a:t>Πως αξιολογούμε;</a:t>
            </a:r>
          </a:p>
          <a:p>
            <a:r>
              <a:rPr lang="el-GR" dirty="0"/>
              <a:t>Πως ερμηνεύουμε;</a:t>
            </a:r>
          </a:p>
          <a:p>
            <a:r>
              <a:rPr lang="el-GR" dirty="0"/>
              <a:t>Πως αντιδρούμε;</a:t>
            </a:r>
          </a:p>
        </p:txBody>
      </p:sp>
    </p:spTree>
    <p:extLst>
      <p:ext uri="{BB962C8B-B14F-4D97-AF65-F5344CB8AC3E}">
        <p14:creationId xmlns="" xmlns:p14="http://schemas.microsoft.com/office/powerpoint/2010/main" val="5802540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145</TotalTime>
  <Words>1680</Words>
  <Application>Microsoft Office PowerPoint</Application>
  <PresentationFormat>Προσαρμογή</PresentationFormat>
  <Paragraphs>102</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Αστικό</vt:lpstr>
      <vt:lpstr>Εκπαιδευτική αξιολόγηση – 2η συνάντηση</vt:lpstr>
      <vt:lpstr>Νέες τάσεις στην εκπαιδευτική αξιολόγηση</vt:lpstr>
      <vt:lpstr>Τί είναι εκπαιδευτική αξιολόγηση;</vt:lpstr>
      <vt:lpstr>Η αξιολόγηση των εκπαιδευομένων</vt:lpstr>
      <vt:lpstr>Εκπαιδευτική αξιολόγηση</vt:lpstr>
      <vt:lpstr>Οι δεξιότητες του 21ου αιώνα</vt:lpstr>
      <vt:lpstr>Το διακύβευμα για την εκπαιδευτική αξιολόγηση</vt:lpstr>
      <vt:lpstr>Ο εκπαιδευτικός σχεδιασμός</vt:lpstr>
      <vt:lpstr>Οι διαστάσεις της αξιολόγησης</vt:lpstr>
      <vt:lpstr>Το εκπαιδευτικό σενάριο</vt:lpstr>
      <vt:lpstr>Διαφάνεια 11</vt:lpstr>
      <vt:lpstr>Η συνεργατική μάθηση</vt:lpstr>
      <vt:lpstr>Η διερευνητική μάθηση</vt:lpstr>
      <vt:lpstr>Ηλεκτρονική μάθηση</vt:lpstr>
      <vt:lpstr>Η αξιολόγηση για τη μάθηση</vt:lpstr>
      <vt:lpstr>Μορφές εκπαιδευτικής αξιολόγησης</vt:lpstr>
      <vt:lpstr>Τα βασικά ερωτήματα της αρχικής</vt:lpstr>
      <vt:lpstr>Διαφάνεια 18</vt:lpstr>
      <vt:lpstr>Διαμορφωτική αξιολόγηση</vt:lpstr>
      <vt:lpstr>Τα ερωτήματα της διαμορφωτικής</vt:lpstr>
      <vt:lpstr>Η σημασία της διαμορφωτικής</vt:lpstr>
      <vt:lpstr>Διαφάνεια 22</vt:lpstr>
      <vt:lpstr>Τελική αξιολόγηση</vt:lpstr>
      <vt:lpstr>Ερωτήματα τελικής αξιολόγησης</vt:lpstr>
      <vt:lpstr>Διαφάνεια 25</vt:lpstr>
      <vt:lpstr>Τυπική-άτυπη αξιολόγηση</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αξιολόγηση – 3η συνάντηση</dc:title>
  <dc:creator>Δουργκούνας Γεώργιος</dc:creator>
  <cp:lastModifiedBy>spss60@hotmail.com</cp:lastModifiedBy>
  <cp:revision>10</cp:revision>
  <dcterms:created xsi:type="dcterms:W3CDTF">2022-10-26T14:41:16Z</dcterms:created>
  <dcterms:modified xsi:type="dcterms:W3CDTF">2024-10-17T10:57:43Z</dcterms:modified>
</cp:coreProperties>
</file>