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notesMasterIdLst>
    <p:notesMasterId r:id="rId12"/>
  </p:notesMasterIdLst>
  <p:sldIdLst>
    <p:sldId id="256" r:id="rId2"/>
    <p:sldId id="264" r:id="rId3"/>
    <p:sldId id="277" r:id="rId4"/>
    <p:sldId id="289" r:id="rId5"/>
    <p:sldId id="280" r:id="rId6"/>
    <p:sldId id="285" r:id="rId7"/>
    <p:sldId id="275" r:id="rId8"/>
    <p:sldId id="269" r:id="rId9"/>
    <p:sldId id="283" r:id="rId10"/>
    <p:sldId id="284" r:id="rId1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674D58E-9572-4E52-AA0C-7C97FCACC4B7}" type="datetimeFigureOut">
              <a:rPr lang="el-GR"/>
              <a:pPr>
                <a:defRPr/>
              </a:pPr>
              <a:t>9/5/2022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80CBB5A-353D-4B9F-8AD6-FE8C17B35F21}" type="slidenum">
              <a:rPr lang="el-GR"/>
              <a:pPr>
                <a:defRPr/>
              </a:pPr>
              <a:t>‹#›</a:t>
            </a:fld>
            <a:endParaRPr lang="el-GR"/>
          </a:p>
        </p:txBody>
      </p:sp>
    </p:spTree>
    <p:extLst>
      <p:ext uri="{BB962C8B-B14F-4D97-AF65-F5344CB8AC3E}">
        <p14:creationId xmlns:p14="http://schemas.microsoft.com/office/powerpoint/2010/main" val="1237721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84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731A37-0700-49E4-A0FE-7AD40B2B3037}" type="slidenum">
              <a:rPr lang="el-GR" smtClean="0"/>
              <a:pPr fontAlgn="base">
                <a:spcBef>
                  <a:spcPct val="0"/>
                </a:spcBef>
                <a:spcAft>
                  <a:spcPct val="0"/>
                </a:spcAft>
                <a:defRPr/>
              </a:pPr>
              <a:t>1</a:t>
            </a:fld>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10</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843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7943A5-67FD-468A-8518-519B34173E3D}" type="slidenum">
              <a:rPr lang="el-GR" smtClean="0"/>
              <a:pPr fontAlgn="base">
                <a:spcBef>
                  <a:spcPct val="0"/>
                </a:spcBef>
                <a:spcAft>
                  <a:spcPct val="0"/>
                </a:spcAft>
                <a:defRPr/>
              </a:pPr>
              <a:t>2</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671756-3EF3-4C90-B3F8-AC2C946D93B4}" type="slidenum">
              <a:rPr lang="el-GR" smtClean="0"/>
              <a:pPr fontAlgn="base">
                <a:spcBef>
                  <a:spcPct val="0"/>
                </a:spcBef>
                <a:spcAft>
                  <a:spcPct val="0"/>
                </a:spcAft>
                <a:defRPr/>
              </a:pPr>
              <a:t>3</a:t>
            </a:fld>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969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765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8EDFE4-D62E-41C7-824E-661EE57ACC41}" type="slidenum">
              <a:rPr lang="el-GR" smtClean="0"/>
              <a:pPr fontAlgn="base">
                <a:spcBef>
                  <a:spcPct val="0"/>
                </a:spcBef>
                <a:spcAft>
                  <a:spcPct val="0"/>
                </a:spcAft>
                <a:defRPr/>
              </a:pPr>
              <a:t>6</a:t>
            </a:fld>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C5B2C6-331E-46F4-9E22-A2ED21334D17}" type="slidenum">
              <a:rPr lang="el-GR" smtClean="0"/>
              <a:pPr fontAlgn="base">
                <a:spcBef>
                  <a:spcPct val="0"/>
                </a:spcBef>
                <a:spcAft>
                  <a:spcPct val="0"/>
                </a:spcAft>
                <a:defRPr/>
              </a:pPr>
              <a:t>7</a:t>
            </a:fld>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86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662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32E79B-3272-4E89-B673-467C98651D8D}" type="slidenum">
              <a:rPr lang="el-GR" smtClean="0"/>
              <a:pPr fontAlgn="base">
                <a:spcBef>
                  <a:spcPct val="0"/>
                </a:spcBef>
                <a:spcAft>
                  <a:spcPct val="0"/>
                </a:spcAft>
                <a:defRPr/>
              </a:pPr>
              <a:t>8</a:t>
            </a:fld>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C80CBB5A-353D-4B9F-8AD6-FE8C17B35F21}" type="slidenum">
              <a:rPr lang="el-GR" smtClean="0"/>
              <a:pPr>
                <a:defRPr/>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BC2DBEA6-73E4-422D-966D-38DD0689C9DC}" type="datetimeFigureOut">
              <a:rPr lang="el-GR" smtClean="0"/>
              <a:pPr>
                <a:defRPr/>
              </a:pPr>
              <a:t>9/5/2022</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AEF4FFB4-316A-4411-A216-C087B254FB2F}"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fld id="{31F06AD5-3FC7-431E-BB35-F8E25D21B034}" type="datetimeFigureOut">
              <a:rPr lang="el-GR" smtClean="0"/>
              <a:pPr>
                <a:defRPr/>
              </a:pPr>
              <a:t>9/5/2022</a:t>
            </a:fld>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pPr>
              <a:defRPr/>
            </a:pPr>
            <a:fld id="{FF6F12FE-37F7-4ACB-815C-8C8A66246FE9}"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p>
            <a:pPr>
              <a:defRPr/>
            </a:pPr>
            <a:fld id="{5ACC0252-9FD4-4613-8F04-26F1CC2E14CB}" type="datetimeFigureOut">
              <a:rPr lang="el-GR" smtClean="0"/>
              <a:pPr>
                <a:defRPr/>
              </a:pPr>
              <a:t>9/5/2022</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p>
            <a:pPr>
              <a:defRPr/>
            </a:pPr>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7D6641E9-67A6-4B20-916B-FD108E5FB6F0}" type="slidenum">
              <a:rPr lang="el-GR" smtClean="0"/>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fld id="{1AC76FF5-6CAA-41C9-8995-161C6F8CF465}" type="datetimeFigureOut">
              <a:rPr lang="el-GR" smtClean="0"/>
              <a:pPr>
                <a:defRPr/>
              </a:pPr>
              <a:t>9/5/2022</a:t>
            </a:fld>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pPr>
              <a:defRPr/>
            </a:pPr>
            <a:fld id="{ADCC6978-EB3E-4C52-A39A-39748CAE5CB1}" type="slidenum">
              <a:rPr lang="el-GR" smtClean="0"/>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D28BE2AF-4B52-40C5-A600-6F90521FA00D}" type="datetimeFigureOut">
              <a:rPr lang="el-GR" smtClean="0"/>
              <a:pPr>
                <a:defRPr/>
              </a:pPr>
              <a:t>9/5/2022</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p>
            <a:pPr>
              <a:defRPr/>
            </a:pPr>
            <a:fld id="{1443E3DD-81F9-4106-91D1-C68B65D98F02}"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fld id="{CE0C8C87-F6B2-4259-91DA-D51D53360955}" type="datetimeFigureOut">
              <a:rPr lang="el-GR" smtClean="0"/>
              <a:pPr>
                <a:defRPr/>
              </a:pPr>
              <a:t>9/5/2022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497E859A-A728-4ABB-8863-2FBDC2A271AD}" type="slidenum">
              <a:rPr lang="el-GR" smtClean="0"/>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pPr>
              <a:defRPr/>
            </a:pPr>
            <a:fld id="{3F8F3A6E-3C14-4C88-A909-AB47D86F33CD}" type="datetimeFigureOut">
              <a:rPr lang="el-GR" smtClean="0"/>
              <a:pPr>
                <a:defRPr/>
              </a:pPr>
              <a:t>9/5/2022</a:t>
            </a:fld>
            <a:endParaRPr lang="el-GR"/>
          </a:p>
        </p:txBody>
      </p:sp>
      <p:sp>
        <p:nvSpPr>
          <p:cNvPr id="8" name="7 - Θέση υποσέλιδου"/>
          <p:cNvSpPr>
            <a:spLocks noGrp="1"/>
          </p:cNvSpPr>
          <p:nvPr>
            <p:ph type="ftr" sz="quarter" idx="11"/>
          </p:nvPr>
        </p:nvSpPr>
        <p:spPr/>
        <p:txBody>
          <a:bodyPr/>
          <a:lstStyle/>
          <a:p>
            <a:pPr>
              <a:defRPr/>
            </a:pPr>
            <a:endParaRPr lang="el-GR"/>
          </a:p>
        </p:txBody>
      </p:sp>
      <p:sp>
        <p:nvSpPr>
          <p:cNvPr id="9" name="8 - Θέση αριθμού διαφάνειας"/>
          <p:cNvSpPr>
            <a:spLocks noGrp="1"/>
          </p:cNvSpPr>
          <p:nvPr>
            <p:ph type="sldNum" sz="quarter" idx="12"/>
          </p:nvPr>
        </p:nvSpPr>
        <p:spPr/>
        <p:txBody>
          <a:bodyPr/>
          <a:lstStyle/>
          <a:p>
            <a:pPr>
              <a:defRPr/>
            </a:pPr>
            <a:fld id="{E6301A50-E03A-47D2-BB0F-881A44368D2E}" type="slidenum">
              <a:rPr lang="el-GR" smtClean="0"/>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pPr>
              <a:defRPr/>
            </a:pPr>
            <a:fld id="{2D09F211-E38F-4742-B9ED-89201671C0DA}" type="datetimeFigureOut">
              <a:rPr lang="el-GR" smtClean="0"/>
              <a:pPr>
                <a:defRPr/>
              </a:pPr>
              <a:t>9/5/2022</a:t>
            </a:fld>
            <a:endParaRPr lang="el-GR"/>
          </a:p>
        </p:txBody>
      </p:sp>
      <p:sp>
        <p:nvSpPr>
          <p:cNvPr id="4" name="3 - Θέση υποσέλιδου"/>
          <p:cNvSpPr>
            <a:spLocks noGrp="1"/>
          </p:cNvSpPr>
          <p:nvPr>
            <p:ph type="ftr" sz="quarter" idx="11"/>
          </p:nvPr>
        </p:nvSpPr>
        <p:spPr/>
        <p:txBody>
          <a:bodyPr/>
          <a:lstStyle/>
          <a:p>
            <a:pPr>
              <a:defRPr/>
            </a:pPr>
            <a:endParaRPr lang="el-GR"/>
          </a:p>
        </p:txBody>
      </p:sp>
      <p:sp>
        <p:nvSpPr>
          <p:cNvPr id="5" name="4 - Θέση αριθμού διαφάνειας"/>
          <p:cNvSpPr>
            <a:spLocks noGrp="1"/>
          </p:cNvSpPr>
          <p:nvPr>
            <p:ph type="sldNum" sz="quarter" idx="12"/>
          </p:nvPr>
        </p:nvSpPr>
        <p:spPr/>
        <p:txBody>
          <a:bodyPr/>
          <a:lstStyle/>
          <a:p>
            <a:pPr>
              <a:defRPr/>
            </a:pPr>
            <a:fld id="{29942B1E-56F8-40DD-8EC4-0F6D1CE6DA9B}" type="slidenum">
              <a:rPr lang="el-GR" smtClean="0"/>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pPr>
              <a:defRPr/>
            </a:pPr>
            <a:fld id="{EB413191-B796-4495-ADC9-5EEF990B9BF4}" type="datetimeFigureOut">
              <a:rPr lang="el-GR" smtClean="0"/>
              <a:pPr>
                <a:defRPr/>
              </a:pPr>
              <a:t>9/5/2022</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pPr>
              <a:defRPr/>
            </a:pPr>
            <a:endParaRPr lang="el-GR"/>
          </a:p>
        </p:txBody>
      </p:sp>
      <p:sp>
        <p:nvSpPr>
          <p:cNvPr id="4" name="3 - Θέση αριθμού διαφάνειας"/>
          <p:cNvSpPr>
            <a:spLocks noGrp="1"/>
          </p:cNvSpPr>
          <p:nvPr>
            <p:ph type="sldNum" sz="quarter" idx="12"/>
          </p:nvPr>
        </p:nvSpPr>
        <p:spPr/>
        <p:txBody>
          <a:bodyPr/>
          <a:lstStyle/>
          <a:p>
            <a:pPr>
              <a:defRPr/>
            </a:pPr>
            <a:fld id="{C8836CA7-3AA5-458C-8347-E1A8102A144B}"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fld id="{88E1AB42-0DE3-4E73-93DC-AED391641626}" type="datetimeFigureOut">
              <a:rPr lang="el-GR" smtClean="0"/>
              <a:pPr>
                <a:defRPr/>
              </a:pPr>
              <a:t>9/5/2022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995A279E-9A19-4B33-9258-1DEB90347D13}" type="slidenum">
              <a:rPr lang="el-GR" smtClean="0"/>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566004B8-F1FA-46F3-A611-604ADD983E99}" type="datetimeFigureOut">
              <a:rPr lang="el-GR" smtClean="0"/>
              <a:pPr>
                <a:defRPr/>
              </a:pPr>
              <a:t>9/5/2022</a:t>
            </a:fld>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pPr>
              <a:defRPr/>
            </a:pPr>
            <a:fld id="{40949457-215E-4AE1-B920-9748002D3239}" type="slidenum">
              <a:rPr lang="el-GR" smtClean="0"/>
              <a:pPr>
                <a:defRPr/>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1AC76FF5-6CAA-41C9-8995-161C6F8CF465}" type="datetimeFigureOut">
              <a:rPr lang="el-GR" smtClean="0"/>
              <a:pPr>
                <a:defRPr/>
              </a:pPr>
              <a:t>9/5/2022</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ADCC6978-EB3E-4C52-A39A-39748CAE5CB1}"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eaLnBrk="1" fontAlgn="auto" hangingPunct="1">
              <a:spcAft>
                <a:spcPts val="0"/>
              </a:spcAft>
              <a:defRPr/>
            </a:pPr>
            <a:r>
              <a:rPr lang="el-GR" dirty="0" smtClean="0"/>
              <a:t>ΕΙΔΙΚΕΣ ΟΜΑΔΕΣ</a:t>
            </a:r>
            <a:br>
              <a:rPr lang="el-GR" dirty="0" smtClean="0"/>
            </a:br>
            <a:r>
              <a:rPr lang="el-GR" dirty="0" smtClean="0"/>
              <a:t>ΡΟΛΟΣ ΕΚΠΑΙΔΕΥΤΗ</a:t>
            </a:r>
            <a:endParaRPr lang="el-GR" dirty="0"/>
          </a:p>
        </p:txBody>
      </p:sp>
      <p:sp>
        <p:nvSpPr>
          <p:cNvPr id="5123" name="2 - Υπότιτλος"/>
          <p:cNvSpPr>
            <a:spLocks noGrp="1"/>
          </p:cNvSpPr>
          <p:nvPr>
            <p:ph type="subTitle" idx="1"/>
          </p:nvPr>
        </p:nvSpPr>
        <p:spPr/>
        <p:txBody>
          <a:bodyPr/>
          <a:lstStyle/>
          <a:p>
            <a:pPr marR="0" eaLnBrk="1" hangingPunct="1"/>
            <a:r>
              <a:rPr lang="el-GR" dirty="0" smtClean="0"/>
              <a:t>Ιωσήφ Φραγκούλης</a:t>
            </a:r>
          </a:p>
          <a:p>
            <a:pPr marR="0" eaLnBrk="1" hangingPunct="1"/>
            <a:r>
              <a:rPr lang="el-GR" dirty="0" smtClean="0"/>
              <a:t>Καθηγητής- ΑΣΠΑΙΤΕ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76672"/>
            <a:ext cx="7772400" cy="720080"/>
          </a:xfrm>
        </p:spPr>
        <p:txBody>
          <a:bodyPr>
            <a:normAutofit fontScale="90000"/>
          </a:bodyPr>
          <a:lstStyle/>
          <a:p>
            <a:r>
              <a:rPr lang="el-GR" sz="4400" dirty="0" smtClean="0"/>
              <a:t>ΡΟΛΟΙ ΕΚΠΑΙΔΕΥΤΗ ΕΝΗΛΙΚΩΝ</a:t>
            </a:r>
            <a:endParaRPr lang="el-GR" sz="4400" dirty="0"/>
          </a:p>
        </p:txBody>
      </p:sp>
      <p:sp>
        <p:nvSpPr>
          <p:cNvPr id="3" name="2 - Θέση κειμένου"/>
          <p:cNvSpPr>
            <a:spLocks noGrp="1"/>
          </p:cNvSpPr>
          <p:nvPr>
            <p:ph type="body" idx="1"/>
          </p:nvPr>
        </p:nvSpPr>
        <p:spPr>
          <a:xfrm>
            <a:off x="530352" y="1916832"/>
            <a:ext cx="7772400" cy="4248472"/>
          </a:xfrm>
        </p:spPr>
        <p:txBody>
          <a:bodyPr>
            <a:normAutofit/>
          </a:bodyPr>
          <a:lstStyle/>
          <a:p>
            <a:pPr algn="l"/>
            <a:r>
              <a:rPr lang="el-GR" b="1" dirty="0" smtClean="0"/>
              <a:t>Προσόντα εκπαιδευτή ενηλίκων ΕΚΟ</a:t>
            </a:r>
            <a:r>
              <a:rPr lang="el-GR" dirty="0" smtClean="0"/>
              <a:t>:</a:t>
            </a:r>
          </a:p>
          <a:p>
            <a:pPr algn="l">
              <a:buFont typeface="Wingdings" pitchFamily="2" charset="2"/>
              <a:buChar char="v"/>
            </a:pPr>
            <a:r>
              <a:rPr lang="el-GR" dirty="0" smtClean="0"/>
              <a:t>Νοιάζεται και αποδέχεται τους εκπαιδευόμενους</a:t>
            </a:r>
          </a:p>
          <a:p>
            <a:pPr algn="l">
              <a:buFont typeface="Wingdings" pitchFamily="2" charset="2"/>
              <a:buChar char="v"/>
            </a:pPr>
            <a:r>
              <a:rPr lang="el-GR" dirty="0" smtClean="0"/>
              <a:t>Επικοινωνεί ουσιαστικά</a:t>
            </a:r>
          </a:p>
          <a:p>
            <a:pPr algn="l">
              <a:buFont typeface="Wingdings" pitchFamily="2" charset="2"/>
              <a:buChar char="v"/>
            </a:pPr>
            <a:r>
              <a:rPr lang="el-GR" dirty="0" smtClean="0"/>
              <a:t>Οργανώνει και συντονίζει την ομάδα</a:t>
            </a:r>
          </a:p>
          <a:p>
            <a:pPr algn="l">
              <a:buFont typeface="Wingdings" pitchFamily="2" charset="2"/>
              <a:buChar char="v"/>
            </a:pPr>
            <a:r>
              <a:rPr lang="el-GR" dirty="0" smtClean="0"/>
              <a:t>Προσδιορίζει το κατάλληλο περιεχόμενο και διδακτικό υλικό</a:t>
            </a:r>
          </a:p>
          <a:p>
            <a:pPr algn="l">
              <a:buFont typeface="Wingdings" pitchFamily="2" charset="2"/>
              <a:buChar char="v"/>
            </a:pPr>
            <a:r>
              <a:rPr lang="el-GR" dirty="0" smtClean="0"/>
              <a:t>Συμβάλει στην κοινωνική/επαγγελματική ένταξη των εκπαιδευομένων συνδέοντας το περιεχόμενο της εκπαίδευσης με τις συνθήκες της τοπικής ή ευρύτερης κοινωνίας</a:t>
            </a:r>
          </a:p>
          <a:p>
            <a:pPr algn="l">
              <a:buFont typeface="Wingdings" pitchFamily="2" charset="2"/>
              <a:buChar char="v"/>
            </a:pPr>
            <a:r>
              <a:rPr lang="el-GR" dirty="0" smtClean="0"/>
              <a:t>Έχει αυτογνωσία</a:t>
            </a:r>
          </a:p>
          <a:p>
            <a:pPr algn="l">
              <a:buFont typeface="Wingdings" pitchFamily="2" charset="2"/>
              <a:buChar char="v"/>
            </a:pPr>
            <a:r>
              <a:rPr lang="el-GR" dirty="0" err="1" smtClean="0"/>
              <a:t>Αυτοαξιολογείται</a:t>
            </a:r>
            <a:r>
              <a:rPr lang="el-GR" dirty="0" smtClean="0"/>
              <a:t> και αναπτύσσεται</a:t>
            </a:r>
          </a:p>
          <a:p>
            <a:pPr>
              <a:buFont typeface="Wingdings" pitchFamily="2" charset="2"/>
              <a:buChar char="v"/>
            </a:pPr>
            <a:endParaRPr lang="el-GR" dirty="0" smtClean="0"/>
          </a:p>
          <a:p>
            <a:pPr>
              <a:buFont typeface="Wingdings" pitchFamily="2" charset="2"/>
              <a:buChar char="v"/>
            </a:pPr>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04664"/>
            <a:ext cx="7772400" cy="936104"/>
          </a:xfrm>
        </p:spPr>
        <p:txBody>
          <a:bodyPr/>
          <a:lstStyle/>
          <a:p>
            <a:pPr eaLnBrk="1" fontAlgn="auto" hangingPunct="1">
              <a:spcAft>
                <a:spcPts val="0"/>
              </a:spcAft>
              <a:defRPr/>
            </a:pPr>
            <a:r>
              <a:rPr lang="el-GR" sz="4800" dirty="0" smtClean="0"/>
              <a:t> ΟΜΑΔΕΣ</a:t>
            </a:r>
            <a:endParaRPr lang="el-GR" sz="4800" dirty="0"/>
          </a:p>
        </p:txBody>
      </p:sp>
      <p:sp>
        <p:nvSpPr>
          <p:cNvPr id="6147" name="2 - Θέση κειμένου"/>
          <p:cNvSpPr>
            <a:spLocks noGrp="1"/>
          </p:cNvSpPr>
          <p:nvPr>
            <p:ph type="body" idx="1"/>
          </p:nvPr>
        </p:nvSpPr>
        <p:spPr>
          <a:xfrm>
            <a:off x="530225" y="1484313"/>
            <a:ext cx="6970733" cy="5040312"/>
          </a:xfrm>
        </p:spPr>
        <p:txBody>
          <a:bodyPr/>
          <a:lstStyle/>
          <a:p>
            <a:pPr algn="l" eaLnBrk="1" hangingPunct="1"/>
            <a:r>
              <a:rPr lang="el-GR" b="1" dirty="0" smtClean="0"/>
              <a:t>ΧΑΡΑΚΤΗΡΙΣΤΙΚΑ ΟΜΑΔΑΣ</a:t>
            </a:r>
          </a:p>
          <a:p>
            <a:pPr algn="l" eaLnBrk="1" hangingPunct="1"/>
            <a:endParaRPr lang="el-GR" dirty="0" smtClean="0"/>
          </a:p>
          <a:p>
            <a:pPr algn="l" eaLnBrk="1" hangingPunct="1"/>
            <a:r>
              <a:rPr lang="el-GR" sz="2400" dirty="0" err="1" smtClean="0"/>
              <a:t>Γκιάστας</a:t>
            </a:r>
            <a:r>
              <a:rPr lang="en-US" sz="2400" dirty="0" smtClean="0"/>
              <a:t>:</a:t>
            </a:r>
            <a:r>
              <a:rPr lang="el-GR" sz="2400" dirty="0" smtClean="0"/>
              <a:t>α) εξωτερικό χαρακτηριστικό η αλληλεπίδραση των μελών β)εσωτερικό χαρακτηριστικό η αίσθηση του «</a:t>
            </a:r>
            <a:r>
              <a:rPr lang="el-GR" sz="2400" dirty="0" err="1" smtClean="0"/>
              <a:t>ανήκειν</a:t>
            </a:r>
            <a:r>
              <a:rPr lang="el-GR" sz="2400" dirty="0" smtClean="0"/>
              <a:t>»</a:t>
            </a:r>
          </a:p>
          <a:p>
            <a:pPr algn="l" eaLnBrk="1" hangingPunct="1"/>
            <a:endParaRPr lang="el-GR" sz="2400" dirty="0" smtClean="0"/>
          </a:p>
          <a:p>
            <a:pPr algn="l" eaLnBrk="1" hangingPunct="1"/>
            <a:r>
              <a:rPr lang="en-US" sz="2400" dirty="0" smtClean="0"/>
              <a:t>Rogers: </a:t>
            </a:r>
            <a:r>
              <a:rPr lang="el-GR" sz="2400" dirty="0" smtClean="0"/>
              <a:t>α) αλληλεπίδραση (μέσω της οποίας δημιουργούνται κοινοί κώδικες, στάσεις, αξίες)</a:t>
            </a:r>
          </a:p>
          <a:p>
            <a:pPr algn="l" eaLnBrk="1" hangingPunct="1"/>
            <a:r>
              <a:rPr lang="el-GR" sz="2400" dirty="0" smtClean="0"/>
              <a:t>β) κοινή ταυτότητα: συνήθως ένας κοινός στόχος</a:t>
            </a:r>
          </a:p>
          <a:p>
            <a:pPr eaLnBrk="1" hangingPunct="1"/>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908720"/>
            <a:ext cx="7772400" cy="734330"/>
          </a:xfrm>
        </p:spPr>
        <p:txBody>
          <a:bodyPr/>
          <a:lstStyle/>
          <a:p>
            <a:pPr eaLnBrk="1" fontAlgn="auto" hangingPunct="1">
              <a:spcAft>
                <a:spcPts val="0"/>
              </a:spcAft>
              <a:defRPr/>
            </a:pPr>
            <a:r>
              <a:rPr lang="el-GR" sz="3200" dirty="0" smtClean="0"/>
              <a:t> ΟΜΑΔΕΣ</a:t>
            </a:r>
            <a:endParaRPr lang="el-GR" sz="3200" dirty="0"/>
          </a:p>
        </p:txBody>
      </p:sp>
      <p:sp>
        <p:nvSpPr>
          <p:cNvPr id="3" name="2 - Θέση κειμένου"/>
          <p:cNvSpPr>
            <a:spLocks noGrp="1"/>
          </p:cNvSpPr>
          <p:nvPr>
            <p:ph type="body" idx="1"/>
          </p:nvPr>
        </p:nvSpPr>
        <p:spPr>
          <a:xfrm>
            <a:off x="530225" y="1714488"/>
            <a:ext cx="7327923" cy="4451362"/>
          </a:xfrm>
        </p:spPr>
        <p:txBody>
          <a:bodyPr>
            <a:normAutofit/>
          </a:bodyPr>
          <a:lstStyle/>
          <a:p>
            <a:pPr eaLnBrk="1" fontAlgn="auto" hangingPunct="1">
              <a:spcAft>
                <a:spcPts val="0"/>
              </a:spcAft>
              <a:buClr>
                <a:schemeClr val="accent3"/>
              </a:buClr>
              <a:buFont typeface="Wingdings 2"/>
              <a:buNone/>
              <a:defRPr/>
            </a:pPr>
            <a:r>
              <a:rPr lang="el-GR" sz="2000" b="1" dirty="0" smtClean="0"/>
              <a:t>ΣΤΑΔΙΑ ΔΙΑΜΟΡΦΩΣΗΣ ΤΗΣ ΟΜΑΔΑΣ</a:t>
            </a:r>
          </a:p>
          <a:p>
            <a:pPr algn="l" eaLnBrk="1" fontAlgn="auto" hangingPunct="1">
              <a:spcAft>
                <a:spcPts val="0"/>
              </a:spcAft>
              <a:buClr>
                <a:schemeClr val="accent3"/>
              </a:buClr>
              <a:buFont typeface="Wingdings" pitchFamily="2" charset="2"/>
              <a:buChar char="v"/>
              <a:defRPr/>
            </a:pPr>
            <a:r>
              <a:rPr lang="el-GR" sz="2000" b="1" dirty="0" smtClean="0"/>
              <a:t>Διαμόρφωση</a:t>
            </a:r>
            <a:r>
              <a:rPr lang="el-GR" sz="2000" dirty="0" smtClean="0"/>
              <a:t> (</a:t>
            </a:r>
            <a:r>
              <a:rPr lang="en-US" sz="2000" dirty="0" smtClean="0"/>
              <a:t>forming): </a:t>
            </a:r>
            <a:r>
              <a:rPr lang="el-GR" sz="2000" dirty="0" smtClean="0"/>
              <a:t>προσπάθεια μελών να γνωριστούν, να βρουν το ρόλο τους στην ομάδα, να καθορίσουν στόχους</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Σύγκρουση</a:t>
            </a:r>
            <a:r>
              <a:rPr lang="el-GR" sz="2000" dirty="0" smtClean="0"/>
              <a:t> </a:t>
            </a:r>
            <a:r>
              <a:rPr lang="en-US" sz="2000" dirty="0" smtClean="0"/>
              <a:t>(storming): </a:t>
            </a:r>
            <a:r>
              <a:rPr lang="el-GR" sz="2000" dirty="0" smtClean="0"/>
              <a:t>έντονο άγχος μελών, εκδήλωση διαφορετικών απόψεων/εμπειριών/στόχων/συναισθημάτων, αντιπαράθεση με τον εκπαιδευτή και τα μέλη</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Ρύθμιση</a:t>
            </a:r>
            <a:r>
              <a:rPr lang="el-GR" sz="2000" dirty="0" smtClean="0"/>
              <a:t> </a:t>
            </a:r>
            <a:r>
              <a:rPr lang="en-US" sz="2000" dirty="0" smtClean="0"/>
              <a:t>(</a:t>
            </a:r>
            <a:r>
              <a:rPr lang="en-US" sz="2000" dirty="0" err="1" smtClean="0"/>
              <a:t>norming</a:t>
            </a:r>
            <a:r>
              <a:rPr lang="en-US" sz="2000" dirty="0" smtClean="0"/>
              <a:t>): </a:t>
            </a:r>
            <a:r>
              <a:rPr lang="el-GR" sz="2000" dirty="0" smtClean="0"/>
              <a:t>θέση κανόνων, αποδοχή της ανοικτής ανταλλαγής εμπειριών, απόψεων, συναισθημάτων μελών</a:t>
            </a:r>
            <a:endParaRPr lang="en-US" sz="2000" dirty="0" smtClean="0"/>
          </a:p>
          <a:p>
            <a:pPr algn="l" eaLnBrk="1" fontAlgn="auto" hangingPunct="1">
              <a:spcAft>
                <a:spcPts val="0"/>
              </a:spcAft>
              <a:buClr>
                <a:schemeClr val="accent3"/>
              </a:buClr>
              <a:buFont typeface="Wingdings" pitchFamily="2" charset="2"/>
              <a:buChar char="v"/>
              <a:defRPr/>
            </a:pPr>
            <a:r>
              <a:rPr lang="el-GR" sz="2000" b="1" dirty="0" smtClean="0"/>
              <a:t>Δράση/Απόδοση</a:t>
            </a:r>
            <a:r>
              <a:rPr lang="el-GR" sz="2000" dirty="0" smtClean="0"/>
              <a:t> </a:t>
            </a:r>
            <a:r>
              <a:rPr lang="en-US" sz="2000" dirty="0" smtClean="0"/>
              <a:t>(performing): </a:t>
            </a:r>
            <a:r>
              <a:rPr lang="el-GR" sz="2000" dirty="0" smtClean="0"/>
              <a:t>αναπτύσσεται η συνεργασία των μελών για την επίτευξη των στόχων</a:t>
            </a:r>
            <a:endParaRPr lang="en-US" sz="2000" dirty="0" smtClean="0"/>
          </a:p>
          <a:p>
            <a:pPr algn="l" eaLnBrk="1" fontAlgn="auto" hangingPunct="1">
              <a:spcAft>
                <a:spcPts val="0"/>
              </a:spcAft>
              <a:buClr>
                <a:schemeClr val="accent3"/>
              </a:buClr>
              <a:buFont typeface="Wingdings" pitchFamily="2" charset="2"/>
              <a:buChar char="v"/>
              <a:defRPr/>
            </a:pPr>
            <a:r>
              <a:rPr lang="el-GR" sz="2000" dirty="0" smtClean="0"/>
              <a:t>[</a:t>
            </a:r>
            <a:r>
              <a:rPr lang="el-GR" sz="2000" b="1" dirty="0" smtClean="0"/>
              <a:t>Ολοκλήρωση</a:t>
            </a:r>
            <a:r>
              <a:rPr lang="el-GR" sz="2000" dirty="0" smtClean="0"/>
              <a:t> </a:t>
            </a:r>
            <a:r>
              <a:rPr lang="en-US" sz="2000" dirty="0" smtClean="0"/>
              <a:t>(adjourning): </a:t>
            </a:r>
            <a:r>
              <a:rPr lang="el-GR" sz="2000" dirty="0" smtClean="0"/>
              <a:t>οι στόχοι έχουν επιτευχθεί και μειώνεται ο συναισθηματικός δεσμός με την ομάδα]</a:t>
            </a:r>
          </a:p>
          <a:p>
            <a:pPr eaLnBrk="1" fontAlgn="auto" hangingPunct="1">
              <a:spcAft>
                <a:spcPts val="0"/>
              </a:spcAft>
              <a:buClr>
                <a:schemeClr val="accent3"/>
              </a:buClr>
              <a:buFont typeface="Wingdings 2"/>
              <a:buNone/>
              <a:defRPr/>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76672"/>
            <a:ext cx="7772400" cy="792088"/>
          </a:xfrm>
        </p:spPr>
        <p:txBody>
          <a:bodyPr>
            <a:normAutofit/>
          </a:bodyPr>
          <a:lstStyle/>
          <a:p>
            <a:r>
              <a:rPr lang="el-GR" sz="4400" dirty="0" smtClean="0"/>
              <a:t>ΟΜΑΔΕΣ</a:t>
            </a:r>
            <a:endParaRPr lang="el-GR" sz="4400" dirty="0"/>
          </a:p>
        </p:txBody>
      </p:sp>
      <p:sp>
        <p:nvSpPr>
          <p:cNvPr id="3" name="2 - Θέση κειμένου"/>
          <p:cNvSpPr>
            <a:spLocks noGrp="1"/>
          </p:cNvSpPr>
          <p:nvPr>
            <p:ph type="body" idx="1"/>
          </p:nvPr>
        </p:nvSpPr>
        <p:spPr>
          <a:xfrm>
            <a:off x="530352" y="1340768"/>
            <a:ext cx="7042044" cy="4608512"/>
          </a:xfrm>
        </p:spPr>
        <p:txBody>
          <a:bodyPr/>
          <a:lstStyle/>
          <a:p>
            <a:pPr algn="just"/>
            <a:r>
              <a:rPr lang="el-GR" sz="2000" dirty="0" smtClean="0"/>
              <a:t>Πολύ σημαντική η πρώτη συνάντηση με κάθε ομάδα εκπαιδευομένων, η οποία συνήθως χαρακτηρίζεται από: </a:t>
            </a:r>
            <a:endParaRPr lang="en-US" sz="2000" dirty="0" smtClean="0"/>
          </a:p>
          <a:p>
            <a:pPr algn="just"/>
            <a:endParaRPr lang="en-US" sz="2000" dirty="0" smtClean="0"/>
          </a:p>
          <a:p>
            <a:pPr algn="just"/>
            <a:r>
              <a:rPr lang="el-GR" sz="2000" dirty="0" smtClean="0"/>
              <a:t>Άγχος των εκπαιδευομένων για το πρόγραμμα εκπαίδευσης, </a:t>
            </a:r>
            <a:endParaRPr lang="en-US" sz="2000" dirty="0" smtClean="0"/>
          </a:p>
          <a:p>
            <a:pPr algn="just"/>
            <a:r>
              <a:rPr lang="el-GR" sz="2000" dirty="0" smtClean="0"/>
              <a:t>άγχος για την επικοινωνία με τα υπόλοιπα μέλη της ομάδας και τον εκπαιδευτή και ανακίνηση ζητημάτων αυτοεκτίμησης (κοινωνικά, ακαδημαϊκά).</a:t>
            </a:r>
          </a:p>
          <a:p>
            <a:endParaRPr lang="el-GR" dirty="0" smtClean="0"/>
          </a:p>
          <a:p>
            <a:endParaRPr lang="el-GR"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548680"/>
            <a:ext cx="7772400" cy="648072"/>
          </a:xfrm>
        </p:spPr>
        <p:txBody>
          <a:bodyPr>
            <a:normAutofit fontScale="90000"/>
          </a:bodyPr>
          <a:lstStyle/>
          <a:p>
            <a:r>
              <a:rPr lang="el-GR" sz="4400" dirty="0" smtClean="0"/>
              <a:t>ΕΙΔΙΚΕΣ ΟΜΑΔΕΣ</a:t>
            </a:r>
            <a:endParaRPr lang="el-GR" sz="4400" dirty="0"/>
          </a:p>
        </p:txBody>
      </p:sp>
      <p:sp>
        <p:nvSpPr>
          <p:cNvPr id="3" name="2 - Θέση κειμένου"/>
          <p:cNvSpPr>
            <a:spLocks noGrp="1"/>
          </p:cNvSpPr>
          <p:nvPr>
            <p:ph type="body" idx="1"/>
          </p:nvPr>
        </p:nvSpPr>
        <p:spPr>
          <a:xfrm>
            <a:off x="530352" y="1340768"/>
            <a:ext cx="7113482" cy="4824536"/>
          </a:xfrm>
        </p:spPr>
        <p:txBody>
          <a:bodyPr>
            <a:normAutofit fontScale="92500" lnSpcReduction="10000"/>
          </a:bodyPr>
          <a:lstStyle/>
          <a:p>
            <a:r>
              <a:rPr lang="en-US" sz="1800" dirty="0" smtClean="0"/>
              <a:t>O</a:t>
            </a:r>
            <a:r>
              <a:rPr lang="el-GR" sz="1800" dirty="0" smtClean="0"/>
              <a:t>ι Ευπαθείς Ομάδες Πληθυσμού διακρίνονται σε δύο κατηγορίες;</a:t>
            </a:r>
          </a:p>
          <a:p>
            <a:pPr algn="just"/>
            <a:r>
              <a:rPr lang="el-GR" sz="1800" dirty="0" smtClean="0"/>
              <a:t>α) Στις "</a:t>
            </a:r>
            <a:r>
              <a:rPr lang="el-GR" sz="1800" b="1" dirty="0" smtClean="0"/>
              <a:t>Ευάλωτες Ομάδες Πληθυσμού</a:t>
            </a:r>
            <a:r>
              <a:rPr lang="el-GR" sz="1800" dirty="0" smtClean="0"/>
              <a:t>" ανήκουν οι ομάδες εκείνες του πληθυσμού που η ένταξη τους στην κοινωνική και οικονομική ζωή εμποδίζεται από σωματικά και ψυχικά αίτια ή λόγω </a:t>
            </a:r>
            <a:r>
              <a:rPr lang="el-GR" sz="1800" dirty="0" err="1" smtClean="0"/>
              <a:t>παραβατικής</a:t>
            </a:r>
            <a:r>
              <a:rPr lang="el-GR" sz="1800" dirty="0" smtClean="0"/>
              <a:t> συμπεριφοράς. Σε αυτές ανήκουν άτομα με αναπηρίες (σωματικές ή ψυχικές ή νοητικές ή αισθητηριακές), εξαρτημένα ή </a:t>
            </a:r>
            <a:r>
              <a:rPr lang="el-GR" sz="1800" dirty="0" err="1" smtClean="0"/>
              <a:t>απεξαρτημένα</a:t>
            </a:r>
            <a:r>
              <a:rPr lang="el-GR" sz="1800" dirty="0" smtClean="0"/>
              <a:t> από ουσίες άτομα, οροθετικοί, φυλακισμένοι/αποφυλακισμένοι, ανήλικοι παραβάτες.</a:t>
            </a:r>
            <a:endParaRPr lang="en-US" sz="1800" dirty="0"/>
          </a:p>
          <a:p>
            <a:endParaRPr lang="el-GR" sz="1800" dirty="0" smtClean="0"/>
          </a:p>
          <a:p>
            <a:pPr algn="just"/>
            <a:r>
              <a:rPr lang="el-GR" sz="1800" dirty="0" smtClean="0"/>
              <a:t>β) Στις "</a:t>
            </a:r>
            <a:r>
              <a:rPr lang="el-GR" sz="1800" b="1" dirty="0" smtClean="0"/>
              <a:t>Ειδικές Ομάδες Πληθυσμού</a:t>
            </a:r>
            <a:r>
              <a:rPr lang="el-GR" sz="1800" dirty="0" smtClean="0"/>
              <a:t>" ανήκουν οι ομάδες εκείνες του πληθυσμού οι οποίες βρίσκονται σε μειονεκτική θέση ως προς την ομαλή ένταξη τους στην αγορά εργασίας, από οικονομικά, κοινωνικά και πολιτισμικά αίτια. Σε αυτές ανήκουν ενδεικτικά οι άνεργοι νέοι, οι άνεργες γυναίκες, οι άνεργοι άνω των πενήντα ετών, οι μακροχρόνια άνεργοι, οι αρχηγοί </a:t>
            </a:r>
            <a:r>
              <a:rPr lang="el-GR" sz="1800" dirty="0" err="1" smtClean="0"/>
              <a:t>μονογονεϊκών</a:t>
            </a:r>
            <a:r>
              <a:rPr lang="el-GR" sz="1800" dirty="0" smtClean="0"/>
              <a:t> οικογενειών και τα μέλη πολύτεκνων οικογενειών, γυναίκες θύματα κακοποίησης, οι αναλφάβητοι, οι κάτοικοι απομακρυσμένων ορεινών και νησιωτικών περιοχών, τα άτομα με πολιτισμικές ιδιαιτερότητες, οι μετανάστες και οι πρόσφυγες.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333375"/>
            <a:ext cx="7772400" cy="1079500"/>
          </a:xfrm>
        </p:spPr>
        <p:txBody>
          <a:bodyPr/>
          <a:lstStyle/>
          <a:p>
            <a:pPr eaLnBrk="1" fontAlgn="auto" hangingPunct="1">
              <a:spcAft>
                <a:spcPts val="0"/>
              </a:spcAft>
              <a:defRPr/>
            </a:pPr>
            <a:r>
              <a:rPr lang="el-GR" sz="4400" dirty="0" smtClean="0"/>
              <a:t>ΕΙΔΙΚΕΣ ΟΜΑΔΕΣ</a:t>
            </a:r>
            <a:endParaRPr lang="el-GR" sz="4400" dirty="0"/>
          </a:p>
        </p:txBody>
      </p:sp>
      <p:sp>
        <p:nvSpPr>
          <p:cNvPr id="16387" name="2 - Θέση κειμένου"/>
          <p:cNvSpPr>
            <a:spLocks noGrp="1"/>
          </p:cNvSpPr>
          <p:nvPr>
            <p:ph type="body" idx="1"/>
          </p:nvPr>
        </p:nvSpPr>
        <p:spPr>
          <a:xfrm>
            <a:off x="530225" y="1412875"/>
            <a:ext cx="6899296" cy="4464050"/>
          </a:xfrm>
        </p:spPr>
        <p:txBody>
          <a:bodyPr>
            <a:normAutofit fontScale="92500" lnSpcReduction="10000"/>
          </a:bodyPr>
          <a:lstStyle/>
          <a:p>
            <a:pPr eaLnBrk="1" hangingPunct="1"/>
            <a:r>
              <a:rPr lang="el-GR" b="1" dirty="0" smtClean="0"/>
              <a:t>Τέσσερις δράσεις είναι αναγκαίες</a:t>
            </a:r>
            <a:r>
              <a:rPr lang="en-US" b="1" dirty="0" smtClean="0"/>
              <a:t> </a:t>
            </a:r>
            <a:r>
              <a:rPr lang="el-GR" b="1" dirty="0" smtClean="0"/>
              <a:t>για την αποτελεσματική εκπαίδευση ΕΚΟ</a:t>
            </a:r>
            <a:r>
              <a:rPr lang="en-US" b="1" dirty="0" smtClean="0"/>
              <a:t>:</a:t>
            </a:r>
          </a:p>
          <a:p>
            <a:pPr algn="l" eaLnBrk="1" hangingPunct="1">
              <a:buFont typeface="Wingdings" pitchFamily="2" charset="2"/>
              <a:buChar char="Ø"/>
            </a:pPr>
            <a:r>
              <a:rPr lang="el-GR" dirty="0" smtClean="0"/>
              <a:t>Διερεύνηση των χαρακτηριστικών και των ιδιαίτερων αναγκών κάθε ομάδας (ατομικών, εκπαιδευτικών, κοινωνικών-εργασιακών)</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Ψυχοκοινωνική υποστήριξη των εκπαιδευομένων και των οικογενειών τους με συμπληρωματικές δράσεις</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Εκπαίδευση των εκπαιδευτών ώστε να είναι κατάλληλα προετοιμασμένοι</a:t>
            </a:r>
          </a:p>
          <a:p>
            <a:pPr algn="l" eaLnBrk="1" hangingPunct="1">
              <a:buFont typeface="Wingdings" pitchFamily="2" charset="2"/>
              <a:buChar char="Ø"/>
            </a:pPr>
            <a:endParaRPr lang="el-GR" dirty="0" smtClean="0"/>
          </a:p>
          <a:p>
            <a:pPr algn="l" eaLnBrk="1" hangingPunct="1">
              <a:buFont typeface="Wingdings" pitchFamily="2" charset="2"/>
              <a:buChar char="Ø"/>
            </a:pPr>
            <a:r>
              <a:rPr lang="el-GR" dirty="0" smtClean="0"/>
              <a:t>Διασύνδεση των εκπαιδευομένων με την αγορά εργασίας (ενημέρωση εργοδοτών, συνεργασία με αρμόδιους φορείς)</a:t>
            </a:r>
          </a:p>
          <a:p>
            <a:pPr eaLnBrk="1" hangingPunct="1"/>
            <a:endParaRPr lang="el-G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333375"/>
            <a:ext cx="7772400" cy="863600"/>
          </a:xfrm>
        </p:spPr>
        <p:txBody>
          <a:bodyPr>
            <a:normAutofit fontScale="90000"/>
          </a:bodyPr>
          <a:lstStyle/>
          <a:p>
            <a:pPr eaLnBrk="1" fontAlgn="auto" hangingPunct="1">
              <a:spcAft>
                <a:spcPts val="0"/>
              </a:spcAft>
              <a:defRPr/>
            </a:pPr>
            <a:r>
              <a:rPr lang="el-GR" sz="4400" dirty="0" smtClean="0"/>
              <a:t>ΡΟΛΟΙ ΕΚΠΑΙΔΕΥΤΗ ΕΝΗΛΙΚΩΝ</a:t>
            </a:r>
            <a:endParaRPr lang="el-GR" sz="4400" dirty="0"/>
          </a:p>
        </p:txBody>
      </p:sp>
      <p:sp>
        <p:nvSpPr>
          <p:cNvPr id="14339" name="2 - Θέση κειμένου"/>
          <p:cNvSpPr>
            <a:spLocks noGrp="1"/>
          </p:cNvSpPr>
          <p:nvPr>
            <p:ph type="body" idx="1"/>
          </p:nvPr>
        </p:nvSpPr>
        <p:spPr>
          <a:xfrm>
            <a:off x="530225" y="1285861"/>
            <a:ext cx="7113609" cy="4879990"/>
          </a:xfrm>
        </p:spPr>
        <p:txBody>
          <a:bodyPr/>
          <a:lstStyle/>
          <a:p>
            <a:pPr algn="ctr" eaLnBrk="1" hangingPunct="1"/>
            <a:r>
              <a:rPr lang="el-GR" dirty="0" smtClean="0"/>
              <a:t>ΡΟΛΟΙ ΤΟΥ ΕΚΠΑΙΔΕΥΤΗ ΕΝΗΛΙΚΩΝ </a:t>
            </a:r>
          </a:p>
          <a:p>
            <a:pPr algn="ctr" eaLnBrk="1" hangingPunct="1"/>
            <a:r>
              <a:rPr lang="el-GR" dirty="0" smtClean="0"/>
              <a:t>(ΠΟΛΛΑΠΛΟΙ, ΣΥΜΠΛΗΡΩΜΑΤΙΚΟΙ)</a:t>
            </a:r>
          </a:p>
          <a:p>
            <a:pPr eaLnBrk="1" hangingPunct="1"/>
            <a:endParaRPr lang="el-GR" dirty="0" smtClean="0"/>
          </a:p>
          <a:p>
            <a:pPr algn="l" eaLnBrk="1" hangingPunct="1"/>
            <a:r>
              <a:rPr lang="el-GR" b="1" dirty="0" smtClean="0"/>
              <a:t>Αρχηγός της ομάδας </a:t>
            </a:r>
            <a:r>
              <a:rPr lang="el-GR" dirty="0" smtClean="0"/>
              <a:t>(να κρατήσει την ομάδα ενωμένη και λειτουργική)</a:t>
            </a:r>
          </a:p>
          <a:p>
            <a:pPr algn="l" eaLnBrk="1" hangingPunct="1"/>
            <a:r>
              <a:rPr lang="el-GR" b="1" dirty="0" smtClean="0"/>
              <a:t>Εκπαιδευτής</a:t>
            </a:r>
            <a:r>
              <a:rPr lang="el-GR" dirty="0" smtClean="0"/>
              <a:t> (φορέας της αλλαγής)</a:t>
            </a:r>
          </a:p>
          <a:p>
            <a:pPr algn="l" eaLnBrk="1" hangingPunct="1"/>
            <a:r>
              <a:rPr lang="el-GR" b="1" dirty="0" smtClean="0"/>
              <a:t>Μέλος της ομάδας </a:t>
            </a:r>
            <a:r>
              <a:rPr lang="el-GR" dirty="0" smtClean="0"/>
              <a:t>(που υπόκειται και ο ίδιος στις πιέσεις που αυτή ασκεί)</a:t>
            </a:r>
          </a:p>
          <a:p>
            <a:pPr algn="l" eaLnBrk="1" hangingPunct="1"/>
            <a:r>
              <a:rPr lang="el-GR" dirty="0" smtClean="0"/>
              <a:t>«</a:t>
            </a:r>
            <a:r>
              <a:rPr lang="el-GR" b="1" dirty="0" smtClean="0"/>
              <a:t>Κοινό</a:t>
            </a:r>
            <a:r>
              <a:rPr lang="el-GR" dirty="0" smtClean="0"/>
              <a:t>» (άτομο έξω από την ομάδα ενώπιον του οποίου τα μέλη θα δείξουν τι έμαθαν επιδιώκοντας αναγνώριση και ενίσχυση) </a:t>
            </a:r>
            <a:r>
              <a:rPr lang="en-US" dirty="0" smtClean="0"/>
              <a:t>(Rogers</a:t>
            </a:r>
            <a:r>
              <a:rPr lang="el-GR" dirty="0" smtClean="0"/>
              <a:t> 1998, σελ. </a:t>
            </a:r>
            <a:r>
              <a:rPr lang="en-US" dirty="0" smtClean="0"/>
              <a:t>219)</a:t>
            </a:r>
            <a:endParaRPr lang="el-GR" dirty="0" smtClean="0"/>
          </a:p>
          <a:p>
            <a:pPr algn="l" eaLnBrk="1" hangingPunct="1"/>
            <a:endParaRPr lang="el-G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225" y="260350"/>
            <a:ext cx="7772400" cy="648370"/>
          </a:xfrm>
        </p:spPr>
        <p:txBody>
          <a:bodyPr>
            <a:normAutofit fontScale="90000"/>
          </a:bodyPr>
          <a:lstStyle/>
          <a:p>
            <a:pPr eaLnBrk="1" fontAlgn="auto" hangingPunct="1">
              <a:spcAft>
                <a:spcPts val="0"/>
              </a:spcAft>
              <a:defRPr/>
            </a:pPr>
            <a:r>
              <a:rPr lang="el-GR" sz="4400" dirty="0" smtClean="0"/>
              <a:t>ΡΟΛΟΙ ΕΚΠΑΙΔΕΥΤΗ ΕΝΗΛΙΚΩΝ</a:t>
            </a:r>
            <a:endParaRPr lang="el-GR" sz="4400" dirty="0"/>
          </a:p>
        </p:txBody>
      </p:sp>
      <p:sp>
        <p:nvSpPr>
          <p:cNvPr id="3" name="2 - Θέση κειμένου"/>
          <p:cNvSpPr>
            <a:spLocks noGrp="1"/>
          </p:cNvSpPr>
          <p:nvPr>
            <p:ph type="body" idx="1"/>
          </p:nvPr>
        </p:nvSpPr>
        <p:spPr>
          <a:xfrm>
            <a:off x="530225" y="1124744"/>
            <a:ext cx="7327923" cy="4752181"/>
          </a:xfrm>
        </p:spPr>
        <p:txBody>
          <a:bodyPr>
            <a:normAutofit fontScale="92500" lnSpcReduction="10000"/>
          </a:bodyPr>
          <a:lstStyle/>
          <a:p>
            <a:pPr eaLnBrk="1" fontAlgn="auto" hangingPunct="1">
              <a:spcAft>
                <a:spcPts val="0"/>
              </a:spcAft>
              <a:buClr>
                <a:schemeClr val="accent3"/>
              </a:buClr>
              <a:buFont typeface="Wingdings 2"/>
              <a:buNone/>
              <a:defRPr/>
            </a:pPr>
            <a:r>
              <a:rPr lang="el-GR" dirty="0" smtClean="0"/>
              <a:t>ΡΟΛΟΙ ΕΚΠΑΙΔΕΥΤΗ ΕΝΗΛΙΚΩΝ (ΠΟΛΛΑΠΛΟΙ, ΣΥΜΠΛΗΡΩΜΑΤΙΚΟΙ)</a:t>
            </a:r>
          </a:p>
          <a:p>
            <a:pPr algn="l" eaLnBrk="1" fontAlgn="auto" hangingPunct="1">
              <a:spcAft>
                <a:spcPts val="0"/>
              </a:spcAft>
              <a:buClr>
                <a:schemeClr val="accent3"/>
              </a:buClr>
              <a:buFont typeface="Wingdings" pitchFamily="2" charset="2"/>
              <a:buChar char="q"/>
              <a:defRPr/>
            </a:pPr>
            <a:r>
              <a:rPr lang="el-GR" dirty="0" smtClean="0"/>
              <a:t>Συντονιστής (διευκρινίζει τους ρόλους, εποπτεύει τις δραστηριότητες του προγράμματος)</a:t>
            </a:r>
          </a:p>
          <a:p>
            <a:pPr algn="l" eaLnBrk="1" fontAlgn="auto" hangingPunct="1">
              <a:spcAft>
                <a:spcPts val="0"/>
              </a:spcAft>
              <a:buClr>
                <a:schemeClr val="accent3"/>
              </a:buClr>
              <a:buFont typeface="Wingdings" pitchFamily="2" charset="2"/>
              <a:buChar char="q"/>
              <a:defRPr/>
            </a:pPr>
            <a:r>
              <a:rPr lang="el-GR" dirty="0" smtClean="0"/>
              <a:t>Διαμεσολαβητής (βοηθά να διαμορφώσουν οι εκπαιδευόμενοι τη σχέση με το μαθησιακό αντικείμενο μέσα από οργανωμένες δραστηριότητες)</a:t>
            </a:r>
          </a:p>
          <a:p>
            <a:pPr algn="l" eaLnBrk="1" fontAlgn="auto" hangingPunct="1">
              <a:spcAft>
                <a:spcPts val="0"/>
              </a:spcAft>
              <a:buClr>
                <a:schemeClr val="accent3"/>
              </a:buClr>
              <a:buFont typeface="Wingdings" pitchFamily="2" charset="2"/>
              <a:buChar char="q"/>
              <a:defRPr/>
            </a:pPr>
            <a:r>
              <a:rPr lang="el-GR" dirty="0" smtClean="0"/>
              <a:t>Καταλύτης (ενεργοποιεί τις μαθησιακές διαδικασίες αποφεύγοντας οι εκπαιδευόμενοι να είναι παθητικοί αποδέκτες)</a:t>
            </a:r>
          </a:p>
          <a:p>
            <a:pPr algn="l" eaLnBrk="1" fontAlgn="auto" hangingPunct="1">
              <a:spcAft>
                <a:spcPts val="0"/>
              </a:spcAft>
              <a:buClr>
                <a:schemeClr val="accent3"/>
              </a:buClr>
              <a:buFont typeface="Wingdings" pitchFamily="2" charset="2"/>
              <a:buChar char="q"/>
              <a:defRPr/>
            </a:pPr>
            <a:r>
              <a:rPr lang="el-GR" dirty="0" smtClean="0"/>
              <a:t>Καθοδηγητής Μάθησης (υποστηρίζει τη μαθησιακή δραστηριότητα κάθε εκπαιδευόμενου ξεχωριστά, σχολιάζοντας αναλυτικά τις προσπάθειες του, υποδεικνύοντας καλές πρακτικές)</a:t>
            </a:r>
          </a:p>
          <a:p>
            <a:pPr algn="l" eaLnBrk="1" fontAlgn="auto" hangingPunct="1">
              <a:spcAft>
                <a:spcPts val="0"/>
              </a:spcAft>
              <a:buClr>
                <a:schemeClr val="accent3"/>
              </a:buClr>
              <a:buFont typeface="Wingdings" pitchFamily="2" charset="2"/>
              <a:buChar char="q"/>
              <a:defRPr/>
            </a:pPr>
            <a:r>
              <a:rPr lang="el-GR" dirty="0" smtClean="0"/>
              <a:t>Εμψυχωτής (υποστηρίζει με όλα τα μέσα που διαθέτει τους εκπαιδευόμενους ώστε να επιτευχθούν τόσο οι ατομικοί όσο και οι ομαδικοί στόχοι)</a:t>
            </a:r>
          </a:p>
          <a:p>
            <a:pPr eaLnBrk="1" fontAlgn="auto" hangingPunct="1">
              <a:spcAft>
                <a:spcPts val="0"/>
              </a:spcAft>
              <a:buClr>
                <a:schemeClr val="accent3"/>
              </a:buClr>
              <a:buFont typeface="Wingdings 2"/>
              <a:buNone/>
              <a:defRPr/>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404664"/>
            <a:ext cx="7772400" cy="720080"/>
          </a:xfrm>
        </p:spPr>
        <p:txBody>
          <a:bodyPr>
            <a:normAutofit fontScale="90000"/>
          </a:bodyPr>
          <a:lstStyle/>
          <a:p>
            <a:r>
              <a:rPr lang="el-GR" sz="4400" dirty="0" smtClean="0"/>
              <a:t>ΡΟΛΟΙ ΕΚΠΑΙΔΕΥΤΗ ΕΝΗΛΙΚΩΝ</a:t>
            </a:r>
            <a:endParaRPr lang="el-GR" sz="4400" dirty="0"/>
          </a:p>
        </p:txBody>
      </p:sp>
      <p:sp>
        <p:nvSpPr>
          <p:cNvPr id="3" name="2 - Θέση κειμένου"/>
          <p:cNvSpPr>
            <a:spLocks noGrp="1"/>
          </p:cNvSpPr>
          <p:nvPr>
            <p:ph type="body" idx="1"/>
          </p:nvPr>
        </p:nvSpPr>
        <p:spPr>
          <a:xfrm>
            <a:off x="530352" y="1340768"/>
            <a:ext cx="7772400" cy="4464496"/>
          </a:xfrm>
        </p:spPr>
        <p:txBody>
          <a:bodyPr>
            <a:normAutofit/>
          </a:bodyPr>
          <a:lstStyle/>
          <a:p>
            <a:pPr algn="l"/>
            <a:r>
              <a:rPr lang="el-GR" dirty="0" smtClean="0"/>
              <a:t>Προσόντα εκπαιδευτή ΕΚΟ ενηλίκων:</a:t>
            </a:r>
          </a:p>
          <a:p>
            <a:pPr algn="l"/>
            <a:r>
              <a:rPr lang="el-GR" dirty="0" smtClean="0"/>
              <a:t>Γνώσεις (μάθησης ενηλίκων, δυναμική ομάδας, επικοινωνίας, αντικείμενο)</a:t>
            </a:r>
          </a:p>
          <a:p>
            <a:pPr algn="l"/>
            <a:endParaRPr lang="el-GR" dirty="0" smtClean="0"/>
          </a:p>
          <a:p>
            <a:pPr algn="l"/>
            <a:r>
              <a:rPr lang="el-GR" dirty="0" smtClean="0"/>
              <a:t>Δεξιότητες (σχεδιασμού διδακτικών ενοτήτων, εφαρμογής ενεργητικών τεχνικών, οργάνωσης και συντονισμού, επικοινωνίας, διαχείρισης ομάδας, αξιολόγησης, </a:t>
            </a:r>
            <a:r>
              <a:rPr lang="el-GR" dirty="0" err="1" smtClean="0"/>
              <a:t>αυτοαξιολόγησης</a:t>
            </a:r>
            <a:r>
              <a:rPr lang="el-GR" dirty="0" smtClean="0"/>
              <a:t>)</a:t>
            </a:r>
          </a:p>
          <a:p>
            <a:pPr algn="l"/>
            <a:endParaRPr lang="el-GR" dirty="0" smtClean="0"/>
          </a:p>
          <a:p>
            <a:pPr algn="l"/>
            <a:r>
              <a:rPr lang="el-GR" dirty="0" smtClean="0"/>
              <a:t>Στάσεις (σεβασμός προσωπικότητας εκπαιδευομένων, θετική στάση απέναντι στη συμμετοχική εκπαίδευση και την </a:t>
            </a:r>
            <a:r>
              <a:rPr lang="el-GR" dirty="0" err="1" smtClean="0"/>
              <a:t>αυτοαξιολόγηση</a:t>
            </a:r>
            <a:r>
              <a:rPr lang="el-GR" dirty="0" smtClean="0"/>
              <a:t>)</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811</TotalTime>
  <Words>726</Words>
  <Application>Microsoft Office PowerPoint</Application>
  <PresentationFormat>Προβολή στην οθόνη (4:3)</PresentationFormat>
  <Paragraphs>79</Paragraphs>
  <Slides>10</Slides>
  <Notes>10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10</vt:i4>
      </vt:variant>
    </vt:vector>
  </HeadingPairs>
  <TitlesOfParts>
    <vt:vector size="16" baseType="lpstr">
      <vt:lpstr>Arial</vt:lpstr>
      <vt:lpstr>Calibri</vt:lpstr>
      <vt:lpstr>Trebuchet MS</vt:lpstr>
      <vt:lpstr>Wingdings</vt:lpstr>
      <vt:lpstr>Wingdings 2</vt:lpstr>
      <vt:lpstr>Αφθονία</vt:lpstr>
      <vt:lpstr>ΕΙΔΙΚΕΣ ΟΜΑΔΕΣ ΡΟΛΟΣ ΕΚΠΑΙΔΕΥΤΗ</vt:lpstr>
      <vt:lpstr> ΟΜΑΔΕΣ</vt:lpstr>
      <vt:lpstr> ΟΜΑΔΕΣ</vt:lpstr>
      <vt:lpstr>ΟΜΑΔΕΣ</vt:lpstr>
      <vt:lpstr>ΕΙΔΙΚΕΣ ΟΜΑΔΕΣ</vt:lpstr>
      <vt:lpstr>ΕΙΔΙΚΕΣ ΟΜΑΔΕΣ</vt:lpstr>
      <vt:lpstr>ΡΟΛΟΙ ΕΚΠΑΙΔΕΥΤΗ ΕΝΗΛΙΚΩΝ</vt:lpstr>
      <vt:lpstr>ΡΟΛΟΙ ΕΚΠΑΙΔΕΥΤΗ ΕΝΗΛΙΚΩΝ</vt:lpstr>
      <vt:lpstr>ΡΟΛΟΙ ΕΚΠΑΙΔΕΥΤΗ ΕΝΗΛΙΚΩΝ</vt:lpstr>
      <vt:lpstr>ΡΟΛΟΙ ΕΚΠΑΙΔΕΥΤΗ ΕΝΗΛΙΚΩΝ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Windows User</dc:creator>
  <cp:lastModifiedBy>Γεώργιος Φραγκούλης</cp:lastModifiedBy>
  <cp:revision>117</cp:revision>
  <dcterms:created xsi:type="dcterms:W3CDTF">2013-07-10T07:44:21Z</dcterms:created>
  <dcterms:modified xsi:type="dcterms:W3CDTF">2022-05-09T16:50:16Z</dcterms:modified>
</cp:coreProperties>
</file>