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6"/>
  </p:notesMasterIdLst>
  <p:sldIdLst>
    <p:sldId id="256" r:id="rId2"/>
    <p:sldId id="257" r:id="rId3"/>
    <p:sldId id="259" r:id="rId4"/>
    <p:sldId id="260" r:id="rId5"/>
    <p:sldId id="263" r:id="rId6"/>
    <p:sldId id="264" r:id="rId7"/>
    <p:sldId id="265" r:id="rId8"/>
    <p:sldId id="266" r:id="rId9"/>
    <p:sldId id="300" r:id="rId10"/>
    <p:sldId id="302" r:id="rId11"/>
    <p:sldId id="301" r:id="rId12"/>
    <p:sldId id="308" r:id="rId13"/>
    <p:sldId id="310" r:id="rId14"/>
    <p:sldId id="293" r:id="rId15"/>
    <p:sldId id="267" r:id="rId16"/>
    <p:sldId id="268" r:id="rId17"/>
    <p:sldId id="269" r:id="rId18"/>
    <p:sldId id="270" r:id="rId19"/>
    <p:sldId id="271" r:id="rId20"/>
    <p:sldId id="272" r:id="rId21"/>
    <p:sldId id="303" r:id="rId22"/>
    <p:sldId id="304" r:id="rId23"/>
    <p:sldId id="276" r:id="rId24"/>
    <p:sldId id="277" r:id="rId25"/>
    <p:sldId id="278" r:id="rId26"/>
    <p:sldId id="281" r:id="rId27"/>
    <p:sldId id="282" r:id="rId28"/>
    <p:sldId id="283" r:id="rId29"/>
    <p:sldId id="284" r:id="rId30"/>
    <p:sldId id="286" r:id="rId31"/>
    <p:sldId id="287" r:id="rId32"/>
    <p:sldId id="288" r:id="rId33"/>
    <p:sldId id="290" r:id="rId34"/>
    <p:sldId id="291" r:id="rId35"/>
    <p:sldId id="305" r:id="rId36"/>
    <p:sldId id="296" r:id="rId37"/>
    <p:sldId id="297" r:id="rId38"/>
    <p:sldId id="299" r:id="rId39"/>
    <p:sldId id="295" r:id="rId40"/>
    <p:sldId id="306" r:id="rId41"/>
    <p:sldId id="307" r:id="rId42"/>
    <p:sldId id="309" r:id="rId43"/>
    <p:sldId id="311" r:id="rId44"/>
    <p:sldId id="275"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4232D-A38E-4014-8028-19E82887887A}" type="datetimeFigureOut">
              <a:rPr lang="en-US" smtClean="0"/>
              <a:t>1/3/2024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3DE56-A7F9-4061-9097-935C92AA2586}" type="slidenum">
              <a:rPr lang="en-US" smtClean="0"/>
              <a:t>‹#›</a:t>
            </a:fld>
            <a:endParaRPr lang="en-US"/>
          </a:p>
        </p:txBody>
      </p:sp>
    </p:spTree>
    <p:extLst>
      <p:ext uri="{BB962C8B-B14F-4D97-AF65-F5344CB8AC3E}">
        <p14:creationId xmlns:p14="http://schemas.microsoft.com/office/powerpoint/2010/main" val="36692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A76A722F-9C66-4D0D-AEED-98CCA3229256}"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913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EE974E2E-AB4E-4758-ACE3-259E5ABC511E}" type="datetimeFigureOut">
              <a:rPr lang="el-GR" smtClean="0"/>
              <a:t>3/1/2024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76A722F-9C66-4D0D-AEED-98CCA3229256}" type="slidenum">
              <a:rPr lang="el-GR" smtClean="0"/>
              <a:t>‹#›</a:t>
            </a:fld>
            <a:endParaRPr lang="el-GR"/>
          </a:p>
        </p:txBody>
      </p:sp>
    </p:spTree>
    <p:extLst>
      <p:ext uri="{BB962C8B-B14F-4D97-AF65-F5344CB8AC3E}">
        <p14:creationId xmlns:p14="http://schemas.microsoft.com/office/powerpoint/2010/main" val="47227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010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63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spTree>
    <p:extLst>
      <p:ext uri="{BB962C8B-B14F-4D97-AF65-F5344CB8AC3E}">
        <p14:creationId xmlns:p14="http://schemas.microsoft.com/office/powerpoint/2010/main" val="727578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10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83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01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Date Placeholder 2"/>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fld id="{DC0D4EDE-28D1-4B57-B56B-8399CDD5CD49}" type="slidenum">
              <a:rPr lang="en-US" altLang="el-GR"/>
              <a:pPr/>
              <a:t>‹#›</a:t>
            </a:fld>
            <a:endParaRPr lang="en-US" altLang="el-GR"/>
          </a:p>
        </p:txBody>
      </p:sp>
    </p:spTree>
    <p:extLst>
      <p:ext uri="{BB962C8B-B14F-4D97-AF65-F5344CB8AC3E}">
        <p14:creationId xmlns:p14="http://schemas.microsoft.com/office/powerpoint/2010/main" val="174806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A53268-1B24-444A-9076-43291351F88A}" type="slidenum">
              <a:rPr lang="en-US" altLang="el-GR"/>
              <a:pPr/>
              <a:t>‹#›</a:t>
            </a:fld>
            <a:endParaRPr lang="en-US" altLang="el-GR"/>
          </a:p>
        </p:txBody>
      </p:sp>
    </p:spTree>
    <p:extLst>
      <p:ext uri="{BB962C8B-B14F-4D97-AF65-F5344CB8AC3E}">
        <p14:creationId xmlns:p14="http://schemas.microsoft.com/office/powerpoint/2010/main" val="230997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spTree>
    <p:extLst>
      <p:ext uri="{BB962C8B-B14F-4D97-AF65-F5344CB8AC3E}">
        <p14:creationId xmlns:p14="http://schemas.microsoft.com/office/powerpoint/2010/main" val="248779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EE974E2E-AB4E-4758-ACE3-259E5ABC511E}" type="datetimeFigureOut">
              <a:rPr lang="el-GR" smtClean="0"/>
              <a:t>3/1/2024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76A722F-9C66-4D0D-AEED-98CCA3229256}"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58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EE974E2E-AB4E-4758-ACE3-259E5ABC511E}" type="datetimeFigureOut">
              <a:rPr lang="el-GR" smtClean="0"/>
              <a:t>3/1/2024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76A722F-9C66-4D0D-AEED-98CCA3229256}" type="slidenum">
              <a:rPr lang="el-GR" smtClean="0"/>
              <a:t>‹#›</a:t>
            </a:fld>
            <a:endParaRPr lang="el-GR"/>
          </a:p>
        </p:txBody>
      </p:sp>
    </p:spTree>
    <p:extLst>
      <p:ext uri="{BB962C8B-B14F-4D97-AF65-F5344CB8AC3E}">
        <p14:creationId xmlns:p14="http://schemas.microsoft.com/office/powerpoint/2010/main" val="279479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EE974E2E-AB4E-4758-ACE3-259E5ABC511E}" type="datetimeFigureOut">
              <a:rPr lang="el-GR" smtClean="0"/>
              <a:t>3/1/2024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76A722F-9C66-4D0D-AEED-98CCA3229256}"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21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EE974E2E-AB4E-4758-ACE3-259E5ABC511E}" type="datetimeFigureOut">
              <a:rPr lang="el-GR" smtClean="0"/>
              <a:t>3/1/2024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76A722F-9C66-4D0D-AEED-98CCA3229256}"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9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74E2E-AB4E-4758-ACE3-259E5ABC511E}" type="datetimeFigureOut">
              <a:rPr lang="el-GR" smtClean="0"/>
              <a:t>3/1/2024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76A722F-9C66-4D0D-AEED-98CCA3229256}" type="slidenum">
              <a:rPr lang="el-GR" smtClean="0"/>
              <a:t>‹#›</a:t>
            </a:fld>
            <a:endParaRPr lang="el-GR"/>
          </a:p>
        </p:txBody>
      </p:sp>
    </p:spTree>
    <p:extLst>
      <p:ext uri="{BB962C8B-B14F-4D97-AF65-F5344CB8AC3E}">
        <p14:creationId xmlns:p14="http://schemas.microsoft.com/office/powerpoint/2010/main" val="367991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EE974E2E-AB4E-4758-ACE3-259E5ABC511E}" type="datetimeFigureOut">
              <a:rPr lang="el-GR" smtClean="0"/>
              <a:t>3/1/2024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76A722F-9C66-4D0D-AEED-98CCA3229256}"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30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EE974E2E-AB4E-4758-ACE3-259E5ABC511E}" type="datetimeFigureOut">
              <a:rPr lang="el-GR" smtClean="0"/>
              <a:t>3/1/2024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76A722F-9C66-4D0D-AEED-98CCA3229256}" type="slidenum">
              <a:rPr lang="el-GR" smtClean="0"/>
              <a:t>‹#›</a:t>
            </a:fld>
            <a:endParaRPr lang="el-GR"/>
          </a:p>
        </p:txBody>
      </p:sp>
    </p:spTree>
    <p:extLst>
      <p:ext uri="{BB962C8B-B14F-4D97-AF65-F5344CB8AC3E}">
        <p14:creationId xmlns:p14="http://schemas.microsoft.com/office/powerpoint/2010/main" val="253936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974E2E-AB4E-4758-ACE3-259E5ABC511E}" type="datetimeFigureOut">
              <a:rPr lang="el-GR" smtClean="0"/>
              <a:t>3/1/2024</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6A722F-9C66-4D0D-AEED-98CCA3229256}" type="slidenum">
              <a:rPr lang="el-GR" smtClean="0"/>
              <a:t>‹#›</a:t>
            </a:fld>
            <a:endParaRPr lang="el-GR"/>
          </a:p>
        </p:txBody>
      </p:sp>
    </p:spTree>
    <p:extLst>
      <p:ext uri="{BB962C8B-B14F-4D97-AF65-F5344CB8AC3E}">
        <p14:creationId xmlns:p14="http://schemas.microsoft.com/office/powerpoint/2010/main" val="28043332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pyzoV9GYE6k?feature=oembed"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sBzrzS1Ag_g?feature=oembed"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cy/url?sa=i&amp;rct=j&amp;q=&amp;esrc=s&amp;source=images&amp;cd=&amp;cad=rja&amp;uact=8&amp;ved=0ahUKEwiNudGb_8LJAhWKchQKHYt2BvkQjRwIBw&amp;url=https://propelsteps.wordpress.com/2013/12/12/five-thoughts-for-you-sexual-orientation/&amp;bvm=bv.108538919,d.ZWU&amp;psig=AFQjCNH1vMv3PUPMfPdBurks7XuNzZ3BQw&amp;ust=144934552931734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Εισαγωγή</a:t>
            </a:r>
          </a:p>
        </p:txBody>
      </p:sp>
      <p:sp>
        <p:nvSpPr>
          <p:cNvPr id="3" name="Υπότιτλος 2"/>
          <p:cNvSpPr>
            <a:spLocks noGrp="1"/>
          </p:cNvSpPr>
          <p:nvPr>
            <p:ph type="subTitle" idx="1"/>
          </p:nvPr>
        </p:nvSpPr>
        <p:spPr>
          <a:xfrm>
            <a:off x="2692398" y="3595450"/>
            <a:ext cx="6815669" cy="1615739"/>
          </a:xfrm>
        </p:spPr>
        <p:txBody>
          <a:bodyPr/>
          <a:lstStyle/>
          <a:p>
            <a:r>
              <a:rPr lang="el-GR" dirty="0"/>
              <a:t>Επιμέλεια Σημειώσεων - Διδάσκων: Δημήτρης Ταχματζίδης</a:t>
            </a:r>
          </a:p>
        </p:txBody>
      </p:sp>
    </p:spTree>
    <p:extLst>
      <p:ext uri="{BB962C8B-B14F-4D97-AF65-F5344CB8AC3E}">
        <p14:creationId xmlns:p14="http://schemas.microsoft.com/office/powerpoint/2010/main" val="372985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Î£ÏÎµÏÎ¹ÎºÎ® ÎµÎ¹ÎºÏÎ½Î±">
            <a:extLst>
              <a:ext uri="{FF2B5EF4-FFF2-40B4-BE49-F238E27FC236}">
                <a16:creationId xmlns:a16="http://schemas.microsoft.com/office/drawing/2014/main" id="{A500D193-833B-406E-B67C-A1C82C3C1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384" y="655871"/>
            <a:ext cx="3138532" cy="245982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Î£ÏÎµÏÎ¹ÎºÎ® ÎµÎ¹ÎºÏÎ½Î±">
            <a:extLst>
              <a:ext uri="{FF2B5EF4-FFF2-40B4-BE49-F238E27FC236}">
                <a16:creationId xmlns:a16="http://schemas.microsoft.com/office/drawing/2014/main" id="{F3096531-2BE0-4B6A-AC3C-572E3C5C7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661" y="2521971"/>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s://encrypted-tbn0.gstatic.com/images?q=tbn:ANd9GcR0_5IIXDiJVpIpXWxFQ8Kn3Sw0wSXYjISSpAdEOHSMyfKEl8oYvg">
            <a:extLst>
              <a:ext uri="{FF2B5EF4-FFF2-40B4-BE49-F238E27FC236}">
                <a16:creationId xmlns:a16="http://schemas.microsoft.com/office/drawing/2014/main" id="{2C0D54B4-7D90-474B-9252-703D245D0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580" y="693751"/>
            <a:ext cx="2509331" cy="1685098"/>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img.huffingtonpost.com/asset/5c5aff603b00007d0268aeab.jpeg?ops=scalefit_630_noupscale">
            <a:extLst>
              <a:ext uri="{FF2B5EF4-FFF2-40B4-BE49-F238E27FC236}">
                <a16:creationId xmlns:a16="http://schemas.microsoft.com/office/drawing/2014/main" id="{060AB0DB-E1CB-469A-8A9B-DB72FE13EA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5061" y="666552"/>
            <a:ext cx="3608540" cy="2422877"/>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s://www.news247.gr/img/8219/6691914/667000/o/660/0/lacta.jpg">
            <a:extLst>
              <a:ext uri="{FF2B5EF4-FFF2-40B4-BE49-F238E27FC236}">
                <a16:creationId xmlns:a16="http://schemas.microsoft.com/office/drawing/2014/main" id="{E653DCE6-4E2E-49A3-9A4B-45EDB0D3E3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8037" y="5170523"/>
            <a:ext cx="2011626" cy="1054580"/>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https://i1.prth.gr/images/963x541/files/2019-02-07/omofila.jpg">
            <a:extLst>
              <a:ext uri="{FF2B5EF4-FFF2-40B4-BE49-F238E27FC236}">
                <a16:creationId xmlns:a16="http://schemas.microsoft.com/office/drawing/2014/main" id="{69E12CA0-FD97-4F48-88FC-3B5CF4A978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33066" y="3189303"/>
            <a:ext cx="3526645" cy="1981220"/>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https://www.ethnos.gr/sites/default/files/styles/normal/public/images/2019/02/02.jpg?itok=v7ShIE7f">
            <a:extLst>
              <a:ext uri="{FF2B5EF4-FFF2-40B4-BE49-F238E27FC236}">
                <a16:creationId xmlns:a16="http://schemas.microsoft.com/office/drawing/2014/main" id="{9F693B20-74A9-449F-A927-FC64E65696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290" y="3189303"/>
            <a:ext cx="3019425" cy="1882181"/>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https://www.ethnos.gr/sites/default/files/styles/normal/public/images/2019/02/01.jpg?itok=XLe1Hl60">
            <a:extLst>
              <a:ext uri="{FF2B5EF4-FFF2-40B4-BE49-F238E27FC236}">
                <a16:creationId xmlns:a16="http://schemas.microsoft.com/office/drawing/2014/main" id="{8D9D37E4-63D3-4366-9C0E-CA89F9D4B7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8512" y="4136320"/>
            <a:ext cx="3019425" cy="18248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tatic1.squarespace.com/static/577568c6be6594886501c932/t/5a0463084192028c531148b2/1510236963655/BSLOGO.png">
            <a:extLst>
              <a:ext uri="{FF2B5EF4-FFF2-40B4-BE49-F238E27FC236}">
                <a16:creationId xmlns:a16="http://schemas.microsoft.com/office/drawing/2014/main" id="{927E4A27-C12E-4B3C-AEC0-8BD4C220EB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7937" y="5270397"/>
            <a:ext cx="3986377" cy="92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3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E012108-481E-4181-BC98-CE78F0E3F224}"/>
              </a:ext>
            </a:extLst>
          </p:cNvPr>
          <p:cNvPicPr>
            <a:picLocks noChangeAspect="1"/>
          </p:cNvPicPr>
          <p:nvPr/>
        </p:nvPicPr>
        <p:blipFill>
          <a:blip r:embed="rId2"/>
          <a:stretch>
            <a:fillRect/>
          </a:stretch>
        </p:blipFill>
        <p:spPr>
          <a:xfrm>
            <a:off x="1784412" y="683581"/>
            <a:ext cx="8522563" cy="5526049"/>
          </a:xfrm>
          <a:prstGeom prst="rect">
            <a:avLst/>
          </a:prstGeom>
        </p:spPr>
      </p:pic>
    </p:spTree>
    <p:extLst>
      <p:ext uri="{BB962C8B-B14F-4D97-AF65-F5344CB8AC3E}">
        <p14:creationId xmlns:p14="http://schemas.microsoft.com/office/powerpoint/2010/main" val="283437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A59EC0F-B7E0-4D78-BBA3-BFF9CA5B015D}"/>
              </a:ext>
            </a:extLst>
          </p:cNvPr>
          <p:cNvPicPr>
            <a:picLocks noChangeAspect="1"/>
          </p:cNvPicPr>
          <p:nvPr/>
        </p:nvPicPr>
        <p:blipFill>
          <a:blip r:embed="rId3"/>
          <a:stretch>
            <a:fillRect/>
          </a:stretch>
        </p:blipFill>
        <p:spPr>
          <a:xfrm>
            <a:off x="804631" y="1143000"/>
            <a:ext cx="6303276" cy="5009226"/>
          </a:xfrm>
          <a:prstGeom prst="rect">
            <a:avLst/>
          </a:prstGeom>
        </p:spPr>
      </p:pic>
      <p:pic>
        <p:nvPicPr>
          <p:cNvPr id="4" name="Ηλεκτρονικά πολυμέσα 3" title="ￎﾗ ￎﾔￎﾙￎﾚￎﾙￎﾑ ￎﾜￎﾑￎﾣ BEER - ￎﾕￏﾀￎﾵￎﾹￏﾃￏﾌￎﾴￎﾹￎ﾿ 6: H Radler Lemon">
            <a:hlinkClick r:id="" action="ppaction://media"/>
            <a:extLst>
              <a:ext uri="{FF2B5EF4-FFF2-40B4-BE49-F238E27FC236}">
                <a16:creationId xmlns:a16="http://schemas.microsoft.com/office/drawing/2014/main" id="{E8A61F05-DB97-4DBB-BDFA-38148D0671C5}"/>
              </a:ext>
            </a:extLst>
          </p:cNvPr>
          <p:cNvPicPr>
            <a:picLocks noGrp="1" noRot="1" noChangeAspect="1"/>
          </p:cNvPicPr>
          <p:nvPr>
            <p:ph idx="1"/>
            <a:videoFile r:link="rId1"/>
          </p:nvPr>
        </p:nvPicPr>
        <p:blipFill>
          <a:blip r:embed="rId4"/>
          <a:stretch>
            <a:fillRect/>
          </a:stretch>
        </p:blipFill>
        <p:spPr>
          <a:xfrm>
            <a:off x="6304788" y="3142695"/>
            <a:ext cx="5082581" cy="3009531"/>
          </a:xfrm>
          <a:prstGeom prst="rect">
            <a:avLst/>
          </a:prstGeom>
        </p:spPr>
      </p:pic>
    </p:spTree>
    <p:extLst>
      <p:ext uri="{BB962C8B-B14F-4D97-AF65-F5344CB8AC3E}">
        <p14:creationId xmlns:p14="http://schemas.microsoft.com/office/powerpoint/2010/main" val="19548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4C7515AC-C924-4DC1-8102-4A3319DFE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021" y="683581"/>
            <a:ext cx="3955373" cy="5520640"/>
          </a:xfrm>
          <a:prstGeom prst="rect">
            <a:avLst/>
          </a:prstGeom>
        </p:spPr>
      </p:pic>
      <p:pic>
        <p:nvPicPr>
          <p:cNvPr id="12" name="Εικόνα 11">
            <a:extLst>
              <a:ext uri="{FF2B5EF4-FFF2-40B4-BE49-F238E27FC236}">
                <a16:creationId xmlns:a16="http://schemas.microsoft.com/office/drawing/2014/main" id="{BF8C5374-D685-46A6-AF5F-300EC218F8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270" y="683581"/>
            <a:ext cx="4229977" cy="5532509"/>
          </a:xfrm>
          <a:prstGeom prst="rect">
            <a:avLst/>
          </a:prstGeom>
        </p:spPr>
      </p:pic>
    </p:spTree>
    <p:extLst>
      <p:ext uri="{BB962C8B-B14F-4D97-AF65-F5344CB8AC3E}">
        <p14:creationId xmlns:p14="http://schemas.microsoft.com/office/powerpoint/2010/main" val="237594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345C82-CDDB-4145-9BAA-B315596F8E3B}"/>
              </a:ext>
            </a:extLst>
          </p:cNvPr>
          <p:cNvSpPr>
            <a:spLocks noGrp="1"/>
          </p:cNvSpPr>
          <p:nvPr>
            <p:ph type="title"/>
          </p:nvPr>
        </p:nvSpPr>
        <p:spPr/>
        <p:txBody>
          <a:bodyPr/>
          <a:lstStyle/>
          <a:p>
            <a:r>
              <a:rPr lang="el-GR" dirty="0"/>
              <a:t>Ρατσισμός</a:t>
            </a:r>
            <a:endParaRPr lang="en-US" dirty="0"/>
          </a:p>
        </p:txBody>
      </p:sp>
      <p:sp>
        <p:nvSpPr>
          <p:cNvPr id="3" name="Θέση περιεχομένου 2">
            <a:extLst>
              <a:ext uri="{FF2B5EF4-FFF2-40B4-BE49-F238E27FC236}">
                <a16:creationId xmlns:a16="http://schemas.microsoft.com/office/drawing/2014/main" id="{115FD78D-186C-464C-ADDA-4EA0F5D1445F}"/>
              </a:ext>
            </a:extLst>
          </p:cNvPr>
          <p:cNvSpPr>
            <a:spLocks noGrp="1"/>
          </p:cNvSpPr>
          <p:nvPr>
            <p:ph idx="1"/>
          </p:nvPr>
        </p:nvSpPr>
        <p:spPr/>
        <p:txBody>
          <a:bodyPr>
            <a:normAutofit fontScale="92500" lnSpcReduction="20000"/>
          </a:bodyPr>
          <a:lstStyle/>
          <a:p>
            <a:r>
              <a:rPr lang="el-GR" i="1" dirty="0"/>
              <a:t>“Τα στερεότυπα είναι σταθερές, ταξινομημένες αντιλήψεις που συνήθως οφείλονται σε ελλιπή πληροφόρηση σχετικά με χαρακτηριστικά τα οποία αποδίδονται στα μέλη μιας ομάδας (π.χ. έθνους, επαγγελματικής τάξης, κατοίκων μιας πόλης/χωριού κτλ.). </a:t>
            </a:r>
          </a:p>
          <a:p>
            <a:r>
              <a:rPr lang="el-GR" i="1" dirty="0"/>
              <a:t>Τα στερεότυπα τα μαθαίνουμε ή τα εσωτερικεύουμε αυθόρμητα, ασυνείδητα από το άμεσο περιβάλλον που ζούμε. Με βάση τις στερεότυπες αυτές αντιλήψεις αξιολογούμε συνήθως πολύ απλά και αβασάνιστα τις άμεσες παραστάσεις και εμπειρίες που έχουμε. </a:t>
            </a:r>
          </a:p>
          <a:p>
            <a:r>
              <a:rPr lang="el-GR" i="1" dirty="0"/>
              <a:t>Έτσι τείνουμε να έχουμε μία προκαθορισμένη – στερεότυπη γνώμη και κρίση για το ρόλο και τη στάση των μελών άλλων ομάδων και να εξιδανικεύουμε τα πρότυπα, τους τρόπους συμπεριφοράς και ζωής της δικής μας ομάδας, π.χ. λέμε “οι βόρειοι είναι ψυχροί”, “οι γυναίκες έχουν ορισμένους ρόλους διαφορετικούς από εκείνους των ανδρών”.</a:t>
            </a:r>
            <a:endParaRPr lang="en-US" dirty="0"/>
          </a:p>
        </p:txBody>
      </p:sp>
    </p:spTree>
    <p:extLst>
      <p:ext uri="{BB962C8B-B14F-4D97-AF65-F5344CB8AC3E}">
        <p14:creationId xmlns:p14="http://schemas.microsoft.com/office/powerpoint/2010/main" val="2492972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Autofit/>
          </a:bodyPr>
          <a:lstStyle/>
          <a:p>
            <a:pPr algn="ctr"/>
            <a:r>
              <a:rPr lang="el-GR" sz="2800" b="1" dirty="0">
                <a:latin typeface="Arial" panose="020B0604020202020204" pitchFamily="34" charset="0"/>
                <a:cs typeface="Arial" panose="020B0604020202020204" pitchFamily="34" charset="0"/>
              </a:rPr>
              <a:t>Στερεότυπα φύλου</a:t>
            </a:r>
            <a:endParaRPr lang="el-GR"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0827" y="2539014"/>
            <a:ext cx="10632491" cy="2370338"/>
          </a:xfrm>
        </p:spPr>
        <p:txBody>
          <a:bodyPr>
            <a:normAutofit/>
          </a:bodyPr>
          <a:lstStyle/>
          <a:p>
            <a:pPr marL="45720" indent="0">
              <a:buNone/>
            </a:pPr>
            <a:r>
              <a:rPr lang="el-GR" sz="2000" b="1" dirty="0">
                <a:solidFill>
                  <a:schemeClr val="tx1"/>
                </a:solidFill>
                <a:latin typeface="Arial" panose="020B0604020202020204" pitchFamily="34" charset="0"/>
                <a:cs typeface="Arial" panose="020B0604020202020204" pitchFamily="34" charset="0"/>
              </a:rPr>
              <a:t>Κατά πόσο οι άνδρες και οι γυναίκες πρέπει να έχουν ορισμένα χαρακτηριστικά</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v"/>
            </a:pPr>
            <a:r>
              <a:rPr lang="el-GR" sz="2000" dirty="0" err="1">
                <a:solidFill>
                  <a:schemeClr val="tx1"/>
                </a:solidFill>
                <a:latin typeface="Arial" panose="020B0604020202020204" pitchFamily="34" charset="0"/>
                <a:cs typeface="Arial" panose="020B0604020202020204" pitchFamily="34" charset="0"/>
              </a:rPr>
              <a:t>Prentice</a:t>
            </a:r>
            <a:r>
              <a:rPr lang="el-GR" sz="2000" dirty="0">
                <a:solidFill>
                  <a:schemeClr val="tx1"/>
                </a:solidFill>
                <a:latin typeface="Arial" panose="020B0604020202020204" pitchFamily="34" charset="0"/>
                <a:cs typeface="Arial" panose="020B0604020202020204" pitchFamily="34" charset="0"/>
              </a:rPr>
              <a:t> και </a:t>
            </a:r>
            <a:r>
              <a:rPr lang="el-GR" sz="2000" dirty="0" err="1">
                <a:solidFill>
                  <a:schemeClr val="tx1"/>
                </a:solidFill>
                <a:latin typeface="Arial" panose="020B0604020202020204" pitchFamily="34" charset="0"/>
                <a:cs typeface="Arial" panose="020B0604020202020204" pitchFamily="34" charset="0"/>
              </a:rPr>
              <a:t>Carranza</a:t>
            </a:r>
            <a:r>
              <a:rPr lang="el-GR" sz="2000" dirty="0">
                <a:solidFill>
                  <a:schemeClr val="tx1"/>
                </a:solidFill>
                <a:latin typeface="Arial" panose="020B0604020202020204" pitchFamily="34" charset="0"/>
                <a:cs typeface="Arial" panose="020B0604020202020204" pitchFamily="34" charset="0"/>
              </a:rPr>
              <a:t> (2002)</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έρευνα με φοιτητές </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Βρήκαν ότι, σύμφωνα με τους φοιτητές, οι γυναίκες και οι άνδρες πρέπει να έχουν διαφορετικά χαρακτηριστικά</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Γυναίκες</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να είναι φιλικές, χαρούμενες, συμπονετικές, υπομονετικές, και να εκφράζονται συναισθηματικά, ενώ παράλληλα να μην είναι αλαζονικές, πεισματάρες, ή αυταρχικές</a:t>
            </a:r>
          </a:p>
        </p:txBody>
      </p:sp>
      <p:sp>
        <p:nvSpPr>
          <p:cNvPr id="10" name="Content Placeholder 2"/>
          <p:cNvSpPr txBox="1">
            <a:spLocks/>
          </p:cNvSpPr>
          <p:nvPr/>
        </p:nvSpPr>
        <p:spPr>
          <a:xfrm>
            <a:off x="810826" y="4962618"/>
            <a:ext cx="10632491" cy="65269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Άνδρες</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να είναι φιλόδοξοι, δυναμικοί, επιθετικοί, λογικοί, να έχουν ισχυρή προσωπικότητα, ενώ παράλληλα, να μην είναι συναισθηματικοί ή αφελείς </a:t>
            </a:r>
          </a:p>
        </p:txBody>
      </p:sp>
    </p:spTree>
    <p:extLst>
      <p:ext uri="{BB962C8B-B14F-4D97-AF65-F5344CB8AC3E}">
        <p14:creationId xmlns:p14="http://schemas.microsoft.com/office/powerpoint/2010/main" val="3972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Ρόλοι φύλου</a:t>
            </a:r>
          </a:p>
        </p:txBody>
      </p:sp>
      <p:sp>
        <p:nvSpPr>
          <p:cNvPr id="3" name="Content Placeholder 2"/>
          <p:cNvSpPr>
            <a:spLocks noGrp="1"/>
          </p:cNvSpPr>
          <p:nvPr>
            <p:ph idx="1"/>
          </p:nvPr>
        </p:nvSpPr>
        <p:spPr>
          <a:xfrm>
            <a:off x="807868" y="2521258"/>
            <a:ext cx="10608815" cy="3639845"/>
          </a:xfrm>
        </p:spPr>
        <p:txBody>
          <a:bodyPr>
            <a:noAutofit/>
          </a:bodyPr>
          <a:lstStyle/>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Ρόλοι φύλου</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αναφέρονται στις συμπεριφορές που επιδεικνύουν οι άνθρωποι, στα χαρακτηριστικά που κατέχουν, ή και στις θέσεις τους στην κοινωνία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Οι δύο βασικότεροι ρόλοι του φύλου</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ρόλος του νοικοκύρη (</a:t>
            </a:r>
            <a:r>
              <a:rPr lang="el-GR" sz="2000" dirty="0" err="1">
                <a:solidFill>
                  <a:schemeClr val="tx1"/>
                </a:solidFill>
                <a:latin typeface="Arial" panose="020B0604020202020204" pitchFamily="34" charset="0"/>
                <a:cs typeface="Arial" panose="020B0604020202020204" pitchFamily="34" charset="0"/>
              </a:rPr>
              <a:t>homemaker</a:t>
            </a:r>
            <a:r>
              <a:rPr lang="el-GR" sz="2000" dirty="0">
                <a:solidFill>
                  <a:schemeClr val="tx1"/>
                </a:solidFill>
                <a:latin typeface="Arial" panose="020B0604020202020204" pitchFamily="34" charset="0"/>
                <a:cs typeface="Arial" panose="020B0604020202020204" pitchFamily="34" charset="0"/>
              </a:rPr>
              <a:t>) και ρόλος του οικονομικού </a:t>
            </a:r>
            <a:r>
              <a:rPr lang="el-GR" sz="2000" dirty="0" err="1">
                <a:solidFill>
                  <a:schemeClr val="tx1"/>
                </a:solidFill>
                <a:latin typeface="Arial" panose="020B0604020202020204" pitchFamily="34" charset="0"/>
                <a:cs typeface="Arial" panose="020B0604020202020204" pitchFamily="34" charset="0"/>
              </a:rPr>
              <a:t>παροχέα</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economic</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provider</a:t>
            </a:r>
            <a:r>
              <a:rPr lang="el-GR" sz="2000" dirty="0">
                <a:solidFill>
                  <a:schemeClr val="tx1"/>
                </a:solidFill>
                <a:latin typeface="Arial" panose="020B0604020202020204" pitchFamily="34" charset="0"/>
                <a:cs typeface="Arial" panose="020B0604020202020204" pitchFamily="34" charset="0"/>
              </a:rPr>
              <a:t>)</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Coltrane &amp; </a:t>
            </a:r>
            <a:r>
              <a:rPr lang="el-GR" sz="2000" dirty="0" err="1">
                <a:solidFill>
                  <a:schemeClr val="tx1"/>
                </a:solidFill>
                <a:latin typeface="Arial" panose="020B0604020202020204" pitchFamily="34" charset="0"/>
                <a:cs typeface="Arial" panose="020B0604020202020204" pitchFamily="34" charset="0"/>
              </a:rPr>
              <a:t>Adams</a:t>
            </a:r>
            <a:r>
              <a:rPr lang="el-GR" sz="2000" dirty="0">
                <a:solidFill>
                  <a:schemeClr val="tx1"/>
                </a:solidFill>
                <a:latin typeface="Arial" panose="020B0604020202020204" pitchFamily="34" charset="0"/>
                <a:cs typeface="Arial" panose="020B0604020202020204" pitchFamily="34" charset="0"/>
              </a:rPr>
              <a:t> (1997)</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καθήκοντα του νοικοκυριού (π.χ., μαγείρεμα, καθαριότητα, και φροντίδα των παιδιών) διανέμονται συχνότερα στα κορίτσια, ενώ εργασίες όπως το κούρεμα του γκαζόν διανέμεται πιο συχνά στα αγόρια</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Διαφορές φύλου και στα επαγγέλματα ή επαγγελματικές θέσεις </a:t>
            </a:r>
          </a:p>
          <a:p>
            <a:pPr marL="45720" indent="0">
              <a:buNone/>
            </a:pPr>
            <a:r>
              <a:rPr lang="el-GR" sz="2000" b="1" dirty="0">
                <a:latin typeface="Arial" panose="020B0604020202020204" pitchFamily="34" charset="0"/>
                <a:cs typeface="Arial" panose="020B0604020202020204" pitchFamily="34" charset="0"/>
                <a:sym typeface="Wingdings" panose="05000000000000000000" pitchFamily="2" charset="2"/>
              </a:rPr>
              <a:t></a:t>
            </a:r>
            <a:r>
              <a:rPr lang="el-GR"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l-GR" sz="2000" dirty="0">
                <a:solidFill>
                  <a:schemeClr val="tx1"/>
                </a:solidFill>
                <a:latin typeface="Arial" panose="020B0604020202020204" pitchFamily="34" charset="0"/>
                <a:cs typeface="Arial" panose="020B0604020202020204" pitchFamily="34" charset="0"/>
              </a:rPr>
              <a:t>«Γυναικοκρατούμενα» επαγγέλματα</a:t>
            </a:r>
          </a:p>
          <a:p>
            <a:pPr marL="45720" indent="0">
              <a:buNone/>
            </a:pPr>
            <a:r>
              <a:rPr lang="el-GR" sz="2000" b="1" dirty="0">
                <a:latin typeface="Arial" panose="020B0604020202020204" pitchFamily="34" charset="0"/>
                <a:cs typeface="Arial" panose="020B0604020202020204" pitchFamily="34" charset="0"/>
                <a:sym typeface="Wingdings" panose="05000000000000000000" pitchFamily="2" charset="2"/>
              </a:rPr>
              <a:t></a:t>
            </a:r>
            <a:r>
              <a:rPr lang="el-GR"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l-GR" sz="2000" dirty="0">
                <a:solidFill>
                  <a:schemeClr val="tx1"/>
                </a:solidFill>
                <a:latin typeface="Arial" panose="020B0604020202020204" pitchFamily="34" charset="0"/>
                <a:cs typeface="Arial" panose="020B0604020202020204" pitchFamily="34" charset="0"/>
              </a:rPr>
              <a:t>«Ανδροκρατούμενα» επαγγέλματα</a:t>
            </a:r>
          </a:p>
        </p:txBody>
      </p:sp>
    </p:spTree>
    <p:extLst>
      <p:ext uri="{BB962C8B-B14F-4D97-AF65-F5344CB8AC3E}">
        <p14:creationId xmlns:p14="http://schemas.microsoft.com/office/powerpoint/2010/main" val="31549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Ρόλοι φύλου</a:t>
            </a:r>
          </a:p>
        </p:txBody>
      </p:sp>
      <p:sp>
        <p:nvSpPr>
          <p:cNvPr id="3" name="Content Placeholder 2"/>
          <p:cNvSpPr>
            <a:spLocks noGrp="1"/>
          </p:cNvSpPr>
          <p:nvPr>
            <p:ph idx="1"/>
          </p:nvPr>
        </p:nvSpPr>
        <p:spPr>
          <a:xfrm>
            <a:off x="861134" y="2503503"/>
            <a:ext cx="10546672" cy="3573448"/>
          </a:xfrm>
        </p:spPr>
        <p:txBody>
          <a:bodyPr>
            <a:normAutofit/>
          </a:bodyPr>
          <a:lstStyle/>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Εξωτερική εμφάνιση (ρούχα και χτένισμα)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Ενδιαφέροντα (</a:t>
            </a:r>
            <a:r>
              <a:rPr lang="el-GR" sz="2000" dirty="0" err="1">
                <a:solidFill>
                  <a:schemeClr val="tx1"/>
                </a:solidFill>
                <a:latin typeface="Arial" panose="020B0604020202020204" pitchFamily="34" charset="0"/>
                <a:cs typeface="Arial" panose="020B0604020202020204" pitchFamily="34" charset="0"/>
              </a:rPr>
              <a:t>hobbies</a:t>
            </a:r>
            <a:r>
              <a:rPr lang="el-GR" sz="2000" dirty="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Κώδικας συμπεριφοράς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Κανόνες για σεξουαλική συμπεριφορά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Στα μικρά παιδιά υπάρχουν διαφορές στο τι αναμένουμε από τα αγόρια και κορίτσια όσο αφορά τα παιχνίδια προτίμησης τους, καθώς και για διάφορες δραστηριότητες (π.χ., ακαδημαϊκούς τομείς, αθλητισμό, </a:t>
            </a:r>
            <a:r>
              <a:rPr lang="el-GR" sz="2000" dirty="0" err="1">
                <a:solidFill>
                  <a:schemeClr val="tx1"/>
                </a:solidFill>
                <a:latin typeface="Arial" panose="020B0604020202020204" pitchFamily="34" charset="0"/>
                <a:cs typeface="Arial" panose="020B0604020202020204" pitchFamily="34" charset="0"/>
              </a:rPr>
              <a:t>κτλ</a:t>
            </a:r>
            <a:r>
              <a:rPr lang="el-GR" sz="2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200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Αλλάζοντας τους ρόλους των δύο φύλων</a:t>
            </a:r>
          </a:p>
        </p:txBody>
      </p:sp>
      <p:sp>
        <p:nvSpPr>
          <p:cNvPr id="3" name="Content Placeholder 2"/>
          <p:cNvSpPr>
            <a:spLocks noGrp="1"/>
          </p:cNvSpPr>
          <p:nvPr>
            <p:ph idx="1"/>
          </p:nvPr>
        </p:nvSpPr>
        <p:spPr>
          <a:xfrm>
            <a:off x="861134" y="2494624"/>
            <a:ext cx="10599938" cy="3666479"/>
          </a:xfrm>
        </p:spPr>
        <p:txBody>
          <a:bodyPr>
            <a:normAutofit fontScale="92500"/>
          </a:bodyPr>
          <a:lstStyle/>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Τελευταίες δεκαετίες</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σημαντικές αλλαγές στους ρόλους των δύο φύλων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Π.χ., Εκπαίδευση των γυναικών, και αύξηση στον αριθμό των γυναικών στη μισθωτή εργασία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Ηνωμένα Έθνη (2000)</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Οι γυναίκες αποτελούν πλέον περισσότερο από το 1/3 του εργατικού δυναμικού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Ωστόσο, εξακολουθούν να αμείβονται λιγότερα χρήματα από τους άνδρες </a:t>
            </a:r>
            <a:r>
              <a:rPr lang="el-GR" sz="1600" dirty="0">
                <a:solidFill>
                  <a:schemeClr val="tx1"/>
                </a:solidFill>
                <a:latin typeface="Arial" panose="020B0604020202020204" pitchFamily="34" charset="0"/>
                <a:cs typeface="Arial" panose="020B0604020202020204" pitchFamily="34" charset="0"/>
              </a:rPr>
              <a:t>(Κύπρος</a:t>
            </a:r>
            <a:r>
              <a:rPr lang="en-US" sz="1600" dirty="0">
                <a:solidFill>
                  <a:schemeClr val="tx1"/>
                </a:solidFill>
                <a:latin typeface="Arial" panose="020B0604020202020204" pitchFamily="34" charset="0"/>
                <a:cs typeface="Arial" panose="020B0604020202020204" pitchFamily="34" charset="0"/>
              </a:rPr>
              <a:t>:</a:t>
            </a:r>
            <a:r>
              <a:rPr lang="el-GR" sz="1600" dirty="0">
                <a:solidFill>
                  <a:schemeClr val="tx1"/>
                </a:solidFill>
                <a:latin typeface="Arial" panose="020B0604020202020204" pitchFamily="34" charset="0"/>
                <a:cs typeface="Arial" panose="020B0604020202020204" pitchFamily="34" charset="0"/>
              </a:rPr>
              <a:t> για κάθε 100 ευρώ που αμείβεται ένας άνδρας, μία γυναίκα αμείβεται μόνο 83,6 ευρώ για την ίδια εργασία ή για εργασία ίσης αξίας)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Αυτές οι αλλαγές έφεραν μαζί τους και αρκετά θετικά (π.χ., πολλαπλούς ρόλους, λιγότερα ψυχικά και σωματικά προβλήματα υγείας, και θετικότερα συναισθήματα για την ζωή τους)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Κατά πόσο πρέπει να προωθείται η αλλαγή των ρόλων φύλου στα παιδιά</a:t>
            </a:r>
            <a:r>
              <a:rPr lang="en-US" sz="2000" dirty="0">
                <a:solidFill>
                  <a:schemeClr val="tx1"/>
                </a:solidFill>
                <a:latin typeface="Arial" panose="020B0604020202020204" pitchFamily="34" charset="0"/>
                <a:cs typeface="Arial" panose="020B0604020202020204" pitchFamily="34" charset="0"/>
              </a:rPr>
              <a:t>;</a:t>
            </a:r>
            <a:endParaRPr lang="el-G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47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Θέματα Μέτρησης, Ερωτηματολόγια </a:t>
            </a:r>
          </a:p>
        </p:txBody>
      </p:sp>
      <p:sp>
        <p:nvSpPr>
          <p:cNvPr id="3" name="Content Placeholder 2"/>
          <p:cNvSpPr>
            <a:spLocks noGrp="1"/>
          </p:cNvSpPr>
          <p:nvPr>
            <p:ph idx="1"/>
          </p:nvPr>
        </p:nvSpPr>
        <p:spPr>
          <a:xfrm>
            <a:off x="816746" y="2503502"/>
            <a:ext cx="10528916" cy="3373515"/>
          </a:xfrm>
        </p:spPr>
        <p:txBody>
          <a:bodyPr>
            <a:normAutofit/>
          </a:bodyPr>
          <a:lstStyle/>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Η ανδροπρέπεια και η θηλυκότητα μετριέται από το 1930 περίπου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Αρχικά οι ψυχολόγοι υπέθεταν ότι οι δύο έννοιες βρίσκονται σ’ ένα συνεχές (υψηλός δείκτης αρρενωπότητας θα σήμαινε χαμηλός δείκτης θηλυκότητας)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Αυτή η πεποίθηση σύντομα αμφισβητήθηκε (= ένα άτομο θα μπορούσε ταυτόχρονα να έχει τόσο αρρενωπά όσο και θηλυπρεπή χαρακτηριστικά)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Μέτρηση ανδρογυνίας (άτομα με ανδροπρεπή και θηλυπρεπή χαρακτηριστικών)</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Bem</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Sex</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Role</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Inventory</a:t>
            </a:r>
            <a:r>
              <a:rPr lang="el-GR" sz="2000" dirty="0">
                <a:solidFill>
                  <a:schemeClr val="tx1"/>
                </a:solidFill>
                <a:latin typeface="Arial" panose="020B0604020202020204" pitchFamily="34" charset="0"/>
                <a:cs typeface="Arial" panose="020B0604020202020204" pitchFamily="34" charset="0"/>
              </a:rPr>
              <a:t> (BSRI; </a:t>
            </a:r>
            <a:r>
              <a:rPr lang="el-GR" sz="2000" dirty="0" err="1">
                <a:solidFill>
                  <a:schemeClr val="tx1"/>
                </a:solidFill>
                <a:latin typeface="Arial" panose="020B0604020202020204" pitchFamily="34" charset="0"/>
                <a:cs typeface="Arial" panose="020B0604020202020204" pitchFamily="34" charset="0"/>
              </a:rPr>
              <a:t>Bem</a:t>
            </a:r>
            <a:r>
              <a:rPr lang="el-GR" sz="2000" dirty="0">
                <a:solidFill>
                  <a:schemeClr val="tx1"/>
                </a:solidFill>
                <a:latin typeface="Arial" panose="020B0604020202020204" pitchFamily="34" charset="0"/>
                <a:cs typeface="Arial" panose="020B0604020202020204" pitchFamily="34" charset="0"/>
              </a:rPr>
              <a:t>, 1974, 1977), </a:t>
            </a:r>
            <a:r>
              <a:rPr lang="el-GR" sz="2000" dirty="0" err="1">
                <a:solidFill>
                  <a:schemeClr val="tx1"/>
                </a:solidFill>
                <a:latin typeface="Arial" panose="020B0604020202020204" pitchFamily="34" charset="0"/>
                <a:cs typeface="Arial" panose="020B0604020202020204" pitchFamily="34" charset="0"/>
              </a:rPr>
              <a:t>Personal</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Attributes</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Questionnaire</a:t>
            </a:r>
            <a:r>
              <a:rPr lang="el-GR" sz="2000" dirty="0">
                <a:solidFill>
                  <a:schemeClr val="tx1"/>
                </a:solidFill>
                <a:latin typeface="Arial" panose="020B0604020202020204" pitchFamily="34" charset="0"/>
                <a:cs typeface="Arial" panose="020B0604020202020204" pitchFamily="34" charset="0"/>
              </a:rPr>
              <a:t> (PAQ; </a:t>
            </a:r>
            <a:r>
              <a:rPr lang="el-GR" sz="2000" dirty="0" err="1">
                <a:solidFill>
                  <a:schemeClr val="tx1"/>
                </a:solidFill>
                <a:latin typeface="Arial" panose="020B0604020202020204" pitchFamily="34" charset="0"/>
                <a:cs typeface="Arial" panose="020B0604020202020204" pitchFamily="34" charset="0"/>
              </a:rPr>
              <a:t>Spence</a:t>
            </a:r>
            <a:r>
              <a:rPr lang="el-GR" sz="2000" dirty="0">
                <a:solidFill>
                  <a:schemeClr val="tx1"/>
                </a:solidFill>
                <a:latin typeface="Arial" panose="020B0604020202020204" pitchFamily="34" charset="0"/>
                <a:cs typeface="Arial" panose="020B0604020202020204" pitchFamily="34" charset="0"/>
              </a:rPr>
              <a:t> &amp; </a:t>
            </a:r>
            <a:r>
              <a:rPr lang="el-GR" sz="2000" dirty="0" err="1">
                <a:solidFill>
                  <a:schemeClr val="tx1"/>
                </a:solidFill>
                <a:latin typeface="Arial" panose="020B0604020202020204" pitchFamily="34" charset="0"/>
                <a:cs typeface="Arial" panose="020B0604020202020204" pitchFamily="34" charset="0"/>
              </a:rPr>
              <a:t>Helmreich</a:t>
            </a:r>
            <a:r>
              <a:rPr lang="el-GR" sz="2000" dirty="0">
                <a:solidFill>
                  <a:schemeClr val="tx1"/>
                </a:solidFill>
                <a:latin typeface="Arial" panose="020B0604020202020204" pitchFamily="34" charset="0"/>
                <a:cs typeface="Arial" panose="020B0604020202020204" pitchFamily="34" charset="0"/>
              </a:rPr>
              <a:t>, 1978; </a:t>
            </a:r>
            <a:r>
              <a:rPr lang="el-GR" sz="2000" dirty="0" err="1">
                <a:solidFill>
                  <a:schemeClr val="tx1"/>
                </a:solidFill>
                <a:latin typeface="Arial" panose="020B0604020202020204" pitchFamily="34" charset="0"/>
                <a:cs typeface="Arial" panose="020B0604020202020204" pitchFamily="34" charset="0"/>
              </a:rPr>
              <a:t>Spence</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Helmreich</a:t>
            </a:r>
            <a:r>
              <a:rPr lang="el-GR" sz="2000" dirty="0">
                <a:solidFill>
                  <a:schemeClr val="tx1"/>
                </a:solidFill>
                <a:latin typeface="Arial" panose="020B0604020202020204" pitchFamily="34" charset="0"/>
                <a:cs typeface="Arial" panose="020B0604020202020204" pitchFamily="34" charset="0"/>
              </a:rPr>
              <a:t>, &amp; </a:t>
            </a:r>
            <a:r>
              <a:rPr lang="el-GR" sz="2000" dirty="0" err="1">
                <a:solidFill>
                  <a:schemeClr val="tx1"/>
                </a:solidFill>
                <a:latin typeface="Arial" panose="020B0604020202020204" pitchFamily="34" charset="0"/>
                <a:cs typeface="Arial" panose="020B0604020202020204" pitchFamily="34" charset="0"/>
              </a:rPr>
              <a:t>Stapp</a:t>
            </a:r>
            <a:r>
              <a:rPr lang="el-GR" sz="2000" dirty="0">
                <a:solidFill>
                  <a:schemeClr val="tx1"/>
                </a:solidFill>
                <a:latin typeface="Arial" panose="020B0604020202020204" pitchFamily="34" charset="0"/>
                <a:cs typeface="Arial" panose="020B0604020202020204" pitchFamily="34" charset="0"/>
              </a:rPr>
              <a:t>, 1974, 1975).</a:t>
            </a:r>
          </a:p>
        </p:txBody>
      </p:sp>
    </p:spTree>
    <p:extLst>
      <p:ext uri="{BB962C8B-B14F-4D97-AF65-F5344CB8AC3E}">
        <p14:creationId xmlns:p14="http://schemas.microsoft.com/office/powerpoint/2010/main" val="242785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1162050"/>
          </a:xfrm>
        </p:spPr>
        <p:txBody>
          <a:bodyPr>
            <a:normAutofit/>
          </a:bodyPr>
          <a:lstStyle/>
          <a:p>
            <a:pPr algn="ctr"/>
            <a:r>
              <a:rPr lang="el-GR" sz="2800" b="1" dirty="0">
                <a:latin typeface="Arial" panose="020B0604020202020204" pitchFamily="34" charset="0"/>
                <a:cs typeface="Arial" panose="020B0604020202020204" pitchFamily="34" charset="0"/>
              </a:rPr>
              <a:t>Εισαγωγή –</a:t>
            </a:r>
            <a:br>
              <a:rPr lang="el-GR" sz="2800" b="1" dirty="0">
                <a:latin typeface="Arial" panose="020B0604020202020204" pitchFamily="34" charset="0"/>
                <a:cs typeface="Arial" panose="020B0604020202020204" pitchFamily="34" charset="0"/>
              </a:rPr>
            </a:br>
            <a:r>
              <a:rPr lang="el-GR" sz="2800" b="1" dirty="0">
                <a:latin typeface="Arial" panose="020B0604020202020204" pitchFamily="34" charset="0"/>
                <a:cs typeface="Arial" panose="020B0604020202020204" pitchFamily="34" charset="0"/>
              </a:rPr>
              <a:t>Στόχοι 1</a:t>
            </a:r>
            <a:r>
              <a:rPr lang="el-GR" sz="2800" b="1" baseline="30000" dirty="0">
                <a:latin typeface="Arial" panose="020B0604020202020204" pitchFamily="34" charset="0"/>
                <a:cs typeface="Arial" panose="020B0604020202020204" pitchFamily="34" charset="0"/>
              </a:rPr>
              <a:t>ου</a:t>
            </a:r>
            <a:r>
              <a:rPr lang="el-GR" sz="2800" b="1" dirty="0">
                <a:latin typeface="Arial" panose="020B0604020202020204" pitchFamily="34" charset="0"/>
                <a:cs typeface="Arial" panose="020B0604020202020204" pitchFamily="34" charset="0"/>
              </a:rPr>
              <a:t> μαθήματος</a:t>
            </a:r>
            <a:r>
              <a:rPr lang="en-US" sz="2800" b="1" dirty="0">
                <a:latin typeface="Arial" panose="020B0604020202020204" pitchFamily="34" charset="0"/>
                <a:cs typeface="Arial" panose="020B0604020202020204" pitchFamily="34" charset="0"/>
              </a:rPr>
              <a:t>: </a:t>
            </a:r>
            <a:endParaRPr lang="el-GR"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2357" y="2564678"/>
            <a:ext cx="10573306" cy="2744170"/>
          </a:xfrm>
        </p:spPr>
        <p:txBody>
          <a:bodyPr>
            <a:normAutofit/>
          </a:bodyPr>
          <a:lstStyle/>
          <a:p>
            <a:pPr lvl="0">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Κατανόηση των διαφορών μεταξύ βιολογικού (</a:t>
            </a:r>
            <a:r>
              <a:rPr lang="en-US" sz="2000" dirty="0">
                <a:solidFill>
                  <a:schemeClr val="tx1"/>
                </a:solidFill>
                <a:latin typeface="Arial" panose="020B0604020202020204" pitchFamily="34" charset="0"/>
                <a:cs typeface="Arial" panose="020B0604020202020204" pitchFamily="34" charset="0"/>
              </a:rPr>
              <a:t>sex</a:t>
            </a:r>
            <a:r>
              <a:rPr lang="el-GR" sz="2000" dirty="0">
                <a:solidFill>
                  <a:schemeClr val="tx1"/>
                </a:solidFill>
                <a:latin typeface="Arial" panose="020B0604020202020204" pitchFamily="34" charset="0"/>
                <a:cs typeface="Arial" panose="020B0604020202020204" pitchFamily="34" charset="0"/>
              </a:rPr>
              <a:t>) και κοινωνικού φύλου (</a:t>
            </a:r>
            <a:r>
              <a:rPr lang="en-US" sz="2000" dirty="0">
                <a:solidFill>
                  <a:schemeClr val="tx1"/>
                </a:solidFill>
                <a:latin typeface="Arial" panose="020B0604020202020204" pitchFamily="34" charset="0"/>
                <a:cs typeface="Arial" panose="020B0604020202020204" pitchFamily="34" charset="0"/>
              </a:rPr>
              <a:t>gender</a:t>
            </a:r>
            <a:r>
              <a:rPr lang="el-GR" sz="2000" dirty="0">
                <a:solidFill>
                  <a:schemeClr val="tx1"/>
                </a:solidFill>
                <a:latin typeface="Arial" panose="020B0604020202020204" pitchFamily="34" charset="0"/>
                <a:cs typeface="Arial" panose="020B0604020202020204" pitchFamily="34" charset="0"/>
              </a:rPr>
              <a:t>) </a:t>
            </a:r>
          </a:p>
          <a:p>
            <a:pPr lvl="0">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Κατανόηση και διαφοροποίηση ορισμών (π.χ., ταυτότητα φύλου, σεξουαλική ταυτότητα, σεξουαλικός προσανατολισμός, στερεότυπα φύλου, ρόλοι του φύλου, κτλ.)</a:t>
            </a:r>
          </a:p>
          <a:p>
            <a:pPr lvl="0">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Κατανόηση για θέματα που προκύπτουν από την μέτρηση της ταυτότητας φύλου, καθώς επίσης και για τα ερωτηματολόγια που χρησιμοποιούνται για την μέτρηση της ταυτότητας φύλου</a:t>
            </a:r>
          </a:p>
        </p:txBody>
      </p:sp>
    </p:spTree>
    <p:extLst>
      <p:ext uri="{BB962C8B-B14F-4D97-AF65-F5344CB8AC3E}">
        <p14:creationId xmlns:p14="http://schemas.microsoft.com/office/powerpoint/2010/main" val="322033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Θέματα Μέτρησης, Ερωτηματολόγια (συν…) </a:t>
            </a:r>
          </a:p>
        </p:txBody>
      </p:sp>
      <p:sp>
        <p:nvSpPr>
          <p:cNvPr id="3" name="Content Placeholder 2"/>
          <p:cNvSpPr>
            <a:spLocks noGrp="1"/>
          </p:cNvSpPr>
          <p:nvPr>
            <p:ph idx="1"/>
          </p:nvPr>
        </p:nvSpPr>
        <p:spPr>
          <a:xfrm>
            <a:off x="861133" y="2485748"/>
            <a:ext cx="10608817" cy="3684233"/>
          </a:xfrm>
        </p:spPr>
        <p:txBody>
          <a:bodyPr>
            <a:normAutofit fontScale="85000" lnSpcReduction="20000"/>
          </a:bodyPr>
          <a:lstStyle/>
          <a:p>
            <a:pPr>
              <a:buFont typeface="Wingdings" panose="05000000000000000000" pitchFamily="2" charset="2"/>
              <a:buChar char="§"/>
            </a:pPr>
            <a:r>
              <a:rPr lang="el-GR" sz="2000" b="1" dirty="0" err="1">
                <a:solidFill>
                  <a:schemeClr val="tx1"/>
                </a:solidFill>
                <a:latin typeface="Arial" panose="020B0604020202020204" pitchFamily="34" charset="0"/>
                <a:cs typeface="Arial" panose="020B0604020202020204" pitchFamily="34" charset="0"/>
              </a:rPr>
              <a:t>Bem</a:t>
            </a:r>
            <a:r>
              <a:rPr lang="el-GR" sz="2000" b="1" dirty="0">
                <a:solidFill>
                  <a:schemeClr val="tx1"/>
                </a:solidFill>
                <a:latin typeface="Arial" panose="020B0604020202020204" pitchFamily="34" charset="0"/>
                <a:cs typeface="Arial" panose="020B0604020202020204" pitchFamily="34" charset="0"/>
              </a:rPr>
              <a:t> </a:t>
            </a:r>
            <a:r>
              <a:rPr lang="el-GR" sz="2000" b="1" dirty="0" err="1">
                <a:solidFill>
                  <a:schemeClr val="tx1"/>
                </a:solidFill>
                <a:latin typeface="Arial" panose="020B0604020202020204" pitchFamily="34" charset="0"/>
                <a:cs typeface="Arial" panose="020B0604020202020204" pitchFamily="34" charset="0"/>
              </a:rPr>
              <a:t>Sex</a:t>
            </a:r>
            <a:r>
              <a:rPr lang="el-GR" sz="2000" b="1" dirty="0">
                <a:solidFill>
                  <a:schemeClr val="tx1"/>
                </a:solidFill>
                <a:latin typeface="Arial" panose="020B0604020202020204" pitchFamily="34" charset="0"/>
                <a:cs typeface="Arial" panose="020B0604020202020204" pitchFamily="34" charset="0"/>
              </a:rPr>
              <a:t> </a:t>
            </a:r>
            <a:r>
              <a:rPr lang="el-GR" sz="2000" b="1" dirty="0" err="1">
                <a:solidFill>
                  <a:schemeClr val="tx1"/>
                </a:solidFill>
                <a:latin typeface="Arial" panose="020B0604020202020204" pitchFamily="34" charset="0"/>
                <a:cs typeface="Arial" panose="020B0604020202020204" pitchFamily="34" charset="0"/>
              </a:rPr>
              <a:t>Role</a:t>
            </a:r>
            <a:r>
              <a:rPr lang="el-GR" sz="2000" b="1" dirty="0">
                <a:solidFill>
                  <a:schemeClr val="tx1"/>
                </a:solidFill>
                <a:latin typeface="Arial" panose="020B0604020202020204" pitchFamily="34" charset="0"/>
                <a:cs typeface="Arial" panose="020B0604020202020204" pitchFamily="34" charset="0"/>
              </a:rPr>
              <a:t> </a:t>
            </a:r>
            <a:r>
              <a:rPr lang="el-GR" sz="2000" b="1" dirty="0" err="1">
                <a:solidFill>
                  <a:schemeClr val="tx1"/>
                </a:solidFill>
                <a:latin typeface="Arial" panose="020B0604020202020204" pitchFamily="34" charset="0"/>
                <a:cs typeface="Arial" panose="020B0604020202020204" pitchFamily="34" charset="0"/>
              </a:rPr>
              <a:t>Inventory</a:t>
            </a:r>
            <a:r>
              <a:rPr lang="el-GR" sz="2000" b="1"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λίστα από 20 «θηλυκά» χαρακτηριστικά, 20 «αρσενικά» χαρακτηριστικά, και ουδέτερα χαρακτηριστικά</a:t>
            </a:r>
            <a:endParaRPr lang="en-US" sz="20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«Θηλυκά» χαρακτηριστικά</a:t>
            </a:r>
            <a:r>
              <a:rPr lang="en-US" sz="2000"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η κατανόηση, η ζεστασιά, και η συναισθηματικότητα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«Αρρενωπά» χαρακτηριστικά</a:t>
            </a:r>
            <a:r>
              <a:rPr lang="en-US" sz="2000"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τη </a:t>
            </a:r>
            <a:r>
              <a:rPr lang="el-GR" sz="2000" dirty="0" err="1">
                <a:solidFill>
                  <a:schemeClr val="tx1"/>
                </a:solidFill>
                <a:latin typeface="Arial" panose="020B0604020202020204" pitchFamily="34" charset="0"/>
                <a:cs typeface="Arial" panose="020B0604020202020204" pitchFamily="34" charset="0"/>
              </a:rPr>
              <a:t>διεκδικητικότητα</a:t>
            </a:r>
            <a:r>
              <a:rPr lang="el-GR" sz="2000" dirty="0">
                <a:solidFill>
                  <a:schemeClr val="tx1"/>
                </a:solidFill>
                <a:latin typeface="Arial" panose="020B0604020202020204" pitchFamily="34" charset="0"/>
                <a:cs typeface="Arial" panose="020B0604020202020204" pitchFamily="34" charset="0"/>
              </a:rPr>
              <a:t>, επιθετικότητα, και αυτοδυναμία</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Το ερωτηματολόγιο «παράγει» ένα συνολικό βαθμό αρρενωπότητας και ένα συνολικό βαθμό θηλυκότητας. Έτσι, προκύπτει σε κάθε άτομο 1 από 4 πιθανά αποτελέσματα:</a:t>
            </a:r>
          </a:p>
          <a:p>
            <a:pPr marL="45720" indent="0">
              <a:buNone/>
            </a:pPr>
            <a:r>
              <a:rPr lang="el-GR" sz="2000" dirty="0">
                <a:latin typeface="Arial" panose="020B0604020202020204" pitchFamily="34" charset="0"/>
                <a:cs typeface="Arial" panose="020B0604020202020204" pitchFamily="34" charset="0"/>
              </a:rPr>
              <a:t>1. </a:t>
            </a:r>
            <a:r>
              <a:rPr lang="el-GR" sz="2000" dirty="0">
                <a:solidFill>
                  <a:schemeClr val="tx1"/>
                </a:solidFill>
                <a:latin typeface="Arial" panose="020B0604020202020204" pitchFamily="34" charset="0"/>
                <a:cs typeface="Arial" panose="020B0604020202020204" pitchFamily="34" charset="0"/>
              </a:rPr>
              <a:t>Ανδρόγυνο άτομο (ψηλή βαθμολογία και στα δύο </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αρρενωπότητα και θηλυκότητα) </a:t>
            </a:r>
          </a:p>
          <a:p>
            <a:pPr marL="45720" indent="0">
              <a:buNone/>
            </a:pPr>
            <a:r>
              <a:rPr lang="el-GR" sz="2000" dirty="0">
                <a:latin typeface="Arial" panose="020B0604020202020204" pitchFamily="34" charset="0"/>
                <a:cs typeface="Arial" panose="020B0604020202020204" pitchFamily="34" charset="0"/>
              </a:rPr>
              <a:t>2. </a:t>
            </a:r>
            <a:r>
              <a:rPr lang="el-GR" sz="2000" dirty="0">
                <a:solidFill>
                  <a:schemeClr val="tx1"/>
                </a:solidFill>
                <a:latin typeface="Arial" panose="020B0604020202020204" pitchFamily="34" charset="0"/>
                <a:cs typeface="Arial" panose="020B0604020202020204" pitchFamily="34" charset="0"/>
              </a:rPr>
              <a:t>Αρρενωπό άτομο (ψηλή βαθμολογία στα «αρσενικά» χαρακτηριστικά και χαμηλή στα «θηλυκά» χαρακτηριστικά)</a:t>
            </a:r>
          </a:p>
          <a:p>
            <a:pPr marL="45720" indent="0">
              <a:buNone/>
            </a:pPr>
            <a:r>
              <a:rPr lang="el-GR" sz="2000" dirty="0">
                <a:latin typeface="Arial" panose="020B0604020202020204" pitchFamily="34" charset="0"/>
                <a:cs typeface="Arial" panose="020B0604020202020204" pitchFamily="34" charset="0"/>
              </a:rPr>
              <a:t>3. </a:t>
            </a:r>
            <a:r>
              <a:rPr lang="el-GR" sz="2000" dirty="0">
                <a:solidFill>
                  <a:schemeClr val="tx1"/>
                </a:solidFill>
                <a:latin typeface="Arial" panose="020B0604020202020204" pitchFamily="34" charset="0"/>
                <a:cs typeface="Arial" panose="020B0604020202020204" pitchFamily="34" charset="0"/>
              </a:rPr>
              <a:t>Θηλυπρεπή άτομο (ψηλή βαθμολογία στα «θηλυκά» χαρακτηριστικά και χαμηλή στα «αρσενικά» χαρακτηριστικά»), και </a:t>
            </a:r>
          </a:p>
          <a:p>
            <a:pPr marL="45720" indent="0">
              <a:buNone/>
            </a:pPr>
            <a:r>
              <a:rPr lang="el-GR" sz="2000" dirty="0">
                <a:latin typeface="Arial" panose="020B0604020202020204" pitchFamily="34" charset="0"/>
                <a:cs typeface="Arial" panose="020B0604020202020204" pitchFamily="34" charset="0"/>
              </a:rPr>
              <a:t>4. </a:t>
            </a:r>
            <a:r>
              <a:rPr lang="el-GR" sz="2000" dirty="0">
                <a:solidFill>
                  <a:schemeClr val="tx1"/>
                </a:solidFill>
                <a:latin typeface="Arial" panose="020B0604020202020204" pitchFamily="34" charset="0"/>
                <a:cs typeface="Arial" panose="020B0604020202020204" pitchFamily="34" charset="0"/>
              </a:rPr>
              <a:t>Αδιαφοροποίητο άτομο (χαμηλή βαθμολογία και στα δύο </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αρρενωπότητα και θηλυκότητα)</a:t>
            </a:r>
          </a:p>
        </p:txBody>
      </p:sp>
    </p:spTree>
    <p:extLst>
      <p:ext uri="{BB962C8B-B14F-4D97-AF65-F5344CB8AC3E}">
        <p14:creationId xmlns:p14="http://schemas.microsoft.com/office/powerpoint/2010/main" val="139272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56769" y="1871131"/>
            <a:ext cx="7084381" cy="1515533"/>
          </a:xfrm>
        </p:spPr>
        <p:txBody>
          <a:bodyPr/>
          <a:lstStyle/>
          <a:p>
            <a:r>
              <a:rPr lang="el-GR" dirty="0"/>
              <a:t>Ενότητα 2</a:t>
            </a:r>
            <a:r>
              <a:rPr lang="el-GR" baseline="30000" dirty="0"/>
              <a:t>η</a:t>
            </a:r>
            <a:r>
              <a:rPr lang="el-GR" dirty="0"/>
              <a:t> Ψυχαναλυτική Προσέγγιση</a:t>
            </a:r>
          </a:p>
        </p:txBody>
      </p:sp>
      <p:sp>
        <p:nvSpPr>
          <p:cNvPr id="3" name="Υπότιτλος 2"/>
          <p:cNvSpPr>
            <a:spLocks noGrp="1"/>
          </p:cNvSpPr>
          <p:nvPr>
            <p:ph type="subTitle" idx="1"/>
          </p:nvPr>
        </p:nvSpPr>
        <p:spPr>
          <a:xfrm>
            <a:off x="2692398" y="3595450"/>
            <a:ext cx="6815669" cy="1615739"/>
          </a:xfrm>
        </p:spPr>
        <p:txBody>
          <a:bodyPr/>
          <a:lstStyle/>
          <a:p>
            <a:r>
              <a:rPr lang="el-GR" dirty="0"/>
              <a:t>Επιμέλεια Σημειώσεων: Δρ. Μαρία </a:t>
            </a:r>
            <a:r>
              <a:rPr lang="el-GR" dirty="0" err="1"/>
              <a:t>Συμεού</a:t>
            </a:r>
            <a:endParaRPr lang="el-GR" dirty="0"/>
          </a:p>
          <a:p>
            <a:r>
              <a:rPr lang="el-GR" dirty="0"/>
              <a:t>Διδάσκων: Δημήτρης Ταχματζίδης</a:t>
            </a:r>
          </a:p>
        </p:txBody>
      </p:sp>
      <p:sp>
        <p:nvSpPr>
          <p:cNvPr id="4" name="Υπότιτλος 2">
            <a:extLst>
              <a:ext uri="{FF2B5EF4-FFF2-40B4-BE49-F238E27FC236}">
                <a16:creationId xmlns:a16="http://schemas.microsoft.com/office/drawing/2014/main" id="{F9683287-B79B-47F5-8654-BF40E4A6B3C7}"/>
              </a:ext>
            </a:extLst>
          </p:cNvPr>
          <p:cNvSpPr txBox="1">
            <a:spLocks/>
          </p:cNvSpPr>
          <p:nvPr/>
        </p:nvSpPr>
        <p:spPr>
          <a:xfrm>
            <a:off x="639192" y="692458"/>
            <a:ext cx="10910657" cy="61255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sz="2400" b="1" dirty="0"/>
              <a:t>DPSYC60</a:t>
            </a:r>
            <a:r>
              <a:rPr lang="el-GR" sz="2400" b="1" dirty="0"/>
              <a:t>5|08</a:t>
            </a:r>
            <a:r>
              <a:rPr lang="en-US" sz="2400" b="1" dirty="0"/>
              <a:t>: </a:t>
            </a:r>
            <a:r>
              <a:rPr lang="el-GR" sz="2400" b="1" dirty="0"/>
              <a:t>Σχολικό Πλαίσιο και Ταυτότητες Φύλου Κατά Τη Διάρκεια Της Εφηβείας</a:t>
            </a:r>
          </a:p>
        </p:txBody>
      </p:sp>
      <p:pic>
        <p:nvPicPr>
          <p:cNvPr id="5" name="Picture 2" descr="D:\Πάφος Γλωσσική ανάπτυξη\αρχείο λήψης (1).png">
            <a:extLst>
              <a:ext uri="{FF2B5EF4-FFF2-40B4-BE49-F238E27FC236}">
                <a16:creationId xmlns:a16="http://schemas.microsoft.com/office/drawing/2014/main" id="{395213CB-9054-417A-BEE1-93B99154C2E2}"/>
              </a:ext>
            </a:extLst>
          </p:cNvPr>
          <p:cNvPicPr>
            <a:picLocks noChangeAspect="1" noChangeArrowheads="1"/>
          </p:cNvPicPr>
          <p:nvPr/>
        </p:nvPicPr>
        <p:blipFill>
          <a:blip r:embed="rId2" cstate="print"/>
          <a:srcRect/>
          <a:stretch>
            <a:fillRect/>
          </a:stretch>
        </p:blipFill>
        <p:spPr bwMode="auto">
          <a:xfrm>
            <a:off x="2375978" y="4083728"/>
            <a:ext cx="1459175" cy="1259806"/>
          </a:xfrm>
          <a:prstGeom prst="rect">
            <a:avLst/>
          </a:prstGeom>
          <a:noFill/>
          <a:ln w="9525">
            <a:noFill/>
            <a:miter lim="800000"/>
            <a:headEnd/>
            <a:tailEnd/>
          </a:ln>
        </p:spPr>
      </p:pic>
      <p:sp>
        <p:nvSpPr>
          <p:cNvPr id="6" name="Υπότιτλος 2">
            <a:extLst>
              <a:ext uri="{FF2B5EF4-FFF2-40B4-BE49-F238E27FC236}">
                <a16:creationId xmlns:a16="http://schemas.microsoft.com/office/drawing/2014/main" id="{2872C23D-CEFE-4A5D-9FFB-D2EC58D424B0}"/>
              </a:ext>
            </a:extLst>
          </p:cNvPr>
          <p:cNvSpPr txBox="1">
            <a:spLocks/>
          </p:cNvSpPr>
          <p:nvPr/>
        </p:nvSpPr>
        <p:spPr>
          <a:xfrm>
            <a:off x="6520070" y="4500979"/>
            <a:ext cx="3216051" cy="837804"/>
          </a:xfrm>
          <a:prstGeom prst="rect">
            <a:avLst/>
          </a:prstGeom>
        </p:spPr>
        <p:txBody>
          <a:bodyPr vert="horz" lIns="91440" tIns="45720" rIns="91440" bIns="45720" rtlCol="0" anchor="t">
            <a:normAutofit fontScale="625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b="1" dirty="0"/>
              <a:t>Distance Med in Educational Psychology</a:t>
            </a:r>
          </a:p>
          <a:p>
            <a:r>
              <a:rPr lang="el-GR" b="1" dirty="0"/>
              <a:t>Χειμερινό εξάμηνο 2019</a:t>
            </a:r>
          </a:p>
          <a:p>
            <a:r>
              <a:rPr lang="el-GR" b="1" dirty="0"/>
              <a:t>Πανεπιστήμιο Νεάπολις Πάφου, Κύπρος</a:t>
            </a:r>
          </a:p>
        </p:txBody>
      </p:sp>
    </p:spTree>
    <p:extLst>
      <p:ext uri="{BB962C8B-B14F-4D97-AF65-F5344CB8AC3E}">
        <p14:creationId xmlns:p14="http://schemas.microsoft.com/office/powerpoint/2010/main" val="93744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1162050"/>
          </a:xfrm>
        </p:spPr>
        <p:txBody>
          <a:bodyPr>
            <a:noAutofit/>
          </a:bodyPr>
          <a:lstStyle/>
          <a:p>
            <a:pPr algn="ctr"/>
            <a:r>
              <a:rPr lang="el-GR" sz="2800" b="1" dirty="0">
                <a:latin typeface="Arial" panose="020B0604020202020204" pitchFamily="34" charset="0"/>
                <a:cs typeface="Arial" panose="020B0604020202020204" pitchFamily="34" charset="0"/>
              </a:rPr>
              <a:t>Ψυχαναλυτική  προσέγγιση                                              και διαμόρφωση της ταυτότητας του φύλου –</a:t>
            </a:r>
            <a:br>
              <a:rPr lang="el-GR" sz="2800" b="1" dirty="0">
                <a:latin typeface="Arial" panose="020B0604020202020204" pitchFamily="34" charset="0"/>
                <a:cs typeface="Arial" panose="020B0604020202020204" pitchFamily="34" charset="0"/>
              </a:rPr>
            </a:br>
            <a:r>
              <a:rPr lang="el-GR" sz="2800" b="1" dirty="0">
                <a:latin typeface="Arial" panose="020B0604020202020204" pitchFamily="34" charset="0"/>
                <a:cs typeface="Arial" panose="020B0604020202020204" pitchFamily="34" charset="0"/>
              </a:rPr>
              <a:t>Στόχοι 2</a:t>
            </a:r>
            <a:r>
              <a:rPr lang="el-GR" sz="2800" b="1" baseline="30000" dirty="0">
                <a:latin typeface="Arial" panose="020B0604020202020204" pitchFamily="34" charset="0"/>
                <a:cs typeface="Arial" panose="020B0604020202020204" pitchFamily="34" charset="0"/>
              </a:rPr>
              <a:t>ου</a:t>
            </a:r>
            <a:r>
              <a:rPr lang="el-GR" sz="2800" b="1" dirty="0">
                <a:latin typeface="Arial" panose="020B0604020202020204" pitchFamily="34" charset="0"/>
                <a:cs typeface="Arial" panose="020B0604020202020204" pitchFamily="34" charset="0"/>
              </a:rPr>
              <a:t> μαθήματος</a:t>
            </a:r>
            <a:r>
              <a:rPr lang="en-US" sz="2800" b="1" dirty="0">
                <a:latin typeface="Arial" panose="020B0604020202020204" pitchFamily="34" charset="0"/>
                <a:cs typeface="Arial" panose="020B0604020202020204" pitchFamily="34" charset="0"/>
              </a:rPr>
              <a:t>: </a:t>
            </a:r>
            <a:endParaRPr lang="el-GR"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0012" y="2610035"/>
            <a:ext cx="10377996" cy="3466915"/>
          </a:xfrm>
        </p:spPr>
        <p:txBody>
          <a:bodyPr>
            <a:normAutofit/>
          </a:bodyPr>
          <a:lstStyle/>
          <a:p>
            <a:pPr lvl="0">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Σύντομη επισκόπηση των κύριων χαρακτηριστικών της Ψυχαναλυτικής θεωρίας του </a:t>
            </a:r>
            <a:r>
              <a:rPr lang="el-GR" sz="2000" dirty="0" err="1">
                <a:solidFill>
                  <a:schemeClr val="tx1"/>
                </a:solidFill>
                <a:latin typeface="Arial" panose="020B0604020202020204" pitchFamily="34" charset="0"/>
                <a:cs typeface="Arial" panose="020B0604020202020204" pitchFamily="34" charset="0"/>
              </a:rPr>
              <a:t>Σίγκμουντ</a:t>
            </a:r>
            <a:r>
              <a:rPr lang="el-GR" sz="2000" dirty="0">
                <a:solidFill>
                  <a:schemeClr val="tx1"/>
                </a:solidFill>
                <a:latin typeface="Arial" panose="020B0604020202020204" pitchFamily="34" charset="0"/>
                <a:cs typeface="Arial" panose="020B0604020202020204" pitchFamily="34" charset="0"/>
              </a:rPr>
              <a:t> Φρόυντ (</a:t>
            </a:r>
            <a:r>
              <a:rPr lang="el-GR" sz="2000" dirty="0" err="1">
                <a:solidFill>
                  <a:schemeClr val="tx1"/>
                </a:solidFill>
                <a:latin typeface="Arial" panose="020B0604020202020204" pitchFamily="34" charset="0"/>
                <a:cs typeface="Arial" panose="020B0604020202020204" pitchFamily="34" charset="0"/>
              </a:rPr>
              <a:t>Sigmund</a:t>
            </a:r>
            <a:r>
              <a:rPr lang="el-GR" sz="2000" dirty="0">
                <a:solidFill>
                  <a:schemeClr val="tx1"/>
                </a:solidFill>
                <a:latin typeface="Arial" panose="020B0604020202020204" pitchFamily="34" charset="0"/>
                <a:cs typeface="Arial" panose="020B0604020202020204" pitchFamily="34" charset="0"/>
              </a:rPr>
              <a:t> </a:t>
            </a:r>
            <a:r>
              <a:rPr lang="el-GR" sz="2000" dirty="0" err="1">
                <a:solidFill>
                  <a:schemeClr val="tx1"/>
                </a:solidFill>
                <a:latin typeface="Arial" panose="020B0604020202020204" pitchFamily="34" charset="0"/>
                <a:cs typeface="Arial" panose="020B0604020202020204" pitchFamily="34" charset="0"/>
              </a:rPr>
              <a:t>Freud</a:t>
            </a:r>
            <a:r>
              <a:rPr lang="el-GR" sz="2000" dirty="0">
                <a:solidFill>
                  <a:schemeClr val="tx1"/>
                </a:solidFill>
                <a:latin typeface="Arial" panose="020B0604020202020204" pitchFamily="34" charset="0"/>
                <a:cs typeface="Arial" panose="020B0604020202020204" pitchFamily="34" charset="0"/>
              </a:rPr>
              <a:t>)</a:t>
            </a:r>
          </a:p>
          <a:p>
            <a:pPr lvl="0">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Κατανόηση του πως αναπτύσσεται η ταυτότητα φύλου σύμφωνα με την Ψυχαναλυτική προσέγγιση</a:t>
            </a:r>
          </a:p>
          <a:p>
            <a:pPr lvl="0">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Κριτική της βασικής θεωρίας του Φρόυντ</a:t>
            </a:r>
          </a:p>
          <a:p>
            <a:pPr lvl="0">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Κατανόηση του πως αναπτύσσεται η ταυτότητα φύλου σύμφωνα με την </a:t>
            </a:r>
            <a:r>
              <a:rPr lang="el-GR" sz="2000" dirty="0" err="1">
                <a:solidFill>
                  <a:schemeClr val="tx1"/>
                </a:solidFill>
                <a:latin typeface="Arial" panose="020B0604020202020204" pitchFamily="34" charset="0"/>
                <a:cs typeface="Arial" panose="020B0604020202020204" pitchFamily="34" charset="0"/>
              </a:rPr>
              <a:t>Νεο</a:t>
            </a:r>
            <a:r>
              <a:rPr lang="el-GR" sz="2000" dirty="0">
                <a:solidFill>
                  <a:schemeClr val="tx1"/>
                </a:solidFill>
                <a:latin typeface="Arial" panose="020B0604020202020204" pitchFamily="34" charset="0"/>
                <a:cs typeface="Arial" panose="020B0604020202020204" pitchFamily="34" charset="0"/>
              </a:rPr>
              <a:t>-Φροϋδική προσέγγιση</a:t>
            </a:r>
          </a:p>
        </p:txBody>
      </p:sp>
    </p:spTree>
    <p:extLst>
      <p:ext uri="{BB962C8B-B14F-4D97-AF65-F5344CB8AC3E}">
        <p14:creationId xmlns:p14="http://schemas.microsoft.com/office/powerpoint/2010/main" val="157174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5" name="Rectangle 7"/>
          <p:cNvSpPr>
            <a:spLocks noGrp="1" noChangeArrowheads="1"/>
          </p:cNvSpPr>
          <p:nvPr>
            <p:ph type="body" idx="1"/>
          </p:nvPr>
        </p:nvSpPr>
        <p:spPr>
          <a:xfrm>
            <a:off x="878889" y="727969"/>
            <a:ext cx="10475652" cy="546864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nSpc>
                <a:spcPct val="90000"/>
              </a:lnSpc>
              <a:buFontTx/>
              <a:buNone/>
            </a:pPr>
            <a:r>
              <a:rPr lang="en-US" altLang="el-GR" sz="1600" b="1" dirty="0">
                <a:solidFill>
                  <a:schemeClr val="tx1"/>
                </a:solidFill>
                <a:latin typeface="Arial" panose="020B0604020202020204" pitchFamily="34" charset="0"/>
              </a:rPr>
              <a:t>Sigmund Freud (1856-1939)</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Γεννήθηκε το 1856 στη Μοραβίας της Τσεχοσλοβακίας</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Ήταν εβραϊκής καταγωγής </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Το 1860 η οικογένεια μετακομίζει στην Βιέννη, όπου ο </a:t>
            </a:r>
            <a:r>
              <a:rPr lang="en-US" altLang="el-GR" sz="1600" dirty="0">
                <a:solidFill>
                  <a:schemeClr val="tx1"/>
                </a:solidFill>
                <a:latin typeface="Arial" panose="020B0604020202020204" pitchFamily="34" charset="0"/>
              </a:rPr>
              <a:t>Freud</a:t>
            </a:r>
            <a:r>
              <a:rPr lang="el-GR" altLang="el-GR" sz="1600" dirty="0">
                <a:solidFill>
                  <a:schemeClr val="tx1"/>
                </a:solidFill>
                <a:latin typeface="Arial" panose="020B0604020202020204" pitchFamily="34" charset="0"/>
              </a:rPr>
              <a:t> παραμένει για τα επόμενα ογδόντα χρόνια </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Ακολουθεί καριέρα νευρολόγου</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Το 1882 ερωτεύεται και αρραβωνιάζεται μια νεαρή κοπέλα, την </a:t>
            </a:r>
            <a:r>
              <a:rPr lang="en-US" altLang="el-GR" sz="1600" dirty="0">
                <a:solidFill>
                  <a:schemeClr val="tx1"/>
                </a:solidFill>
                <a:latin typeface="Arial" panose="020B0604020202020204" pitchFamily="34" charset="0"/>
              </a:rPr>
              <a:t>Martha </a:t>
            </a:r>
            <a:r>
              <a:rPr lang="en-US" altLang="el-GR" sz="1600" dirty="0" err="1">
                <a:solidFill>
                  <a:schemeClr val="tx1"/>
                </a:solidFill>
                <a:latin typeface="Arial" panose="020B0604020202020204" pitchFamily="34" charset="0"/>
              </a:rPr>
              <a:t>Bernayes</a:t>
            </a:r>
            <a:r>
              <a:rPr lang="en-US" altLang="el-GR" sz="1600" dirty="0">
                <a:solidFill>
                  <a:schemeClr val="tx1"/>
                </a:solidFill>
                <a:latin typeface="Arial" panose="020B0604020202020204" pitchFamily="34" charset="0"/>
              </a:rPr>
              <a:t>. </a:t>
            </a:r>
            <a:r>
              <a:rPr lang="el-GR" altLang="el-GR" sz="1600" dirty="0">
                <a:solidFill>
                  <a:schemeClr val="tx1"/>
                </a:solidFill>
                <a:latin typeface="Arial" panose="020B0604020202020204" pitchFamily="34" charset="0"/>
              </a:rPr>
              <a:t>Μαζί αποκτούν έξι παιδιά, από τα οποία ένα, η </a:t>
            </a:r>
            <a:r>
              <a:rPr lang="en-US" altLang="el-GR" sz="1600" dirty="0">
                <a:solidFill>
                  <a:schemeClr val="tx1"/>
                </a:solidFill>
                <a:latin typeface="Arial" panose="020B0604020202020204" pitchFamily="34" charset="0"/>
              </a:rPr>
              <a:t>Anna Freud</a:t>
            </a:r>
            <a:r>
              <a:rPr lang="el-GR" altLang="el-GR" sz="1600" dirty="0">
                <a:solidFill>
                  <a:schemeClr val="tx1"/>
                </a:solidFill>
                <a:latin typeface="Arial" panose="020B0604020202020204" pitchFamily="34" charset="0"/>
              </a:rPr>
              <a:t> ακολούθησε καριέρα στην ψυχανάλυση  </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Από τα μέσα του 1890 και μετέπειτα, αφιερώνεται πλήρως στην ανάπτυξη της Ψυχαναλυτικής Θεωρίας </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Μεγάλη επιρροή  για την ανάπτυξη της ψυχαναλυτικής θεωρίας αποτέλεσε η συνεργασία του </a:t>
            </a:r>
            <a:r>
              <a:rPr lang="en-US" altLang="el-GR" sz="1600" dirty="0">
                <a:solidFill>
                  <a:schemeClr val="tx1"/>
                </a:solidFill>
                <a:latin typeface="Arial" panose="020B0604020202020204" pitchFamily="34" charset="0"/>
              </a:rPr>
              <a:t>Freud </a:t>
            </a:r>
            <a:r>
              <a:rPr lang="el-GR" altLang="el-GR" sz="1600" dirty="0">
                <a:solidFill>
                  <a:schemeClr val="tx1"/>
                </a:solidFill>
                <a:latin typeface="Arial" panose="020B0604020202020204" pitchFamily="34" charset="0"/>
              </a:rPr>
              <a:t>με τον </a:t>
            </a:r>
            <a:r>
              <a:rPr lang="en-US" altLang="el-GR" sz="1600" dirty="0">
                <a:solidFill>
                  <a:schemeClr val="tx1"/>
                </a:solidFill>
                <a:latin typeface="Arial" panose="020B0604020202020204" pitchFamily="34" charset="0"/>
              </a:rPr>
              <a:t>Charcot</a:t>
            </a:r>
            <a:r>
              <a:rPr lang="el-GR" altLang="el-GR" sz="1600" dirty="0">
                <a:solidFill>
                  <a:schemeClr val="tx1"/>
                </a:solidFill>
                <a:latin typeface="Arial" panose="020B0604020202020204" pitchFamily="34" charset="0"/>
              </a:rPr>
              <a:t>, «γιατί η εμπειρία του με ασθενείς που υπέφεραν από υστερία τον έπεισαν ότι τα αίτια αυτής της ασθένειας οφείλονταν σε δυνάμεις μη ορατές» </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Ανακάλυψη των ελεύθερων συνειρμών. Ο </a:t>
            </a:r>
            <a:r>
              <a:rPr lang="en-US" altLang="el-GR" sz="1600" dirty="0">
                <a:solidFill>
                  <a:schemeClr val="tx1"/>
                </a:solidFill>
                <a:latin typeface="Arial" panose="020B0604020202020204" pitchFamily="34" charset="0"/>
              </a:rPr>
              <a:t>Freud </a:t>
            </a:r>
            <a:r>
              <a:rPr lang="el-GR" altLang="el-GR" sz="1600" dirty="0">
                <a:solidFill>
                  <a:schemeClr val="tx1"/>
                </a:solidFill>
                <a:latin typeface="Arial" panose="020B0604020202020204" pitchFamily="34" charset="0"/>
              </a:rPr>
              <a:t>ανακάλυψε την σπουδαιότητα αυτής της μεθόδου μέσα από την περίπτωση κάποιας γυναίκας ασθενούς του συνεργάτη του </a:t>
            </a:r>
            <a:r>
              <a:rPr lang="en-US" altLang="el-GR" sz="1600" dirty="0">
                <a:solidFill>
                  <a:schemeClr val="tx1"/>
                </a:solidFill>
                <a:latin typeface="Arial" panose="020B0604020202020204" pitchFamily="34" charset="0"/>
              </a:rPr>
              <a:t>Joseph</a:t>
            </a:r>
            <a:r>
              <a:rPr lang="el-GR" altLang="el-GR" sz="1600" dirty="0">
                <a:solidFill>
                  <a:schemeClr val="tx1"/>
                </a:solidFill>
                <a:latin typeface="Arial" panose="020B0604020202020204" pitchFamily="34" charset="0"/>
              </a:rPr>
              <a:t> </a:t>
            </a:r>
            <a:r>
              <a:rPr lang="en-US" altLang="el-GR" sz="1600" dirty="0">
                <a:solidFill>
                  <a:schemeClr val="tx1"/>
                </a:solidFill>
                <a:latin typeface="Arial" panose="020B0604020202020204" pitchFamily="34" charset="0"/>
              </a:rPr>
              <a:t>Breuer</a:t>
            </a:r>
            <a:r>
              <a:rPr lang="el-GR" altLang="el-GR" sz="1600" dirty="0">
                <a:solidFill>
                  <a:schemeClr val="tx1"/>
                </a:solidFill>
                <a:latin typeface="Arial" panose="020B0604020202020204" pitchFamily="34" charset="0"/>
              </a:rPr>
              <a:t>, γνωστή με το ψευδώνυμο «</a:t>
            </a:r>
            <a:r>
              <a:rPr lang="en-US" altLang="el-GR" sz="1600" dirty="0">
                <a:solidFill>
                  <a:schemeClr val="tx1"/>
                </a:solidFill>
                <a:latin typeface="Arial" panose="020B0604020202020204" pitchFamily="34" charset="0"/>
              </a:rPr>
              <a:t>Anna O</a:t>
            </a:r>
            <a:r>
              <a:rPr lang="el-GR" altLang="el-GR" sz="1600" dirty="0">
                <a:solidFill>
                  <a:schemeClr val="tx1"/>
                </a:solidFill>
                <a:latin typeface="Arial" panose="020B0604020202020204" pitchFamily="34" charset="0"/>
              </a:rPr>
              <a:t>»</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Μέχρι το τέλος της ζωής του, ασχολήθηκε πλήρως με την ανάπτυξη και ενδυνάμωση της θεωρίας του</a:t>
            </a:r>
          </a:p>
          <a:p>
            <a:pPr>
              <a:lnSpc>
                <a:spcPct val="90000"/>
              </a:lnSpc>
              <a:buFont typeface="Wingdings" panose="05000000000000000000" pitchFamily="2" charset="2"/>
              <a:buChar char="§"/>
            </a:pPr>
            <a:r>
              <a:rPr lang="el-GR" altLang="el-GR" sz="1600" dirty="0">
                <a:solidFill>
                  <a:schemeClr val="tx1"/>
                </a:solidFill>
                <a:latin typeface="Arial" panose="020B0604020202020204" pitchFamily="34" charset="0"/>
              </a:rPr>
              <a:t>Πέθανε από καρκίνο στις 23 Σεπτεμβρίου, 1939, χωρίς να γνωρίσει την έκταση της επίδρασης των ιδεών του</a:t>
            </a:r>
          </a:p>
          <a:p>
            <a:pPr>
              <a:lnSpc>
                <a:spcPct val="90000"/>
              </a:lnSpc>
              <a:buFont typeface="Wingdings" panose="05000000000000000000" pitchFamily="2" charset="2"/>
              <a:buChar char="§"/>
            </a:pPr>
            <a:endParaRPr lang="el-GR" altLang="el-GR" sz="1600" dirty="0">
              <a:solidFill>
                <a:schemeClr val="tx1"/>
              </a:solidFill>
              <a:latin typeface="Arial" panose="020B0604020202020204" pitchFamily="34" charset="0"/>
            </a:endParaRPr>
          </a:p>
          <a:p>
            <a:pPr>
              <a:lnSpc>
                <a:spcPct val="90000"/>
              </a:lnSpc>
              <a:buFont typeface="Wingdings" panose="05000000000000000000" pitchFamily="2" charset="2"/>
              <a:buChar char="§"/>
            </a:pPr>
            <a:endParaRPr lang="el-GR" altLang="el-GR" sz="1600" dirty="0">
              <a:solidFill>
                <a:schemeClr val="tx1"/>
              </a:solidFill>
              <a:latin typeface="Arial" panose="020B0604020202020204" pitchFamily="34" charset="0"/>
            </a:endParaRPr>
          </a:p>
        </p:txBody>
      </p:sp>
    </p:spTree>
    <p:extLst>
      <p:ext uri="{BB962C8B-B14F-4D97-AF65-F5344CB8AC3E}">
        <p14:creationId xmlns:p14="http://schemas.microsoft.com/office/powerpoint/2010/main" val="241678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p:cNvSpPr>
            <a:spLocks noGrp="1" noChangeArrowheads="1"/>
          </p:cNvSpPr>
          <p:nvPr>
            <p:ph type="body" idx="1"/>
          </p:nvPr>
        </p:nvSpPr>
        <p:spPr>
          <a:xfrm>
            <a:off x="1287262" y="1953088"/>
            <a:ext cx="9552373" cy="2183908"/>
          </a:xfrm>
        </p:spPr>
        <p:txBody>
          <a:bodyPr>
            <a:normAutofit/>
          </a:bodyPr>
          <a:lstStyle/>
          <a:p>
            <a:pPr algn="ctr">
              <a:buClr>
                <a:schemeClr val="tx1"/>
              </a:buClr>
              <a:buFontTx/>
              <a:buNone/>
            </a:pPr>
            <a:r>
              <a:rPr lang="el-GR" altLang="el-GR" sz="2000" b="1" dirty="0">
                <a:solidFill>
                  <a:schemeClr val="tx1"/>
                </a:solidFill>
                <a:latin typeface="Arial" panose="020B0604020202020204" pitchFamily="34" charset="0"/>
              </a:rPr>
              <a:t>Τρεις διαστάσεις τις ψυχαναλυτικής θεωρίας</a:t>
            </a:r>
            <a:r>
              <a:rPr lang="en-US" altLang="el-GR" sz="2000" dirty="0">
                <a:solidFill>
                  <a:schemeClr val="tx1"/>
                </a:solidFill>
                <a:latin typeface="Arial" panose="020B0604020202020204" pitchFamily="34" charset="0"/>
              </a:rPr>
              <a:t>:</a:t>
            </a:r>
            <a:endParaRPr lang="el-GR" altLang="el-GR" sz="2000" dirty="0">
              <a:solidFill>
                <a:schemeClr val="tx1"/>
              </a:solidFill>
              <a:latin typeface="Arial" panose="020B0604020202020204" pitchFamily="34" charset="0"/>
            </a:endParaRPr>
          </a:p>
          <a:p>
            <a:pPr algn="ctr">
              <a:buClr>
                <a:schemeClr val="tx1"/>
              </a:buClr>
              <a:buFontTx/>
              <a:buNone/>
            </a:pPr>
            <a:endParaRPr lang="el-GR" altLang="el-GR" sz="2000" dirty="0">
              <a:solidFill>
                <a:schemeClr val="tx1"/>
              </a:solidFill>
              <a:latin typeface="Arial" panose="020B0604020202020204" pitchFamily="34" charset="0"/>
            </a:endParaRPr>
          </a:p>
          <a:p>
            <a:pPr marL="0" indent="0" algn="ctr">
              <a:buClr>
                <a:schemeClr val="tx1"/>
              </a:buClr>
              <a:buNone/>
            </a:pPr>
            <a:r>
              <a:rPr lang="el-GR" altLang="el-GR" sz="2000" dirty="0">
                <a:solidFill>
                  <a:schemeClr val="tx1"/>
                </a:solidFill>
                <a:latin typeface="Arial" panose="020B0604020202020204" pitchFamily="34" charset="0"/>
              </a:rPr>
              <a:t>1. Δυναμική διάσταση</a:t>
            </a:r>
          </a:p>
          <a:p>
            <a:pPr marL="0" indent="0" algn="ctr">
              <a:buClr>
                <a:schemeClr val="tx1"/>
              </a:buClr>
              <a:buNone/>
            </a:pPr>
            <a:r>
              <a:rPr lang="el-GR" altLang="el-GR" sz="2000" dirty="0">
                <a:solidFill>
                  <a:schemeClr val="tx1"/>
                </a:solidFill>
                <a:latin typeface="Arial" panose="020B0604020202020204" pitchFamily="34" charset="0"/>
              </a:rPr>
              <a:t>2. Δομική διάσταση</a:t>
            </a:r>
          </a:p>
          <a:p>
            <a:pPr marL="0" indent="0" algn="ctr">
              <a:buClr>
                <a:schemeClr val="tx1"/>
              </a:buClr>
              <a:buNone/>
            </a:pPr>
            <a:r>
              <a:rPr lang="el-GR" altLang="el-GR" sz="2000" dirty="0">
                <a:solidFill>
                  <a:schemeClr val="tx1"/>
                </a:solidFill>
                <a:latin typeface="Arial" panose="020B0604020202020204" pitchFamily="34" charset="0"/>
              </a:rPr>
              <a:t>3. Σταδιακή (ή Διαδοχική) διάσταση</a:t>
            </a:r>
            <a:endParaRPr lang="en-US" altLang="el-GR"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3193596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Rectangle 3"/>
          <p:cNvSpPr>
            <a:spLocks noGrp="1" noChangeArrowheads="1"/>
          </p:cNvSpPr>
          <p:nvPr>
            <p:ph type="body" idx="1"/>
          </p:nvPr>
        </p:nvSpPr>
        <p:spPr>
          <a:xfrm>
            <a:off x="825623" y="2463763"/>
            <a:ext cx="4199138" cy="1979512"/>
          </a:xfrm>
        </p:spPr>
        <p:txBody>
          <a:bodyPr>
            <a:normAutofit/>
          </a:bodyPr>
          <a:lstStyle/>
          <a:p>
            <a:pPr>
              <a:lnSpc>
                <a:spcPct val="90000"/>
              </a:lnSpc>
              <a:buClr>
                <a:schemeClr val="tx1"/>
              </a:buClr>
              <a:buFontTx/>
              <a:buNone/>
            </a:pPr>
            <a:r>
              <a:rPr lang="el-GR" altLang="el-GR" sz="1500" b="1" u="sng" dirty="0">
                <a:solidFill>
                  <a:schemeClr val="tx1"/>
                </a:solidFill>
                <a:latin typeface="Arial" panose="020B0604020202020204" pitchFamily="34" charset="0"/>
              </a:rPr>
              <a:t>Συνειδητό επίπεδο</a:t>
            </a:r>
          </a:p>
          <a:p>
            <a:pPr>
              <a:lnSpc>
                <a:spcPct val="90000"/>
              </a:lnSpc>
              <a:buFont typeface="Wingdings" panose="05000000000000000000" pitchFamily="2" charset="2"/>
              <a:buChar char="§"/>
            </a:pPr>
            <a:r>
              <a:rPr lang="el-GR" altLang="el-GR" sz="1500" dirty="0">
                <a:solidFill>
                  <a:schemeClr val="tx1"/>
                </a:solidFill>
                <a:latin typeface="Arial" panose="020B0604020202020204" pitchFamily="34" charset="0"/>
              </a:rPr>
              <a:t>Είναι απευθείας και άμεσα διαθέσιμο στο άτομο </a:t>
            </a:r>
          </a:p>
          <a:p>
            <a:pPr>
              <a:lnSpc>
                <a:spcPct val="90000"/>
              </a:lnSpc>
              <a:buFont typeface="Wingdings" panose="05000000000000000000" pitchFamily="2" charset="2"/>
              <a:buChar char="§"/>
            </a:pPr>
            <a:r>
              <a:rPr lang="el-GR" altLang="el-GR" sz="1500" dirty="0">
                <a:solidFill>
                  <a:schemeClr val="tx1"/>
                </a:solidFill>
                <a:latin typeface="Arial" panose="020B0604020202020204" pitchFamily="34" charset="0"/>
              </a:rPr>
              <a:t>Περιλαμβάνει όσα εμπίπτουν ανά πάσα στιγμή στην επίγνωση του ατόμου</a:t>
            </a:r>
          </a:p>
          <a:p>
            <a:pPr>
              <a:lnSpc>
                <a:spcPct val="90000"/>
              </a:lnSpc>
              <a:buFont typeface="Wingdings" panose="05000000000000000000" pitchFamily="2" charset="2"/>
              <a:buChar char="§"/>
            </a:pPr>
            <a:r>
              <a:rPr lang="el-GR" altLang="el-GR" sz="1500" dirty="0">
                <a:solidFill>
                  <a:schemeClr val="tx1"/>
                </a:solidFill>
                <a:latin typeface="Arial" panose="020B0604020202020204" pitchFamily="34" charset="0"/>
              </a:rPr>
              <a:t>Διαδραματίζει περιορισμένο ρόλο στην ψυχαναλυτική θεωρία</a:t>
            </a:r>
            <a:endParaRPr lang="en-US" altLang="el-GR" sz="1500" dirty="0">
              <a:solidFill>
                <a:schemeClr val="tx1"/>
              </a:solidFill>
              <a:latin typeface="Arial" panose="020B0604020202020204" pitchFamily="34" charset="0"/>
            </a:endParaRPr>
          </a:p>
        </p:txBody>
      </p:sp>
      <p:sp>
        <p:nvSpPr>
          <p:cNvPr id="344068" name="Rectangle 4"/>
          <p:cNvSpPr>
            <a:spLocks noGrp="1" noChangeArrowheads="1"/>
          </p:cNvSpPr>
          <p:nvPr>
            <p:ph type="title"/>
          </p:nvPr>
        </p:nvSpPr>
        <p:spPr>
          <a:xfrm>
            <a:off x="457200" y="609601"/>
            <a:ext cx="11044237" cy="562252"/>
          </a:xfrm>
        </p:spPr>
        <p:txBody>
          <a:bodyPr/>
          <a:lstStyle/>
          <a:p>
            <a:pPr algn="ctr"/>
            <a:r>
              <a:rPr lang="el-GR" altLang="el-GR" sz="2800" b="1" dirty="0">
                <a:latin typeface="Arial" panose="020B0604020202020204" pitchFamily="34" charset="0"/>
              </a:rPr>
              <a:t>Δυναμική διάσταση της Ψυχανάλυσης</a:t>
            </a:r>
            <a:endParaRPr lang="en-US" altLang="el-GR" sz="2800" b="1" dirty="0">
              <a:latin typeface="Arial" panose="020B0604020202020204" pitchFamily="34" charset="0"/>
            </a:endParaRPr>
          </a:p>
        </p:txBody>
      </p:sp>
      <p:sp>
        <p:nvSpPr>
          <p:cNvPr id="4" name="Rectangle 3">
            <a:extLst>
              <a:ext uri="{FF2B5EF4-FFF2-40B4-BE49-F238E27FC236}">
                <a16:creationId xmlns:a16="http://schemas.microsoft.com/office/drawing/2014/main" id="{A9930A52-FE8F-4CA9-9139-EF866D544C27}"/>
              </a:ext>
            </a:extLst>
          </p:cNvPr>
          <p:cNvSpPr txBox="1">
            <a:spLocks noChangeArrowheads="1"/>
          </p:cNvSpPr>
          <p:nvPr/>
        </p:nvSpPr>
        <p:spPr>
          <a:xfrm>
            <a:off x="5175682" y="2441358"/>
            <a:ext cx="6325755" cy="212176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Tx/>
              <a:buNone/>
            </a:pPr>
            <a:r>
              <a:rPr lang="el-GR" altLang="el-GR" sz="1500" b="1" u="sng" dirty="0">
                <a:solidFill>
                  <a:schemeClr val="tx1"/>
                </a:solidFill>
                <a:latin typeface="Arial" panose="020B0604020202020204" pitchFamily="34" charset="0"/>
              </a:rPr>
              <a:t>Υποσυνείδητο επίπεδο</a:t>
            </a:r>
          </a:p>
          <a:p>
            <a:pPr>
              <a:buFont typeface="Wingdings" panose="05000000000000000000" pitchFamily="2" charset="2"/>
              <a:buChar char="§"/>
            </a:pPr>
            <a:r>
              <a:rPr lang="el-GR" altLang="el-GR" sz="1500" dirty="0">
                <a:solidFill>
                  <a:schemeClr val="tx1"/>
                </a:solidFill>
                <a:latin typeface="Arial" panose="020B0604020202020204" pitchFamily="34" charset="0"/>
              </a:rPr>
              <a:t>Περιλαμβάνει εμπειρίες οι οποίες είναι ασυνείδητες, αλλά με λίγη προσπάθεια μπορούν να γίνουν συνειδητές </a:t>
            </a:r>
          </a:p>
          <a:p>
            <a:pPr>
              <a:buFont typeface="Wingdings" panose="05000000000000000000" pitchFamily="2" charset="2"/>
              <a:buChar char="§"/>
            </a:pPr>
            <a:r>
              <a:rPr lang="el-GR" altLang="el-GR" sz="1500" dirty="0">
                <a:solidFill>
                  <a:schemeClr val="tx1"/>
                </a:solidFill>
                <a:latin typeface="Arial" panose="020B0604020202020204" pitchFamily="34" charset="0"/>
              </a:rPr>
              <a:t>«Βρίσκεται στον προθάλαμο του συνειδητού και κατέχει ενδιάμεση θέση μεταξύ συνειδητού και ασυνείδητου»</a:t>
            </a:r>
          </a:p>
          <a:p>
            <a:pPr>
              <a:buFont typeface="Wingdings" panose="05000000000000000000" pitchFamily="2" charset="2"/>
              <a:buChar char="§"/>
            </a:pPr>
            <a:r>
              <a:rPr lang="el-GR" altLang="el-GR" sz="1500" dirty="0">
                <a:solidFill>
                  <a:schemeClr val="tx1"/>
                </a:solidFill>
                <a:latin typeface="Arial" panose="020B0604020202020204" pitchFamily="34" charset="0"/>
              </a:rPr>
              <a:t>Μεταφορικά είναι ο «ελεγκτής», ο οποίος απαγορεύει σε κάποια περιεχόμενα του ασυνείδητου την είσοδο τους στο συνειδητό</a:t>
            </a:r>
          </a:p>
        </p:txBody>
      </p:sp>
      <p:sp>
        <p:nvSpPr>
          <p:cNvPr id="6" name="Rectangle 3">
            <a:extLst>
              <a:ext uri="{FF2B5EF4-FFF2-40B4-BE49-F238E27FC236}">
                <a16:creationId xmlns:a16="http://schemas.microsoft.com/office/drawing/2014/main" id="{19EF073E-BABB-495D-855F-AB8529129284}"/>
              </a:ext>
            </a:extLst>
          </p:cNvPr>
          <p:cNvSpPr txBox="1">
            <a:spLocks noChangeArrowheads="1"/>
          </p:cNvSpPr>
          <p:nvPr/>
        </p:nvSpPr>
        <p:spPr>
          <a:xfrm>
            <a:off x="4262761" y="1100137"/>
            <a:ext cx="3666478" cy="131458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buClr>
                <a:schemeClr val="tx1"/>
              </a:buClr>
              <a:buFontTx/>
              <a:buNone/>
            </a:pPr>
            <a:r>
              <a:rPr lang="el-GR" altLang="el-GR" sz="1600" dirty="0">
                <a:solidFill>
                  <a:schemeClr val="tx1"/>
                </a:solidFill>
                <a:latin typeface="Arial" panose="020B0604020202020204" pitchFamily="34" charset="0"/>
              </a:rPr>
              <a:t>Η ψυχή έχει τρία διαφορετικά επίπεδα</a:t>
            </a:r>
            <a:r>
              <a:rPr lang="en-US" altLang="el-GR" sz="1600" dirty="0">
                <a:solidFill>
                  <a:schemeClr val="tx1"/>
                </a:solidFill>
                <a:latin typeface="Arial" panose="020B0604020202020204" pitchFamily="34" charset="0"/>
              </a:rPr>
              <a:t>:</a:t>
            </a:r>
            <a:endParaRPr lang="el-GR" altLang="el-GR" sz="1600" dirty="0">
              <a:solidFill>
                <a:schemeClr val="tx1"/>
              </a:solidFill>
              <a:latin typeface="Arial" panose="020B0604020202020204" pitchFamily="34" charset="0"/>
            </a:endParaRPr>
          </a:p>
          <a:p>
            <a:pPr marL="185738" indent="-185738">
              <a:lnSpc>
                <a:spcPct val="90000"/>
              </a:lnSpc>
              <a:buFont typeface="+mj-lt"/>
              <a:buAutoNum type="arabicPeriod"/>
            </a:pPr>
            <a:r>
              <a:rPr lang="el-GR" altLang="el-GR" sz="1600" dirty="0">
                <a:solidFill>
                  <a:schemeClr val="tx1"/>
                </a:solidFill>
                <a:latin typeface="Arial" panose="020B0604020202020204" pitchFamily="34" charset="0"/>
              </a:rPr>
              <a:t>Συνειδητό επίπεδο</a:t>
            </a:r>
          </a:p>
          <a:p>
            <a:pPr marL="185738" indent="-185738">
              <a:lnSpc>
                <a:spcPct val="90000"/>
              </a:lnSpc>
              <a:buFont typeface="+mj-lt"/>
              <a:buAutoNum type="arabicPeriod"/>
            </a:pPr>
            <a:r>
              <a:rPr lang="el-GR" altLang="el-GR" sz="1600" dirty="0">
                <a:solidFill>
                  <a:schemeClr val="tx1"/>
                </a:solidFill>
                <a:latin typeface="Arial" panose="020B0604020202020204" pitchFamily="34" charset="0"/>
              </a:rPr>
              <a:t>Υποσυνείδητο επίπεδο</a:t>
            </a:r>
          </a:p>
          <a:p>
            <a:pPr marL="185738" indent="-185738">
              <a:lnSpc>
                <a:spcPct val="90000"/>
              </a:lnSpc>
              <a:buFont typeface="+mj-lt"/>
              <a:buAutoNum type="arabicPeriod"/>
            </a:pPr>
            <a:r>
              <a:rPr lang="el-GR" altLang="el-GR" sz="1600" dirty="0">
                <a:solidFill>
                  <a:schemeClr val="tx1"/>
                </a:solidFill>
                <a:latin typeface="Arial" panose="020B0604020202020204" pitchFamily="34" charset="0"/>
              </a:rPr>
              <a:t>Ασυνείδητο επίπεδο</a:t>
            </a:r>
          </a:p>
        </p:txBody>
      </p:sp>
      <p:sp>
        <p:nvSpPr>
          <p:cNvPr id="7" name="Rectangle 3">
            <a:extLst>
              <a:ext uri="{FF2B5EF4-FFF2-40B4-BE49-F238E27FC236}">
                <a16:creationId xmlns:a16="http://schemas.microsoft.com/office/drawing/2014/main" id="{3C5FE1BE-B498-4D7A-A2E7-3255BFD2DBD0}"/>
              </a:ext>
            </a:extLst>
          </p:cNvPr>
          <p:cNvSpPr txBox="1">
            <a:spLocks noChangeArrowheads="1"/>
          </p:cNvSpPr>
          <p:nvPr/>
        </p:nvSpPr>
        <p:spPr>
          <a:xfrm>
            <a:off x="690563" y="4476657"/>
            <a:ext cx="10810874" cy="209936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Clr>
                <a:schemeClr val="tx1"/>
              </a:buClr>
              <a:buFont typeface="Arial"/>
              <a:buNone/>
            </a:pPr>
            <a:r>
              <a:rPr lang="el-GR" altLang="el-GR" sz="1500" b="1" u="sng" dirty="0">
                <a:solidFill>
                  <a:schemeClr val="tx1"/>
                </a:solidFill>
                <a:latin typeface="Arial" panose="020B0604020202020204" pitchFamily="34" charset="0"/>
              </a:rPr>
              <a:t>Ασυνείδητο επίπεδο</a:t>
            </a:r>
          </a:p>
          <a:p>
            <a:pPr>
              <a:buFont typeface="Wingdings" panose="05000000000000000000" pitchFamily="2" charset="2"/>
              <a:buChar char="§"/>
            </a:pPr>
            <a:r>
              <a:rPr lang="el-GR" altLang="el-GR" sz="1500" dirty="0">
                <a:solidFill>
                  <a:schemeClr val="tx1"/>
                </a:solidFill>
                <a:latin typeface="Arial" panose="020B0604020202020204" pitchFamily="34" charset="0"/>
              </a:rPr>
              <a:t>Το πιο σημαντικό επίπεδο: υπάρχει από την στιγμή της γέννησης και λειτουργεί ως μια ισχυρή κινητήρια δύναμη.</a:t>
            </a:r>
          </a:p>
          <a:p>
            <a:pPr>
              <a:buFont typeface="Wingdings" panose="05000000000000000000" pitchFamily="2" charset="2"/>
              <a:buChar char="§"/>
            </a:pPr>
            <a:r>
              <a:rPr lang="el-GR" altLang="el-GR" sz="1500" dirty="0">
                <a:solidFill>
                  <a:schemeClr val="tx1"/>
                </a:solidFill>
                <a:latin typeface="Arial" panose="020B0604020202020204" pitchFamily="34" charset="0"/>
              </a:rPr>
              <a:t>Περιλαμβάνει εμπειρίες/αναμνήσεις άγνωστες στο άτομο (λόγω του ότι η συνειδητοποίηση τους θα προκαλούσε μεγάλο πόνο, ανησυχία, και άγχος, π.χ.: σεξουαλική κακοποίηση, αιμομικτικά συναισθήματα, οδυνηρές εμπειρίες κάτω από συνθήκες πολέμου). Πολύ δύσκολο το ασυνείδητο να γίνει συνειδητό. Οι ασυνείδητες εμπειρίες ή αναμνήσεις μπορούν να γίνουν συνειδητές μέσα από τη χρήση ψυχαναλυτικών θεραπευτικών τεχνικών (ανάλυση ονείρων, ελεύθεροι συνειρμοί).</a:t>
            </a:r>
          </a:p>
          <a:p>
            <a:pPr marL="45720" indent="0">
              <a:buFont typeface="Arial"/>
              <a:buNone/>
            </a:pPr>
            <a:endParaRPr lang="el-GR" altLang="el-GR" sz="1500" dirty="0">
              <a:solidFill>
                <a:schemeClr val="tx1"/>
              </a:solidFill>
              <a:latin typeface="Arial" panose="020B0604020202020204" pitchFamily="34" charset="0"/>
            </a:endParaRPr>
          </a:p>
        </p:txBody>
      </p:sp>
    </p:spTree>
    <p:extLst>
      <p:ext uri="{BB962C8B-B14F-4D97-AF65-F5344CB8AC3E}">
        <p14:creationId xmlns:p14="http://schemas.microsoft.com/office/powerpoint/2010/main" val="21173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rotWithShape="1">
          <a:blip r:embed="rId2">
            <a:extLst>
              <a:ext uri="{28A0092B-C50C-407E-A947-70E740481C1C}">
                <a14:useLocalDpi xmlns:a14="http://schemas.microsoft.com/office/drawing/2010/main" val="0"/>
              </a:ext>
            </a:extLst>
          </a:blip>
          <a:srcRect l="3683" t="17631" r="7124" b="13970"/>
          <a:stretch/>
        </p:blipFill>
        <p:spPr>
          <a:xfrm>
            <a:off x="2741471" y="671464"/>
            <a:ext cx="6709058" cy="5515072"/>
          </a:xfrm>
        </p:spPr>
      </p:pic>
    </p:spTree>
    <p:extLst>
      <p:ext uri="{BB962C8B-B14F-4D97-AF65-F5344CB8AC3E}">
        <p14:creationId xmlns:p14="http://schemas.microsoft.com/office/powerpoint/2010/main" val="410603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Grp="1" noChangeArrowheads="1"/>
          </p:cNvSpPr>
          <p:nvPr>
            <p:ph type="title"/>
          </p:nvPr>
        </p:nvSpPr>
        <p:spPr>
          <a:xfrm>
            <a:off x="647700" y="592140"/>
            <a:ext cx="11010900" cy="708024"/>
          </a:xfrm>
        </p:spPr>
        <p:txBody>
          <a:bodyPr/>
          <a:lstStyle/>
          <a:p>
            <a:pPr algn="ctr"/>
            <a:r>
              <a:rPr lang="el-GR" altLang="el-GR" sz="2800" b="1" dirty="0">
                <a:latin typeface="Arial" panose="020B0604020202020204" pitchFamily="34" charset="0"/>
              </a:rPr>
              <a:t>Δομική διάσταση της Ψυχανάλυσης</a:t>
            </a:r>
            <a:endParaRPr lang="en-US" altLang="el-GR" sz="2800" b="1" dirty="0">
              <a:latin typeface="Arial" panose="020B0604020202020204" pitchFamily="34" charset="0"/>
            </a:endParaRPr>
          </a:p>
        </p:txBody>
      </p:sp>
      <p:sp>
        <p:nvSpPr>
          <p:cNvPr id="372739" name="Rectangle 3"/>
          <p:cNvSpPr>
            <a:spLocks noGrp="1" noChangeArrowheads="1"/>
          </p:cNvSpPr>
          <p:nvPr>
            <p:ph type="body" sz="half" idx="1"/>
          </p:nvPr>
        </p:nvSpPr>
        <p:spPr>
          <a:xfrm>
            <a:off x="2201662" y="1300164"/>
            <a:ext cx="7608163" cy="1285457"/>
          </a:xfrm>
        </p:spPr>
        <p:txBody>
          <a:bodyPr>
            <a:normAutofit fontScale="55000" lnSpcReduction="20000"/>
          </a:bodyPr>
          <a:lstStyle/>
          <a:p>
            <a:pPr algn="ctr">
              <a:buClr>
                <a:schemeClr val="tx1"/>
              </a:buClr>
              <a:buFontTx/>
              <a:buNone/>
            </a:pPr>
            <a:r>
              <a:rPr lang="el-GR" altLang="el-GR" sz="2000" dirty="0">
                <a:solidFill>
                  <a:schemeClr val="tx1"/>
                </a:solidFill>
                <a:latin typeface="Arial" panose="020B0604020202020204" pitchFamily="34" charset="0"/>
              </a:rPr>
              <a:t>Ο ψυχικός κόσμος (η προσωπικότητα μας) διαιρείται σε τρία κύρια συστήματα</a:t>
            </a:r>
            <a:r>
              <a:rPr lang="en-US" altLang="el-GR" sz="2000" dirty="0">
                <a:solidFill>
                  <a:schemeClr val="tx1"/>
                </a:solidFill>
                <a:latin typeface="Arial" panose="020B0604020202020204" pitchFamily="34" charset="0"/>
              </a:rPr>
              <a:t>:</a:t>
            </a:r>
            <a:endParaRPr lang="el-GR" altLang="el-GR" sz="2000" dirty="0">
              <a:solidFill>
                <a:schemeClr val="tx1"/>
              </a:solidFill>
              <a:latin typeface="Arial" panose="020B0604020202020204" pitchFamily="34" charset="0"/>
            </a:endParaRPr>
          </a:p>
          <a:p>
            <a:pPr marL="185738" indent="-185738" algn="ctr">
              <a:buFont typeface="+mj-lt"/>
              <a:buAutoNum type="arabicPeriod"/>
            </a:pPr>
            <a:r>
              <a:rPr lang="el-GR" altLang="el-GR" sz="2000" dirty="0">
                <a:solidFill>
                  <a:schemeClr val="tx1"/>
                </a:solidFill>
                <a:latin typeface="Arial" panose="020B0604020202020204" pitchFamily="34" charset="0"/>
              </a:rPr>
              <a:t>Εκείνο (</a:t>
            </a:r>
            <a:r>
              <a:rPr lang="en-US" altLang="el-GR" sz="2000" dirty="0">
                <a:solidFill>
                  <a:schemeClr val="tx1"/>
                </a:solidFill>
                <a:latin typeface="Arial" panose="020B0604020202020204" pitchFamily="34" charset="0"/>
              </a:rPr>
              <a:t>id)</a:t>
            </a:r>
            <a:endParaRPr lang="el-GR" altLang="el-GR" sz="2000" dirty="0">
              <a:solidFill>
                <a:schemeClr val="tx1"/>
              </a:solidFill>
              <a:latin typeface="Arial" panose="020B0604020202020204" pitchFamily="34" charset="0"/>
            </a:endParaRPr>
          </a:p>
          <a:p>
            <a:pPr marL="185738" indent="-185738" algn="ctr">
              <a:buFont typeface="+mj-lt"/>
              <a:buAutoNum type="arabicPeriod"/>
            </a:pPr>
            <a:r>
              <a:rPr lang="el-GR" altLang="el-GR" sz="2000" dirty="0">
                <a:solidFill>
                  <a:schemeClr val="tx1"/>
                </a:solidFill>
                <a:latin typeface="Arial" panose="020B0604020202020204" pitchFamily="34" charset="0"/>
              </a:rPr>
              <a:t>Εγώ</a:t>
            </a:r>
            <a:r>
              <a:rPr lang="en-US" altLang="el-GR" sz="2000" dirty="0">
                <a:solidFill>
                  <a:schemeClr val="tx1"/>
                </a:solidFill>
                <a:latin typeface="Arial" panose="020B0604020202020204" pitchFamily="34" charset="0"/>
              </a:rPr>
              <a:t> (ego)</a:t>
            </a:r>
            <a:endParaRPr lang="el-GR" altLang="el-GR" sz="2000" dirty="0">
              <a:solidFill>
                <a:schemeClr val="tx1"/>
              </a:solidFill>
              <a:latin typeface="Arial" panose="020B0604020202020204" pitchFamily="34" charset="0"/>
            </a:endParaRPr>
          </a:p>
          <a:p>
            <a:pPr marL="185738" indent="-185738" algn="ctr">
              <a:buFont typeface="+mj-lt"/>
              <a:buAutoNum type="arabicPeriod"/>
            </a:pPr>
            <a:r>
              <a:rPr lang="el-GR" altLang="el-GR" sz="2000" dirty="0">
                <a:solidFill>
                  <a:schemeClr val="tx1"/>
                </a:solidFill>
                <a:latin typeface="Arial" panose="020B0604020202020204" pitchFamily="34" charset="0"/>
              </a:rPr>
              <a:t>Υπερεγώ </a:t>
            </a:r>
            <a:r>
              <a:rPr lang="en-US" altLang="el-GR" sz="2000" dirty="0">
                <a:solidFill>
                  <a:schemeClr val="tx1"/>
                </a:solidFill>
                <a:latin typeface="Arial" panose="020B0604020202020204" pitchFamily="34" charset="0"/>
              </a:rPr>
              <a:t>(superego)</a:t>
            </a:r>
            <a:endParaRPr lang="el-GR" altLang="el-GR" sz="2000" dirty="0">
              <a:solidFill>
                <a:schemeClr val="tx1"/>
              </a:solidFill>
              <a:latin typeface="Arial" panose="020B0604020202020204" pitchFamily="34" charset="0"/>
            </a:endParaRPr>
          </a:p>
          <a:p>
            <a:pPr marL="0" indent="0" algn="ctr">
              <a:buClr>
                <a:schemeClr val="tx1"/>
              </a:buClr>
              <a:buNone/>
            </a:pPr>
            <a:r>
              <a:rPr lang="el-GR" altLang="el-GR" sz="2000" dirty="0">
                <a:solidFill>
                  <a:schemeClr val="tx1"/>
                </a:solidFill>
                <a:latin typeface="Arial" panose="020B0604020202020204" pitchFamily="34" charset="0"/>
              </a:rPr>
              <a:t>Το κάθε ένα λειτουργεί ξεχωριστά, αλλά ταυτόχρονα</a:t>
            </a:r>
            <a:r>
              <a:rPr lang="en-US" altLang="el-GR" sz="2000" dirty="0">
                <a:solidFill>
                  <a:schemeClr val="tx1"/>
                </a:solidFill>
                <a:latin typeface="Arial" panose="020B0604020202020204" pitchFamily="34" charset="0"/>
              </a:rPr>
              <a:t> </a:t>
            </a:r>
            <a:r>
              <a:rPr lang="el-GR" altLang="el-GR" sz="2000" dirty="0">
                <a:solidFill>
                  <a:schemeClr val="tx1"/>
                </a:solidFill>
                <a:latin typeface="Arial" panose="020B0604020202020204" pitchFamily="34" charset="0"/>
              </a:rPr>
              <a:t>αλληλοεπιδρά συνεχώς το ένα με το άλλο</a:t>
            </a:r>
          </a:p>
          <a:p>
            <a:pPr>
              <a:buClr>
                <a:schemeClr val="tx1"/>
              </a:buClr>
              <a:buFontTx/>
              <a:buNone/>
            </a:pPr>
            <a:endParaRPr lang="en-US" altLang="el-GR" sz="2000" dirty="0">
              <a:solidFill>
                <a:schemeClr val="tx1"/>
              </a:solidFill>
              <a:latin typeface="Arial" panose="020B0604020202020204" pitchFamily="34" charset="0"/>
            </a:endParaRPr>
          </a:p>
        </p:txBody>
      </p:sp>
      <p:pic>
        <p:nvPicPr>
          <p:cNvPr id="7" name="Picture 2" descr="http://rnspeak.com/wp-content/uploads/2015/05/gasp_kronk_angels.gif">
            <a:extLst>
              <a:ext uri="{FF2B5EF4-FFF2-40B4-BE49-F238E27FC236}">
                <a16:creationId xmlns:a16="http://schemas.microsoft.com/office/drawing/2014/main" id="{554A6E7D-05DD-456B-BD23-D0F0B3D912C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4850" y="2930615"/>
            <a:ext cx="4972307" cy="28753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pre14.deviantart.net/c2a3/th/pre/f/2013/229/9/9/99d592cdf936b8231c7d69881af5a772-d6im37j.png">
            <a:extLst>
              <a:ext uri="{FF2B5EF4-FFF2-40B4-BE49-F238E27FC236}">
                <a16:creationId xmlns:a16="http://schemas.microsoft.com/office/drawing/2014/main" id="{806886A1-4057-4512-BD30-50C385E6E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369" y="2930615"/>
            <a:ext cx="4833538" cy="2900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49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sz="half" idx="1"/>
          </p:nvPr>
        </p:nvSpPr>
        <p:spPr>
          <a:xfrm>
            <a:off x="6480699" y="656948"/>
            <a:ext cx="5015884" cy="5521910"/>
          </a:xfrm>
        </p:spPr>
        <p:txBody>
          <a:bodyPr>
            <a:normAutofit fontScale="85000" lnSpcReduction="10000"/>
          </a:bodyPr>
          <a:lstStyle/>
          <a:p>
            <a:pPr>
              <a:buFontTx/>
              <a:buNone/>
            </a:pPr>
            <a:r>
              <a:rPr lang="el-GR" altLang="el-GR" sz="1600" b="1" u="sng" dirty="0">
                <a:solidFill>
                  <a:schemeClr val="tx1"/>
                </a:solidFill>
                <a:latin typeface="Arial" panose="020B0604020202020204" pitchFamily="34" charset="0"/>
              </a:rPr>
              <a:t>Εκείνο (</a:t>
            </a:r>
            <a:r>
              <a:rPr lang="en-GB" altLang="el-GR" sz="1600" b="1" u="sng" dirty="0">
                <a:solidFill>
                  <a:schemeClr val="tx1"/>
                </a:solidFill>
                <a:latin typeface="Arial" panose="020B0604020202020204" pitchFamily="34" charset="0"/>
              </a:rPr>
              <a:t>id)</a:t>
            </a:r>
          </a:p>
          <a:p>
            <a:pPr>
              <a:buFont typeface="Wingdings" panose="05000000000000000000" pitchFamily="2" charset="2"/>
              <a:buChar char="§"/>
            </a:pPr>
            <a:r>
              <a:rPr lang="el-GR" altLang="el-GR" sz="1600" dirty="0">
                <a:solidFill>
                  <a:schemeClr val="tx1"/>
                </a:solidFill>
                <a:latin typeface="Arial" panose="020B0604020202020204" pitchFamily="34" charset="0"/>
              </a:rPr>
              <a:t>Έμφυτο (δεν επηρεάζεται από την εμπειρία)</a:t>
            </a:r>
            <a:endParaRPr lang="en-US" altLang="el-GR" sz="1600" dirty="0">
              <a:solidFill>
                <a:schemeClr val="tx1"/>
              </a:solidFill>
              <a:latin typeface="Arial" panose="020B0604020202020204" pitchFamily="34" charset="0"/>
            </a:endParaRPr>
          </a:p>
          <a:p>
            <a:pPr>
              <a:buFont typeface="Wingdings" panose="05000000000000000000" pitchFamily="2" charset="2"/>
              <a:buChar char="§"/>
            </a:pPr>
            <a:r>
              <a:rPr lang="el-GR" altLang="el-GR" sz="1600" dirty="0">
                <a:solidFill>
                  <a:schemeClr val="tx1"/>
                </a:solidFill>
                <a:latin typeface="Arial" panose="020B0604020202020204" pitchFamily="34" charset="0"/>
              </a:rPr>
              <a:t>Βρίσκεται σε λειτουργία από τη στιγμή της γέννησης</a:t>
            </a:r>
            <a:endParaRPr lang="en-US" altLang="el-GR" sz="1600" dirty="0">
              <a:solidFill>
                <a:schemeClr val="tx1"/>
              </a:solidFill>
              <a:latin typeface="Arial" panose="020B0604020202020204" pitchFamily="34" charset="0"/>
            </a:endParaRPr>
          </a:p>
          <a:p>
            <a:pPr>
              <a:buFont typeface="Wingdings" panose="05000000000000000000" pitchFamily="2" charset="2"/>
              <a:buChar char="§"/>
            </a:pPr>
            <a:r>
              <a:rPr lang="el-GR" altLang="el-GR" sz="1600" dirty="0">
                <a:solidFill>
                  <a:schemeClr val="tx1"/>
                </a:solidFill>
                <a:latin typeface="Arial" panose="020B0604020202020204" pitchFamily="34" charset="0"/>
              </a:rPr>
              <a:t>Λειτουργεί με βάση την </a:t>
            </a:r>
            <a:r>
              <a:rPr lang="el-GR" altLang="el-GR" sz="1600" b="1" dirty="0">
                <a:solidFill>
                  <a:schemeClr val="tx1"/>
                </a:solidFill>
                <a:latin typeface="Arial" panose="020B0604020202020204" pitchFamily="34" charset="0"/>
              </a:rPr>
              <a:t>αρχή της ευχαρίστησης</a:t>
            </a:r>
            <a:r>
              <a:rPr lang="en-US" altLang="el-GR" sz="1600" b="1" dirty="0">
                <a:solidFill>
                  <a:schemeClr val="tx1"/>
                </a:solidFill>
                <a:latin typeface="Arial" panose="020B0604020202020204" pitchFamily="34" charset="0"/>
              </a:rPr>
              <a:t> </a:t>
            </a:r>
            <a:r>
              <a:rPr lang="el-GR" altLang="el-GR" sz="1600" dirty="0">
                <a:solidFill>
                  <a:schemeClr val="tx1"/>
                </a:solidFill>
                <a:latin typeface="Arial" panose="020B0604020202020204" pitchFamily="34" charset="0"/>
              </a:rPr>
              <a:t>(προσπάθεια άμεσης ικανοποίησης των βιολογικών αναγκών</a:t>
            </a:r>
            <a:r>
              <a:rPr lang="en-US" altLang="el-GR" sz="1600" dirty="0">
                <a:solidFill>
                  <a:schemeClr val="tx1"/>
                </a:solidFill>
                <a:latin typeface="Arial" panose="020B0604020202020204" pitchFamily="34" charset="0"/>
              </a:rPr>
              <a:t> </a:t>
            </a:r>
            <a:r>
              <a:rPr lang="el-GR" altLang="el-GR" sz="1600" dirty="0">
                <a:solidFill>
                  <a:schemeClr val="tx1"/>
                </a:solidFill>
                <a:latin typeface="Arial" panose="020B0604020202020204" pitchFamily="34" charset="0"/>
              </a:rPr>
              <a:t>και επιθυμιών χωρίς να λαμβάνει υπόψη τα κοινωνικά</a:t>
            </a:r>
            <a:r>
              <a:rPr lang="en-US" altLang="el-GR" sz="1600" dirty="0">
                <a:solidFill>
                  <a:schemeClr val="tx1"/>
                </a:solidFill>
                <a:latin typeface="Arial" panose="020B0604020202020204" pitchFamily="34" charset="0"/>
              </a:rPr>
              <a:t> </a:t>
            </a:r>
            <a:r>
              <a:rPr lang="el-GR" altLang="el-GR" sz="1600" dirty="0">
                <a:solidFill>
                  <a:schemeClr val="tx1"/>
                </a:solidFill>
                <a:latin typeface="Arial" panose="020B0604020202020204" pitchFamily="34" charset="0"/>
              </a:rPr>
              <a:t>δεδομένα, π.χ. το νεογέννητο βρέφος)</a:t>
            </a:r>
            <a:endParaRPr lang="en-US" altLang="el-GR" sz="1600" dirty="0">
              <a:solidFill>
                <a:schemeClr val="tx1"/>
              </a:solidFill>
              <a:latin typeface="Arial" panose="020B0604020202020204" pitchFamily="34" charset="0"/>
            </a:endParaRPr>
          </a:p>
          <a:p>
            <a:pPr>
              <a:buFont typeface="Wingdings" panose="05000000000000000000" pitchFamily="2" charset="2"/>
              <a:buChar char="§"/>
            </a:pPr>
            <a:r>
              <a:rPr lang="el-GR" altLang="el-GR" sz="1600" dirty="0">
                <a:solidFill>
                  <a:schemeClr val="tx1"/>
                </a:solidFill>
                <a:latin typeface="Arial" panose="020B0604020202020204" pitchFamily="34" charset="0"/>
              </a:rPr>
              <a:t>Θεωρείται η πρωτόγονη πλευρά του ανθρώπου,</a:t>
            </a:r>
            <a:r>
              <a:rPr lang="en-US" altLang="el-GR" sz="1600" dirty="0">
                <a:solidFill>
                  <a:schemeClr val="tx1"/>
                </a:solidFill>
                <a:latin typeface="Arial" panose="020B0604020202020204" pitchFamily="34" charset="0"/>
              </a:rPr>
              <a:t> </a:t>
            </a:r>
            <a:r>
              <a:rPr lang="el-GR" altLang="el-GR" sz="1600" dirty="0">
                <a:solidFill>
                  <a:schemeClr val="tx1"/>
                </a:solidFill>
                <a:latin typeface="Arial" panose="020B0604020202020204" pitchFamily="34" charset="0"/>
              </a:rPr>
              <a:t>μια τυφλή, ακοινώνητη δύναμη (πέρα από την</a:t>
            </a:r>
            <a:r>
              <a:rPr lang="en-US" altLang="el-GR" sz="1600" dirty="0">
                <a:solidFill>
                  <a:schemeClr val="tx1"/>
                </a:solidFill>
                <a:latin typeface="Arial" panose="020B0604020202020204" pitchFamily="34" charset="0"/>
              </a:rPr>
              <a:t> </a:t>
            </a:r>
            <a:r>
              <a:rPr lang="el-GR" altLang="el-GR" sz="1600" dirty="0">
                <a:solidFill>
                  <a:schemeClr val="tx1"/>
                </a:solidFill>
                <a:latin typeface="Arial" panose="020B0604020202020204" pitchFamily="34" charset="0"/>
              </a:rPr>
              <a:t>ηθική και λογική σκέψη) </a:t>
            </a:r>
            <a:r>
              <a:rPr lang="en-US" altLang="el-GR" sz="1600" dirty="0">
                <a:solidFill>
                  <a:schemeClr val="tx1"/>
                </a:solidFill>
                <a:latin typeface="Arial" panose="020B0604020202020204" pitchFamily="34" charset="0"/>
              </a:rPr>
              <a:t>–</a:t>
            </a:r>
            <a:r>
              <a:rPr lang="el-GR" altLang="el-GR" sz="1600" dirty="0">
                <a:solidFill>
                  <a:schemeClr val="tx1"/>
                </a:solidFill>
                <a:latin typeface="Arial" panose="020B0604020202020204" pitchFamily="34" charset="0"/>
              </a:rPr>
              <a:t> π.χ., άτομα βιαστές</a:t>
            </a:r>
          </a:p>
          <a:p>
            <a:pPr>
              <a:buClr>
                <a:schemeClr val="tx1"/>
              </a:buClr>
              <a:buFont typeface="Wingdings" panose="05000000000000000000" pitchFamily="2" charset="2"/>
              <a:buChar char="§"/>
            </a:pPr>
            <a:endParaRPr lang="el-GR" altLang="el-GR" sz="1200" dirty="0">
              <a:solidFill>
                <a:schemeClr val="tx1"/>
              </a:solidFill>
              <a:latin typeface="Arial" panose="020B0604020202020204" pitchFamily="34" charset="0"/>
            </a:endParaRPr>
          </a:p>
          <a:p>
            <a:pPr>
              <a:buClr>
                <a:schemeClr val="tx1"/>
              </a:buClr>
              <a:buFontTx/>
              <a:buNone/>
            </a:pPr>
            <a:r>
              <a:rPr lang="el-GR" altLang="el-GR" sz="1600" b="1" u="sng" dirty="0">
                <a:solidFill>
                  <a:schemeClr val="tx1"/>
                </a:solidFill>
                <a:latin typeface="Arial" panose="020B0604020202020204" pitchFamily="34" charset="0"/>
              </a:rPr>
              <a:t>Εγώ </a:t>
            </a:r>
            <a:r>
              <a:rPr lang="el-GR" altLang="el-GR" sz="1600" u="sng" dirty="0">
                <a:solidFill>
                  <a:schemeClr val="tx1"/>
                </a:solidFill>
                <a:latin typeface="Arial" panose="020B0604020202020204" pitchFamily="34" charset="0"/>
              </a:rPr>
              <a:t>(</a:t>
            </a:r>
            <a:r>
              <a:rPr lang="en-US" altLang="el-GR" sz="1600" b="1" u="sng" dirty="0">
                <a:solidFill>
                  <a:schemeClr val="tx1"/>
                </a:solidFill>
                <a:latin typeface="Arial" panose="020B0604020202020204" pitchFamily="34" charset="0"/>
              </a:rPr>
              <a:t>ego</a:t>
            </a:r>
            <a:r>
              <a:rPr lang="el-GR" altLang="el-GR" sz="1600" u="sng" dirty="0">
                <a:solidFill>
                  <a:schemeClr val="tx1"/>
                </a:solidFill>
                <a:latin typeface="Arial" panose="020B0604020202020204" pitchFamily="34" charset="0"/>
              </a:rPr>
              <a:t>)</a:t>
            </a:r>
            <a:endParaRPr lang="en-US" altLang="el-GR" sz="1600" u="sng" dirty="0">
              <a:solidFill>
                <a:schemeClr val="tx1"/>
              </a:solidFill>
              <a:latin typeface="Arial" panose="020B0604020202020204" pitchFamily="34" charset="0"/>
            </a:endParaRPr>
          </a:p>
          <a:p>
            <a:pPr>
              <a:buFont typeface="Wingdings" panose="05000000000000000000" pitchFamily="2" charset="2"/>
              <a:buChar char="§"/>
            </a:pPr>
            <a:r>
              <a:rPr lang="el-GR" altLang="el-GR" sz="1600" dirty="0">
                <a:solidFill>
                  <a:schemeClr val="tx1"/>
                </a:solidFill>
                <a:latin typeface="Arial" panose="020B0604020202020204" pitchFamily="34" charset="0"/>
              </a:rPr>
              <a:t>Η λογική πλευρά της προσωπικότητας</a:t>
            </a:r>
          </a:p>
          <a:p>
            <a:pPr>
              <a:buFont typeface="Wingdings" panose="05000000000000000000" pitchFamily="2" charset="2"/>
              <a:buChar char="§"/>
            </a:pPr>
            <a:r>
              <a:rPr lang="el-GR" altLang="el-GR" sz="1600" dirty="0">
                <a:solidFill>
                  <a:schemeClr val="tx1"/>
                </a:solidFill>
                <a:latin typeface="Arial" panose="020B0604020202020204" pitchFamily="34" charset="0"/>
              </a:rPr>
              <a:t>Αναπτύσσεται περίπου στην ηλικία των δύο, όπου το παιδί αντιλαμβάνεται ότι δεν είναι δυνατό να ικανοποιηθούν άμεσα όλες του οι ανάγκες</a:t>
            </a:r>
          </a:p>
          <a:p>
            <a:pPr>
              <a:buFont typeface="Wingdings" panose="05000000000000000000" pitchFamily="2" charset="2"/>
              <a:buChar char="§"/>
            </a:pPr>
            <a:r>
              <a:rPr lang="el-GR" altLang="el-GR" sz="1600" dirty="0">
                <a:solidFill>
                  <a:schemeClr val="tx1"/>
                </a:solidFill>
                <a:latin typeface="Arial" panose="020B0604020202020204" pitchFamily="34" charset="0"/>
              </a:rPr>
              <a:t>Λειτουργεί με τη βάση της </a:t>
            </a:r>
            <a:r>
              <a:rPr lang="el-GR" altLang="el-GR" sz="1600" b="1" dirty="0">
                <a:solidFill>
                  <a:schemeClr val="tx1"/>
                </a:solidFill>
                <a:latin typeface="Arial" panose="020B0604020202020204" pitchFamily="34" charset="0"/>
              </a:rPr>
              <a:t>αρχής της προσωπικότητας </a:t>
            </a:r>
            <a:r>
              <a:rPr lang="el-GR" altLang="el-GR" sz="1600" dirty="0">
                <a:solidFill>
                  <a:schemeClr val="tx1"/>
                </a:solidFill>
                <a:latin typeface="Arial" panose="020B0604020202020204" pitchFamily="34" charset="0"/>
              </a:rPr>
              <a:t>(εμπερικλείει τη λογική σκέψη, και τις συνειδητές σκέψεις)</a:t>
            </a:r>
          </a:p>
          <a:p>
            <a:pPr>
              <a:buFont typeface="Wingdings" panose="05000000000000000000" pitchFamily="2" charset="2"/>
              <a:buChar char="§"/>
            </a:pPr>
            <a:r>
              <a:rPr lang="el-GR" altLang="el-GR" sz="1600" dirty="0">
                <a:solidFill>
                  <a:schemeClr val="tx1"/>
                </a:solidFill>
                <a:latin typeface="Arial" panose="020B0604020202020204" pitchFamily="34" charset="0"/>
              </a:rPr>
              <a:t>Λειτουργεί ως ο «μεσάζων» μεταξύ της ικανοποίησης των εσωτερικών παρορμήσεων του «Εκείνο» και των περιορισμών που επιβάλλει η κοινωνία μέσα από το «Υπερεγώ» </a:t>
            </a:r>
            <a:endParaRPr lang="en-US" altLang="el-GR" sz="1600" dirty="0">
              <a:solidFill>
                <a:schemeClr val="tx1"/>
              </a:solidFill>
              <a:latin typeface="Arial" panose="020B0604020202020204" pitchFamily="34" charset="0"/>
            </a:endParaRPr>
          </a:p>
          <a:p>
            <a:pPr>
              <a:buClr>
                <a:schemeClr val="tx1"/>
              </a:buClr>
              <a:buFont typeface="Wingdings" panose="05000000000000000000" pitchFamily="2" charset="2"/>
              <a:buChar char="§"/>
            </a:pPr>
            <a:endParaRPr lang="en-US" altLang="el-GR" sz="1600" dirty="0">
              <a:solidFill>
                <a:schemeClr val="tx1"/>
              </a:solidFill>
              <a:latin typeface="Arial" panose="020B0604020202020204" pitchFamily="34" charset="0"/>
            </a:endParaRPr>
          </a:p>
          <a:p>
            <a:pPr>
              <a:buClr>
                <a:schemeClr val="tx1"/>
              </a:buClr>
              <a:buFontTx/>
              <a:buChar char="•"/>
            </a:pPr>
            <a:endParaRPr lang="en-US" altLang="el-GR" sz="1600" dirty="0">
              <a:solidFill>
                <a:schemeClr val="tx1"/>
              </a:solidFill>
              <a:latin typeface="Arial" panose="020B0604020202020204" pitchFamily="34" charset="0"/>
            </a:endParaRPr>
          </a:p>
        </p:txBody>
      </p:sp>
      <p:sp>
        <p:nvSpPr>
          <p:cNvPr id="236549" name="AutoShape 5" descr="9k="/>
          <p:cNvSpPr>
            <a:spLocks noChangeAspect="1" noChangeArrowheads="1"/>
          </p:cNvSpPr>
          <p:nvPr/>
        </p:nvSpPr>
        <p:spPr bwMode="auto">
          <a:xfrm>
            <a:off x="4953000" y="3048000"/>
            <a:ext cx="2286000" cy="762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sp>
        <p:nvSpPr>
          <p:cNvPr id="236551" name="AutoShape 7" descr="9k="/>
          <p:cNvSpPr>
            <a:spLocks noChangeAspect="1" noChangeArrowheads="1"/>
          </p:cNvSpPr>
          <p:nvPr/>
        </p:nvSpPr>
        <p:spPr bwMode="auto">
          <a:xfrm>
            <a:off x="4953000" y="3048000"/>
            <a:ext cx="2286000" cy="762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sp>
        <p:nvSpPr>
          <p:cNvPr id="236553" name="AutoShape 9" descr="9k="/>
          <p:cNvSpPr>
            <a:spLocks noChangeAspect="1" noChangeArrowheads="1"/>
          </p:cNvSpPr>
          <p:nvPr/>
        </p:nvSpPr>
        <p:spPr bwMode="auto">
          <a:xfrm>
            <a:off x="4953000" y="3048000"/>
            <a:ext cx="2286000" cy="762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pic>
        <p:nvPicPr>
          <p:cNvPr id="6" name="Picture 2" descr="http://1.bp.blogspot.com/_6UvBV-BprQA/TRCoIfhroSI/AAAAAAAAAA4/vip5vuFYT-Q/s1600/id-ego-superego%255B1%255D.gif">
            <a:extLst>
              <a:ext uri="{FF2B5EF4-FFF2-40B4-BE49-F238E27FC236}">
                <a16:creationId xmlns:a16="http://schemas.microsoft.com/office/drawing/2014/main" id="{F43D979E-2764-4D64-A0FF-F0D5532C1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00" y="807869"/>
            <a:ext cx="5720699" cy="518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1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547">
                                            <p:txEl>
                                              <p:pRg st="6" end="6"/>
                                            </p:txEl>
                                          </p:spTgt>
                                        </p:tgtEl>
                                        <p:attrNameLst>
                                          <p:attrName>style.visibility</p:attrName>
                                        </p:attrNameLst>
                                      </p:cBhvr>
                                      <p:to>
                                        <p:strVal val="visible"/>
                                      </p:to>
                                    </p:set>
                                    <p:animEffect transition="in" filter="fade">
                                      <p:cBhvr>
                                        <p:cTn id="7" dur="500"/>
                                        <p:tgtEl>
                                          <p:spTgt spid="23654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6547">
                                            <p:txEl>
                                              <p:pRg st="7" end="7"/>
                                            </p:txEl>
                                          </p:spTgt>
                                        </p:tgtEl>
                                        <p:attrNameLst>
                                          <p:attrName>style.visibility</p:attrName>
                                        </p:attrNameLst>
                                      </p:cBhvr>
                                      <p:to>
                                        <p:strVal val="visible"/>
                                      </p:to>
                                    </p:set>
                                    <p:animEffect transition="in" filter="fade">
                                      <p:cBhvr>
                                        <p:cTn id="10" dur="500"/>
                                        <p:tgtEl>
                                          <p:spTgt spid="236547">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6547">
                                            <p:txEl>
                                              <p:pRg st="8" end="8"/>
                                            </p:txEl>
                                          </p:spTgt>
                                        </p:tgtEl>
                                        <p:attrNameLst>
                                          <p:attrName>style.visibility</p:attrName>
                                        </p:attrNameLst>
                                      </p:cBhvr>
                                      <p:to>
                                        <p:strVal val="visible"/>
                                      </p:to>
                                    </p:set>
                                    <p:animEffect transition="in" filter="fade">
                                      <p:cBhvr>
                                        <p:cTn id="13" dur="500"/>
                                        <p:tgtEl>
                                          <p:spTgt spid="236547">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6547">
                                            <p:txEl>
                                              <p:pRg st="9" end="9"/>
                                            </p:txEl>
                                          </p:spTgt>
                                        </p:tgtEl>
                                        <p:attrNameLst>
                                          <p:attrName>style.visibility</p:attrName>
                                        </p:attrNameLst>
                                      </p:cBhvr>
                                      <p:to>
                                        <p:strVal val="visible"/>
                                      </p:to>
                                    </p:set>
                                    <p:animEffect transition="in" filter="fade">
                                      <p:cBhvr>
                                        <p:cTn id="16" dur="500"/>
                                        <p:tgtEl>
                                          <p:spTgt spid="236547">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6547">
                                            <p:txEl>
                                              <p:pRg st="10" end="10"/>
                                            </p:txEl>
                                          </p:spTgt>
                                        </p:tgtEl>
                                        <p:attrNameLst>
                                          <p:attrName>style.visibility</p:attrName>
                                        </p:attrNameLst>
                                      </p:cBhvr>
                                      <p:to>
                                        <p:strVal val="visible"/>
                                      </p:to>
                                    </p:set>
                                    <p:animEffect transition="in" filter="fade">
                                      <p:cBhvr>
                                        <p:cTn id="19" dur="500"/>
                                        <p:tgtEl>
                                          <p:spTgt spid="2365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body" idx="1"/>
          </p:nvPr>
        </p:nvSpPr>
        <p:spPr>
          <a:xfrm>
            <a:off x="6096000" y="559291"/>
            <a:ext cx="5431573" cy="5646200"/>
          </a:xfrm>
        </p:spPr>
        <p:txBody>
          <a:bodyPr>
            <a:noAutofit/>
          </a:bodyPr>
          <a:lstStyle/>
          <a:p>
            <a:pPr>
              <a:buFontTx/>
              <a:buNone/>
            </a:pPr>
            <a:r>
              <a:rPr lang="el-GR" altLang="el-GR" sz="1600" dirty="0">
                <a:solidFill>
                  <a:schemeClr val="tx1"/>
                </a:solidFill>
                <a:latin typeface="Arial" panose="020B0604020202020204" pitchFamily="34" charset="0"/>
              </a:rPr>
              <a:t>Το </a:t>
            </a:r>
            <a:r>
              <a:rPr lang="el-GR" altLang="el-GR" sz="1600" b="1" u="sng" dirty="0">
                <a:solidFill>
                  <a:schemeClr val="tx1"/>
                </a:solidFill>
                <a:latin typeface="Arial" panose="020B0604020202020204" pitchFamily="34" charset="0"/>
              </a:rPr>
              <a:t>υπερεγώ </a:t>
            </a:r>
            <a:r>
              <a:rPr lang="el-GR" altLang="el-GR" sz="1600" u="sng" dirty="0">
                <a:solidFill>
                  <a:schemeClr val="tx1"/>
                </a:solidFill>
                <a:latin typeface="Arial" panose="020B0604020202020204" pitchFamily="34" charset="0"/>
              </a:rPr>
              <a:t>(</a:t>
            </a:r>
            <a:r>
              <a:rPr lang="en-US" altLang="el-GR" sz="1600" b="1" u="sng" dirty="0">
                <a:solidFill>
                  <a:schemeClr val="tx1"/>
                </a:solidFill>
                <a:latin typeface="Arial" panose="020B0604020202020204" pitchFamily="34" charset="0"/>
              </a:rPr>
              <a:t>superego</a:t>
            </a:r>
            <a:r>
              <a:rPr lang="el-GR" altLang="el-GR" sz="1600" u="sng" dirty="0">
                <a:solidFill>
                  <a:schemeClr val="tx1"/>
                </a:solidFill>
                <a:latin typeface="Arial" panose="020B0604020202020204" pitchFamily="34" charset="0"/>
              </a:rPr>
              <a:t>) </a:t>
            </a:r>
            <a:endParaRPr lang="en-US" altLang="el-GR" sz="1600" u="sng" dirty="0">
              <a:solidFill>
                <a:schemeClr val="tx1"/>
              </a:solidFill>
              <a:latin typeface="Arial" panose="020B0604020202020204" pitchFamily="34" charset="0"/>
            </a:endParaRPr>
          </a:p>
          <a:p>
            <a:pPr>
              <a:buFont typeface="Wingdings" panose="05000000000000000000" pitchFamily="2" charset="2"/>
              <a:buChar char="§"/>
            </a:pPr>
            <a:r>
              <a:rPr lang="el-GR" altLang="el-GR" sz="1600" dirty="0">
                <a:solidFill>
                  <a:schemeClr val="tx1"/>
                </a:solidFill>
                <a:latin typeface="Arial" panose="020B0604020202020204" pitchFamily="34" charset="0"/>
              </a:rPr>
              <a:t>Δημιουργείται προς το τέλος της νηπιακής ηλικίας (φαλλικό στάδιο)</a:t>
            </a:r>
          </a:p>
          <a:p>
            <a:pPr>
              <a:buFont typeface="Wingdings" panose="05000000000000000000" pitchFamily="2" charset="2"/>
              <a:buChar char="§"/>
            </a:pPr>
            <a:r>
              <a:rPr lang="el-GR" altLang="el-GR" sz="1600" dirty="0">
                <a:solidFill>
                  <a:schemeClr val="tx1"/>
                </a:solidFill>
                <a:latin typeface="Arial" panose="020B0604020202020204" pitchFamily="34" charset="0"/>
              </a:rPr>
              <a:t>Περιλαμβάνει τον κώδικα συμπεριφοράς που επιβάλλει η κοινωνία στα μέλη της</a:t>
            </a:r>
          </a:p>
          <a:p>
            <a:pPr>
              <a:buFont typeface="Wingdings" panose="05000000000000000000" pitchFamily="2" charset="2"/>
              <a:buChar char="§"/>
            </a:pPr>
            <a:r>
              <a:rPr lang="el-GR" altLang="el-GR" sz="1600" dirty="0">
                <a:solidFill>
                  <a:schemeClr val="tx1"/>
                </a:solidFill>
                <a:latin typeface="Arial" panose="020B0604020202020204" pitchFamily="34" charset="0"/>
              </a:rPr>
              <a:t>Αποτελεί την ηθική πλευρά της προσωπικότητας</a:t>
            </a:r>
          </a:p>
          <a:p>
            <a:pPr>
              <a:buFont typeface="Wingdings" panose="05000000000000000000" pitchFamily="2" charset="2"/>
              <a:buChar char="§"/>
            </a:pPr>
            <a:r>
              <a:rPr lang="el-GR" altLang="el-GR" sz="1600" dirty="0">
                <a:solidFill>
                  <a:schemeClr val="tx1"/>
                </a:solidFill>
                <a:latin typeface="Arial" panose="020B0604020202020204" pitchFamily="34" charset="0"/>
              </a:rPr>
              <a:t>Είναι η προσωπική συνείδηση (ο κριτής για το καλό και το κακό)</a:t>
            </a:r>
          </a:p>
          <a:p>
            <a:pPr>
              <a:buFontTx/>
              <a:buNone/>
            </a:pPr>
            <a:r>
              <a:rPr lang="el-GR" altLang="el-GR" sz="1600" dirty="0">
                <a:solidFill>
                  <a:schemeClr val="tx1"/>
                </a:solidFill>
                <a:latin typeface="Arial" panose="020B0604020202020204" pitchFamily="34" charset="0"/>
              </a:rPr>
              <a:t>Πολύ δυνατό Υπερεγώ</a:t>
            </a:r>
            <a:r>
              <a:rPr lang="en-US" altLang="el-GR" sz="1600" dirty="0">
                <a:solidFill>
                  <a:schemeClr val="tx1"/>
                </a:solidFill>
                <a:latin typeface="Arial" panose="020B0604020202020204" pitchFamily="34" charset="0"/>
              </a:rPr>
              <a:t>:</a:t>
            </a:r>
            <a:r>
              <a:rPr lang="el-GR" altLang="el-GR" sz="1600" dirty="0">
                <a:solidFill>
                  <a:schemeClr val="tx1"/>
                </a:solidFill>
                <a:latin typeface="Arial" panose="020B0604020202020204" pitchFamily="34" charset="0"/>
              </a:rPr>
              <a:t> </a:t>
            </a:r>
          </a:p>
          <a:p>
            <a:pPr>
              <a:buFont typeface="Wingdings" panose="05000000000000000000" pitchFamily="2" charset="2"/>
              <a:buChar char="§"/>
            </a:pPr>
            <a:r>
              <a:rPr lang="el-GR" altLang="el-GR" sz="1600" dirty="0">
                <a:solidFill>
                  <a:schemeClr val="tx1"/>
                </a:solidFill>
                <a:latin typeface="Arial" panose="020B0604020202020204" pitchFamily="34" charset="0"/>
              </a:rPr>
              <a:t>Το άτομο βασανίζεται συνεχώς από άγχος ή ενοχές, και συνεχώς καταπιέζει τις ορμές του</a:t>
            </a:r>
          </a:p>
          <a:p>
            <a:pPr>
              <a:buFontTx/>
              <a:buChar char="•"/>
            </a:pPr>
            <a:endParaRPr lang="el-GR" altLang="el-GR" sz="800" dirty="0">
              <a:solidFill>
                <a:schemeClr val="tx1"/>
              </a:solidFill>
              <a:latin typeface="Arial" panose="020B0604020202020204" pitchFamily="34" charset="0"/>
            </a:endParaRPr>
          </a:p>
          <a:p>
            <a:pPr>
              <a:buFontTx/>
              <a:buNone/>
            </a:pPr>
            <a:r>
              <a:rPr lang="el-GR" altLang="el-GR" sz="1600" dirty="0">
                <a:solidFill>
                  <a:schemeClr val="tx1"/>
                </a:solidFill>
                <a:latin typeface="Arial" panose="020B0604020202020204" pitchFamily="34" charset="0"/>
              </a:rPr>
              <a:t>Πολύ χαλαρό Υπερεγώ</a:t>
            </a:r>
            <a:r>
              <a:rPr lang="en-US" altLang="el-GR" sz="1600" dirty="0">
                <a:solidFill>
                  <a:schemeClr val="tx1"/>
                </a:solidFill>
                <a:latin typeface="Arial" panose="020B0604020202020204" pitchFamily="34" charset="0"/>
              </a:rPr>
              <a:t>:</a:t>
            </a:r>
            <a:endParaRPr lang="el-GR" altLang="el-GR" sz="1600" dirty="0">
              <a:solidFill>
                <a:schemeClr val="tx1"/>
              </a:solidFill>
              <a:latin typeface="Arial" panose="020B0604020202020204" pitchFamily="34" charset="0"/>
            </a:endParaRPr>
          </a:p>
          <a:p>
            <a:pPr>
              <a:buFont typeface="Wingdings" panose="05000000000000000000" pitchFamily="2" charset="2"/>
              <a:buChar char="§"/>
            </a:pPr>
            <a:r>
              <a:rPr lang="el-GR" altLang="el-GR" sz="1600" dirty="0">
                <a:solidFill>
                  <a:schemeClr val="tx1"/>
                </a:solidFill>
                <a:latin typeface="Arial" panose="020B0604020202020204" pitchFamily="34" charset="0"/>
              </a:rPr>
              <a:t>Το άτομο διακατέχεται από λίγους ηθικούς περιορισμούς</a:t>
            </a:r>
          </a:p>
          <a:p>
            <a:pPr>
              <a:buFont typeface="Wingdings" panose="05000000000000000000" pitchFamily="2" charset="2"/>
              <a:buChar char="§"/>
            </a:pPr>
            <a:r>
              <a:rPr lang="el-GR" altLang="el-GR" sz="1600" dirty="0">
                <a:solidFill>
                  <a:schemeClr val="tx1"/>
                </a:solidFill>
                <a:latin typeface="Arial" panose="020B0604020202020204" pitchFamily="34" charset="0"/>
              </a:rPr>
              <a:t>Μπορεί να επιδεικνύει παρορμητική ή/και εγκληματική συμπεριφορά</a:t>
            </a:r>
            <a:endParaRPr lang="en-US" altLang="el-GR" sz="1600" dirty="0">
              <a:solidFill>
                <a:schemeClr val="tx1"/>
              </a:solidFill>
              <a:latin typeface="Arial" panose="020B0604020202020204" pitchFamily="34" charset="0"/>
            </a:endParaRPr>
          </a:p>
          <a:p>
            <a:pPr>
              <a:buFont typeface="Wingdings" panose="05000000000000000000" pitchFamily="2" charset="2"/>
              <a:buChar char="§"/>
            </a:pPr>
            <a:endParaRPr lang="el-GR" altLang="el-GR" sz="1600" dirty="0">
              <a:solidFill>
                <a:schemeClr val="tx1"/>
              </a:solidFill>
              <a:latin typeface="Arial" panose="020B0604020202020204" pitchFamily="34" charset="0"/>
              <a:sym typeface="Wingdings" panose="05000000000000000000" pitchFamily="2" charset="2"/>
            </a:endParaRPr>
          </a:p>
          <a:p>
            <a:pPr>
              <a:buFontTx/>
              <a:buNone/>
            </a:pPr>
            <a:r>
              <a:rPr lang="el-GR" altLang="el-GR" sz="1600" dirty="0">
                <a:solidFill>
                  <a:schemeClr val="tx1"/>
                </a:solidFill>
                <a:latin typeface="Arial" panose="020B0604020202020204" pitchFamily="34" charset="0"/>
                <a:sym typeface="Wingdings" panose="05000000000000000000" pitchFamily="2" charset="2"/>
              </a:rPr>
              <a:t>     </a:t>
            </a:r>
            <a:endParaRPr lang="en-US" altLang="el-GR" sz="1600" dirty="0">
              <a:solidFill>
                <a:schemeClr val="tx1"/>
              </a:solidFill>
              <a:latin typeface="Arial" panose="020B0604020202020204" pitchFamily="34" charset="0"/>
            </a:endParaRPr>
          </a:p>
          <a:p>
            <a:pPr>
              <a:buFont typeface="Wingdings" panose="05000000000000000000" pitchFamily="2" charset="2"/>
              <a:buChar char="§"/>
            </a:pPr>
            <a:endParaRPr lang="el-GR" altLang="el-GR" sz="1600" dirty="0">
              <a:solidFill>
                <a:schemeClr val="tx1"/>
              </a:solidFill>
              <a:latin typeface="Arial" panose="020B0604020202020204" pitchFamily="34" charset="0"/>
            </a:endParaRPr>
          </a:p>
          <a:p>
            <a:pPr>
              <a:buFontTx/>
              <a:buNone/>
            </a:pPr>
            <a:endParaRPr lang="en-US" altLang="el-GR" sz="1600" dirty="0">
              <a:solidFill>
                <a:schemeClr val="tx1"/>
              </a:solidFill>
              <a:latin typeface="Arial" panose="020B0604020202020204" pitchFamily="34" charset="0"/>
            </a:endParaRPr>
          </a:p>
        </p:txBody>
      </p:sp>
      <p:pic>
        <p:nvPicPr>
          <p:cNvPr id="3" name="Picture 2" descr="http://www.integra-cpd.co.uk/wp-content/uploads/2014/09/Cartoon_Id_Ego_Superego_child_adult_parent.jpg">
            <a:extLst>
              <a:ext uri="{FF2B5EF4-FFF2-40B4-BE49-F238E27FC236}">
                <a16:creationId xmlns:a16="http://schemas.microsoft.com/office/drawing/2014/main" id="{2A21754C-CBFA-4E3F-BDA7-5834886C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73" y="932155"/>
            <a:ext cx="5295449" cy="501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643">
                                            <p:txEl>
                                              <p:pRg st="5" end="5"/>
                                            </p:txEl>
                                          </p:spTgt>
                                        </p:tgtEl>
                                        <p:attrNameLst>
                                          <p:attrName>style.visibility</p:attrName>
                                        </p:attrNameLst>
                                      </p:cBhvr>
                                      <p:to>
                                        <p:strVal val="visible"/>
                                      </p:to>
                                    </p:set>
                                    <p:animEffect transition="in" filter="fade">
                                      <p:cBhvr>
                                        <p:cTn id="7" dur="500"/>
                                        <p:tgtEl>
                                          <p:spTgt spid="24064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0643">
                                            <p:txEl>
                                              <p:pRg st="6" end="6"/>
                                            </p:txEl>
                                          </p:spTgt>
                                        </p:tgtEl>
                                        <p:attrNameLst>
                                          <p:attrName>style.visibility</p:attrName>
                                        </p:attrNameLst>
                                      </p:cBhvr>
                                      <p:to>
                                        <p:strVal val="visible"/>
                                      </p:to>
                                    </p:set>
                                    <p:animEffect transition="in" filter="fade">
                                      <p:cBhvr>
                                        <p:cTn id="10" dur="500"/>
                                        <p:tgtEl>
                                          <p:spTgt spid="24064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0643">
                                            <p:txEl>
                                              <p:pRg st="8" end="8"/>
                                            </p:txEl>
                                          </p:spTgt>
                                        </p:tgtEl>
                                        <p:attrNameLst>
                                          <p:attrName>style.visibility</p:attrName>
                                        </p:attrNameLst>
                                      </p:cBhvr>
                                      <p:to>
                                        <p:strVal val="visible"/>
                                      </p:to>
                                    </p:set>
                                    <p:animEffect transition="in" filter="fade">
                                      <p:cBhvr>
                                        <p:cTn id="13" dur="500"/>
                                        <p:tgtEl>
                                          <p:spTgt spid="24064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0643">
                                            <p:txEl>
                                              <p:pRg st="9" end="9"/>
                                            </p:txEl>
                                          </p:spTgt>
                                        </p:tgtEl>
                                        <p:attrNameLst>
                                          <p:attrName>style.visibility</p:attrName>
                                        </p:attrNameLst>
                                      </p:cBhvr>
                                      <p:to>
                                        <p:strVal val="visible"/>
                                      </p:to>
                                    </p:set>
                                    <p:animEffect transition="in" filter="fade">
                                      <p:cBhvr>
                                        <p:cTn id="16" dur="500"/>
                                        <p:tgtEl>
                                          <p:spTgt spid="24064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0643">
                                            <p:txEl>
                                              <p:pRg st="10" end="10"/>
                                            </p:txEl>
                                          </p:spTgt>
                                        </p:tgtEl>
                                        <p:attrNameLst>
                                          <p:attrName>style.visibility</p:attrName>
                                        </p:attrNameLst>
                                      </p:cBhvr>
                                      <p:to>
                                        <p:strVal val="visible"/>
                                      </p:to>
                                    </p:set>
                                    <p:animEffect transition="in" filter="fade">
                                      <p:cBhvr>
                                        <p:cTn id="19" dur="500"/>
                                        <p:tgtEl>
                                          <p:spTgt spid="2406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Ορισμοί</a:t>
            </a:r>
          </a:p>
        </p:txBody>
      </p:sp>
      <p:sp>
        <p:nvSpPr>
          <p:cNvPr id="3" name="Content Placeholder 2"/>
          <p:cNvSpPr>
            <a:spLocks noGrp="1"/>
          </p:cNvSpPr>
          <p:nvPr>
            <p:ph idx="1"/>
          </p:nvPr>
        </p:nvSpPr>
        <p:spPr>
          <a:xfrm>
            <a:off x="967667" y="2645546"/>
            <a:ext cx="5708342" cy="2991776"/>
          </a:xfrm>
        </p:spPr>
        <p:txBody>
          <a:bodyPr>
            <a:normAutofit fontScale="92500" lnSpcReduction="20000"/>
          </a:bodyPr>
          <a:lstStyle/>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Πεποίθηση ότι τόσο τ’ αγόρια όσο και τα κορίτσια διαφέρουν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Αν όντως διαφέρουν μεταξύ τους, τότε προκύπτουν διάφορα ερωτήματα… </a:t>
            </a:r>
          </a:p>
          <a:p>
            <a:pPr>
              <a:buFont typeface="Wingdings" panose="05000000000000000000" pitchFamily="2" charset="2"/>
              <a:buChar char="v"/>
            </a:pPr>
            <a:endParaRPr lang="el-GR" sz="8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Ποιες είναι αυτές οι διαφορές; </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Πόσο σημαντικές είναι; </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Από πού προέρχονται αυτές οι διαφορές; </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Είναι αναπόφευκτες; </a:t>
            </a:r>
          </a:p>
          <a:p>
            <a:pPr>
              <a:buFont typeface="Wingdings" panose="05000000000000000000" pitchFamily="2" charset="2"/>
              <a:buChar char="§"/>
            </a:pPr>
            <a:endParaRPr lang="el-GR" sz="2000" dirty="0">
              <a:solidFill>
                <a:schemeClr val="tx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02D18ED-5746-42AA-BD17-8A06664FB83C}"/>
              </a:ext>
            </a:extLst>
          </p:cNvPr>
          <p:cNvSpPr txBox="1">
            <a:spLocks/>
          </p:cNvSpPr>
          <p:nvPr/>
        </p:nvSpPr>
        <p:spPr>
          <a:xfrm>
            <a:off x="6800295" y="2592280"/>
            <a:ext cx="4492101" cy="348467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Βιολογικό φύλο</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Κοινωνικό φύλο</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Ταυτότητα φύλου</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Σεξουαλικός προσανατολισμός</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Σεξουαλική ταυτότητα</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Στερεότυπα φύλου</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Ρόλοι φύλου</a:t>
            </a:r>
          </a:p>
        </p:txBody>
      </p:sp>
    </p:spTree>
    <p:extLst>
      <p:ext uri="{BB962C8B-B14F-4D97-AF65-F5344CB8AC3E}">
        <p14:creationId xmlns:p14="http://schemas.microsoft.com/office/powerpoint/2010/main" val="1956270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a:xfrm>
            <a:off x="7466119" y="704101"/>
            <a:ext cx="4178193" cy="5492511"/>
          </a:xfrm>
        </p:spPr>
        <p:txBody>
          <a:bodyPr>
            <a:normAutofit/>
          </a:bodyPr>
          <a:lstStyle/>
          <a:p>
            <a:pPr>
              <a:buFont typeface="Wingdings" panose="05000000000000000000" pitchFamily="2" charset="2"/>
              <a:buChar char="§"/>
            </a:pPr>
            <a:r>
              <a:rPr lang="el-GR" altLang="el-GR" sz="2000" dirty="0">
                <a:solidFill>
                  <a:schemeClr val="tx1"/>
                </a:solidFill>
                <a:latin typeface="Arial" panose="020B0604020202020204" pitchFamily="34" charset="0"/>
              </a:rPr>
              <a:t>Συχνά τα τρία μέρη της προσωπικότητας βρίσκονται σε αντιπαράθεση</a:t>
            </a:r>
          </a:p>
          <a:p>
            <a:pPr>
              <a:buFont typeface="Wingdings" panose="05000000000000000000" pitchFamily="2" charset="2"/>
              <a:buChar char="§"/>
            </a:pPr>
            <a:r>
              <a:rPr lang="el-GR" altLang="el-GR" sz="2000" dirty="0">
                <a:solidFill>
                  <a:schemeClr val="tx1"/>
                </a:solidFill>
                <a:latin typeface="Arial" panose="020B0604020202020204" pitchFamily="34" charset="0"/>
              </a:rPr>
              <a:t>Το Εγώ ως ρυθμιστής προσπαθεί να εξασφαλίζει την ισορροπία μεταξύ των τριών μερών της προσωπικότητας</a:t>
            </a:r>
          </a:p>
          <a:p>
            <a:pPr>
              <a:buFont typeface="Wingdings" panose="05000000000000000000" pitchFamily="2" charset="2"/>
              <a:buChar char="§"/>
            </a:pPr>
            <a:r>
              <a:rPr lang="el-GR" altLang="el-GR" sz="2000" dirty="0">
                <a:solidFill>
                  <a:schemeClr val="tx1"/>
                </a:solidFill>
                <a:latin typeface="Arial" panose="020B0604020202020204" pitchFamily="34" charset="0"/>
              </a:rPr>
              <a:t>Ισορροπία = προσαρμογή        ≠        Ανισορροπία = </a:t>
            </a:r>
            <a:r>
              <a:rPr lang="el-GR" altLang="el-GR" sz="2000" dirty="0" err="1">
                <a:solidFill>
                  <a:schemeClr val="tx1"/>
                </a:solidFill>
                <a:latin typeface="Arial" panose="020B0604020202020204" pitchFamily="34" charset="0"/>
              </a:rPr>
              <a:t>δυσπροσαρμοστικότητα</a:t>
            </a:r>
            <a:endParaRPr lang="el-GR" altLang="el-GR" sz="2000" dirty="0">
              <a:solidFill>
                <a:schemeClr val="tx1"/>
              </a:solidFill>
              <a:latin typeface="Arial" panose="020B0604020202020204" pitchFamily="34" charset="0"/>
            </a:endParaRPr>
          </a:p>
          <a:p>
            <a:pPr>
              <a:buFont typeface="Wingdings" panose="05000000000000000000" pitchFamily="2" charset="2"/>
              <a:buChar char="§"/>
            </a:pPr>
            <a:r>
              <a:rPr lang="el-GR" altLang="el-GR" sz="2000" dirty="0">
                <a:solidFill>
                  <a:schemeClr val="tx1"/>
                </a:solidFill>
                <a:latin typeface="Arial" panose="020B0604020202020204" pitchFamily="34" charset="0"/>
              </a:rPr>
              <a:t>Εκείνο &gt; Εγώ = αντικοινωνική συμπεριφορά</a:t>
            </a:r>
          </a:p>
          <a:p>
            <a:pPr>
              <a:buFont typeface="Wingdings" panose="05000000000000000000" pitchFamily="2" charset="2"/>
              <a:buChar char="§"/>
            </a:pPr>
            <a:r>
              <a:rPr lang="el-GR" altLang="el-GR" sz="2000" dirty="0">
                <a:solidFill>
                  <a:schemeClr val="tx1"/>
                </a:solidFill>
                <a:latin typeface="Arial" panose="020B0604020202020204" pitchFamily="34" charset="0"/>
              </a:rPr>
              <a:t>Υπερεγώ &gt; Εγώ = καταπίεση </a:t>
            </a:r>
            <a:r>
              <a:rPr lang="el-GR" altLang="el-GR" sz="2000" dirty="0" err="1">
                <a:solidFill>
                  <a:schemeClr val="tx1"/>
                </a:solidFill>
                <a:latin typeface="Arial" panose="020B0604020202020204" pitchFamily="34" charset="0"/>
              </a:rPr>
              <a:t>βιοσωματικών</a:t>
            </a:r>
            <a:r>
              <a:rPr lang="el-GR" altLang="el-GR" sz="2000" dirty="0">
                <a:solidFill>
                  <a:schemeClr val="tx1"/>
                </a:solidFill>
                <a:latin typeface="Arial" panose="020B0604020202020204" pitchFamily="34" charset="0"/>
              </a:rPr>
              <a:t> αναγκών</a:t>
            </a:r>
            <a:endParaRPr lang="en-US" altLang="el-GR" sz="2000" dirty="0">
              <a:solidFill>
                <a:schemeClr val="tx1"/>
              </a:solidFill>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908" y="704101"/>
            <a:ext cx="4705165" cy="2041318"/>
          </a:xfrm>
          <a:prstGeom prst="rect">
            <a:avLst/>
          </a:prstGeom>
        </p:spPr>
      </p:pic>
      <p:pic>
        <p:nvPicPr>
          <p:cNvPr id="4" name="Picture 6" descr="http://www.makingthemodernworld.org.uk/learning_modules/psychology/02.TU.04/illustrations/02.IL.21.gif">
            <a:extLst>
              <a:ext uri="{FF2B5EF4-FFF2-40B4-BE49-F238E27FC236}">
                <a16:creationId xmlns:a16="http://schemas.microsoft.com/office/drawing/2014/main" id="{411AF52D-90B4-4BAA-A01E-86D05E85B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77" y="1548682"/>
            <a:ext cx="3627693" cy="46052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2.bp.blogspot.com/-IUY5PRx2fKw/VEdyhnD-9rI/AAAAAAAAAMo/rAXIuqPsbmU/s1600/id.jpg">
            <a:extLst>
              <a:ext uri="{FF2B5EF4-FFF2-40B4-BE49-F238E27FC236}">
                <a16:creationId xmlns:a16="http://schemas.microsoft.com/office/drawing/2014/main" id="{FCB52C4D-F3D6-4672-A889-6893FADF1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759" y="3102937"/>
            <a:ext cx="3049136" cy="154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5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28650" y="460375"/>
            <a:ext cx="10915650" cy="1139825"/>
          </a:xfrm>
        </p:spPr>
        <p:txBody>
          <a:bodyPr/>
          <a:lstStyle/>
          <a:p>
            <a:pPr algn="ctr"/>
            <a:r>
              <a:rPr lang="el-GR" altLang="el-GR" sz="2800" b="1" dirty="0">
                <a:latin typeface="Arial" panose="020B0604020202020204" pitchFamily="34" charset="0"/>
              </a:rPr>
              <a:t>Σταδιακή Διάσταση της Ψυχαναλυτικής Θεωρίας</a:t>
            </a:r>
            <a:endParaRPr lang="en-US" altLang="el-GR" sz="2800" b="1" dirty="0">
              <a:latin typeface="Arial" panose="020B0604020202020204" pitchFamily="34" charset="0"/>
            </a:endParaRPr>
          </a:p>
        </p:txBody>
      </p:sp>
      <p:sp>
        <p:nvSpPr>
          <p:cNvPr id="249859" name="Rectangle 3"/>
          <p:cNvSpPr>
            <a:spLocks noGrp="1" noChangeArrowheads="1"/>
          </p:cNvSpPr>
          <p:nvPr>
            <p:ph type="body" idx="1"/>
          </p:nvPr>
        </p:nvSpPr>
        <p:spPr>
          <a:xfrm>
            <a:off x="800098" y="2512381"/>
            <a:ext cx="10563319" cy="3684233"/>
          </a:xfrm>
        </p:spPr>
        <p:txBody>
          <a:bodyPr>
            <a:normAutofit lnSpcReduction="10000"/>
          </a:bodyPr>
          <a:lstStyle/>
          <a:p>
            <a:pPr>
              <a:buClr>
                <a:schemeClr val="tx1"/>
              </a:buClr>
              <a:buFontTx/>
              <a:buNone/>
            </a:pPr>
            <a:r>
              <a:rPr lang="en-US" altLang="el-GR" sz="2000" b="1" dirty="0">
                <a:solidFill>
                  <a:schemeClr val="tx1"/>
                </a:solidFill>
                <a:latin typeface="Arial" panose="020B0604020202020204" pitchFamily="34" charset="0"/>
              </a:rPr>
              <a:t>Freud</a:t>
            </a:r>
            <a:r>
              <a:rPr lang="en-US" altLang="el-GR" sz="2000" dirty="0">
                <a:solidFill>
                  <a:schemeClr val="tx1"/>
                </a:solidFill>
                <a:latin typeface="Arial" panose="020B0604020202020204" pitchFamily="34" charset="0"/>
              </a:rPr>
              <a:t>: </a:t>
            </a:r>
            <a:endParaRPr lang="el-GR" altLang="el-GR" sz="2000" dirty="0">
              <a:solidFill>
                <a:schemeClr val="tx1"/>
              </a:solidFill>
              <a:latin typeface="Arial" panose="020B0604020202020204" pitchFamily="34" charset="0"/>
            </a:endParaRPr>
          </a:p>
          <a:p>
            <a:pPr>
              <a:buFont typeface="Wingdings" panose="05000000000000000000" pitchFamily="2" charset="2"/>
              <a:buChar char="§"/>
            </a:pPr>
            <a:r>
              <a:rPr lang="el-GR" altLang="el-GR" sz="2000" dirty="0">
                <a:solidFill>
                  <a:schemeClr val="tx1"/>
                </a:solidFill>
                <a:latin typeface="Arial" panose="020B0604020202020204" pitchFamily="34" charset="0"/>
              </a:rPr>
              <a:t>Το παιδί περνά από </a:t>
            </a:r>
            <a:r>
              <a:rPr lang="el-GR" altLang="el-GR" sz="2000" b="1" dirty="0">
                <a:solidFill>
                  <a:schemeClr val="tx1"/>
                </a:solidFill>
                <a:latin typeface="Arial" panose="020B0604020202020204" pitchFamily="34" charset="0"/>
              </a:rPr>
              <a:t>πέντε</a:t>
            </a:r>
            <a:r>
              <a:rPr lang="el-GR" altLang="el-GR" sz="2000" dirty="0">
                <a:solidFill>
                  <a:schemeClr val="tx1"/>
                </a:solidFill>
                <a:latin typeface="Arial" panose="020B0604020202020204" pitchFamily="34" charset="0"/>
              </a:rPr>
              <a:t> ποιοτικώς διαφορετικά στάδια μέχρι να φτάσει στην ενηλικίωση</a:t>
            </a:r>
          </a:p>
          <a:p>
            <a:pPr>
              <a:buFont typeface="Wingdings" panose="05000000000000000000" pitchFamily="2" charset="2"/>
              <a:buChar char="§"/>
            </a:pPr>
            <a:r>
              <a:rPr lang="el-GR" altLang="el-GR" sz="2000" dirty="0">
                <a:solidFill>
                  <a:schemeClr val="tx1"/>
                </a:solidFill>
                <a:latin typeface="Arial" panose="020B0604020202020204" pitchFamily="34" charset="0"/>
              </a:rPr>
              <a:t>Ονομάστηκαν </a:t>
            </a:r>
            <a:r>
              <a:rPr lang="el-GR" altLang="el-GR" sz="2000" b="1" dirty="0">
                <a:solidFill>
                  <a:schemeClr val="tx1"/>
                </a:solidFill>
                <a:latin typeface="Arial" panose="020B0604020202020204" pitchFamily="34" charset="0"/>
              </a:rPr>
              <a:t>ψυχοσεξουαλικά στάδια</a:t>
            </a:r>
            <a:r>
              <a:rPr lang="el-GR" altLang="el-GR" sz="2000" dirty="0">
                <a:solidFill>
                  <a:schemeClr val="tx1"/>
                </a:solidFill>
                <a:latin typeface="Arial" panose="020B0604020202020204" pitchFamily="34" charset="0"/>
              </a:rPr>
              <a:t> επειδή, κατά τον </a:t>
            </a:r>
            <a:r>
              <a:rPr lang="en-US" altLang="el-GR" sz="2000" dirty="0">
                <a:solidFill>
                  <a:schemeClr val="tx1"/>
                </a:solidFill>
                <a:latin typeface="Arial" panose="020B0604020202020204" pitchFamily="34" charset="0"/>
              </a:rPr>
              <a:t>Freud</a:t>
            </a:r>
            <a:r>
              <a:rPr lang="el-GR" altLang="el-GR" sz="2000" dirty="0">
                <a:solidFill>
                  <a:schemeClr val="tx1"/>
                </a:solidFill>
                <a:latin typeface="Arial" panose="020B0604020202020204" pitchFamily="34" charset="0"/>
              </a:rPr>
              <a:t>, η σεξουαλική ανάπτυξη είναι περισσότερο ψυχολογική παρά βιολογική</a:t>
            </a:r>
          </a:p>
          <a:p>
            <a:pPr>
              <a:buFont typeface="Wingdings" panose="05000000000000000000" pitchFamily="2" charset="2"/>
              <a:buChar char="§"/>
            </a:pPr>
            <a:r>
              <a:rPr lang="el-GR" altLang="el-GR" sz="2000" dirty="0">
                <a:solidFill>
                  <a:schemeClr val="tx1"/>
                </a:solidFill>
                <a:latin typeface="Arial" panose="020B0604020202020204" pitchFamily="34" charset="0"/>
              </a:rPr>
              <a:t>Σε κάθε στάδιο, οι επιδιώξεις του Εκείνο (για ικανοποίηση των παρορμήσεων του) επενδύονται σε διαφορετικές </a:t>
            </a:r>
            <a:r>
              <a:rPr lang="el-GR" altLang="el-GR" sz="2000" b="1" dirty="0">
                <a:solidFill>
                  <a:schemeClr val="tx1"/>
                </a:solidFill>
                <a:latin typeface="Arial" panose="020B0604020202020204" pitchFamily="34" charset="0"/>
              </a:rPr>
              <a:t>ερωτογενείς ζώνες</a:t>
            </a:r>
          </a:p>
          <a:p>
            <a:pPr>
              <a:buFont typeface="Wingdings" panose="05000000000000000000" pitchFamily="2" charset="2"/>
              <a:buChar char="§"/>
            </a:pPr>
            <a:r>
              <a:rPr lang="el-GR" altLang="el-GR" sz="2000" b="1" dirty="0">
                <a:solidFill>
                  <a:schemeClr val="tx1"/>
                </a:solidFill>
                <a:latin typeface="Arial" panose="020B0604020202020204" pitchFamily="34" charset="0"/>
              </a:rPr>
              <a:t>Ερωτογενείς Ζώνες</a:t>
            </a:r>
            <a:r>
              <a:rPr lang="el-GR" altLang="el-GR" sz="2000" dirty="0">
                <a:solidFill>
                  <a:schemeClr val="tx1"/>
                </a:solidFill>
                <a:latin typeface="Arial" panose="020B0604020202020204" pitchFamily="34" charset="0"/>
              </a:rPr>
              <a:t>: Τα μέρη του σώματος όπου επικεντρώνονται οι ερεθισμοί που πρέπει να κατευνάσει το παιδί για να ηρεμήσει (στόμα, ο πρωκτός και τα γεννητικά όργανα)</a:t>
            </a:r>
          </a:p>
          <a:p>
            <a:pPr>
              <a:buFont typeface="Wingdings" panose="05000000000000000000" pitchFamily="2" charset="2"/>
              <a:buChar char="§"/>
            </a:pPr>
            <a:endParaRPr lang="el-GR" altLang="el-GR"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1036372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674702" y="656948"/>
            <a:ext cx="10706471" cy="5592932"/>
          </a:xfrm>
        </p:spPr>
        <p:txBody>
          <a:bodyPr>
            <a:noAutofit/>
          </a:bodyPr>
          <a:lstStyle/>
          <a:p>
            <a:pPr>
              <a:buFont typeface="Wingdings" panose="05000000000000000000" pitchFamily="2" charset="2"/>
              <a:buChar char="§"/>
            </a:pPr>
            <a:r>
              <a:rPr lang="el-GR" altLang="el-GR" sz="2000" dirty="0">
                <a:solidFill>
                  <a:schemeClr val="tx1"/>
                </a:solidFill>
                <a:latin typeface="Arial" panose="020B0604020202020204" pitchFamily="34" charset="0"/>
              </a:rPr>
              <a:t>Υπερβολική ικανοποίηση ή στέρηση ικανοποίησης κάποιας βιολογικής ανάγκης μπορεί να οδηγήσουν στην καθήλωση σε κάποιο στάδιο</a:t>
            </a:r>
          </a:p>
          <a:p>
            <a:pPr>
              <a:buFont typeface="Wingdings" panose="05000000000000000000" pitchFamily="2" charset="2"/>
              <a:buChar char="§"/>
            </a:pPr>
            <a:r>
              <a:rPr lang="el-GR" altLang="el-GR" sz="2000" dirty="0">
                <a:solidFill>
                  <a:schemeClr val="tx1"/>
                </a:solidFill>
                <a:latin typeface="Arial" panose="020B0604020202020204" pitchFamily="34" charset="0"/>
              </a:rPr>
              <a:t>Η καθήλωση εμποδίζει τη φυσιολογική ανάπτυξη της προσωπικότητας</a:t>
            </a:r>
          </a:p>
          <a:p>
            <a:pPr marL="0" indent="0">
              <a:buNone/>
            </a:pPr>
            <a:r>
              <a:rPr lang="el-GR" altLang="el-GR" sz="2000" b="1" dirty="0">
                <a:solidFill>
                  <a:schemeClr val="tx1"/>
                </a:solidFill>
                <a:latin typeface="Arial" panose="020B0604020202020204" pitchFamily="34" charset="0"/>
              </a:rPr>
              <a:t>Τα πέντε στάδια</a:t>
            </a:r>
          </a:p>
          <a:p>
            <a:pPr marL="0" indent="0">
              <a:buNone/>
            </a:pPr>
            <a:endParaRPr lang="el-GR" altLang="el-GR" sz="2000" b="1" dirty="0">
              <a:solidFill>
                <a:schemeClr val="tx1"/>
              </a:solidFill>
              <a:latin typeface="Arial" panose="020B0604020202020204" pitchFamily="34" charset="0"/>
            </a:endParaRPr>
          </a:p>
          <a:p>
            <a:pPr>
              <a:buFontTx/>
              <a:buNone/>
            </a:pPr>
            <a:r>
              <a:rPr lang="el-GR" altLang="el-GR" sz="1600" b="1" dirty="0">
                <a:solidFill>
                  <a:schemeClr val="tx1"/>
                </a:solidFill>
                <a:latin typeface="Arial" panose="020B0604020202020204" pitchFamily="34" charset="0"/>
              </a:rPr>
              <a:t>Το στοματικό στάδιο </a:t>
            </a:r>
            <a:r>
              <a:rPr lang="el-GR" altLang="el-GR" sz="1600" dirty="0">
                <a:solidFill>
                  <a:schemeClr val="tx1"/>
                </a:solidFill>
                <a:latin typeface="Arial" panose="020B0604020202020204" pitchFamily="34" charset="0"/>
              </a:rPr>
              <a:t>(γέννηση ως 1</a:t>
            </a:r>
            <a:r>
              <a:rPr lang="el-GR" altLang="el-GR" sz="1600" baseline="30000" dirty="0">
                <a:solidFill>
                  <a:schemeClr val="tx1"/>
                </a:solidFill>
                <a:latin typeface="Arial" panose="020B0604020202020204" pitchFamily="34" charset="0"/>
              </a:rPr>
              <a:t>ο</a:t>
            </a:r>
            <a:r>
              <a:rPr lang="el-GR" altLang="el-GR" sz="1600" dirty="0">
                <a:solidFill>
                  <a:schemeClr val="tx1"/>
                </a:solidFill>
                <a:latin typeface="Arial" panose="020B0604020202020204" pitchFamily="34" charset="0"/>
              </a:rPr>
              <a:t> έτος)</a:t>
            </a:r>
            <a:r>
              <a:rPr lang="en-US" altLang="el-GR" sz="1600" dirty="0">
                <a:solidFill>
                  <a:schemeClr val="tx1"/>
                </a:solidFill>
                <a:latin typeface="Arial" panose="020B0604020202020204" pitchFamily="34" charset="0"/>
              </a:rPr>
              <a:t>:</a:t>
            </a:r>
            <a:r>
              <a:rPr lang="el-GR" altLang="el-GR" sz="1600" dirty="0">
                <a:solidFill>
                  <a:schemeClr val="tx1"/>
                </a:solidFill>
                <a:latin typeface="Arial" panose="020B0604020202020204" pitchFamily="34" charset="0"/>
              </a:rPr>
              <a:t> </a:t>
            </a:r>
          </a:p>
          <a:p>
            <a:pPr>
              <a:buFont typeface="Wingdings" panose="05000000000000000000" pitchFamily="2" charset="2"/>
              <a:buChar char="v"/>
            </a:pPr>
            <a:r>
              <a:rPr lang="el-GR" altLang="el-GR" sz="1600" dirty="0">
                <a:solidFill>
                  <a:schemeClr val="tx1"/>
                </a:solidFill>
                <a:latin typeface="Arial" panose="020B0604020202020204" pitchFamily="34" charset="0"/>
              </a:rPr>
              <a:t>Κύρια εστία διέγερσης: το στόμα (π.χ. θηλάζοντας, πιπιλώντας, μασώντας)</a:t>
            </a:r>
          </a:p>
          <a:p>
            <a:pPr>
              <a:buFont typeface="Wingdings" panose="05000000000000000000" pitchFamily="2" charset="2"/>
              <a:buChar char="v"/>
            </a:pPr>
            <a:r>
              <a:rPr lang="el-GR" altLang="el-GR" sz="1600" dirty="0">
                <a:solidFill>
                  <a:schemeClr val="tx1"/>
                </a:solidFill>
                <a:latin typeface="Arial" panose="020B0604020202020204" pitchFamily="34" charset="0"/>
              </a:rPr>
              <a:t>Κυριαρχεί το Εκείνο και η αρχή της ικανοποίησης</a:t>
            </a:r>
          </a:p>
          <a:p>
            <a:pPr>
              <a:buFont typeface="Wingdings" panose="05000000000000000000" pitchFamily="2" charset="2"/>
              <a:buChar char="v"/>
            </a:pPr>
            <a:r>
              <a:rPr lang="el-GR" altLang="el-GR" sz="1600" dirty="0">
                <a:solidFill>
                  <a:schemeClr val="tx1"/>
                </a:solidFill>
                <a:latin typeface="Arial" panose="020B0604020202020204" pitchFamily="34" charset="0"/>
              </a:rPr>
              <a:t>Κρίσιμη η γονε</a:t>
            </a:r>
            <a:r>
              <a:rPr lang="el-GR" altLang="el-GR" sz="1600" dirty="0">
                <a:solidFill>
                  <a:schemeClr val="tx1"/>
                </a:solidFill>
                <a:latin typeface="Arial" panose="020B0604020202020204" pitchFamily="34" charset="0"/>
                <a:cs typeface="Arial" panose="020B0604020202020204" pitchFamily="34" charset="0"/>
              </a:rPr>
              <a:t>ϊ</a:t>
            </a:r>
            <a:r>
              <a:rPr lang="el-GR" altLang="el-GR" sz="1600" dirty="0">
                <a:solidFill>
                  <a:schemeClr val="tx1"/>
                </a:solidFill>
                <a:latin typeface="Arial" panose="020B0604020202020204" pitchFamily="34" charset="0"/>
              </a:rPr>
              <a:t>κή συμπεριφορά για την απόκτηση θετικών εμπειριών σε αυτό το στάδιο </a:t>
            </a:r>
          </a:p>
          <a:p>
            <a:pPr>
              <a:buClr>
                <a:schemeClr val="tx1"/>
              </a:buClr>
              <a:buFontTx/>
              <a:buNone/>
            </a:pPr>
            <a:endParaRPr lang="el-GR" altLang="el-GR" sz="1200" u="sng" dirty="0">
              <a:solidFill>
                <a:schemeClr val="tx1"/>
              </a:solidFill>
              <a:latin typeface="Arial" panose="020B0604020202020204" pitchFamily="34" charset="0"/>
            </a:endParaRPr>
          </a:p>
          <a:p>
            <a:pPr>
              <a:buClr>
                <a:schemeClr val="tx1"/>
              </a:buClr>
              <a:buFontTx/>
              <a:buNone/>
            </a:pPr>
            <a:r>
              <a:rPr lang="el-GR" altLang="el-GR" sz="1600" b="1" dirty="0">
                <a:solidFill>
                  <a:schemeClr val="tx1"/>
                </a:solidFill>
                <a:latin typeface="Arial" panose="020B0604020202020204" pitchFamily="34" charset="0"/>
              </a:rPr>
              <a:t>Το πρωκτικό στάδιο </a:t>
            </a:r>
            <a:r>
              <a:rPr lang="el-GR" altLang="el-GR" sz="1600" dirty="0">
                <a:solidFill>
                  <a:schemeClr val="tx1"/>
                </a:solidFill>
                <a:latin typeface="Arial" panose="020B0604020202020204" pitchFamily="34" charset="0"/>
              </a:rPr>
              <a:t>(2</a:t>
            </a:r>
            <a:r>
              <a:rPr lang="el-GR" altLang="el-GR" sz="1600" baseline="30000" dirty="0">
                <a:solidFill>
                  <a:schemeClr val="tx1"/>
                </a:solidFill>
                <a:latin typeface="Arial" panose="020B0604020202020204" pitchFamily="34" charset="0"/>
              </a:rPr>
              <a:t>ο</a:t>
            </a:r>
            <a:r>
              <a:rPr lang="el-GR" altLang="el-GR" sz="1600" dirty="0">
                <a:solidFill>
                  <a:schemeClr val="tx1"/>
                </a:solidFill>
                <a:latin typeface="Arial" panose="020B0604020202020204" pitchFamily="34" charset="0"/>
              </a:rPr>
              <a:t> και 3</a:t>
            </a:r>
            <a:r>
              <a:rPr lang="el-GR" altLang="el-GR" sz="1600" baseline="30000" dirty="0">
                <a:solidFill>
                  <a:schemeClr val="tx1"/>
                </a:solidFill>
                <a:latin typeface="Arial" panose="020B0604020202020204" pitchFamily="34" charset="0"/>
              </a:rPr>
              <a:t>ο</a:t>
            </a:r>
            <a:r>
              <a:rPr lang="el-GR" altLang="el-GR" sz="1600" dirty="0">
                <a:solidFill>
                  <a:schemeClr val="tx1"/>
                </a:solidFill>
                <a:latin typeface="Arial" panose="020B0604020202020204" pitchFamily="34" charset="0"/>
              </a:rPr>
              <a:t> έτος)</a:t>
            </a:r>
            <a:r>
              <a:rPr lang="en-US" altLang="el-GR" sz="1600" dirty="0">
                <a:solidFill>
                  <a:schemeClr val="tx1"/>
                </a:solidFill>
                <a:latin typeface="Arial" panose="020B0604020202020204" pitchFamily="34" charset="0"/>
              </a:rPr>
              <a:t>:</a:t>
            </a:r>
            <a:r>
              <a:rPr lang="el-GR" altLang="el-GR" sz="1600" dirty="0">
                <a:solidFill>
                  <a:schemeClr val="tx1"/>
                </a:solidFill>
                <a:latin typeface="Arial" panose="020B0604020202020204" pitchFamily="34" charset="0"/>
              </a:rPr>
              <a:t> </a:t>
            </a:r>
          </a:p>
          <a:p>
            <a:pPr>
              <a:buFont typeface="Wingdings" panose="05000000000000000000" pitchFamily="2" charset="2"/>
              <a:buChar char="v"/>
            </a:pPr>
            <a:r>
              <a:rPr lang="el-GR" altLang="el-GR" sz="1600" dirty="0">
                <a:solidFill>
                  <a:schemeClr val="tx1"/>
                </a:solidFill>
                <a:latin typeface="Arial" panose="020B0604020202020204" pitchFamily="34" charset="0"/>
              </a:rPr>
              <a:t>Πρωκτός</a:t>
            </a:r>
            <a:r>
              <a:rPr lang="en-US" altLang="el-GR" sz="1600" dirty="0">
                <a:solidFill>
                  <a:schemeClr val="tx1"/>
                </a:solidFill>
                <a:latin typeface="Arial" panose="020B0604020202020204" pitchFamily="34" charset="0"/>
              </a:rPr>
              <a:t>:</a:t>
            </a:r>
            <a:r>
              <a:rPr lang="el-GR" altLang="el-GR" sz="1600" dirty="0">
                <a:solidFill>
                  <a:schemeClr val="tx1"/>
                </a:solidFill>
                <a:latin typeface="Arial" panose="020B0604020202020204" pitchFamily="34" charset="0"/>
              </a:rPr>
              <a:t> κέντρο της ψυχικής έντασης και ικανοποίησης</a:t>
            </a:r>
          </a:p>
          <a:p>
            <a:pPr>
              <a:buFont typeface="Wingdings" panose="05000000000000000000" pitchFamily="2" charset="2"/>
              <a:buChar char="v"/>
            </a:pPr>
            <a:r>
              <a:rPr lang="el-GR" altLang="el-GR" sz="1600" dirty="0">
                <a:solidFill>
                  <a:schemeClr val="tx1"/>
                </a:solidFill>
                <a:latin typeface="Arial" panose="020B0604020202020204" pitchFamily="34" charset="0"/>
              </a:rPr>
              <a:t>Πρώτες εμπειρίες με τον έλεγχο των σφιγκτήρων</a:t>
            </a:r>
          </a:p>
          <a:p>
            <a:pPr>
              <a:buFont typeface="Wingdings" panose="05000000000000000000" pitchFamily="2" charset="2"/>
              <a:buChar char="v"/>
            </a:pPr>
            <a:r>
              <a:rPr lang="el-GR" altLang="el-GR" sz="1600" dirty="0">
                <a:solidFill>
                  <a:schemeClr val="tx1"/>
                </a:solidFill>
                <a:latin typeface="Arial" panose="020B0604020202020204" pitchFamily="34" charset="0"/>
              </a:rPr>
              <a:t>Η πρώτη συνειδητοποίηση της ανάγκης συμμόρφωσης στις κοινωνικές προσδοκίες</a:t>
            </a:r>
          </a:p>
          <a:p>
            <a:pPr>
              <a:buFont typeface="Wingdings" panose="05000000000000000000" pitchFamily="2" charset="2"/>
              <a:buChar char="v"/>
            </a:pPr>
            <a:r>
              <a:rPr lang="el-GR" altLang="el-GR" sz="1600" dirty="0">
                <a:solidFill>
                  <a:schemeClr val="tx1"/>
                </a:solidFill>
                <a:latin typeface="Arial" panose="020B0604020202020204" pitchFamily="34" charset="0"/>
              </a:rPr>
              <a:t>Η ικανοποίηση έρχεται ως αποτέλεσμα του «κατορθώματος» της συγκράτησης ή της παραγωγικής προσπάθειας</a:t>
            </a:r>
          </a:p>
          <a:p>
            <a:pPr>
              <a:buClr>
                <a:schemeClr val="tx1"/>
              </a:buClr>
              <a:buFontTx/>
              <a:buNone/>
            </a:pPr>
            <a:endParaRPr lang="el-GR" altLang="el-GR" sz="2000" dirty="0">
              <a:solidFill>
                <a:schemeClr val="tx1"/>
              </a:solidFill>
              <a:latin typeface="Arial" panose="020B0604020202020204" pitchFamily="34" charset="0"/>
            </a:endParaRPr>
          </a:p>
          <a:p>
            <a:pPr marL="0" indent="0">
              <a:buClr>
                <a:schemeClr val="tx1"/>
              </a:buClr>
              <a:buNone/>
            </a:pPr>
            <a:endParaRPr lang="en-US" altLang="el-GR" sz="2000" b="1" dirty="0">
              <a:solidFill>
                <a:schemeClr val="tx1"/>
              </a:solidFill>
              <a:latin typeface="Arial" panose="020B0604020202020204" pitchFamily="34" charset="0"/>
            </a:endParaRPr>
          </a:p>
          <a:p>
            <a:pPr>
              <a:buFont typeface="Wingdings" panose="05000000000000000000" pitchFamily="2" charset="2"/>
              <a:buNone/>
            </a:pPr>
            <a:endParaRPr lang="en-US" altLang="el-GR" sz="2000" dirty="0">
              <a:solidFill>
                <a:schemeClr val="tx1"/>
              </a:solidFill>
            </a:endParaRPr>
          </a:p>
        </p:txBody>
      </p:sp>
    </p:spTree>
    <p:extLst>
      <p:ext uri="{BB962C8B-B14F-4D97-AF65-F5344CB8AC3E}">
        <p14:creationId xmlns:p14="http://schemas.microsoft.com/office/powerpoint/2010/main" val="219854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772356" y="710214"/>
            <a:ext cx="10608817" cy="5406501"/>
          </a:xfrm>
        </p:spPr>
        <p:txBody>
          <a:bodyPr>
            <a:noAutofit/>
          </a:bodyPr>
          <a:lstStyle/>
          <a:p>
            <a:pPr>
              <a:buClr>
                <a:schemeClr val="tx1"/>
              </a:buClr>
              <a:buFontTx/>
              <a:buNone/>
            </a:pPr>
            <a:r>
              <a:rPr lang="el-GR" altLang="el-GR" sz="2000" b="1" dirty="0">
                <a:solidFill>
                  <a:schemeClr val="tx1"/>
                </a:solidFill>
                <a:latin typeface="Arial" panose="020B0604020202020204" pitchFamily="34" charset="0"/>
              </a:rPr>
              <a:t>Το φαλλικό στάδιο </a:t>
            </a:r>
            <a:r>
              <a:rPr lang="el-GR" altLang="el-GR" sz="2000" dirty="0">
                <a:solidFill>
                  <a:schemeClr val="tx1"/>
                </a:solidFill>
                <a:latin typeface="Arial" panose="020B0604020202020204" pitchFamily="34" charset="0"/>
              </a:rPr>
              <a:t>(3</a:t>
            </a:r>
            <a:r>
              <a:rPr lang="el-GR" altLang="el-GR" sz="2000" baseline="30000" dirty="0">
                <a:solidFill>
                  <a:schemeClr val="tx1"/>
                </a:solidFill>
                <a:latin typeface="Arial" panose="020B0604020202020204" pitchFamily="34" charset="0"/>
              </a:rPr>
              <a:t>ο</a:t>
            </a:r>
            <a:r>
              <a:rPr lang="el-GR" altLang="el-GR" sz="2000" dirty="0">
                <a:solidFill>
                  <a:schemeClr val="tx1"/>
                </a:solidFill>
                <a:latin typeface="Arial" panose="020B0604020202020204" pitchFamily="34" charset="0"/>
              </a:rPr>
              <a:t> ως 7</a:t>
            </a:r>
            <a:r>
              <a:rPr lang="el-GR" altLang="el-GR" sz="2000" baseline="30000" dirty="0">
                <a:solidFill>
                  <a:schemeClr val="tx1"/>
                </a:solidFill>
                <a:latin typeface="Arial" panose="020B0604020202020204" pitchFamily="34" charset="0"/>
              </a:rPr>
              <a:t>ο</a:t>
            </a:r>
            <a:r>
              <a:rPr lang="el-GR" altLang="el-GR" sz="2000" dirty="0">
                <a:solidFill>
                  <a:schemeClr val="tx1"/>
                </a:solidFill>
                <a:latin typeface="Arial" panose="020B0604020202020204" pitchFamily="34" charset="0"/>
              </a:rPr>
              <a:t> έτος)</a:t>
            </a:r>
            <a:r>
              <a:rPr lang="en-US" altLang="el-GR" sz="2000" dirty="0">
                <a:solidFill>
                  <a:schemeClr val="tx1"/>
                </a:solidFill>
                <a:latin typeface="Arial" panose="020B0604020202020204" pitchFamily="34" charset="0"/>
              </a:rPr>
              <a:t>:</a:t>
            </a:r>
            <a:r>
              <a:rPr lang="el-GR" altLang="el-GR" sz="2000" dirty="0">
                <a:solidFill>
                  <a:schemeClr val="tx1"/>
                </a:solidFill>
                <a:latin typeface="Arial" panose="020B0604020202020204" pitchFamily="34" charset="0"/>
              </a:rPr>
              <a:t> </a:t>
            </a:r>
          </a:p>
          <a:p>
            <a:pPr>
              <a:buFont typeface="Wingdings" panose="05000000000000000000" pitchFamily="2" charset="2"/>
              <a:buChar char="v"/>
            </a:pPr>
            <a:r>
              <a:rPr lang="el-GR" altLang="el-GR" sz="2000" dirty="0">
                <a:solidFill>
                  <a:schemeClr val="tx1"/>
                </a:solidFill>
                <a:latin typeface="Arial" panose="020B0604020202020204" pitchFamily="34" charset="0"/>
                <a:sym typeface="Wingdings" panose="05000000000000000000" pitchFamily="2" charset="2"/>
              </a:rPr>
              <a:t>Κύρια εστία διέγερσης</a:t>
            </a:r>
            <a:r>
              <a:rPr lang="en-US" altLang="el-GR" sz="2000" dirty="0">
                <a:solidFill>
                  <a:schemeClr val="tx1"/>
                </a:solidFill>
                <a:latin typeface="Arial" panose="020B0604020202020204" pitchFamily="34" charset="0"/>
                <a:sym typeface="Wingdings" panose="05000000000000000000" pitchFamily="2" charset="2"/>
              </a:rPr>
              <a:t>:</a:t>
            </a:r>
            <a:r>
              <a:rPr lang="el-GR" altLang="el-GR" sz="2000" dirty="0">
                <a:solidFill>
                  <a:schemeClr val="tx1"/>
                </a:solidFill>
                <a:latin typeface="Arial" panose="020B0604020202020204" pitchFamily="34" charset="0"/>
                <a:sym typeface="Wingdings" panose="05000000000000000000" pitchFamily="2" charset="2"/>
              </a:rPr>
              <a:t> τα γεννητικά όργανα</a:t>
            </a:r>
          </a:p>
          <a:p>
            <a:pPr>
              <a:buFont typeface="Wingdings" panose="05000000000000000000" pitchFamily="2" charset="2"/>
              <a:buChar char="v"/>
            </a:pPr>
            <a:r>
              <a:rPr lang="el-GR" altLang="el-GR" sz="2000" dirty="0">
                <a:solidFill>
                  <a:schemeClr val="tx1"/>
                </a:solidFill>
                <a:latin typeface="Arial" panose="020B0604020202020204" pitchFamily="34" charset="0"/>
                <a:sym typeface="Wingdings" panose="05000000000000000000" pitchFamily="2" charset="2"/>
              </a:rPr>
              <a:t>Κύρια πηγή ευχαρίστησης</a:t>
            </a:r>
            <a:r>
              <a:rPr lang="en-US" altLang="el-GR" sz="2000" dirty="0">
                <a:solidFill>
                  <a:schemeClr val="tx1"/>
                </a:solidFill>
                <a:latin typeface="Arial" panose="020B0604020202020204" pitchFamily="34" charset="0"/>
                <a:sym typeface="Wingdings" panose="05000000000000000000" pitchFamily="2" charset="2"/>
              </a:rPr>
              <a:t>:</a:t>
            </a:r>
            <a:r>
              <a:rPr lang="el-GR" altLang="el-GR" sz="2000" dirty="0">
                <a:solidFill>
                  <a:schemeClr val="tx1"/>
                </a:solidFill>
                <a:latin typeface="Arial" panose="020B0604020202020204" pitchFamily="34" charset="0"/>
                <a:sym typeface="Wingdings" panose="05000000000000000000" pitchFamily="2" charset="2"/>
              </a:rPr>
              <a:t> η ενασχόληση με τα γεννητικά όργανα</a:t>
            </a:r>
          </a:p>
          <a:p>
            <a:pPr>
              <a:buFont typeface="Wingdings" panose="05000000000000000000" pitchFamily="2" charset="2"/>
              <a:buChar char="v"/>
            </a:pPr>
            <a:r>
              <a:rPr lang="el-GR" altLang="el-GR" sz="2000" dirty="0">
                <a:solidFill>
                  <a:schemeClr val="tx1"/>
                </a:solidFill>
                <a:latin typeface="Arial" panose="020B0604020202020204" pitchFamily="34" charset="0"/>
                <a:sym typeface="Wingdings" panose="05000000000000000000" pitchFamily="2" charset="2"/>
              </a:rPr>
              <a:t>Αποκτά επίγνωση των διαφορών στα γεννητικά όργανα μεταξύ των δύο φύλων</a:t>
            </a:r>
          </a:p>
          <a:p>
            <a:pPr>
              <a:buFont typeface="Wingdings" panose="05000000000000000000" pitchFamily="2" charset="2"/>
              <a:buChar char="v"/>
            </a:pPr>
            <a:r>
              <a:rPr lang="el-GR" altLang="el-GR" sz="2000" b="1" dirty="0">
                <a:solidFill>
                  <a:schemeClr val="tx1"/>
                </a:solidFill>
                <a:latin typeface="Arial" panose="020B0604020202020204" pitchFamily="34" charset="0"/>
                <a:sym typeface="Wingdings" panose="05000000000000000000" pitchFamily="2" charset="2"/>
              </a:rPr>
              <a:t>Οιδιπόδειο Σύμπλεγμα</a:t>
            </a:r>
            <a:r>
              <a:rPr lang="el-GR" altLang="el-GR" sz="2000" dirty="0">
                <a:solidFill>
                  <a:schemeClr val="tx1"/>
                </a:solidFill>
                <a:latin typeface="Arial" panose="020B0604020202020204" pitchFamily="34" charset="0"/>
                <a:sym typeface="Wingdings" panose="05000000000000000000" pitchFamily="2" charset="2"/>
              </a:rPr>
              <a:t> (αγόρια) και </a:t>
            </a:r>
            <a:r>
              <a:rPr lang="el-GR" altLang="el-GR" sz="2000" b="1" dirty="0">
                <a:solidFill>
                  <a:schemeClr val="tx1"/>
                </a:solidFill>
                <a:latin typeface="Arial" panose="020B0604020202020204" pitchFamily="34" charset="0"/>
                <a:sym typeface="Wingdings" panose="05000000000000000000" pitchFamily="2" charset="2"/>
              </a:rPr>
              <a:t>Σύμπλεγμα της Ηλέκτρας</a:t>
            </a:r>
            <a:r>
              <a:rPr lang="el-GR" altLang="el-GR" sz="2000" dirty="0">
                <a:solidFill>
                  <a:schemeClr val="tx1"/>
                </a:solidFill>
                <a:latin typeface="Arial" panose="020B0604020202020204" pitchFamily="34" charset="0"/>
                <a:sym typeface="Wingdings" panose="05000000000000000000" pitchFamily="2" charset="2"/>
              </a:rPr>
              <a:t> (κορίτσια): </a:t>
            </a:r>
          </a:p>
          <a:p>
            <a:pPr marL="0" indent="0">
              <a:lnSpc>
                <a:spcPct val="90000"/>
              </a:lnSpc>
              <a:buNone/>
            </a:pPr>
            <a:r>
              <a:rPr lang="el-GR" altLang="el-GR" sz="1600" dirty="0">
                <a:latin typeface="Arial" panose="020B0604020202020204" pitchFamily="34" charset="0"/>
                <a:sym typeface="Wingdings" panose="05000000000000000000" pitchFamily="2" charset="2"/>
              </a:rPr>
              <a:t></a:t>
            </a:r>
            <a:r>
              <a:rPr lang="el-GR" altLang="el-GR" sz="2000" dirty="0">
                <a:solidFill>
                  <a:schemeClr val="tx1"/>
                </a:solidFill>
                <a:latin typeface="Arial" panose="020B0604020202020204" pitchFamily="34" charset="0"/>
                <a:sym typeface="Wingdings" panose="05000000000000000000" pitchFamily="2" charset="2"/>
              </a:rPr>
              <a:t> </a:t>
            </a:r>
            <a:r>
              <a:rPr lang="el-GR" altLang="el-GR" sz="1600" dirty="0">
                <a:solidFill>
                  <a:schemeClr val="tx1"/>
                </a:solidFill>
                <a:latin typeface="Arial" panose="020B0604020202020204" pitchFamily="34" charset="0"/>
                <a:sym typeface="Wingdings" panose="05000000000000000000" pitchFamily="2" charset="2"/>
              </a:rPr>
              <a:t>Ανάπτυξη της </a:t>
            </a:r>
            <a:r>
              <a:rPr lang="el-GR" altLang="el-GR" sz="1600" dirty="0" err="1">
                <a:solidFill>
                  <a:schemeClr val="tx1"/>
                </a:solidFill>
                <a:latin typeface="Arial" panose="020B0604020202020204" pitchFamily="34" charset="0"/>
                <a:sym typeface="Wingdings" panose="05000000000000000000" pitchFamily="2" charset="2"/>
              </a:rPr>
              <a:t>ερωτογόνου</a:t>
            </a:r>
            <a:r>
              <a:rPr lang="el-GR" altLang="el-GR" sz="1600" dirty="0">
                <a:solidFill>
                  <a:schemeClr val="tx1"/>
                </a:solidFill>
                <a:latin typeface="Arial" panose="020B0604020202020204" pitchFamily="34" charset="0"/>
                <a:sym typeface="Wingdings" panose="05000000000000000000" pitchFamily="2" charset="2"/>
              </a:rPr>
              <a:t> προσκόλλησης του παιδιού στον ετερόφυλο γονιό</a:t>
            </a:r>
          </a:p>
          <a:p>
            <a:pPr marL="0" indent="0">
              <a:lnSpc>
                <a:spcPct val="90000"/>
              </a:lnSpc>
              <a:buNone/>
            </a:pPr>
            <a:r>
              <a:rPr lang="el-GR" altLang="el-GR" sz="1600" dirty="0">
                <a:latin typeface="Arial" panose="020B0604020202020204" pitchFamily="34" charset="0"/>
                <a:sym typeface="Wingdings" panose="05000000000000000000" pitchFamily="2" charset="2"/>
              </a:rPr>
              <a:t></a:t>
            </a:r>
            <a:r>
              <a:rPr lang="el-GR" altLang="el-GR" sz="1600" dirty="0">
                <a:solidFill>
                  <a:schemeClr val="tx1"/>
                </a:solidFill>
                <a:latin typeface="Arial" panose="020B0604020202020204" pitchFamily="34" charset="0"/>
                <a:sym typeface="Wingdings" panose="05000000000000000000" pitchFamily="2" charset="2"/>
              </a:rPr>
              <a:t> Εκδήλωση επιθετικών και ανταγωνιστικών συναισθημάτων απέναντι στον ομόφυλο γονιό που θεωρείται ο αντίπαλός του στην κατοχή του άλλου γονιού  </a:t>
            </a:r>
          </a:p>
          <a:p>
            <a:pPr marL="0" indent="0">
              <a:lnSpc>
                <a:spcPct val="90000"/>
              </a:lnSpc>
              <a:buNone/>
            </a:pPr>
            <a:r>
              <a:rPr lang="el-GR" altLang="el-GR" sz="1600" dirty="0">
                <a:latin typeface="Arial" panose="020B0604020202020204" pitchFamily="34" charset="0"/>
                <a:sym typeface="Wingdings" panose="05000000000000000000" pitchFamily="2" charset="2"/>
              </a:rPr>
              <a:t></a:t>
            </a:r>
            <a:r>
              <a:rPr lang="el-GR" altLang="el-GR" sz="1600" dirty="0">
                <a:solidFill>
                  <a:schemeClr val="tx1"/>
                </a:solidFill>
                <a:latin typeface="Arial" panose="020B0604020202020204" pitchFamily="34" charset="0"/>
                <a:sym typeface="Wingdings" panose="05000000000000000000" pitchFamily="2" charset="2"/>
              </a:rPr>
              <a:t> Τελικά, το παιδί αντιλαμβάνεται ότι η μόνη πηγή ικανοποίησης, και αποφυγής </a:t>
            </a:r>
            <a:r>
              <a:rPr lang="el-GR" altLang="el-GR" sz="1600" dirty="0" err="1">
                <a:solidFill>
                  <a:schemeClr val="tx1"/>
                </a:solidFill>
                <a:latin typeface="Arial" panose="020B0604020202020204" pitchFamily="34" charset="0"/>
                <a:sym typeface="Wingdings" panose="05000000000000000000" pitchFamily="2" charset="2"/>
              </a:rPr>
              <a:t>τιμωρητικών</a:t>
            </a:r>
            <a:r>
              <a:rPr lang="el-GR" altLang="el-GR" sz="1600" dirty="0">
                <a:solidFill>
                  <a:schemeClr val="tx1"/>
                </a:solidFill>
                <a:latin typeface="Arial" panose="020B0604020202020204" pitchFamily="34" charset="0"/>
                <a:sym typeface="Wingdings" panose="05000000000000000000" pitchFamily="2" charset="2"/>
              </a:rPr>
              <a:t> καταστάσεων (π.χ. ευνουχισμός), είναι η ταύτιση με τον γονιό του ίδιου φύλου </a:t>
            </a:r>
          </a:p>
          <a:p>
            <a:pPr>
              <a:lnSpc>
                <a:spcPct val="90000"/>
              </a:lnSpc>
              <a:buFont typeface="Wingdings" panose="05000000000000000000" pitchFamily="2" charset="2"/>
              <a:buChar char="v"/>
            </a:pPr>
            <a:r>
              <a:rPr lang="el-GR" altLang="el-GR" sz="2000" dirty="0">
                <a:solidFill>
                  <a:schemeClr val="tx1"/>
                </a:solidFill>
                <a:latin typeface="Arial" panose="020B0604020202020204" pitchFamily="34" charset="0"/>
              </a:rPr>
              <a:t>Παντρεύονται οι άντρες, τις γυναίκες που «μοιάζουν» με τις μητέρες τους</a:t>
            </a:r>
            <a:r>
              <a:rPr lang="en-US" altLang="el-GR" sz="2000" dirty="0">
                <a:solidFill>
                  <a:schemeClr val="tx1"/>
                </a:solidFill>
                <a:latin typeface="Arial" panose="020B0604020202020204" pitchFamily="34" charset="0"/>
              </a:rPr>
              <a:t>;</a:t>
            </a:r>
            <a:r>
              <a:rPr lang="el-GR" altLang="el-GR" sz="2000" dirty="0">
                <a:solidFill>
                  <a:schemeClr val="tx1"/>
                </a:solidFill>
                <a:latin typeface="Arial" panose="020B0604020202020204" pitchFamily="34" charset="0"/>
              </a:rPr>
              <a:t> </a:t>
            </a:r>
          </a:p>
          <a:p>
            <a:pPr>
              <a:lnSpc>
                <a:spcPct val="90000"/>
              </a:lnSpc>
              <a:buFont typeface="Wingdings" panose="05000000000000000000" pitchFamily="2" charset="2"/>
              <a:buChar char="v"/>
            </a:pPr>
            <a:r>
              <a:rPr lang="el-GR" altLang="el-GR" sz="2000" dirty="0">
                <a:solidFill>
                  <a:schemeClr val="tx1"/>
                </a:solidFill>
                <a:latin typeface="Arial" panose="020B0604020202020204" pitchFamily="34" charset="0"/>
              </a:rPr>
              <a:t>Καθήλωση στο συγκεκριμένο στάδιο εκδηλώνεται με ομοφυλοφιλικές διαθέσεις</a:t>
            </a:r>
            <a:endParaRPr lang="en-US" altLang="el-GR" sz="2000" dirty="0">
              <a:solidFill>
                <a:schemeClr val="tx1"/>
              </a:solidFill>
              <a:latin typeface="Arial" panose="020B0604020202020204" pitchFamily="34" charset="0"/>
            </a:endParaRPr>
          </a:p>
          <a:p>
            <a:pPr>
              <a:buClr>
                <a:schemeClr val="tx1"/>
              </a:buClr>
              <a:buFontTx/>
              <a:buNone/>
            </a:pPr>
            <a:endParaRPr lang="el-GR" altLang="el-GR" sz="2000" dirty="0">
              <a:solidFill>
                <a:schemeClr val="tx1"/>
              </a:solidFill>
              <a:latin typeface="Arial" panose="020B0604020202020204" pitchFamily="34" charset="0"/>
              <a:sym typeface="Wingdings" panose="05000000000000000000" pitchFamily="2" charset="2"/>
            </a:endParaRPr>
          </a:p>
          <a:p>
            <a:pPr>
              <a:buClr>
                <a:schemeClr val="tx1"/>
              </a:buClr>
              <a:buFontTx/>
              <a:buChar char="•"/>
            </a:pPr>
            <a:endParaRPr lang="en-US" altLang="el-GR" sz="2000" dirty="0">
              <a:solidFill>
                <a:schemeClr val="tx1"/>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2500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027">
                                            <p:txEl>
                                              <p:pRg st="5" end="5"/>
                                            </p:txEl>
                                          </p:spTgt>
                                        </p:tgtEl>
                                        <p:attrNameLst>
                                          <p:attrName>style.visibility</p:attrName>
                                        </p:attrNameLst>
                                      </p:cBhvr>
                                      <p:to>
                                        <p:strVal val="visible"/>
                                      </p:to>
                                    </p:set>
                                    <p:animEffect transition="in" filter="fade">
                                      <p:cBhvr>
                                        <p:cTn id="7" dur="500"/>
                                        <p:tgtEl>
                                          <p:spTgt spid="25702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7027">
                                            <p:txEl>
                                              <p:pRg st="6" end="6"/>
                                            </p:txEl>
                                          </p:spTgt>
                                        </p:tgtEl>
                                        <p:attrNameLst>
                                          <p:attrName>style.visibility</p:attrName>
                                        </p:attrNameLst>
                                      </p:cBhvr>
                                      <p:to>
                                        <p:strVal val="visible"/>
                                      </p:to>
                                    </p:set>
                                    <p:animEffect transition="in" filter="fade">
                                      <p:cBhvr>
                                        <p:cTn id="10" dur="500"/>
                                        <p:tgtEl>
                                          <p:spTgt spid="257027">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7027">
                                            <p:txEl>
                                              <p:pRg st="7" end="7"/>
                                            </p:txEl>
                                          </p:spTgt>
                                        </p:tgtEl>
                                        <p:attrNameLst>
                                          <p:attrName>style.visibility</p:attrName>
                                        </p:attrNameLst>
                                      </p:cBhvr>
                                      <p:to>
                                        <p:strVal val="visible"/>
                                      </p:to>
                                    </p:set>
                                    <p:animEffect transition="in" filter="fade">
                                      <p:cBhvr>
                                        <p:cTn id="13" dur="500"/>
                                        <p:tgtEl>
                                          <p:spTgt spid="257027">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7027">
                                            <p:txEl>
                                              <p:pRg st="8" end="8"/>
                                            </p:txEl>
                                          </p:spTgt>
                                        </p:tgtEl>
                                        <p:attrNameLst>
                                          <p:attrName>style.visibility</p:attrName>
                                        </p:attrNameLst>
                                      </p:cBhvr>
                                      <p:to>
                                        <p:strVal val="visible"/>
                                      </p:to>
                                    </p:set>
                                    <p:animEffect transition="in" filter="fade">
                                      <p:cBhvr>
                                        <p:cTn id="16" dur="500"/>
                                        <p:tgtEl>
                                          <p:spTgt spid="257027">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7027">
                                            <p:txEl>
                                              <p:pRg st="9" end="9"/>
                                            </p:txEl>
                                          </p:spTgt>
                                        </p:tgtEl>
                                        <p:attrNameLst>
                                          <p:attrName>style.visibility</p:attrName>
                                        </p:attrNameLst>
                                      </p:cBhvr>
                                      <p:to>
                                        <p:strVal val="visible"/>
                                      </p:to>
                                    </p:set>
                                    <p:animEffect transition="in" filter="fade">
                                      <p:cBhvr>
                                        <p:cTn id="19" dur="500"/>
                                        <p:tgtEl>
                                          <p:spTgt spid="2570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65824" y="736849"/>
            <a:ext cx="10989723" cy="5397624"/>
          </a:xfrm>
        </p:spPr>
        <p:txBody>
          <a:bodyPr>
            <a:normAutofit lnSpcReduction="10000"/>
          </a:bodyPr>
          <a:lstStyle/>
          <a:p>
            <a:pPr>
              <a:buClr>
                <a:schemeClr val="tx1"/>
              </a:buClr>
              <a:buFontTx/>
              <a:buNone/>
            </a:pPr>
            <a:r>
              <a:rPr lang="el-GR" altLang="el-GR" sz="1600" b="1" dirty="0">
                <a:solidFill>
                  <a:schemeClr val="tx1"/>
                </a:solidFill>
                <a:latin typeface="Arial" panose="020B0604020202020204" pitchFamily="34" charset="0"/>
              </a:rPr>
              <a:t>Οιδίποδας</a:t>
            </a:r>
            <a:r>
              <a:rPr lang="en-US" altLang="el-GR" sz="1600" dirty="0">
                <a:solidFill>
                  <a:schemeClr val="tx1"/>
                </a:solidFill>
                <a:latin typeface="Arial" panose="020B0604020202020204" pitchFamily="34" charset="0"/>
              </a:rPr>
              <a:t>:</a:t>
            </a:r>
            <a:r>
              <a:rPr lang="el-GR" altLang="el-GR" sz="1600" dirty="0">
                <a:solidFill>
                  <a:schemeClr val="tx1"/>
                </a:solidFill>
                <a:latin typeface="Arial" panose="020B0604020202020204" pitchFamily="34" charset="0"/>
              </a:rPr>
              <a:t> </a:t>
            </a:r>
          </a:p>
          <a:p>
            <a:pPr>
              <a:buFont typeface="Wingdings" panose="05000000000000000000" pitchFamily="2" charset="2"/>
              <a:buChar char="v"/>
            </a:pPr>
            <a:r>
              <a:rPr lang="el-GR" altLang="el-GR" sz="1600" dirty="0">
                <a:solidFill>
                  <a:schemeClr val="tx1"/>
                </a:solidFill>
                <a:latin typeface="Arial" panose="020B0604020202020204" pitchFamily="34" charset="0"/>
              </a:rPr>
              <a:t>Γιος του βασιλιά της Θήβας Λάιου και της Ιοκάστης. Ο Λάιος σύναψε σχέση με τον Χρύσιππο, γιο του βασιλιά της Ηλείας, Πέλοπα. Όταν ο Χρύσιππος αυτοκτόνησε, ο Πέλοπας, καταράστηκε τον Λάιο να μην κάνει ποτέ γιο και εάν κάνει να πεθάνει από το χέρι του </a:t>
            </a:r>
          </a:p>
          <a:p>
            <a:pPr>
              <a:buFont typeface="Wingdings" panose="05000000000000000000" pitchFamily="2" charset="2"/>
              <a:buChar char="v"/>
            </a:pPr>
            <a:r>
              <a:rPr lang="el-GR" altLang="el-GR" sz="1600" dirty="0">
                <a:solidFill>
                  <a:schemeClr val="tx1"/>
                </a:solidFill>
                <a:latin typeface="Arial" panose="020B0604020202020204" pitchFamily="34" charset="0"/>
              </a:rPr>
              <a:t>Όταν γεννήθηκε ο Οιδίποδας, ο Λάιος τον άφησε έκθετο στον Κιθαιρώνα να πεθάνει, φοβούμενος για την κατάρα. Το παιδί μεγαλώνει με τον Πόλυβο και την Μερόπη, βασιλείς της Κορίνθου</a:t>
            </a:r>
          </a:p>
          <a:p>
            <a:pPr>
              <a:buFont typeface="Wingdings" panose="05000000000000000000" pitchFamily="2" charset="2"/>
              <a:buChar char="v"/>
            </a:pPr>
            <a:r>
              <a:rPr lang="el-GR" altLang="el-GR" sz="1600" dirty="0">
                <a:solidFill>
                  <a:schemeClr val="tx1"/>
                </a:solidFill>
                <a:latin typeface="Arial" panose="020B0604020202020204" pitchFamily="34" charset="0"/>
              </a:rPr>
              <a:t>Όταν μαθαίνει την αλήθεια πηγαίνει στη Πυθία (ιέρεια του Απόλλωνα), η οποία τον διώχνει επειδή θα φανεί πατροκτόνος, αιμομίκτης και σύζυγος της μητέρας του. Ήταν τόση η ένταση του, που όταν πέρασε από την Θήβα λογομάχησε με τον κάτοχο μιας άμαξας και τους δούλους του, σκοτώνοντας τους σχεδόν όλους, χωρίς να ξέρει ότι ο ένας ήταν ο πατέρας του.</a:t>
            </a:r>
          </a:p>
          <a:p>
            <a:pPr>
              <a:buFont typeface="Wingdings" panose="05000000000000000000" pitchFamily="2" charset="2"/>
              <a:buChar char="v"/>
            </a:pPr>
            <a:r>
              <a:rPr lang="el-GR" altLang="el-GR" sz="1600" dirty="0">
                <a:solidFill>
                  <a:schemeClr val="tx1"/>
                </a:solidFill>
                <a:latin typeface="Arial" panose="020B0604020202020204" pitchFamily="34" charset="0"/>
              </a:rPr>
              <a:t>Στο τέλος παντρεύεται την χήρα Ιοκάστη (μητέρα του) και αποκτούν τέσσερα παιδιά (που είναι παράλληλα και αδέλφια του). Όταν μαθαίνουν την αλήθεια, η Ιοκάστη αυτοκτονεί, ενώ ο Οιδίποδας </a:t>
            </a:r>
            <a:r>
              <a:rPr lang="el-GR" altLang="el-GR" sz="1600" dirty="0" err="1">
                <a:solidFill>
                  <a:schemeClr val="tx1"/>
                </a:solidFill>
                <a:latin typeface="Arial" panose="020B0604020202020204" pitchFamily="34" charset="0"/>
              </a:rPr>
              <a:t>αυτοτυφλώνεται</a:t>
            </a:r>
            <a:r>
              <a:rPr lang="el-GR" altLang="el-GR" sz="1600" dirty="0">
                <a:solidFill>
                  <a:schemeClr val="tx1"/>
                </a:solidFill>
                <a:latin typeface="Arial" panose="020B0604020202020204" pitchFamily="34" charset="0"/>
              </a:rPr>
              <a:t>.</a:t>
            </a:r>
          </a:p>
          <a:p>
            <a:pPr>
              <a:buClr>
                <a:schemeClr val="tx1"/>
              </a:buClr>
              <a:buFontTx/>
              <a:buNone/>
            </a:pPr>
            <a:r>
              <a:rPr lang="el-GR" altLang="el-GR" sz="1600" b="1" dirty="0">
                <a:solidFill>
                  <a:schemeClr val="tx1"/>
                </a:solidFill>
                <a:latin typeface="Arial" panose="020B0604020202020204" pitchFamily="34" charset="0"/>
              </a:rPr>
              <a:t>Ηλέκτρα</a:t>
            </a:r>
            <a:r>
              <a:rPr lang="en-US" altLang="el-GR" sz="1600" dirty="0">
                <a:solidFill>
                  <a:schemeClr val="tx1"/>
                </a:solidFill>
                <a:latin typeface="Arial" panose="020B0604020202020204" pitchFamily="34" charset="0"/>
              </a:rPr>
              <a:t>:</a:t>
            </a:r>
            <a:r>
              <a:rPr lang="el-GR" altLang="el-GR" sz="1600" dirty="0">
                <a:solidFill>
                  <a:schemeClr val="tx1"/>
                </a:solidFill>
                <a:latin typeface="Arial" panose="020B0604020202020204" pitchFamily="34" charset="0"/>
              </a:rPr>
              <a:t> </a:t>
            </a:r>
          </a:p>
          <a:p>
            <a:pPr>
              <a:buFont typeface="Wingdings" panose="05000000000000000000" pitchFamily="2" charset="2"/>
              <a:buChar char="v"/>
            </a:pPr>
            <a:r>
              <a:rPr lang="el-GR" altLang="el-GR" sz="1600" dirty="0">
                <a:solidFill>
                  <a:schemeClr val="tx1"/>
                </a:solidFill>
                <a:latin typeface="Arial" panose="020B0604020202020204" pitchFamily="34" charset="0"/>
              </a:rPr>
              <a:t>Σύμβολο της αγάπης προς τον πατέρα της και αντιζηλίας προς τη μητέρα της</a:t>
            </a:r>
          </a:p>
          <a:p>
            <a:pPr>
              <a:buFont typeface="Wingdings" panose="05000000000000000000" pitchFamily="2" charset="2"/>
              <a:buChar char="v"/>
            </a:pPr>
            <a:r>
              <a:rPr lang="el-GR" altLang="el-GR" sz="1600" dirty="0">
                <a:solidFill>
                  <a:schemeClr val="tx1"/>
                </a:solidFill>
                <a:latin typeface="Arial" panose="020B0604020202020204" pitchFamily="34" charset="0"/>
              </a:rPr>
              <a:t>Κόρη του Αγαμέμνονα και της Κλυταιμνήστρας</a:t>
            </a:r>
          </a:p>
          <a:p>
            <a:pPr>
              <a:buFont typeface="Wingdings" panose="05000000000000000000" pitchFamily="2" charset="2"/>
              <a:buChar char="v"/>
            </a:pPr>
            <a:r>
              <a:rPr lang="el-GR" altLang="el-GR" sz="1600" dirty="0">
                <a:solidFill>
                  <a:schemeClr val="tx1"/>
                </a:solidFill>
                <a:latin typeface="Arial" panose="020B0604020202020204" pitchFamily="34" charset="0"/>
              </a:rPr>
              <a:t>Η Κλυταιμνήστρα (μαζί με τον εραστή της Αίγισθο) σκοτώνουν τον Αγαμέμνονα</a:t>
            </a:r>
          </a:p>
          <a:p>
            <a:pPr>
              <a:buFont typeface="Wingdings" panose="05000000000000000000" pitchFamily="2" charset="2"/>
              <a:buChar char="v"/>
            </a:pPr>
            <a:r>
              <a:rPr lang="el-GR" altLang="el-GR" sz="1600" dirty="0">
                <a:solidFill>
                  <a:schemeClr val="tx1"/>
                </a:solidFill>
                <a:latin typeface="Arial" panose="020B0604020202020204" pitchFamily="34" charset="0"/>
              </a:rPr>
              <a:t>Η Ηλέκτρα έμεινε στην ιστορία ως η εκδικήτρια και τιμωρός του φόνου καθώς και η ηθική αυτουργός του φόνου που ακολούθησε</a:t>
            </a:r>
          </a:p>
        </p:txBody>
      </p:sp>
    </p:spTree>
    <p:extLst>
      <p:ext uri="{BB962C8B-B14F-4D97-AF65-F5344CB8AC3E}">
        <p14:creationId xmlns:p14="http://schemas.microsoft.com/office/powerpoint/2010/main" val="2160625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1"/>
          </p:nvPr>
        </p:nvSpPr>
        <p:spPr>
          <a:xfrm>
            <a:off x="798990" y="653322"/>
            <a:ext cx="10697593" cy="5769534"/>
          </a:xfrm>
        </p:spPr>
        <p:txBody>
          <a:bodyPr>
            <a:normAutofit/>
          </a:bodyPr>
          <a:lstStyle/>
          <a:p>
            <a:pPr>
              <a:buClr>
                <a:schemeClr val="tx1"/>
              </a:buClr>
              <a:buFontTx/>
              <a:buNone/>
            </a:pPr>
            <a:r>
              <a:rPr lang="el-GR" altLang="el-GR" sz="1600" b="1" dirty="0">
                <a:solidFill>
                  <a:schemeClr val="tx1"/>
                </a:solidFill>
                <a:latin typeface="Arial" panose="020B0604020202020204" pitchFamily="34" charset="0"/>
              </a:rPr>
              <a:t>Το</a:t>
            </a:r>
            <a:r>
              <a:rPr lang="el-GR" altLang="el-GR" sz="1600" dirty="0">
                <a:solidFill>
                  <a:schemeClr val="tx1"/>
                </a:solidFill>
                <a:latin typeface="Arial" panose="020B0604020202020204" pitchFamily="34" charset="0"/>
              </a:rPr>
              <a:t> </a:t>
            </a:r>
            <a:r>
              <a:rPr lang="el-GR" altLang="el-GR" sz="1600" b="1" dirty="0">
                <a:solidFill>
                  <a:schemeClr val="tx1"/>
                </a:solidFill>
                <a:latin typeface="Arial" panose="020B0604020202020204" pitchFamily="34" charset="0"/>
              </a:rPr>
              <a:t>στάδιο της ετερόφυλης σεξουαλικότητας </a:t>
            </a:r>
            <a:r>
              <a:rPr lang="el-GR" altLang="el-GR" sz="1600" dirty="0">
                <a:solidFill>
                  <a:schemeClr val="tx1"/>
                </a:solidFill>
                <a:latin typeface="Arial" panose="020B0604020202020204" pitchFamily="34" charset="0"/>
              </a:rPr>
              <a:t>(7</a:t>
            </a:r>
            <a:r>
              <a:rPr lang="el-GR" altLang="el-GR" sz="1600" baseline="30000" dirty="0">
                <a:solidFill>
                  <a:schemeClr val="tx1"/>
                </a:solidFill>
                <a:latin typeface="Arial" panose="020B0604020202020204" pitchFamily="34" charset="0"/>
              </a:rPr>
              <a:t>ο</a:t>
            </a:r>
            <a:r>
              <a:rPr lang="el-GR" altLang="el-GR" sz="1600" dirty="0">
                <a:solidFill>
                  <a:schemeClr val="tx1"/>
                </a:solidFill>
                <a:latin typeface="Arial" panose="020B0604020202020204" pitchFamily="34" charset="0"/>
              </a:rPr>
              <a:t> ως 11</a:t>
            </a:r>
            <a:r>
              <a:rPr lang="el-GR" altLang="el-GR" sz="1600" baseline="30000" dirty="0">
                <a:solidFill>
                  <a:schemeClr val="tx1"/>
                </a:solidFill>
                <a:latin typeface="Arial" panose="020B0604020202020204" pitchFamily="34" charset="0"/>
              </a:rPr>
              <a:t>ο</a:t>
            </a:r>
            <a:r>
              <a:rPr lang="el-GR" altLang="el-GR" sz="1600" dirty="0">
                <a:solidFill>
                  <a:schemeClr val="tx1"/>
                </a:solidFill>
                <a:latin typeface="Arial" panose="020B0604020202020204" pitchFamily="34" charset="0"/>
              </a:rPr>
              <a:t> έτος)</a:t>
            </a:r>
            <a:r>
              <a:rPr lang="en-US" altLang="el-GR" sz="1600" dirty="0">
                <a:solidFill>
                  <a:schemeClr val="tx1"/>
                </a:solidFill>
                <a:latin typeface="Arial" panose="020B0604020202020204" pitchFamily="34" charset="0"/>
              </a:rPr>
              <a:t>:</a:t>
            </a:r>
            <a:r>
              <a:rPr lang="el-GR" altLang="el-GR" sz="1600" dirty="0">
                <a:solidFill>
                  <a:schemeClr val="tx1"/>
                </a:solidFill>
                <a:latin typeface="Arial" panose="020B0604020202020204" pitchFamily="34" charset="0"/>
              </a:rPr>
              <a:t> </a:t>
            </a:r>
          </a:p>
          <a:p>
            <a:pPr>
              <a:buFont typeface="Wingdings" panose="05000000000000000000" pitchFamily="2" charset="2"/>
              <a:buChar char="v"/>
            </a:pPr>
            <a:r>
              <a:rPr lang="el-GR" altLang="el-GR" sz="1600" dirty="0">
                <a:solidFill>
                  <a:schemeClr val="tx1"/>
                </a:solidFill>
                <a:latin typeface="Arial" panose="020B0604020202020204" pitchFamily="34" charset="0"/>
              </a:rPr>
              <a:t>Η σεξουαλική ενέργεια βρίσκεται σε κατάσταση νάρκης, και κατευνάζονται οι εσωτερικές συγκρούσεις </a:t>
            </a:r>
          </a:p>
          <a:p>
            <a:pPr>
              <a:buFont typeface="Wingdings" panose="05000000000000000000" pitchFamily="2" charset="2"/>
              <a:buChar char="v"/>
            </a:pPr>
            <a:r>
              <a:rPr lang="el-GR" altLang="el-GR" sz="1600" dirty="0">
                <a:solidFill>
                  <a:schemeClr val="tx1"/>
                </a:solidFill>
                <a:latin typeface="Arial" panose="020B0604020202020204" pitchFamily="34" charset="0"/>
              </a:rPr>
              <a:t>Μεγάλα ποσά ενέργειας διοχετεύονται σε άλλες συμπεριφορές αντί στις σεξουαλικές επιθυμίες </a:t>
            </a:r>
          </a:p>
          <a:p>
            <a:pPr>
              <a:buFont typeface="Wingdings" panose="05000000000000000000" pitchFamily="2" charset="2"/>
              <a:buChar char="v"/>
            </a:pPr>
            <a:r>
              <a:rPr lang="el-GR" altLang="el-GR" sz="1600" dirty="0">
                <a:solidFill>
                  <a:schemeClr val="tx1"/>
                </a:solidFill>
                <a:latin typeface="Arial" panose="020B0604020202020204" pitchFamily="34" charset="0"/>
              </a:rPr>
              <a:t>Ανάπτυξη συναισθηματικών δεσμών με τους γονείς, φιλίες με παιδιά του ίδιου φύλου, εκμάθηση δεξιοτήτων στο σχολικό περιβάλλον</a:t>
            </a:r>
          </a:p>
          <a:p>
            <a:pPr>
              <a:buFont typeface="Wingdings" panose="05000000000000000000" pitchFamily="2" charset="2"/>
              <a:buChar char="v"/>
            </a:pPr>
            <a:r>
              <a:rPr lang="el-GR" altLang="el-GR" sz="1600" dirty="0">
                <a:solidFill>
                  <a:schemeClr val="tx1"/>
                </a:solidFill>
                <a:latin typeface="Arial" panose="020B0604020202020204" pitchFamily="34" charset="0"/>
              </a:rPr>
              <a:t>Περίοδος εσωτερικής ηρεμίας. Προετοιμάζει το άτομο για τη «θύελλα» της εφηβείας που θα ακολουθήσει</a:t>
            </a:r>
          </a:p>
          <a:p>
            <a:pPr marL="0" indent="0">
              <a:buNone/>
            </a:pPr>
            <a:endParaRPr lang="el-GR" altLang="el-GR" sz="1200" dirty="0">
              <a:solidFill>
                <a:schemeClr val="tx1"/>
              </a:solidFill>
              <a:latin typeface="Arial" panose="020B0604020202020204" pitchFamily="34" charset="0"/>
            </a:endParaRPr>
          </a:p>
          <a:p>
            <a:pPr>
              <a:buFontTx/>
              <a:buNone/>
            </a:pPr>
            <a:r>
              <a:rPr lang="el-GR" altLang="el-GR" sz="1600" b="1" dirty="0">
                <a:solidFill>
                  <a:schemeClr val="tx1"/>
                </a:solidFill>
                <a:latin typeface="Arial" panose="020B0604020202020204" pitchFamily="34" charset="0"/>
              </a:rPr>
              <a:t>Το στάδιο της γεννητικής περιόδου </a:t>
            </a:r>
            <a:r>
              <a:rPr lang="el-GR" altLang="el-GR" sz="1600" dirty="0">
                <a:solidFill>
                  <a:schemeClr val="tx1"/>
                </a:solidFill>
                <a:latin typeface="Arial" panose="020B0604020202020204" pitchFamily="34" charset="0"/>
              </a:rPr>
              <a:t>(12</a:t>
            </a:r>
            <a:r>
              <a:rPr lang="el-GR" altLang="el-GR" sz="1600" baseline="30000" dirty="0">
                <a:solidFill>
                  <a:schemeClr val="tx1"/>
                </a:solidFill>
                <a:latin typeface="Arial" panose="020B0604020202020204" pitchFamily="34" charset="0"/>
              </a:rPr>
              <a:t>ο</a:t>
            </a:r>
            <a:r>
              <a:rPr lang="el-GR" altLang="el-GR" sz="1600" dirty="0">
                <a:solidFill>
                  <a:schemeClr val="tx1"/>
                </a:solidFill>
                <a:latin typeface="Arial" panose="020B0604020202020204" pitchFamily="34" charset="0"/>
              </a:rPr>
              <a:t> έτος και μετά)</a:t>
            </a:r>
            <a:r>
              <a:rPr lang="en-US" altLang="el-GR" sz="1600" dirty="0">
                <a:solidFill>
                  <a:schemeClr val="tx1"/>
                </a:solidFill>
                <a:latin typeface="Arial" panose="020B0604020202020204" pitchFamily="34" charset="0"/>
              </a:rPr>
              <a:t>:</a:t>
            </a:r>
            <a:endParaRPr lang="el-GR" altLang="el-GR" sz="1600" dirty="0">
              <a:solidFill>
                <a:schemeClr val="tx1"/>
              </a:solidFill>
              <a:latin typeface="Arial" panose="020B0604020202020204" pitchFamily="34" charset="0"/>
            </a:endParaRPr>
          </a:p>
          <a:p>
            <a:pPr>
              <a:buFont typeface="Wingdings" panose="05000000000000000000" pitchFamily="2" charset="2"/>
              <a:buChar char="v"/>
            </a:pPr>
            <a:r>
              <a:rPr lang="el-GR" altLang="el-GR" sz="1600" dirty="0">
                <a:solidFill>
                  <a:schemeClr val="tx1"/>
                </a:solidFill>
                <a:latin typeface="Arial" panose="020B0604020202020204" pitchFamily="34" charset="0"/>
              </a:rPr>
              <a:t>Έντονη αύξηση της σεξουαλικής έντασης</a:t>
            </a:r>
          </a:p>
          <a:p>
            <a:pPr>
              <a:buFont typeface="Wingdings" panose="05000000000000000000" pitchFamily="2" charset="2"/>
              <a:buChar char="v"/>
            </a:pPr>
            <a:r>
              <a:rPr lang="el-GR" altLang="el-GR" sz="1600" dirty="0">
                <a:solidFill>
                  <a:schemeClr val="tx1"/>
                </a:solidFill>
                <a:latin typeface="Arial" panose="020B0604020202020204" pitchFamily="34" charset="0"/>
              </a:rPr>
              <a:t>Εμφάνιση των δευτερογενών σεξουαλικών χαρακτηριστικών, η σεξουαλικότητα γίνεται λειτουργική, το άτομο είναι έτοιμο για αναπαραγωγή</a:t>
            </a:r>
          </a:p>
          <a:p>
            <a:pPr>
              <a:buFont typeface="Wingdings" panose="05000000000000000000" pitchFamily="2" charset="2"/>
              <a:buChar char="v"/>
            </a:pPr>
            <a:r>
              <a:rPr lang="el-GR" altLang="el-GR" sz="1600" dirty="0">
                <a:solidFill>
                  <a:schemeClr val="tx1"/>
                </a:solidFill>
                <a:latin typeface="Arial" panose="020B0604020202020204" pitchFamily="34" charset="0"/>
              </a:rPr>
              <a:t>Αρχικά, οι στόχοι είναι </a:t>
            </a:r>
            <a:r>
              <a:rPr lang="el-GR" altLang="el-GR" sz="1600" dirty="0" err="1">
                <a:solidFill>
                  <a:schemeClr val="tx1"/>
                </a:solidFill>
                <a:latin typeface="Arial" panose="020B0604020202020204" pitchFamily="34" charset="0"/>
              </a:rPr>
              <a:t>αυτοερωτικοί</a:t>
            </a:r>
            <a:r>
              <a:rPr lang="el-GR" altLang="el-GR" sz="1600" dirty="0">
                <a:solidFill>
                  <a:schemeClr val="tx1"/>
                </a:solidFill>
                <a:latin typeface="Arial" panose="020B0604020202020204" pitchFamily="34" charset="0"/>
              </a:rPr>
              <a:t>, ενώ στη συνέχεια στρέφονται στον εντοπισμό κατάλληλου ερωτικού συντρόφου</a:t>
            </a:r>
          </a:p>
          <a:p>
            <a:pPr>
              <a:buFont typeface="Wingdings" panose="05000000000000000000" pitchFamily="2" charset="2"/>
              <a:buChar char="v"/>
            </a:pPr>
            <a:r>
              <a:rPr lang="el-GR" altLang="el-GR" sz="1600" dirty="0">
                <a:solidFill>
                  <a:schemeClr val="tx1"/>
                </a:solidFill>
                <a:latin typeface="Arial" panose="020B0604020202020204" pitchFamily="34" charset="0"/>
              </a:rPr>
              <a:t>Το Εγώ και το Υπερεγώ αντιμετωπίζουν σοβαρές δοκιμασίες, με αποτέλεσμα τα εφηβικά προβλήματα</a:t>
            </a:r>
          </a:p>
          <a:p>
            <a:pPr>
              <a:buFont typeface="Wingdings" panose="05000000000000000000" pitchFamily="2" charset="2"/>
              <a:buChar char="v"/>
            </a:pPr>
            <a:r>
              <a:rPr lang="el-GR" altLang="el-GR" sz="1600" dirty="0">
                <a:solidFill>
                  <a:schemeClr val="tx1"/>
                </a:solidFill>
                <a:latin typeface="Arial" panose="020B0604020202020204" pitchFamily="34" charset="0"/>
              </a:rPr>
              <a:t>Μετά το στάδιο της γεννητικής περιόδου είναι πολύ δύσκολο να συμβούν αλλαγές στη δομή της προσωπικότητας του ενηλίκου</a:t>
            </a:r>
          </a:p>
          <a:p>
            <a:pPr>
              <a:buFont typeface="Wingdings" panose="05000000000000000000" pitchFamily="2" charset="2"/>
              <a:buChar char="v"/>
            </a:pPr>
            <a:r>
              <a:rPr lang="el-GR" altLang="el-GR" sz="1600" dirty="0">
                <a:solidFill>
                  <a:schemeClr val="tx1"/>
                </a:solidFill>
                <a:latin typeface="Arial" panose="020B0604020202020204" pitchFamily="34" charset="0"/>
              </a:rPr>
              <a:t>Η προσωπικότητα έχει πια σταθεροποιηθεί</a:t>
            </a:r>
          </a:p>
          <a:p>
            <a:pPr>
              <a:buClr>
                <a:schemeClr val="tx1"/>
              </a:buClr>
              <a:buFont typeface="Wingdings" panose="05000000000000000000" pitchFamily="2" charset="2"/>
              <a:buChar char="v"/>
            </a:pPr>
            <a:endParaRPr lang="en-US" altLang="el-GR"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159042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843379" y="1242874"/>
            <a:ext cx="10493406" cy="4847208"/>
          </a:xfrm>
        </p:spPr>
        <p:txBody>
          <a:bodyPr>
            <a:noAutofit/>
          </a:bodyPr>
          <a:lstStyle/>
          <a:p>
            <a:pPr>
              <a:buClr>
                <a:schemeClr val="tx1"/>
              </a:buClr>
              <a:buFontTx/>
              <a:buNone/>
            </a:pPr>
            <a:r>
              <a:rPr lang="el-GR" altLang="el-GR" sz="2000" b="1" dirty="0">
                <a:solidFill>
                  <a:schemeClr val="tx1"/>
                </a:solidFill>
                <a:latin typeface="Arial" panose="020B0604020202020204" pitchFamily="34" charset="0"/>
              </a:rPr>
              <a:t>Η έννοια της ταυτοποίησης και οι επιπτώσεις της στην ανάπτυξη του φύλου (</a:t>
            </a:r>
            <a:r>
              <a:rPr lang="el-GR" altLang="el-GR" sz="2000" b="1" dirty="0" err="1">
                <a:solidFill>
                  <a:schemeClr val="tx1"/>
                </a:solidFill>
                <a:latin typeface="Arial" panose="020B0604020202020204" pitchFamily="34" charset="0"/>
              </a:rPr>
              <a:t>gender</a:t>
            </a:r>
            <a:r>
              <a:rPr lang="el-GR" altLang="el-GR" sz="2000" b="1" dirty="0">
                <a:solidFill>
                  <a:schemeClr val="tx1"/>
                </a:solidFill>
                <a:latin typeface="Arial" panose="020B0604020202020204" pitchFamily="34" charset="0"/>
              </a:rPr>
              <a:t> </a:t>
            </a:r>
            <a:r>
              <a:rPr lang="el-GR" altLang="el-GR" sz="2000" b="1" dirty="0" err="1">
                <a:solidFill>
                  <a:schemeClr val="tx1"/>
                </a:solidFill>
                <a:latin typeface="Arial" panose="020B0604020202020204" pitchFamily="34" charset="0"/>
              </a:rPr>
              <a:t>development</a:t>
            </a:r>
            <a:r>
              <a:rPr lang="el-GR" altLang="el-GR" sz="2000" b="1" dirty="0">
                <a:solidFill>
                  <a:schemeClr val="tx1"/>
                </a:solidFill>
                <a:latin typeface="Arial" panose="020B0604020202020204" pitchFamily="34" charset="0"/>
              </a:rPr>
              <a:t>) </a:t>
            </a:r>
          </a:p>
          <a:p>
            <a:pPr>
              <a:buFont typeface="Wingdings" panose="05000000000000000000" pitchFamily="2" charset="2"/>
              <a:buChar char="§"/>
            </a:pPr>
            <a:r>
              <a:rPr lang="el-GR" altLang="el-GR" sz="2000" dirty="0">
                <a:solidFill>
                  <a:schemeClr val="tx1"/>
                </a:solidFill>
                <a:latin typeface="Arial" panose="020B0604020202020204" pitchFamily="34" charset="0"/>
              </a:rPr>
              <a:t>Ταυτοποίηση</a:t>
            </a:r>
            <a:r>
              <a:rPr lang="en-US" altLang="el-GR" sz="2000" dirty="0">
                <a:solidFill>
                  <a:schemeClr val="tx1"/>
                </a:solidFill>
                <a:latin typeface="Arial" panose="020B0604020202020204" pitchFamily="34" charset="0"/>
              </a:rPr>
              <a:t>:</a:t>
            </a:r>
            <a:r>
              <a:rPr lang="el-GR" altLang="el-GR" sz="2000" dirty="0">
                <a:solidFill>
                  <a:schemeClr val="tx1"/>
                </a:solidFill>
                <a:latin typeface="Arial" panose="020B0604020202020204" pitchFamily="34" charset="0"/>
              </a:rPr>
              <a:t> κρίσιμη έννοια στην ψυχαναλυτική θεωρία </a:t>
            </a:r>
          </a:p>
          <a:p>
            <a:pPr>
              <a:buFont typeface="Wingdings" panose="05000000000000000000" pitchFamily="2" charset="2"/>
              <a:buChar char="§"/>
            </a:pPr>
            <a:r>
              <a:rPr lang="el-GR" altLang="el-GR" sz="2000" dirty="0">
                <a:solidFill>
                  <a:schemeClr val="tx1"/>
                </a:solidFill>
                <a:latin typeface="Arial" panose="020B0604020202020204" pitchFamily="34" charset="0"/>
              </a:rPr>
              <a:t>Βασίζεται στην προσκόλληση του παιδιού με τον ένα γονέα, και μέσω αυτής της προσκόλλησης το παιδί «μετατρέπεται» σιγά σιγά στον συγκεκριμένο γονέα (μέσα από την εσωτερίκευση των χαρακτηριστικών του γονέα)</a:t>
            </a:r>
          </a:p>
          <a:p>
            <a:pPr>
              <a:buFont typeface="Wingdings" panose="05000000000000000000" pitchFamily="2" charset="2"/>
              <a:buChar char="§"/>
            </a:pPr>
            <a:r>
              <a:rPr lang="el-GR" altLang="el-GR" sz="2000" dirty="0">
                <a:solidFill>
                  <a:schemeClr val="tx1"/>
                </a:solidFill>
                <a:latin typeface="Arial" panose="020B0604020202020204" pitchFamily="34" charset="0"/>
              </a:rPr>
              <a:t>Στοματικό και πρωκτικό στάδιο</a:t>
            </a:r>
            <a:r>
              <a:rPr lang="en-US" altLang="el-GR" sz="2000" dirty="0">
                <a:solidFill>
                  <a:schemeClr val="tx1"/>
                </a:solidFill>
                <a:latin typeface="Arial" panose="020B0604020202020204" pitchFamily="34" charset="0"/>
              </a:rPr>
              <a:t>:</a:t>
            </a:r>
            <a:r>
              <a:rPr lang="el-GR" altLang="el-GR" sz="2000" dirty="0">
                <a:solidFill>
                  <a:schemeClr val="tx1"/>
                </a:solidFill>
                <a:latin typeface="Arial" panose="020B0604020202020204" pitchFamily="34" charset="0"/>
              </a:rPr>
              <a:t> ταύτιση με την μητέρα (όταν προσκολληθούν με την μητέρα τους αρχίζουν να φοβούνται ότι θα χάσουν την αγάπη της)</a:t>
            </a:r>
          </a:p>
          <a:p>
            <a:pPr>
              <a:buFont typeface="Wingdings" panose="05000000000000000000" pitchFamily="2" charset="2"/>
              <a:buChar char="§"/>
            </a:pPr>
            <a:r>
              <a:rPr lang="el-GR" altLang="el-GR" sz="2000" dirty="0">
                <a:solidFill>
                  <a:schemeClr val="tx1"/>
                </a:solidFill>
                <a:latin typeface="Arial" panose="020B0604020202020204" pitchFamily="34" charset="0"/>
                <a:sym typeface="Wingdings" panose="05000000000000000000" pitchFamily="2" charset="2"/>
              </a:rPr>
              <a:t>Το φαλλικό στάδιο θα φέρει μαζί του το Οιδιπόδειο Σύμπλεγμα στ’ αγόρια και το Σύμπλεγμα της Ηλέκτρας στα κορίτσια</a:t>
            </a:r>
            <a:endParaRPr lang="en-US" altLang="el-GR" sz="2000" dirty="0">
              <a:solidFill>
                <a:schemeClr val="tx1"/>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136906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772356" y="626688"/>
            <a:ext cx="10925637" cy="5769534"/>
          </a:xfrm>
        </p:spPr>
        <p:txBody>
          <a:bodyPr>
            <a:noAutofit/>
          </a:bodyPr>
          <a:lstStyle/>
          <a:p>
            <a:pPr>
              <a:buClr>
                <a:schemeClr val="tx1"/>
              </a:buClr>
              <a:buFontTx/>
              <a:buNone/>
            </a:pPr>
            <a:r>
              <a:rPr lang="el-GR" altLang="el-GR" sz="1500" u="sng" dirty="0">
                <a:solidFill>
                  <a:schemeClr val="tx1"/>
                </a:solidFill>
                <a:latin typeface="Arial" panose="020B0604020202020204" pitchFamily="34" charset="0"/>
              </a:rPr>
              <a:t>Αγόρια (Φαλλικό στάδιο)</a:t>
            </a:r>
          </a:p>
          <a:p>
            <a:pPr>
              <a:buFont typeface="Wingdings" panose="05000000000000000000" pitchFamily="2" charset="2"/>
              <a:buChar char="v"/>
            </a:pPr>
            <a:r>
              <a:rPr lang="el-GR" altLang="el-GR" sz="1500" dirty="0">
                <a:solidFill>
                  <a:schemeClr val="tx1"/>
                </a:solidFill>
                <a:latin typeface="Arial" panose="020B0604020202020204" pitchFamily="34" charset="0"/>
              </a:rPr>
              <a:t>Κύρια εστία διέγερσης είναι τα γεννητικά τους όργανα. Το παιδί αρχίζει να αισθάνεται αισθήματα σεξουαλικής έλξης</a:t>
            </a:r>
          </a:p>
          <a:p>
            <a:pPr>
              <a:buFont typeface="Wingdings" panose="05000000000000000000" pitchFamily="2" charset="2"/>
              <a:buChar char="v"/>
            </a:pPr>
            <a:r>
              <a:rPr lang="el-GR" altLang="el-GR" sz="1500" dirty="0">
                <a:solidFill>
                  <a:schemeClr val="tx1"/>
                </a:solidFill>
                <a:latin typeface="Arial" panose="020B0604020202020204" pitchFamily="34" charset="0"/>
              </a:rPr>
              <a:t>Το αγόρι αναπτύσσει </a:t>
            </a:r>
            <a:r>
              <a:rPr lang="el-GR" altLang="el-GR" sz="1500" dirty="0" err="1">
                <a:solidFill>
                  <a:schemeClr val="tx1"/>
                </a:solidFill>
                <a:latin typeface="Arial" panose="020B0604020202020204" pitchFamily="34" charset="0"/>
              </a:rPr>
              <a:t>ερωτογόνο</a:t>
            </a:r>
            <a:r>
              <a:rPr lang="el-GR" altLang="el-GR" sz="1500" dirty="0">
                <a:solidFill>
                  <a:schemeClr val="tx1"/>
                </a:solidFill>
                <a:latin typeface="Arial" panose="020B0604020202020204" pitchFamily="34" charset="0"/>
              </a:rPr>
              <a:t> προσκόλληση στον ετερόφυλο γονιό (δηλ. τη μητέρα του) – ασυνείδητη διεργασία. Ως αποτέλεσμα, εκδηλώνει επιθετικά και ανταγωνιστικά συναισθήματα απέναντι στον ομόφυλο του γονιό (δηλ. τον πατέρα του), τον  οποίο θεωρεί ως αντίπαλό του για την κατάκτηση της μητέρας του</a:t>
            </a:r>
          </a:p>
          <a:p>
            <a:pPr>
              <a:buFont typeface="Wingdings" panose="05000000000000000000" pitchFamily="2" charset="2"/>
              <a:buChar char="v"/>
            </a:pPr>
            <a:r>
              <a:rPr lang="el-GR" altLang="el-GR" sz="1500" dirty="0">
                <a:solidFill>
                  <a:schemeClr val="tx1"/>
                </a:solidFill>
                <a:latin typeface="Arial" panose="020B0604020202020204" pitchFamily="34" charset="0"/>
              </a:rPr>
              <a:t>Το αγόρι συνειδητοποιεί ότι τα κορίτσια έχουν διαφορετικά γεννητικά όργανα – αυτό τον οδηγεί στο συμπέρασμα ότι τα γεννητικά τους όργανα τους έχουν αφαιρεθεί (ότι έχουν ευνουχιστεί), και φοβάται ότι το ίδιο μπορεί να συμβεί και στον ίδιο. Εδώ το αγόρι αρχίζει να φοβάται ότι ο πατέρας του θα ανακαλύψει για τα αιμομικτικά του συναισθήματα, και θα τον τιμωρήσει ευνουχίζοντας τον (= «φόβος ευνουχισμού»).</a:t>
            </a:r>
          </a:p>
          <a:p>
            <a:pPr>
              <a:buFont typeface="Wingdings" panose="05000000000000000000" pitchFamily="2" charset="2"/>
              <a:buChar char="v"/>
            </a:pPr>
            <a:r>
              <a:rPr lang="el-GR" altLang="el-GR" sz="1500" dirty="0">
                <a:solidFill>
                  <a:schemeClr val="tx1"/>
                </a:solidFill>
                <a:latin typeface="Arial" panose="020B0604020202020204" pitchFamily="34" charset="0"/>
              </a:rPr>
              <a:t>Τελικά, το παιδί αντιλαμβάνεται ότι η μόνη πηγή ικανοποίησης και αποφυγής </a:t>
            </a:r>
            <a:r>
              <a:rPr lang="el-GR" altLang="el-GR" sz="1500" dirty="0" err="1">
                <a:solidFill>
                  <a:schemeClr val="tx1"/>
                </a:solidFill>
                <a:latin typeface="Arial" panose="020B0604020202020204" pitchFamily="34" charset="0"/>
              </a:rPr>
              <a:t>τιμωρητικών</a:t>
            </a:r>
            <a:r>
              <a:rPr lang="el-GR" altLang="el-GR" sz="1500" dirty="0">
                <a:solidFill>
                  <a:schemeClr val="tx1"/>
                </a:solidFill>
                <a:latin typeface="Arial" panose="020B0604020202020204" pitchFamily="34" charset="0"/>
              </a:rPr>
              <a:t> καταστάσεων, είναι η ταύτιση με τον γονιό του ίδιου φύλου (υιοθετώντας τις συμπεριφορές του, πιστεύω του, κτλ.). Έτσι, κατά κάποιο τρόπο εξασφαλίζει την αγάπη της μητέρας του (αφού υιοθετεί τις συμπεριφορές του ανθρώπου που αγαπάει η μητέρα του), και ταυτόχρονα αποφεύγει την τιμωρία (= ευνουχισμό) από τον πατέρα του</a:t>
            </a:r>
          </a:p>
          <a:p>
            <a:pPr>
              <a:buFont typeface="Wingdings" panose="05000000000000000000" pitchFamily="2" charset="2"/>
              <a:buChar char="v"/>
            </a:pPr>
            <a:r>
              <a:rPr lang="el-GR" altLang="el-GR" sz="1500" dirty="0">
                <a:solidFill>
                  <a:schemeClr val="tx1"/>
                </a:solidFill>
                <a:latin typeface="Arial" panose="020B0604020202020204" pitchFamily="34" charset="0"/>
              </a:rPr>
              <a:t>Σταδιακά η σεξουαλική έλξη που ένιωθε προς τη μητέρα του, αλλά και το άγχος που του δημιούργησε αυτή η έλξη, θα περάσει περισσότερο στο ασυνείδητο του, ενώ και η ταύτιση με τον πατέρα του θα γίνει πιο σημαντική.</a:t>
            </a:r>
          </a:p>
          <a:p>
            <a:pPr>
              <a:buFont typeface="Wingdings" panose="05000000000000000000" pitchFamily="2" charset="2"/>
              <a:buChar char="§"/>
            </a:pPr>
            <a:r>
              <a:rPr lang="el-GR" altLang="el-GR" sz="1500" dirty="0">
                <a:solidFill>
                  <a:schemeClr val="tx1"/>
                </a:solidFill>
                <a:latin typeface="Arial" panose="020B0604020202020204" pitchFamily="34" charset="0"/>
              </a:rPr>
              <a:t>Η ταύτιση με τον πατέρα του αγοριού, εκπληρώνει ακόμη δύο στόχους. Συγκεκριμένα, εσωτερικεύοντας τα χαρακτηριστικά του πατέρα του το αγόρι θα αναπτύξει:</a:t>
            </a:r>
          </a:p>
          <a:p>
            <a:pPr marL="185738" indent="-141288">
              <a:buFont typeface="+mj-lt"/>
              <a:buAutoNum type="arabicPeriod"/>
              <a:tabLst>
                <a:tab pos="185738" algn="l"/>
              </a:tabLst>
            </a:pPr>
            <a:r>
              <a:rPr lang="el-GR" altLang="el-GR" sz="1500" dirty="0">
                <a:solidFill>
                  <a:schemeClr val="tx1"/>
                </a:solidFill>
                <a:latin typeface="Arial" panose="020B0604020202020204" pitchFamily="34" charset="0"/>
              </a:rPr>
              <a:t>το υπερεγώ του (η ηθική του πατέρα του γίνεται δική του)</a:t>
            </a:r>
          </a:p>
          <a:p>
            <a:pPr marL="185738" indent="-141288">
              <a:buFont typeface="+mj-lt"/>
              <a:buAutoNum type="arabicPeriod"/>
              <a:tabLst>
                <a:tab pos="185738" algn="l"/>
              </a:tabLst>
            </a:pPr>
            <a:r>
              <a:rPr lang="el-GR" altLang="el-GR" sz="1500" dirty="0">
                <a:solidFill>
                  <a:schemeClr val="tx1"/>
                </a:solidFill>
                <a:latin typeface="Arial" panose="020B0604020202020204" pitchFamily="34" charset="0"/>
              </a:rPr>
              <a:t>την ταυτότητα του φύλου του. Σύμφωνα με τον Φρόιντ, τ’ αγόρια αποκτούν την αρρενωπότητα/ανδρισμό τους μέσα από την ταυτοποίηση με τους πατέρες τους, προκειμένου να επιλυθεί το Οιδιπόδειο σύμπλεγμα</a:t>
            </a:r>
            <a:endParaRPr lang="en-US" altLang="el-GR" sz="1500" dirty="0">
              <a:solidFill>
                <a:schemeClr val="tx1"/>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648093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727967" y="671077"/>
            <a:ext cx="10768615" cy="5472271"/>
          </a:xfrm>
        </p:spPr>
        <p:txBody>
          <a:bodyPr>
            <a:noAutofit/>
          </a:bodyPr>
          <a:lstStyle/>
          <a:p>
            <a:pPr>
              <a:buClr>
                <a:schemeClr val="tx1"/>
              </a:buClr>
              <a:buFontTx/>
              <a:buNone/>
            </a:pPr>
            <a:r>
              <a:rPr lang="el-GR" altLang="el-GR" sz="1600" u="sng" dirty="0">
                <a:solidFill>
                  <a:schemeClr val="tx1"/>
                </a:solidFill>
                <a:latin typeface="Arial" panose="020B0604020202020204" pitchFamily="34" charset="0"/>
              </a:rPr>
              <a:t>Κορίτσια (Φαλλικό στάδιο):</a:t>
            </a:r>
          </a:p>
          <a:p>
            <a:pPr>
              <a:buFont typeface="Wingdings" panose="05000000000000000000" pitchFamily="2" charset="2"/>
              <a:buChar char="v"/>
            </a:pPr>
            <a:r>
              <a:rPr lang="el-GR" altLang="el-GR" sz="1600" dirty="0">
                <a:solidFill>
                  <a:schemeClr val="tx1"/>
                </a:solidFill>
                <a:latin typeface="Arial" panose="020B0604020202020204" pitchFamily="34" charset="0"/>
              </a:rPr>
              <a:t>Αναπτύσσεται το Σύμπλεγμα της Ηλέκτρας (διαφορετική διαδικασία από το Οιδιπόδειο Σύμπλεγμα) </a:t>
            </a:r>
          </a:p>
          <a:p>
            <a:pPr>
              <a:buFont typeface="Wingdings" panose="05000000000000000000" pitchFamily="2" charset="2"/>
              <a:buChar char="v"/>
            </a:pPr>
            <a:r>
              <a:rPr lang="el-GR" altLang="el-GR" sz="1600" dirty="0">
                <a:solidFill>
                  <a:schemeClr val="tx1"/>
                </a:solidFill>
                <a:latin typeface="Arial" panose="020B0604020202020204" pitchFamily="34" charset="0"/>
              </a:rPr>
              <a:t>Σημαντικό γεγονός στην ανάπτυξη της σεξουαλικής ταυτότητας ενός κοριτσιού είναι η ανακάλυψη ότι δεν έχει πέος</a:t>
            </a:r>
          </a:p>
          <a:p>
            <a:pPr>
              <a:buFont typeface="Wingdings" panose="05000000000000000000" pitchFamily="2" charset="2"/>
              <a:buChar char="v"/>
            </a:pPr>
            <a:r>
              <a:rPr lang="el-GR" altLang="el-GR" sz="1600" dirty="0">
                <a:solidFill>
                  <a:schemeClr val="tx1"/>
                </a:solidFill>
                <a:latin typeface="Arial" panose="020B0604020202020204" pitchFamily="34" charset="0"/>
              </a:rPr>
              <a:t>Νιώθει φρίκη και θυμό και «ταπεινώνεται από την σύγκριση με τον κατά πολύ ανώτερο εξοπλισμό των αγοριών»</a:t>
            </a:r>
          </a:p>
          <a:p>
            <a:pPr>
              <a:buFont typeface="Wingdings" panose="05000000000000000000" pitchFamily="2" charset="2"/>
              <a:buChar char="v"/>
            </a:pPr>
            <a:r>
              <a:rPr lang="el-GR" altLang="el-GR" sz="1600" dirty="0">
                <a:solidFill>
                  <a:schemeClr val="tx1"/>
                </a:solidFill>
                <a:latin typeface="Arial" panose="020B0604020202020204" pitchFamily="34" charset="0"/>
              </a:rPr>
              <a:t>Πιστεύουν ότι έχουν ευνουχιστεί, δυσανασχετούν, και οδηγούνται σε μια κατάσταση που ο Φρόυντ ονόμασε «φθόνο του πέους»</a:t>
            </a:r>
            <a:endParaRPr lang="en-US" altLang="el-GR" sz="1600" dirty="0">
              <a:solidFill>
                <a:schemeClr val="tx1"/>
              </a:solidFill>
              <a:latin typeface="Arial" panose="020B0604020202020204" pitchFamily="34" charset="0"/>
            </a:endParaRPr>
          </a:p>
          <a:p>
            <a:pPr>
              <a:buFont typeface="Wingdings" panose="05000000000000000000" pitchFamily="2" charset="2"/>
              <a:buChar char="v"/>
            </a:pPr>
            <a:r>
              <a:rPr lang="en-US" altLang="el-GR" sz="1600" dirty="0">
                <a:solidFill>
                  <a:schemeClr val="tx1"/>
                </a:solidFill>
                <a:latin typeface="Arial" panose="020B0604020202020204" pitchFamily="34" charset="0"/>
              </a:rPr>
              <a:t>T</a:t>
            </a:r>
            <a:r>
              <a:rPr lang="el-GR" altLang="el-GR" sz="1600" dirty="0" err="1">
                <a:solidFill>
                  <a:schemeClr val="tx1"/>
                </a:solidFill>
                <a:latin typeface="Arial" panose="020B0604020202020204" pitchFamily="34" charset="0"/>
              </a:rPr>
              <a:t>ρεις</a:t>
            </a:r>
            <a:r>
              <a:rPr lang="el-GR" altLang="el-GR" sz="1600" dirty="0">
                <a:solidFill>
                  <a:schemeClr val="tx1"/>
                </a:solidFill>
                <a:latin typeface="Arial" panose="020B0604020202020204" pitchFamily="34" charset="0"/>
              </a:rPr>
              <a:t> συνέπειες του φθόνου του πέους: (1) συνεχής άρνηση ενός κοριτσιού να αποδεχτεί ότι έχει ευνουχιστεί, με αποτέλεσμα να συμπεριφέρεται σαν αγόρι, (2) έμφυτη αίσθηση κατωτερότητας, και (3) μείωση του στενού συναισθηματικού δεσμού από την μητέρα τους, λόγω του ότι κατηγορούν την μητέρα τους για την «μειονεξία» τους</a:t>
            </a:r>
          </a:p>
          <a:p>
            <a:pPr>
              <a:buFont typeface="Wingdings" panose="05000000000000000000" pitchFamily="2" charset="2"/>
              <a:buChar char="v"/>
            </a:pPr>
            <a:r>
              <a:rPr lang="el-GR" altLang="el-GR" sz="1600" dirty="0">
                <a:solidFill>
                  <a:schemeClr val="tx1"/>
                </a:solidFill>
                <a:latin typeface="Arial" panose="020B0604020202020204" pitchFamily="34" charset="0"/>
              </a:rPr>
              <a:t>Τα κορίτσια σταδιακά θα αντικαταστήσουν την επιθυμία τους για πέος με την επιθυμία να αποκτήσουν ένα παιδί. Ως εκ τούτου, αναπτύσσουν έλξη προς τον πατέρα τους (ο οποίος μπορεί να τους προσφέρει αυτό το παιδί)</a:t>
            </a:r>
          </a:p>
          <a:p>
            <a:pPr>
              <a:buFont typeface="Wingdings" panose="05000000000000000000" pitchFamily="2" charset="2"/>
              <a:buChar char="v"/>
            </a:pPr>
            <a:r>
              <a:rPr lang="el-GR" altLang="el-GR" sz="1600" dirty="0">
                <a:solidFill>
                  <a:schemeClr val="tx1"/>
                </a:solidFill>
                <a:latin typeface="Arial" panose="020B0604020202020204" pitchFamily="34" charset="0"/>
              </a:rPr>
              <a:t>Όπως και στο Οιδιπόδειο Σύμπλεγμα, ο ομόφυλος γονιός (= μητέρα) γίνεται ο «αντίπαλος» για την αγάπη του πατέρα (γνωστό και ως Σύμπλεγμα της Ηλέκτρας)</a:t>
            </a:r>
          </a:p>
          <a:p>
            <a:pPr>
              <a:buFont typeface="Wingdings" panose="05000000000000000000" pitchFamily="2" charset="2"/>
              <a:buChar char="v"/>
            </a:pPr>
            <a:r>
              <a:rPr lang="el-GR" altLang="el-GR" sz="1600" dirty="0">
                <a:solidFill>
                  <a:schemeClr val="tx1"/>
                </a:solidFill>
                <a:latin typeface="Arial" panose="020B0604020202020204" pitchFamily="34" charset="0"/>
              </a:rPr>
              <a:t>Κατά την άποψη του Φρόυντ, επειδή η επίλυση του Συμπλέγματος της Ηλέκτρας θεωρείτο δύσκολη, το υπερεγώ στα κορίτσια ποτέ δεν θα αναπτυχθεί στον ίδιο βαθμό απ’ ότι στ’ αγόρια (</a:t>
            </a:r>
            <a:r>
              <a:rPr lang="el-GR" altLang="el-GR" sz="1600" dirty="0" err="1">
                <a:solidFill>
                  <a:schemeClr val="tx1"/>
                </a:solidFill>
                <a:latin typeface="Arial" panose="020B0604020202020204" pitchFamily="34" charset="0"/>
              </a:rPr>
              <a:t>Freud</a:t>
            </a:r>
            <a:r>
              <a:rPr lang="el-GR" altLang="el-GR" sz="1600" dirty="0">
                <a:solidFill>
                  <a:schemeClr val="tx1"/>
                </a:solidFill>
                <a:latin typeface="Arial" panose="020B0604020202020204" pitchFamily="34" charset="0"/>
              </a:rPr>
              <a:t>, 1927) – έτσι, η ηθικότητα στα κορίτσια θα είναι αναπόφευκτα ασθενέστερη</a:t>
            </a:r>
            <a:endParaRPr lang="el-GR" altLang="el-GR" sz="1600" dirty="0">
              <a:solidFill>
                <a:schemeClr val="tx1"/>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684740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807868" y="931656"/>
            <a:ext cx="10635449" cy="5327102"/>
          </a:xfrm>
        </p:spPr>
        <p:txBody>
          <a:bodyPr>
            <a:normAutofit lnSpcReduction="10000"/>
          </a:bodyPr>
          <a:lstStyle/>
          <a:p>
            <a:pPr>
              <a:buClr>
                <a:schemeClr val="tx1"/>
              </a:buClr>
              <a:buFontTx/>
              <a:buNone/>
            </a:pPr>
            <a:r>
              <a:rPr lang="el-GR" altLang="el-GR" sz="2000" b="1" dirty="0">
                <a:solidFill>
                  <a:schemeClr val="tx1"/>
                </a:solidFill>
                <a:latin typeface="Arial" panose="020B0604020202020204" pitchFamily="34" charset="0"/>
              </a:rPr>
              <a:t>Αξιολόγηση της ψυχαναλυτικής θεωρίας</a:t>
            </a:r>
          </a:p>
          <a:p>
            <a:pPr>
              <a:buFont typeface="Wingdings" panose="05000000000000000000" pitchFamily="2" charset="2"/>
              <a:buChar char="§"/>
            </a:pPr>
            <a:r>
              <a:rPr lang="el-GR" altLang="el-GR" sz="2000" dirty="0">
                <a:solidFill>
                  <a:schemeClr val="tx1"/>
                </a:solidFill>
                <a:latin typeface="Arial" panose="020B0604020202020204" pitchFamily="34" charset="0"/>
              </a:rPr>
              <a:t>Πρόσφερε πολλά στην κατανόηση της δομής και λειτουργίας της ανθρώπινης προσωπικότητας</a:t>
            </a:r>
          </a:p>
          <a:p>
            <a:pPr>
              <a:buFont typeface="Wingdings" panose="05000000000000000000" pitchFamily="2" charset="2"/>
              <a:buChar char="§"/>
            </a:pPr>
            <a:r>
              <a:rPr lang="el-GR" altLang="el-GR" sz="2000" dirty="0">
                <a:solidFill>
                  <a:schemeClr val="tx1"/>
                </a:solidFill>
                <a:latin typeface="Arial" panose="020B0604020202020204" pitchFamily="34" charset="0"/>
              </a:rPr>
              <a:t>Ρόλος ασυνείδητου</a:t>
            </a:r>
            <a:r>
              <a:rPr lang="en-US" altLang="el-GR" sz="2000" dirty="0">
                <a:solidFill>
                  <a:schemeClr val="tx1"/>
                </a:solidFill>
                <a:latin typeface="Arial" panose="020B0604020202020204" pitchFamily="34" charset="0"/>
              </a:rPr>
              <a:t>:</a:t>
            </a:r>
            <a:r>
              <a:rPr lang="el-GR" altLang="el-GR" sz="2000" dirty="0">
                <a:solidFill>
                  <a:schemeClr val="tx1"/>
                </a:solidFill>
                <a:latin typeface="Arial" panose="020B0604020202020204" pitchFamily="34" charset="0"/>
              </a:rPr>
              <a:t> κυριότερη συμβολή του </a:t>
            </a:r>
            <a:r>
              <a:rPr lang="en-US" altLang="el-GR" sz="2000" dirty="0">
                <a:solidFill>
                  <a:schemeClr val="tx1"/>
                </a:solidFill>
                <a:latin typeface="Arial" panose="020B0604020202020204" pitchFamily="34" charset="0"/>
              </a:rPr>
              <a:t>Freud</a:t>
            </a:r>
            <a:endParaRPr lang="el-GR" altLang="el-GR" sz="2000" dirty="0">
              <a:solidFill>
                <a:schemeClr val="tx1"/>
              </a:solidFill>
              <a:latin typeface="Arial" panose="020B0604020202020204" pitchFamily="34" charset="0"/>
            </a:endParaRPr>
          </a:p>
          <a:p>
            <a:pPr>
              <a:buFont typeface="Wingdings" panose="05000000000000000000" pitchFamily="2" charset="2"/>
              <a:buChar char="§"/>
            </a:pPr>
            <a:r>
              <a:rPr lang="el-GR" altLang="el-GR" sz="2000" dirty="0">
                <a:solidFill>
                  <a:schemeClr val="tx1"/>
                </a:solidFill>
                <a:latin typeface="Arial" panose="020B0604020202020204" pitchFamily="34" charset="0"/>
              </a:rPr>
              <a:t>Δεν έγινε ποτέ καθολικά αποδεχτή</a:t>
            </a:r>
          </a:p>
          <a:p>
            <a:pPr>
              <a:buFont typeface="Wingdings" panose="05000000000000000000" pitchFamily="2" charset="2"/>
              <a:buChar char="§"/>
            </a:pPr>
            <a:r>
              <a:rPr lang="el-GR" altLang="el-GR" sz="2000" dirty="0">
                <a:solidFill>
                  <a:schemeClr val="tx1"/>
                </a:solidFill>
                <a:latin typeface="Arial" panose="020B0604020202020204" pitchFamily="34" charset="0"/>
              </a:rPr>
              <a:t>Πολλές απόψεις είναι «υποθετικά κατασκευάσματα», δεν μπορούμε να τα εξετάσουμε εμπειρικά (π.χ., Εκείνο, Εγώ, Υπερεγώ)</a:t>
            </a:r>
          </a:p>
          <a:p>
            <a:pPr>
              <a:buFont typeface="Wingdings" panose="05000000000000000000" pitchFamily="2" charset="2"/>
              <a:buChar char="§"/>
            </a:pPr>
            <a:r>
              <a:rPr lang="el-GR" altLang="el-GR" sz="2000" dirty="0">
                <a:solidFill>
                  <a:schemeClr val="tx1"/>
                </a:solidFill>
                <a:latin typeface="Arial" panose="020B0604020202020204" pitchFamily="34" charset="0"/>
              </a:rPr>
              <a:t>Υπερβολική έμφαση στη σεξουαλική ορμή ως το μοναδικό παράγοντα που καθορίζει τη συμπεριφορά του ανθρώπου</a:t>
            </a:r>
          </a:p>
          <a:p>
            <a:pPr>
              <a:buFont typeface="Wingdings" panose="05000000000000000000" pitchFamily="2" charset="2"/>
              <a:buChar char="§"/>
            </a:pPr>
            <a:r>
              <a:rPr lang="el-GR" altLang="el-GR" sz="2000" dirty="0">
                <a:solidFill>
                  <a:schemeClr val="tx1"/>
                </a:solidFill>
                <a:latin typeface="Arial" panose="020B0604020202020204" pitchFamily="34" charset="0"/>
              </a:rPr>
              <a:t>Οι θεωρίες του για την παιδική ηλικία δεν εξάγονται από την άμεση παρατήρηση και μελέτη παιδιών, αλλά μέσα από την ανάπλαση βιωμάτων, φαντασίας, και μνήμης από ενήλικους ασθενείς</a:t>
            </a:r>
          </a:p>
          <a:p>
            <a:pPr>
              <a:buFont typeface="Wingdings" panose="05000000000000000000" pitchFamily="2" charset="2"/>
              <a:buChar char="§"/>
            </a:pPr>
            <a:r>
              <a:rPr lang="el-GR" altLang="el-GR" sz="2000" dirty="0">
                <a:solidFill>
                  <a:schemeClr val="tx1"/>
                </a:solidFill>
                <a:latin typeface="Arial" panose="020B0604020202020204" pitchFamily="34" charset="0"/>
              </a:rPr>
              <a:t>Παραγνωρίζει πολιτισμικούς και πολιτιστικούς παράγοντες (π.χ., το οιδιπόδειο σύμπλεγμα δεν εμφανίζεται σε κοινωνίες όπου τα παιδιά ανατρέφονται από γιαγιάδες, θείους/</a:t>
            </a:r>
            <a:r>
              <a:rPr lang="el-GR" altLang="el-GR" sz="2000" dirty="0" err="1">
                <a:solidFill>
                  <a:schemeClr val="tx1"/>
                </a:solidFill>
                <a:latin typeface="Arial" panose="020B0604020202020204" pitchFamily="34" charset="0"/>
              </a:rPr>
              <a:t>ες</a:t>
            </a:r>
            <a:r>
              <a:rPr lang="el-GR" altLang="el-GR" sz="2000" dirty="0">
                <a:solidFill>
                  <a:schemeClr val="tx1"/>
                </a:solidFill>
                <a:latin typeface="Arial" panose="020B0604020202020204" pitchFamily="34" charset="0"/>
              </a:rPr>
              <a:t>, </a:t>
            </a:r>
            <a:r>
              <a:rPr lang="el-GR" altLang="el-GR" sz="2000" dirty="0" err="1">
                <a:solidFill>
                  <a:schemeClr val="tx1"/>
                </a:solidFill>
                <a:latin typeface="Arial" panose="020B0604020202020204" pitchFamily="34" charset="0"/>
              </a:rPr>
              <a:t>κτλ</a:t>
            </a:r>
            <a:r>
              <a:rPr lang="el-GR" altLang="el-GR" sz="2000" dirty="0">
                <a:solidFill>
                  <a:schemeClr val="tx1"/>
                </a:solidFill>
                <a:latin typeface="Arial" panose="020B0604020202020204" pitchFamily="34" charset="0"/>
              </a:rPr>
              <a:t>)</a:t>
            </a:r>
            <a:endParaRPr lang="en-US" altLang="el-GR" sz="2000" dirty="0">
              <a:solidFill>
                <a:schemeClr val="tx1"/>
              </a:solidFill>
              <a:latin typeface="Arial" panose="020B0604020202020204" pitchFamily="34" charset="0"/>
            </a:endParaRPr>
          </a:p>
          <a:p>
            <a:pPr>
              <a:buFontTx/>
              <a:buChar char="•"/>
            </a:pPr>
            <a:endParaRPr lang="en-US" altLang="el-GR"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305078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Εισαγωγή</a:t>
            </a:r>
          </a:p>
        </p:txBody>
      </p:sp>
      <p:sp>
        <p:nvSpPr>
          <p:cNvPr id="3" name="Content Placeholder 2"/>
          <p:cNvSpPr>
            <a:spLocks noGrp="1"/>
          </p:cNvSpPr>
          <p:nvPr>
            <p:ph idx="1"/>
          </p:nvPr>
        </p:nvSpPr>
        <p:spPr>
          <a:xfrm>
            <a:off x="896645" y="2565646"/>
            <a:ext cx="6533965" cy="3511304"/>
          </a:xfrm>
        </p:spPr>
        <p:txBody>
          <a:bodyPr>
            <a:normAutofit fontScale="92500" lnSpcReduction="10000"/>
          </a:bodyPr>
          <a:lstStyle/>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Το φύλο επηρεάζει πολλές πτυχές της ζωής μας:</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Συναισθήματα, όνειρα, συμπεριφορά των γονιών. </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Όνομα, τι χρώμα ρούχα θα φοράει, με τι παιχνίδια θα παίζει </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Το είδος εκπαίδευσης που θα λάβει (σε συγκεκριμένους πολιτισμούς) </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Τις επαγγελματικές επιλογές, τους ρόλους που θ’ αναλάβει </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Ποιος θα είναι υπεύθυνος για την ανατροφή των παιδιών και για τις διάφορες οικιακές εργασίες </a:t>
            </a:r>
          </a:p>
        </p:txBody>
      </p:sp>
      <p:pic>
        <p:nvPicPr>
          <p:cNvPr id="4" name="Picture 10" descr="Î£ÏÎµÏÎ¹ÎºÎ® ÎµÎ¹ÎºÏÎ½Î±">
            <a:extLst>
              <a:ext uri="{FF2B5EF4-FFF2-40B4-BE49-F238E27FC236}">
                <a16:creationId xmlns:a16="http://schemas.microsoft.com/office/drawing/2014/main" id="{C7F549E4-0C05-4488-BA4B-C2B8A27B1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168" y="2635697"/>
            <a:ext cx="3773187" cy="295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7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745725" y="851758"/>
            <a:ext cx="10830758" cy="5380368"/>
          </a:xfrm>
        </p:spPr>
        <p:txBody>
          <a:bodyPr>
            <a:normAutofit/>
          </a:bodyPr>
          <a:lstStyle/>
          <a:p>
            <a:pPr>
              <a:buClr>
                <a:schemeClr val="tx1"/>
              </a:buClr>
              <a:buFontTx/>
              <a:buNone/>
            </a:pPr>
            <a:r>
              <a:rPr lang="el-GR" altLang="el-GR" sz="2000" b="1" dirty="0">
                <a:solidFill>
                  <a:schemeClr val="tx1"/>
                </a:solidFill>
                <a:latin typeface="Arial" panose="020B0604020202020204" pitchFamily="34" charset="0"/>
              </a:rPr>
              <a:t>Νέο-Φροϋδικές απόψεις για την ταυτότητα φύλου</a:t>
            </a:r>
          </a:p>
          <a:p>
            <a:pPr>
              <a:buFont typeface="Wingdings" panose="05000000000000000000" pitchFamily="2" charset="2"/>
              <a:buChar char="§"/>
            </a:pPr>
            <a:r>
              <a:rPr lang="el-GR" altLang="el-GR" sz="2000" dirty="0">
                <a:solidFill>
                  <a:schemeClr val="tx1"/>
                </a:solidFill>
                <a:latin typeface="Arial" panose="020B0604020202020204" pitchFamily="34" charset="0"/>
              </a:rPr>
              <a:t>Η επιχειρηματολογία του </a:t>
            </a:r>
            <a:r>
              <a:rPr lang="el-GR" altLang="el-GR" sz="2000" dirty="0" err="1">
                <a:solidFill>
                  <a:schemeClr val="tx1"/>
                </a:solidFill>
                <a:latin typeface="Arial" panose="020B0604020202020204" pitchFamily="34" charset="0"/>
              </a:rPr>
              <a:t>Freud</a:t>
            </a:r>
            <a:r>
              <a:rPr lang="el-GR" altLang="el-GR" sz="2000" dirty="0">
                <a:solidFill>
                  <a:schemeClr val="tx1"/>
                </a:solidFill>
                <a:latin typeface="Arial" panose="020B0604020202020204" pitchFamily="34" charset="0"/>
              </a:rPr>
              <a:t> για το </a:t>
            </a:r>
            <a:r>
              <a:rPr lang="el-GR" altLang="el-GR" sz="2000" dirty="0" err="1">
                <a:solidFill>
                  <a:schemeClr val="tx1"/>
                </a:solidFill>
                <a:latin typeface="Arial" panose="020B0604020202020204" pitchFamily="34" charset="0"/>
              </a:rPr>
              <a:t>penis</a:t>
            </a:r>
            <a:r>
              <a:rPr lang="el-GR" altLang="el-GR" sz="2000" dirty="0">
                <a:solidFill>
                  <a:schemeClr val="tx1"/>
                </a:solidFill>
                <a:latin typeface="Arial" panose="020B0604020202020204" pitchFamily="34" charset="0"/>
              </a:rPr>
              <a:t> </a:t>
            </a:r>
            <a:r>
              <a:rPr lang="el-GR" altLang="el-GR" sz="2000" dirty="0" err="1">
                <a:solidFill>
                  <a:schemeClr val="tx1"/>
                </a:solidFill>
                <a:latin typeface="Arial" panose="020B0604020202020204" pitchFamily="34" charset="0"/>
              </a:rPr>
              <a:t>envy</a:t>
            </a:r>
            <a:r>
              <a:rPr lang="el-GR" altLang="el-GR" sz="2000" dirty="0">
                <a:solidFill>
                  <a:schemeClr val="tx1"/>
                </a:solidFill>
                <a:latin typeface="Arial" panose="020B0604020202020204" pitchFamily="34" charset="0"/>
              </a:rPr>
              <a:t> (αισθήματα κατωτερότητας λόγω έλλειψης πέους) δέχτηκε ισχυρές επιθέσεις </a:t>
            </a:r>
          </a:p>
          <a:p>
            <a:pPr>
              <a:buFont typeface="Wingdings" panose="05000000000000000000" pitchFamily="2" charset="2"/>
              <a:buChar char="§"/>
            </a:pPr>
            <a:r>
              <a:rPr lang="el-GR" altLang="el-GR" sz="2000" dirty="0">
                <a:solidFill>
                  <a:schemeClr val="tx1"/>
                </a:solidFill>
                <a:latin typeface="Arial" panose="020B0604020202020204" pitchFamily="34" charset="0"/>
              </a:rPr>
              <a:t>Παράλληλα, πολλοί από τους μαθητές του διαφωνούσαν με την ιδιαίτερη έμφαση που έδωσε ο Φρόυντ στη σεξουαλικότητα</a:t>
            </a:r>
          </a:p>
          <a:p>
            <a:pPr>
              <a:buFont typeface="Wingdings" panose="05000000000000000000" pitchFamily="2" charset="2"/>
              <a:buChar char="§"/>
            </a:pPr>
            <a:r>
              <a:rPr lang="el-GR" altLang="el-GR" sz="2000" dirty="0">
                <a:solidFill>
                  <a:schemeClr val="tx1"/>
                </a:solidFill>
                <a:latin typeface="Arial" panose="020B0604020202020204" pitchFamily="34" charset="0"/>
              </a:rPr>
              <a:t>Μερικές με τις αντιρρήσεις των </a:t>
            </a:r>
            <a:r>
              <a:rPr lang="el-GR" altLang="el-GR" sz="2000" dirty="0" err="1">
                <a:solidFill>
                  <a:schemeClr val="tx1"/>
                </a:solidFill>
                <a:latin typeface="Arial" panose="020B0604020202020204" pitchFamily="34" charset="0"/>
              </a:rPr>
              <a:t>νεο</a:t>
            </a:r>
            <a:r>
              <a:rPr lang="el-GR" altLang="el-GR" sz="2000" dirty="0">
                <a:solidFill>
                  <a:schemeClr val="tx1"/>
                </a:solidFill>
                <a:latin typeface="Arial" panose="020B0604020202020204" pitchFamily="34" charset="0"/>
              </a:rPr>
              <a:t>-Φροϋδιστών αφορούν τις απόψεις του Φρόυντ για την ψυχική ανάπτυξη των κοριτσιών/γυναικών </a:t>
            </a:r>
          </a:p>
          <a:p>
            <a:pPr>
              <a:buFont typeface="Wingdings" panose="05000000000000000000" pitchFamily="2" charset="2"/>
              <a:buChar char="§"/>
            </a:pPr>
            <a:r>
              <a:rPr lang="el-GR" altLang="el-GR" sz="2000" dirty="0">
                <a:solidFill>
                  <a:schemeClr val="tx1"/>
                </a:solidFill>
                <a:latin typeface="Arial" panose="020B0604020202020204" pitchFamily="34" charset="0"/>
              </a:rPr>
              <a:t>1930-1940</a:t>
            </a:r>
            <a:r>
              <a:rPr lang="en-US" altLang="el-GR" sz="2000" dirty="0">
                <a:solidFill>
                  <a:schemeClr val="tx1"/>
                </a:solidFill>
                <a:latin typeface="Arial" panose="020B0604020202020204" pitchFamily="34" charset="0"/>
              </a:rPr>
              <a:t>:</a:t>
            </a:r>
            <a:r>
              <a:rPr lang="el-GR" altLang="el-GR" sz="2000" dirty="0">
                <a:solidFill>
                  <a:schemeClr val="tx1"/>
                </a:solidFill>
                <a:latin typeface="Arial" panose="020B0604020202020204" pitchFamily="34" charset="0"/>
              </a:rPr>
              <a:t> </a:t>
            </a:r>
            <a:r>
              <a:rPr lang="el-GR" altLang="el-GR" sz="2000" dirty="0" err="1">
                <a:solidFill>
                  <a:schemeClr val="tx1"/>
                </a:solidFill>
                <a:latin typeface="Arial" panose="020B0604020202020204" pitchFamily="34" charset="0"/>
              </a:rPr>
              <a:t>Karen</a:t>
            </a:r>
            <a:r>
              <a:rPr lang="el-GR" altLang="el-GR" sz="2000" dirty="0">
                <a:solidFill>
                  <a:schemeClr val="tx1"/>
                </a:solidFill>
                <a:latin typeface="Arial" panose="020B0604020202020204" pitchFamily="34" charset="0"/>
              </a:rPr>
              <a:t> </a:t>
            </a:r>
            <a:r>
              <a:rPr lang="el-GR" altLang="el-GR" sz="2000" dirty="0" err="1">
                <a:solidFill>
                  <a:schemeClr val="tx1"/>
                </a:solidFill>
                <a:latin typeface="Arial" panose="020B0604020202020204" pitchFamily="34" charset="0"/>
              </a:rPr>
              <a:t>Horney</a:t>
            </a:r>
            <a:r>
              <a:rPr lang="el-GR" altLang="el-GR" sz="2000" dirty="0">
                <a:solidFill>
                  <a:schemeClr val="tx1"/>
                </a:solidFill>
                <a:latin typeface="Arial" panose="020B0604020202020204" pitchFamily="34" charset="0"/>
              </a:rPr>
              <a:t> και </a:t>
            </a:r>
            <a:r>
              <a:rPr lang="el-GR" altLang="el-GR" sz="2000" dirty="0" err="1">
                <a:solidFill>
                  <a:schemeClr val="tx1"/>
                </a:solidFill>
                <a:latin typeface="Arial" panose="020B0604020202020204" pitchFamily="34" charset="0"/>
              </a:rPr>
              <a:t>Clara</a:t>
            </a:r>
            <a:r>
              <a:rPr lang="el-GR" altLang="el-GR" sz="2000" dirty="0">
                <a:solidFill>
                  <a:schemeClr val="tx1"/>
                </a:solidFill>
                <a:latin typeface="Arial" panose="020B0604020202020204" pitchFamily="34" charset="0"/>
              </a:rPr>
              <a:t> </a:t>
            </a:r>
            <a:r>
              <a:rPr lang="el-GR" altLang="el-GR" sz="2000" dirty="0" err="1">
                <a:solidFill>
                  <a:schemeClr val="tx1"/>
                </a:solidFill>
                <a:latin typeface="Arial" panose="020B0604020202020204" pitchFamily="34" charset="0"/>
              </a:rPr>
              <a:t>Thompson</a:t>
            </a:r>
            <a:r>
              <a:rPr lang="el-GR" altLang="el-GR" sz="2000" dirty="0">
                <a:solidFill>
                  <a:schemeClr val="tx1"/>
                </a:solidFill>
                <a:latin typeface="Arial" panose="020B0604020202020204" pitchFamily="34" charset="0"/>
              </a:rPr>
              <a:t> </a:t>
            </a:r>
            <a:r>
              <a:rPr lang="el-GR" altLang="el-GR" sz="2000" dirty="0">
                <a:solidFill>
                  <a:schemeClr val="tx1"/>
                </a:solidFill>
                <a:latin typeface="Arial" panose="020B0604020202020204" pitchFamily="34" charset="0"/>
                <a:sym typeface="Wingdings" panose="05000000000000000000" pitchFamily="2" charset="2"/>
              </a:rPr>
              <a:t></a:t>
            </a:r>
            <a:r>
              <a:rPr lang="el-GR" altLang="el-GR" sz="2000" dirty="0">
                <a:solidFill>
                  <a:schemeClr val="tx1"/>
                </a:solidFill>
                <a:latin typeface="Arial" panose="020B0604020202020204" pitchFamily="34" charset="0"/>
              </a:rPr>
              <a:t> αντιρρήσεις σχετικά με την ιδέα του φθόνου του πέους</a:t>
            </a:r>
          </a:p>
          <a:p>
            <a:pPr>
              <a:buFont typeface="Wingdings" panose="05000000000000000000" pitchFamily="2" charset="2"/>
              <a:buChar char="§"/>
            </a:pPr>
            <a:r>
              <a:rPr lang="el-GR" altLang="el-GR" sz="2000" dirty="0">
                <a:solidFill>
                  <a:schemeClr val="tx1"/>
                </a:solidFill>
                <a:latin typeface="Arial" panose="020B0604020202020204" pitchFamily="34" charset="0"/>
              </a:rPr>
              <a:t>Πίστευαν ότι, οι πολιτισμικές επιδράσεις ήταν σημαντικότερες στη δημιουργία του φθόνου που ένιωθαν οι γυναίκες για το αντρίκιο φύλο ή στα αισθήματα κατωτερότητας που δημιουργούνται στα κορίτσια/γυναίκες</a:t>
            </a:r>
          </a:p>
          <a:p>
            <a:pPr>
              <a:buFont typeface="Wingdings" panose="05000000000000000000" pitchFamily="2" charset="2"/>
              <a:buChar char="§"/>
            </a:pPr>
            <a:r>
              <a:rPr lang="el-GR" altLang="el-GR" sz="2000" dirty="0">
                <a:solidFill>
                  <a:schemeClr val="tx1"/>
                </a:solidFill>
                <a:latin typeface="Arial" panose="020B0604020202020204" pitchFamily="34" charset="0"/>
              </a:rPr>
              <a:t>Και οι δύο γυναίκες τόνισαν ότι η κατώτερη θέση των γυναικών στην κοινωνία αποτελεί κρίσιμο παράγοντα στη δημιουργία αυτών των συναισθημάτων. </a:t>
            </a:r>
          </a:p>
        </p:txBody>
      </p:sp>
    </p:spTree>
    <p:extLst>
      <p:ext uri="{BB962C8B-B14F-4D97-AF65-F5344CB8AC3E}">
        <p14:creationId xmlns:p14="http://schemas.microsoft.com/office/powerpoint/2010/main" val="2951936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807868" y="798490"/>
            <a:ext cx="10573305" cy="5335980"/>
          </a:xfrm>
        </p:spPr>
        <p:txBody>
          <a:bodyPr>
            <a:normAutofit/>
          </a:bodyPr>
          <a:lstStyle/>
          <a:p>
            <a:pPr>
              <a:buFont typeface="Wingdings" panose="05000000000000000000" pitchFamily="2" charset="2"/>
              <a:buChar char="§"/>
            </a:pPr>
            <a:r>
              <a:rPr lang="el-GR" altLang="el-GR" sz="2000" dirty="0">
                <a:solidFill>
                  <a:schemeClr val="tx1"/>
                </a:solidFill>
                <a:latin typeface="Arial" panose="020B0604020202020204" pitchFamily="34" charset="0"/>
              </a:rPr>
              <a:t>Άλλες </a:t>
            </a:r>
            <a:r>
              <a:rPr lang="el-GR" altLang="el-GR" sz="2000" dirty="0" err="1">
                <a:solidFill>
                  <a:schemeClr val="tx1"/>
                </a:solidFill>
                <a:latin typeface="Arial" panose="020B0604020202020204" pitchFamily="34" charset="0"/>
              </a:rPr>
              <a:t>επανερμηνείες</a:t>
            </a:r>
            <a:r>
              <a:rPr lang="el-GR" altLang="el-GR" sz="2000" dirty="0">
                <a:solidFill>
                  <a:schemeClr val="tx1"/>
                </a:solidFill>
                <a:latin typeface="Arial" panose="020B0604020202020204" pitchFamily="34" charset="0"/>
              </a:rPr>
              <a:t> αμφισβητούν το θέμα της αντρικής ανωτερότητας, και δίνουν έμφαση στην ανάγκη μελέτης του γυναικείου φύλου ως ξεχωριστό κομμάτι από το αντρίκιο φύλο </a:t>
            </a:r>
          </a:p>
          <a:p>
            <a:pPr>
              <a:buFont typeface="Wingdings" panose="05000000000000000000" pitchFamily="2" charset="2"/>
              <a:buChar char="§"/>
            </a:pPr>
            <a:r>
              <a:rPr lang="el-GR" altLang="el-GR" sz="2000" dirty="0">
                <a:solidFill>
                  <a:schemeClr val="tx1"/>
                </a:solidFill>
                <a:latin typeface="Arial" panose="020B0604020202020204" pitchFamily="34" charset="0"/>
              </a:rPr>
              <a:t>Σύμφωνα με τον </a:t>
            </a:r>
            <a:r>
              <a:rPr lang="el-GR" altLang="el-GR" sz="2000" dirty="0" err="1">
                <a:solidFill>
                  <a:schemeClr val="tx1"/>
                </a:solidFill>
                <a:latin typeface="Arial" panose="020B0604020202020204" pitchFamily="34" charset="0"/>
              </a:rPr>
              <a:t>Erik</a:t>
            </a:r>
            <a:r>
              <a:rPr lang="el-GR" altLang="el-GR" sz="2000" dirty="0">
                <a:solidFill>
                  <a:schemeClr val="tx1"/>
                </a:solidFill>
                <a:latin typeface="Arial" panose="020B0604020202020204" pitchFamily="34" charset="0"/>
              </a:rPr>
              <a:t> </a:t>
            </a:r>
            <a:r>
              <a:rPr lang="el-GR" altLang="el-GR" sz="2000" dirty="0" err="1">
                <a:solidFill>
                  <a:schemeClr val="tx1"/>
                </a:solidFill>
                <a:latin typeface="Arial" panose="020B0604020202020204" pitchFamily="34" charset="0"/>
              </a:rPr>
              <a:t>Eriksson</a:t>
            </a:r>
            <a:r>
              <a:rPr lang="el-GR" altLang="el-GR" sz="2000" dirty="0">
                <a:solidFill>
                  <a:schemeClr val="tx1"/>
                </a:solidFill>
                <a:latin typeface="Arial" panose="020B0604020202020204" pitchFamily="34" charset="0"/>
              </a:rPr>
              <a:t>, οι εμπειρίες των γυναικών διαφέρουν από τις εμπειρίες των ανδρών </a:t>
            </a:r>
          </a:p>
          <a:p>
            <a:pPr>
              <a:buFont typeface="Wingdings" panose="05000000000000000000" pitchFamily="2" charset="2"/>
              <a:buChar char="§"/>
            </a:pPr>
            <a:r>
              <a:rPr lang="el-GR" altLang="el-GR" sz="2000" dirty="0">
                <a:solidFill>
                  <a:schemeClr val="tx1"/>
                </a:solidFill>
                <a:latin typeface="Arial" panose="020B0604020202020204" pitchFamily="34" charset="0"/>
              </a:rPr>
              <a:t>Δεν βιώνουν φθόνο του πέους (</a:t>
            </a:r>
            <a:r>
              <a:rPr lang="el-GR" altLang="el-GR" sz="2000" dirty="0" err="1">
                <a:solidFill>
                  <a:schemeClr val="tx1"/>
                </a:solidFill>
                <a:latin typeface="Arial" panose="020B0604020202020204" pitchFamily="34" charset="0"/>
              </a:rPr>
              <a:t>penis</a:t>
            </a:r>
            <a:r>
              <a:rPr lang="el-GR" altLang="el-GR" sz="2000" dirty="0">
                <a:solidFill>
                  <a:schemeClr val="tx1"/>
                </a:solidFill>
                <a:latin typeface="Arial" panose="020B0604020202020204" pitchFamily="34" charset="0"/>
              </a:rPr>
              <a:t> </a:t>
            </a:r>
            <a:r>
              <a:rPr lang="el-GR" altLang="el-GR" sz="2000" dirty="0" err="1">
                <a:solidFill>
                  <a:schemeClr val="tx1"/>
                </a:solidFill>
                <a:latin typeface="Arial" panose="020B0604020202020204" pitchFamily="34" charset="0"/>
              </a:rPr>
              <a:t>envy</a:t>
            </a:r>
            <a:r>
              <a:rPr lang="el-GR" altLang="el-GR" sz="2000" dirty="0">
                <a:solidFill>
                  <a:schemeClr val="tx1"/>
                </a:solidFill>
                <a:latin typeface="Arial" panose="020B0604020202020204" pitchFamily="34" charset="0"/>
              </a:rPr>
              <a:t>) – αντίθετα, οι άνδρες πιθανόν να ζηλεύουν τις γυναίκες λόγω της ικανότητας τους να αναπαράγουν </a:t>
            </a:r>
          </a:p>
          <a:p>
            <a:pPr>
              <a:buFont typeface="Wingdings" panose="05000000000000000000" pitchFamily="2" charset="2"/>
              <a:buChar char="§"/>
            </a:pPr>
            <a:r>
              <a:rPr lang="el-GR" altLang="el-GR" sz="2000" dirty="0">
                <a:solidFill>
                  <a:schemeClr val="tx1"/>
                </a:solidFill>
                <a:latin typeface="Arial" panose="020B0604020202020204" pitchFamily="34" charset="0"/>
              </a:rPr>
              <a:t>Έτσι, για να ξεπεράσουν οι άνδρες το λεγόμενο «φθόνο της μήτρας» (</a:t>
            </a:r>
            <a:r>
              <a:rPr lang="el-GR" altLang="el-GR" sz="2000" dirty="0" err="1">
                <a:solidFill>
                  <a:schemeClr val="tx1"/>
                </a:solidFill>
                <a:latin typeface="Arial" panose="020B0604020202020204" pitchFamily="34" charset="0"/>
              </a:rPr>
              <a:t>womb</a:t>
            </a:r>
            <a:r>
              <a:rPr lang="el-GR" altLang="el-GR" sz="2000" dirty="0">
                <a:solidFill>
                  <a:schemeClr val="tx1"/>
                </a:solidFill>
                <a:latin typeface="Arial" panose="020B0604020202020204" pitchFamily="34" charset="0"/>
              </a:rPr>
              <a:t> </a:t>
            </a:r>
            <a:r>
              <a:rPr lang="el-GR" altLang="el-GR" sz="2000" dirty="0" err="1">
                <a:solidFill>
                  <a:schemeClr val="tx1"/>
                </a:solidFill>
                <a:latin typeface="Arial" panose="020B0604020202020204" pitchFamily="34" charset="0"/>
              </a:rPr>
              <a:t>envy</a:t>
            </a:r>
            <a:r>
              <a:rPr lang="el-GR" altLang="el-GR" sz="2000" dirty="0">
                <a:solidFill>
                  <a:schemeClr val="tx1"/>
                </a:solidFill>
                <a:latin typeface="Arial" panose="020B0604020202020204" pitchFamily="34" charset="0"/>
              </a:rPr>
              <a:t>) έχουν την ανάγκη να αποκτήσουν διάφορα πράγματα στο κόσμο (π.χ., προαγωγή στον εργασιακό χώρο, μεγάλο σπίτι, ακριβό αυτοκίνητο, </a:t>
            </a:r>
            <a:r>
              <a:rPr lang="el-GR" altLang="el-GR" sz="2000" dirty="0" err="1">
                <a:solidFill>
                  <a:schemeClr val="tx1"/>
                </a:solidFill>
                <a:latin typeface="Arial" panose="020B0604020202020204" pitchFamily="34" charset="0"/>
              </a:rPr>
              <a:t>κτλ</a:t>
            </a:r>
            <a:r>
              <a:rPr lang="el-GR" altLang="el-GR" sz="2000" dirty="0">
                <a:solidFill>
                  <a:schemeClr val="tx1"/>
                </a:solidFill>
                <a:latin typeface="Arial" panose="020B0604020202020204" pitchFamily="34" charset="0"/>
              </a:rPr>
              <a:t>) </a:t>
            </a:r>
          </a:p>
          <a:p>
            <a:pPr>
              <a:buFont typeface="Wingdings" panose="05000000000000000000" pitchFamily="2" charset="2"/>
              <a:buChar char="§"/>
            </a:pPr>
            <a:r>
              <a:rPr lang="el-GR" altLang="el-GR" sz="2000" dirty="0">
                <a:solidFill>
                  <a:schemeClr val="tx1"/>
                </a:solidFill>
                <a:latin typeface="Arial" panose="020B0604020202020204" pitchFamily="34" charset="0"/>
              </a:rPr>
              <a:t>Αυτό έχει ως αποτέλεσμα οι άνδρες να διακατέχονται από εμμονές δημιουργίας μιας ζωής η οποία θα τους φέρει το συναίσθημα της αξίωσης και δύναμης. </a:t>
            </a:r>
          </a:p>
        </p:txBody>
      </p:sp>
    </p:spTree>
    <p:extLst>
      <p:ext uri="{BB962C8B-B14F-4D97-AF65-F5344CB8AC3E}">
        <p14:creationId xmlns:p14="http://schemas.microsoft.com/office/powerpoint/2010/main" val="3829478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DD89EF-1C73-409E-815A-7634953D06F0}"/>
              </a:ext>
            </a:extLst>
          </p:cNvPr>
          <p:cNvSpPr>
            <a:spLocks noGrp="1"/>
          </p:cNvSpPr>
          <p:nvPr>
            <p:ph type="title"/>
          </p:nvPr>
        </p:nvSpPr>
        <p:spPr>
          <a:xfrm>
            <a:off x="1295402" y="982132"/>
            <a:ext cx="4865701" cy="1303867"/>
          </a:xfrm>
        </p:spPr>
        <p:txBody>
          <a:bodyPr>
            <a:normAutofit fontScale="90000"/>
          </a:bodyPr>
          <a:lstStyle/>
          <a:p>
            <a:r>
              <a:rPr lang="el-GR" dirty="0"/>
              <a:t>Μερικές ενδεικτικές δραστηριότητες (1)</a:t>
            </a:r>
            <a:endParaRPr lang="en-US" dirty="0"/>
          </a:p>
        </p:txBody>
      </p:sp>
      <p:sp>
        <p:nvSpPr>
          <p:cNvPr id="3" name="Θέση περιεχομένου 2">
            <a:extLst>
              <a:ext uri="{FF2B5EF4-FFF2-40B4-BE49-F238E27FC236}">
                <a16:creationId xmlns:a16="http://schemas.microsoft.com/office/drawing/2014/main" id="{D56C4049-C9D7-4331-92A9-221C676BE0A8}"/>
              </a:ext>
            </a:extLst>
          </p:cNvPr>
          <p:cNvSpPr>
            <a:spLocks noGrp="1"/>
          </p:cNvSpPr>
          <p:nvPr>
            <p:ph idx="1"/>
          </p:nvPr>
        </p:nvSpPr>
        <p:spPr>
          <a:xfrm>
            <a:off x="5575177" y="4141926"/>
            <a:ext cx="5800814" cy="1943060"/>
          </a:xfrm>
        </p:spPr>
        <p:txBody>
          <a:bodyPr/>
          <a:lstStyle/>
          <a:p>
            <a:r>
              <a:rPr lang="el-GR" dirty="0"/>
              <a:t>Διαβάστε το απόσπασμα από το κείμενο της </a:t>
            </a:r>
            <a:r>
              <a:rPr lang="el-GR" dirty="0" err="1"/>
              <a:t>Μαιριλιν</a:t>
            </a:r>
            <a:r>
              <a:rPr lang="el-GR" dirty="0"/>
              <a:t> </a:t>
            </a:r>
            <a:r>
              <a:rPr lang="el-GR" dirty="0" err="1"/>
              <a:t>Γιάλομ</a:t>
            </a:r>
            <a:r>
              <a:rPr lang="el-GR" dirty="0"/>
              <a:t> με τίτλο: «Η ιστορία του γυναικείου στήθους» και αναφέρετε σύντομα σε ποια σημεία της θεωρίας του Φρόιντ ασκεί κριτική.</a:t>
            </a:r>
            <a:endParaRPr lang="en-US" dirty="0"/>
          </a:p>
        </p:txBody>
      </p:sp>
      <p:sp>
        <p:nvSpPr>
          <p:cNvPr id="4" name="AutoShape 2">
            <a:extLst>
              <a:ext uri="{FF2B5EF4-FFF2-40B4-BE49-F238E27FC236}">
                <a16:creationId xmlns:a16="http://schemas.microsoft.com/office/drawing/2014/main" id="{9ADC3B3E-DEFE-4417-9D7A-E1A2DED623F8}"/>
              </a:ext>
            </a:extLst>
          </p:cNvPr>
          <p:cNvSpPr>
            <a:spLocks noChangeAspect="1" noChangeArrowheads="1"/>
          </p:cNvSpPr>
          <p:nvPr/>
        </p:nvSpPr>
        <p:spPr bwMode="auto">
          <a:xfrm>
            <a:off x="6063946" y="3396946"/>
            <a:ext cx="184453" cy="1844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EBA3C015-7A57-430A-B33C-EA8A24F46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773" y="851764"/>
            <a:ext cx="5446141" cy="3063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A781728-573E-41F7-83B3-649060CA3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677" y="2494624"/>
            <a:ext cx="2490957" cy="36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06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DD89EF-1C73-409E-815A-7634953D06F0}"/>
              </a:ext>
            </a:extLst>
          </p:cNvPr>
          <p:cNvSpPr>
            <a:spLocks noGrp="1"/>
          </p:cNvSpPr>
          <p:nvPr>
            <p:ph type="title"/>
          </p:nvPr>
        </p:nvSpPr>
        <p:spPr>
          <a:xfrm>
            <a:off x="1295402" y="982132"/>
            <a:ext cx="10027323" cy="1303867"/>
          </a:xfrm>
        </p:spPr>
        <p:txBody>
          <a:bodyPr>
            <a:normAutofit/>
          </a:bodyPr>
          <a:lstStyle/>
          <a:p>
            <a:r>
              <a:rPr lang="el-GR" dirty="0"/>
              <a:t>Μερικές ενδεικτικές δραστηριότητες (2)</a:t>
            </a:r>
            <a:endParaRPr lang="en-US" dirty="0"/>
          </a:p>
        </p:txBody>
      </p:sp>
      <p:sp>
        <p:nvSpPr>
          <p:cNvPr id="3" name="Θέση περιεχομένου 2">
            <a:extLst>
              <a:ext uri="{FF2B5EF4-FFF2-40B4-BE49-F238E27FC236}">
                <a16:creationId xmlns:a16="http://schemas.microsoft.com/office/drawing/2014/main" id="{D56C4049-C9D7-4331-92A9-221C676BE0A8}"/>
              </a:ext>
            </a:extLst>
          </p:cNvPr>
          <p:cNvSpPr>
            <a:spLocks noGrp="1"/>
          </p:cNvSpPr>
          <p:nvPr>
            <p:ph idx="1"/>
          </p:nvPr>
        </p:nvSpPr>
        <p:spPr>
          <a:xfrm>
            <a:off x="869275" y="2681056"/>
            <a:ext cx="3534050" cy="3429000"/>
          </a:xfrm>
        </p:spPr>
        <p:txBody>
          <a:bodyPr>
            <a:normAutofit/>
          </a:bodyPr>
          <a:lstStyle/>
          <a:p>
            <a:r>
              <a:rPr lang="el-GR" dirty="0"/>
              <a:t>Δείτε το </a:t>
            </a:r>
            <a:r>
              <a:rPr lang="en-US" dirty="0"/>
              <a:t>video clip </a:t>
            </a:r>
            <a:r>
              <a:rPr lang="el-GR" dirty="0"/>
              <a:t>των </a:t>
            </a:r>
            <a:r>
              <a:rPr lang="en-US" dirty="0"/>
              <a:t>Tame Impala</a:t>
            </a:r>
            <a:r>
              <a:rPr lang="el-GR" dirty="0"/>
              <a:t> με τίτλο: </a:t>
            </a:r>
            <a:r>
              <a:rPr lang="en-US" dirty="0"/>
              <a:t>The less I know </a:t>
            </a:r>
            <a:r>
              <a:rPr lang="el-GR" dirty="0"/>
              <a:t>και συζητήστε τον φροϋδικό μηχανισμό της μετουσίωσης (</a:t>
            </a:r>
            <a:r>
              <a:rPr lang="en-US" dirty="0"/>
              <a:t>sublimation</a:t>
            </a:r>
            <a:r>
              <a:rPr lang="el-GR" dirty="0"/>
              <a:t>) ως μηχανισμό δημιουργίας της ταυτότητας του φύλου.</a:t>
            </a:r>
            <a:endParaRPr lang="en-US" dirty="0"/>
          </a:p>
        </p:txBody>
      </p:sp>
      <p:sp>
        <p:nvSpPr>
          <p:cNvPr id="4" name="AutoShape 2">
            <a:extLst>
              <a:ext uri="{FF2B5EF4-FFF2-40B4-BE49-F238E27FC236}">
                <a16:creationId xmlns:a16="http://schemas.microsoft.com/office/drawing/2014/main" id="{9ADC3B3E-DEFE-4417-9D7A-E1A2DED623F8}"/>
              </a:ext>
            </a:extLst>
          </p:cNvPr>
          <p:cNvSpPr>
            <a:spLocks noChangeAspect="1" noChangeArrowheads="1"/>
          </p:cNvSpPr>
          <p:nvPr/>
        </p:nvSpPr>
        <p:spPr bwMode="auto">
          <a:xfrm>
            <a:off x="6063946" y="3396946"/>
            <a:ext cx="184453" cy="1844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Ηλεκτρονικά πολυμέσα 4" title="Tame Impala - The Less I Know The Better (Official Video)">
            <a:hlinkClick r:id="" action="ppaction://media"/>
            <a:extLst>
              <a:ext uri="{FF2B5EF4-FFF2-40B4-BE49-F238E27FC236}">
                <a16:creationId xmlns:a16="http://schemas.microsoft.com/office/drawing/2014/main" id="{1DA0CDC1-435E-4FEE-AB30-A8E1208803BD}"/>
              </a:ext>
            </a:extLst>
          </p:cNvPr>
          <p:cNvPicPr>
            <a:picLocks noRot="1" noChangeAspect="1"/>
          </p:cNvPicPr>
          <p:nvPr>
            <a:videoFile r:link="rId1"/>
          </p:nvPr>
        </p:nvPicPr>
        <p:blipFill>
          <a:blip r:embed="rId3"/>
          <a:stretch>
            <a:fillRect/>
          </a:stretch>
        </p:blipFill>
        <p:spPr>
          <a:xfrm>
            <a:off x="4740676" y="2489632"/>
            <a:ext cx="6582049" cy="3702402"/>
          </a:xfrm>
          <a:prstGeom prst="rect">
            <a:avLst/>
          </a:prstGeom>
        </p:spPr>
      </p:pic>
    </p:spTree>
    <p:extLst>
      <p:ext uri="{BB962C8B-B14F-4D97-AF65-F5344CB8AC3E}">
        <p14:creationId xmlns:p14="http://schemas.microsoft.com/office/powerpoint/2010/main" val="174612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2868" y="2207481"/>
            <a:ext cx="7342631" cy="923330"/>
          </a:xfrm>
          <a:prstGeom prst="rect">
            <a:avLst/>
          </a:prstGeom>
          <a:noFill/>
        </p:spPr>
        <p:txBody>
          <a:bodyPr wrap="square" lIns="91440" tIns="45720" rIns="91440" bIns="45720">
            <a:spAutoFit/>
          </a:bodyPr>
          <a:lstStyle/>
          <a:p>
            <a:pPr algn="ctr"/>
            <a:r>
              <a:rPr lang="en-US" altLang="el-GR" sz="5400" b="1" cap="none" spc="0" dirty="0">
                <a:ln w="12700">
                  <a:solidFill>
                    <a:schemeClr val="accent1"/>
                  </a:solidFill>
                  <a:prstDash val="solid"/>
                </a:ln>
                <a:solidFill>
                  <a:srgbClr val="FF3399"/>
                </a:solidFill>
                <a:latin typeface="Arial" panose="020B0604020202020204" pitchFamily="34" charset="0"/>
                <a:cs typeface="Arial" panose="020B0604020202020204" pitchFamily="34" charset="0"/>
                <a:sym typeface="Wingdings" panose="05000000000000000000" pitchFamily="2" charset="2"/>
              </a:rPr>
              <a:t> </a:t>
            </a:r>
            <a:r>
              <a:rPr lang="el-GR" altLang="el-GR" sz="5400" b="1" cap="none" spc="0" dirty="0">
                <a:ln w="12700">
                  <a:solidFill>
                    <a:schemeClr val="accent1"/>
                  </a:solidFill>
                  <a:prstDash val="solid"/>
                </a:ln>
                <a:solidFill>
                  <a:srgbClr val="FF3399"/>
                </a:solidFill>
                <a:latin typeface="Arial" panose="020B0604020202020204" pitchFamily="34" charset="0"/>
                <a:cs typeface="Arial" panose="020B0604020202020204" pitchFamily="34" charset="0"/>
              </a:rPr>
              <a:t>Σας ευχαριστώ </a:t>
            </a:r>
            <a:r>
              <a:rPr lang="en-US" altLang="el-GR" sz="5400" b="1" cap="none" spc="0" dirty="0">
                <a:ln w="12700">
                  <a:solidFill>
                    <a:schemeClr val="accent1"/>
                  </a:solidFill>
                  <a:prstDash val="solid"/>
                </a:ln>
                <a:solidFill>
                  <a:srgbClr val="FF3399"/>
                </a:solidFill>
                <a:latin typeface="Arial" panose="020B0604020202020204" pitchFamily="34" charset="0"/>
                <a:cs typeface="Arial" panose="020B0604020202020204" pitchFamily="34" charset="0"/>
                <a:sym typeface="Wingdings" panose="05000000000000000000" pitchFamily="2" charset="2"/>
              </a:rPr>
              <a:t> </a:t>
            </a:r>
            <a:endParaRPr lang="el-GR" sz="5400" b="1" cap="none" spc="0" dirty="0">
              <a:ln w="12700">
                <a:solidFill>
                  <a:schemeClr val="accent1"/>
                </a:solidFill>
                <a:prstDash val="solid"/>
              </a:ln>
              <a:solidFill>
                <a:srgbClr val="FF3399"/>
              </a:solidFill>
            </a:endParaRPr>
          </a:p>
        </p:txBody>
      </p:sp>
    </p:spTree>
    <p:extLst>
      <p:ext uri="{BB962C8B-B14F-4D97-AF65-F5344CB8AC3E}">
        <p14:creationId xmlns:p14="http://schemas.microsoft.com/office/powerpoint/2010/main" val="378205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Βιολογικό φύλο </a:t>
            </a:r>
            <a:r>
              <a:rPr lang="en-US" sz="2800" b="1" dirty="0">
                <a:latin typeface="Arial" panose="020B0604020202020204" pitchFamily="34" charset="0"/>
                <a:cs typeface="Arial" panose="020B0604020202020204" pitchFamily="34" charset="0"/>
              </a:rPr>
              <a:t>vs. </a:t>
            </a:r>
            <a:r>
              <a:rPr lang="el-GR" sz="2800" b="1" dirty="0">
                <a:latin typeface="Arial" panose="020B0604020202020204" pitchFamily="34" charset="0"/>
                <a:cs typeface="Arial" panose="020B0604020202020204" pitchFamily="34" charset="0"/>
              </a:rPr>
              <a:t>Κοινωνικό φύλο</a:t>
            </a:r>
          </a:p>
        </p:txBody>
      </p:sp>
      <p:sp>
        <p:nvSpPr>
          <p:cNvPr id="3" name="Content Placeholder 2"/>
          <p:cNvSpPr>
            <a:spLocks noGrp="1"/>
          </p:cNvSpPr>
          <p:nvPr>
            <p:ph idx="1"/>
          </p:nvPr>
        </p:nvSpPr>
        <p:spPr>
          <a:xfrm>
            <a:off x="914400" y="2530136"/>
            <a:ext cx="10493406" cy="3666478"/>
          </a:xfrm>
        </p:spPr>
        <p:txBody>
          <a:bodyPr>
            <a:normAutofit lnSpcReduction="10000"/>
          </a:bodyPr>
          <a:lstStyle/>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Μέχρι τη δεκαετία του 1970, ο όρος φύλο (</a:t>
            </a:r>
            <a:r>
              <a:rPr lang="el-GR" sz="2000" dirty="0" err="1">
                <a:solidFill>
                  <a:schemeClr val="tx1"/>
                </a:solidFill>
                <a:latin typeface="Arial" panose="020B0604020202020204" pitchFamily="34" charset="0"/>
                <a:cs typeface="Arial" panose="020B0604020202020204" pitchFamily="34" charset="0"/>
              </a:rPr>
              <a:t>sex</a:t>
            </a:r>
            <a:r>
              <a:rPr lang="el-GR" sz="2000" dirty="0">
                <a:solidFill>
                  <a:schemeClr val="tx1"/>
                </a:solidFill>
                <a:latin typeface="Arial" panose="020B0604020202020204" pitchFamily="34" charset="0"/>
                <a:cs typeface="Arial" panose="020B0604020202020204" pitchFamily="34" charset="0"/>
              </a:rPr>
              <a:t>) αναφερόταν στο βιολογικό φύλο </a:t>
            </a:r>
            <a:endParaRPr lang="en-US" sz="20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Όρος για να αναφερθεί κάποιος σε αγόρια/άνδρες και κορίτσια/γυναίκες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Πιο πρόσφατα, έχει υιοθετηθεί και ο όρος κοινωνικό φύλο (γένος/</a:t>
            </a:r>
            <a:r>
              <a:rPr lang="el-GR" sz="2000" dirty="0" err="1">
                <a:solidFill>
                  <a:schemeClr val="tx1"/>
                </a:solidFill>
                <a:latin typeface="Arial" panose="020B0604020202020204" pitchFamily="34" charset="0"/>
                <a:cs typeface="Arial" panose="020B0604020202020204" pitchFamily="34" charset="0"/>
              </a:rPr>
              <a:t>gender</a:t>
            </a:r>
            <a:r>
              <a:rPr lang="el-GR" sz="2000" dirty="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Είναι διαφορετικές έννοιες; Αν ναι, ποιες είναι οι διαφορές τους;</a:t>
            </a:r>
            <a:endParaRPr lang="en-US" sz="20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l-GR" sz="2000" b="1" dirty="0">
                <a:solidFill>
                  <a:schemeClr val="tx1"/>
                </a:solidFill>
                <a:latin typeface="Arial" panose="020B0604020202020204" pitchFamily="34" charset="0"/>
                <a:cs typeface="Arial" panose="020B0604020202020204" pitchFamily="34" charset="0"/>
              </a:rPr>
              <a:t>Φύλο (βιολογικό φύλο)</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οι βιολογικές πτυχές του να είναι κάποιος άνδρας ή γυναίκα (π.χ., ορμόνες, τα χρωμοσώματα, τα γεννητικά όργανα) </a:t>
            </a:r>
          </a:p>
          <a:p>
            <a:pPr>
              <a:buFont typeface="Wingdings" panose="05000000000000000000" pitchFamily="2" charset="2"/>
              <a:buChar char="§"/>
            </a:pPr>
            <a:r>
              <a:rPr lang="el-GR" sz="2000" b="1" dirty="0">
                <a:solidFill>
                  <a:schemeClr val="tx1"/>
                </a:solidFill>
                <a:latin typeface="Arial" panose="020B0604020202020204" pitchFamily="34" charset="0"/>
                <a:cs typeface="Arial" panose="020B0604020202020204" pitchFamily="34" charset="0"/>
              </a:rPr>
              <a:t>Γένος (κοινωνικό φύλο)</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οι πτυχές του να είναι κάποιος άνδρας ή γυναίκα κοινωνικές ή πολιτιστικές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Πόσο εύκολο είναι να γνωρίζουμε τι είναι βιολογικό και τι περιβαλλοντικό</a:t>
            </a:r>
            <a:r>
              <a:rPr lang="en-US" sz="2000" dirty="0">
                <a:solidFill>
                  <a:schemeClr val="tx1"/>
                </a:solidFill>
                <a:latin typeface="Arial" panose="020B0604020202020204" pitchFamily="34" charset="0"/>
                <a:cs typeface="Arial" panose="020B0604020202020204" pitchFamily="34" charset="0"/>
              </a:rPr>
              <a:t>;</a:t>
            </a:r>
            <a:endParaRPr lang="el-GR" sz="20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l-G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8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rmAutofit/>
          </a:bodyPr>
          <a:lstStyle/>
          <a:p>
            <a:pPr algn="ctr"/>
            <a:r>
              <a:rPr lang="el-GR" sz="2800" b="1" dirty="0">
                <a:latin typeface="Arial" panose="020B0604020202020204" pitchFamily="34" charset="0"/>
                <a:cs typeface="Arial" panose="020B0604020202020204" pitchFamily="34" charset="0"/>
              </a:rPr>
              <a:t>Ταυτότητα φύλου</a:t>
            </a:r>
          </a:p>
        </p:txBody>
      </p:sp>
      <p:sp>
        <p:nvSpPr>
          <p:cNvPr id="3" name="Content Placeholder 2"/>
          <p:cNvSpPr>
            <a:spLocks noGrp="1"/>
          </p:cNvSpPr>
          <p:nvPr>
            <p:ph idx="1"/>
          </p:nvPr>
        </p:nvSpPr>
        <p:spPr>
          <a:xfrm>
            <a:off x="887766" y="2556768"/>
            <a:ext cx="10422385" cy="3586579"/>
          </a:xfrm>
        </p:spPr>
        <p:txBody>
          <a:bodyPr>
            <a:normAutofit fontScale="92500" lnSpcReduction="10000"/>
          </a:bodyPr>
          <a:lstStyle/>
          <a:p>
            <a:pPr>
              <a:buFont typeface="Wingdings" panose="05000000000000000000" pitchFamily="2" charset="2"/>
              <a:buChar char="§"/>
            </a:pPr>
            <a:r>
              <a:rPr lang="el-GR" sz="2000" b="1" dirty="0">
                <a:solidFill>
                  <a:schemeClr val="tx1"/>
                </a:solidFill>
                <a:latin typeface="Arial" panose="020B0604020202020204" pitchFamily="34" charset="0"/>
                <a:cs typeface="Arial" panose="020B0604020202020204" pitchFamily="34" charset="0"/>
              </a:rPr>
              <a:t>Ταυτότητα φύλου</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η γνώση που έχουν τ’ άτομα στο αν είναι αρσενικά ή θηλυκά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Στα παιδιά, αυτό συνδέεται με το να είναι σε θέση να απαντήσουν με αξιοπιστία στο ερώτημα «Είσαι αγόρι ή κορίτσι;» </a:t>
            </a:r>
          </a:p>
          <a:p>
            <a:pPr marL="45720" indent="0">
              <a:buNone/>
            </a:pPr>
            <a:r>
              <a:rPr lang="el-GR" sz="2000" b="1" dirty="0">
                <a:latin typeface="Arial" panose="020B0604020202020204" pitchFamily="34" charset="0"/>
                <a:cs typeface="Arial" panose="020B0604020202020204" pitchFamily="34" charset="0"/>
                <a:sym typeface="Wingdings" panose="05000000000000000000" pitchFamily="2" charset="2"/>
              </a:rPr>
              <a:t></a:t>
            </a:r>
            <a:r>
              <a:rPr lang="el-GR"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l-GR" sz="2000" dirty="0">
                <a:solidFill>
                  <a:schemeClr val="tx1"/>
                </a:solidFill>
                <a:latin typeface="Arial" panose="020B0604020202020204" pitchFamily="34" charset="0"/>
                <a:cs typeface="Arial" panose="020B0604020202020204" pitchFamily="34" charset="0"/>
              </a:rPr>
              <a:t>τα περισσότερα παιδιά μπορούν να το απαντήσουν στην ηλικία των 2,5 ετών </a:t>
            </a:r>
          </a:p>
          <a:p>
            <a:pPr>
              <a:buFont typeface="Wingdings" panose="05000000000000000000" pitchFamily="2" charset="2"/>
              <a:buChar char="§"/>
            </a:pPr>
            <a:r>
              <a:rPr lang="el-GR" sz="2000" b="1" dirty="0">
                <a:solidFill>
                  <a:schemeClr val="tx1"/>
                </a:solidFill>
                <a:latin typeface="Arial" panose="020B0604020202020204" pitchFamily="34" charset="0"/>
                <a:cs typeface="Arial" panose="020B0604020202020204" pitchFamily="34" charset="0"/>
              </a:rPr>
              <a:t>Ταυτότητα φύλου</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το πόσο όμοιοι νιώθουν με άλλα παιδιά του ιδίου φύλου, ή και ικανοποίηση στο να έχουν το συγκεκριμένο φύλο.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Νιώθουν όλα τα άτομα άνετα με την κατηγορία του φύλου που τους ανατέθηκε κατά τη γέννηση τους</a:t>
            </a:r>
            <a:r>
              <a:rPr lang="en-US" sz="2000" dirty="0">
                <a:solidFill>
                  <a:schemeClr val="tx1"/>
                </a:solidFill>
                <a:latin typeface="Arial" panose="020B0604020202020204" pitchFamily="34" charset="0"/>
                <a:cs typeface="Arial" panose="020B0604020202020204" pitchFamily="34" charset="0"/>
              </a:rPr>
              <a:t>;</a:t>
            </a:r>
            <a:r>
              <a:rPr lang="el-GR" sz="2000" dirty="0">
                <a:solidFill>
                  <a:schemeClr val="tx1"/>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l-GR" sz="1600" dirty="0">
                <a:solidFill>
                  <a:schemeClr val="tx1"/>
                </a:solidFill>
                <a:latin typeface="Arial" panose="020B0604020202020204" pitchFamily="34" charset="0"/>
                <a:cs typeface="Arial" panose="020B0604020202020204" pitchFamily="34" charset="0"/>
              </a:rPr>
              <a:t>Διαταραχή της ταυτότητας του φύλου (</a:t>
            </a:r>
            <a:r>
              <a:rPr lang="el-GR" sz="1600" dirty="0" err="1">
                <a:solidFill>
                  <a:schemeClr val="tx1"/>
                </a:solidFill>
                <a:latin typeface="Arial" panose="020B0604020202020204" pitchFamily="34" charset="0"/>
                <a:cs typeface="Arial" panose="020B0604020202020204" pitchFamily="34" charset="0"/>
              </a:rPr>
              <a:t>gender</a:t>
            </a:r>
            <a:r>
              <a:rPr lang="el-GR" sz="1600" dirty="0">
                <a:solidFill>
                  <a:schemeClr val="tx1"/>
                </a:solidFill>
                <a:latin typeface="Arial" panose="020B0604020202020204" pitchFamily="34" charset="0"/>
                <a:cs typeface="Arial" panose="020B0604020202020204" pitchFamily="34" charset="0"/>
              </a:rPr>
              <a:t> </a:t>
            </a:r>
            <a:r>
              <a:rPr lang="el-GR" sz="1600" dirty="0" err="1">
                <a:solidFill>
                  <a:schemeClr val="tx1"/>
                </a:solidFill>
                <a:latin typeface="Arial" panose="020B0604020202020204" pitchFamily="34" charset="0"/>
                <a:cs typeface="Arial" panose="020B0604020202020204" pitchFamily="34" charset="0"/>
              </a:rPr>
              <a:t>identity</a:t>
            </a:r>
            <a:r>
              <a:rPr lang="el-GR" sz="1600" dirty="0">
                <a:solidFill>
                  <a:schemeClr val="tx1"/>
                </a:solidFill>
                <a:latin typeface="Arial" panose="020B0604020202020204" pitchFamily="34" charset="0"/>
                <a:cs typeface="Arial" panose="020B0604020202020204" pitchFamily="34" charset="0"/>
              </a:rPr>
              <a:t> </a:t>
            </a:r>
            <a:r>
              <a:rPr lang="el-GR" sz="1600" dirty="0" err="1">
                <a:solidFill>
                  <a:schemeClr val="tx1"/>
                </a:solidFill>
                <a:latin typeface="Arial" panose="020B0604020202020204" pitchFamily="34" charset="0"/>
                <a:cs typeface="Arial" panose="020B0604020202020204" pitchFamily="34" charset="0"/>
              </a:rPr>
              <a:t>disorder</a:t>
            </a:r>
            <a:r>
              <a:rPr lang="el-GR"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a:t>
            </a:r>
            <a:r>
              <a:rPr lang="el-GR" sz="1600" dirty="0">
                <a:solidFill>
                  <a:schemeClr val="tx1"/>
                </a:solidFill>
                <a:latin typeface="Arial" panose="020B0604020202020204" pitchFamily="34" charset="0"/>
                <a:cs typeface="Arial" panose="020B0604020202020204" pitchFamily="34" charset="0"/>
              </a:rPr>
              <a:t> διαταραχή στην οποία το παιδί βιώνει έντονη δυσφορία με το ανατομικό του φύλο, ενώ παράλληλα παρουσιάζει επίμονη και έντονη ταύτιση με το αντίθετο φύλο. </a:t>
            </a:r>
          </a:p>
          <a:p>
            <a:pPr>
              <a:buFont typeface="Wingdings" panose="05000000000000000000" pitchFamily="2" charset="2"/>
              <a:buChar char="§"/>
            </a:pPr>
            <a:endParaRPr lang="el-G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0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Autofit/>
          </a:bodyPr>
          <a:lstStyle/>
          <a:p>
            <a:pPr algn="ctr"/>
            <a:r>
              <a:rPr lang="el-GR" sz="2800" b="1" dirty="0">
                <a:latin typeface="Arial" panose="020B0604020202020204" pitchFamily="34" charset="0"/>
                <a:cs typeface="Arial" panose="020B0604020202020204" pitchFamily="34" charset="0"/>
              </a:rPr>
              <a:t>Σεξουαλικός προσανατολισμός (</a:t>
            </a:r>
            <a:r>
              <a:rPr lang="en-US" sz="2800" b="1" dirty="0">
                <a:latin typeface="Arial" panose="020B0604020202020204" pitchFamily="34" charset="0"/>
                <a:cs typeface="Arial" panose="020B0604020202020204" pitchFamily="34" charset="0"/>
              </a:rPr>
              <a:t>Sexual Orientation</a:t>
            </a:r>
            <a:r>
              <a:rPr lang="el-GR" sz="2800" b="1" dirty="0">
                <a:latin typeface="Arial" panose="020B0604020202020204" pitchFamily="34" charset="0"/>
                <a:cs typeface="Arial" panose="020B0604020202020204" pitchFamily="34" charset="0"/>
              </a:rPr>
              <a:t>) και Σεξουαλική ταυτότητα (</a:t>
            </a:r>
            <a:r>
              <a:rPr lang="en-US" sz="2800" b="1" dirty="0">
                <a:latin typeface="Arial" panose="020B0604020202020204" pitchFamily="34" charset="0"/>
                <a:cs typeface="Arial" panose="020B0604020202020204" pitchFamily="34" charset="0"/>
              </a:rPr>
              <a:t>Sexual Identity</a:t>
            </a:r>
            <a:r>
              <a:rPr lang="el-GR" sz="2800" b="1" dirty="0">
                <a:latin typeface="Arial" panose="020B0604020202020204" pitchFamily="34" charset="0"/>
                <a:cs typeface="Arial" panose="020B0604020202020204" pitchFamily="34" charset="0"/>
              </a:rPr>
              <a:t>)</a:t>
            </a:r>
            <a:endParaRPr lang="el-GR"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19090" y="2521258"/>
            <a:ext cx="10635450" cy="1403042"/>
          </a:xfrm>
        </p:spPr>
        <p:txBody>
          <a:bodyPr>
            <a:normAutofit fontScale="70000" lnSpcReduction="20000"/>
          </a:bodyPr>
          <a:lstStyle/>
          <a:p>
            <a:pPr>
              <a:buFont typeface="Wingdings" panose="05000000000000000000" pitchFamily="2" charset="2"/>
              <a:buChar char="§"/>
            </a:pPr>
            <a:r>
              <a:rPr lang="el-GR" sz="2000" b="1" dirty="0">
                <a:solidFill>
                  <a:schemeClr val="tx1"/>
                </a:solidFill>
                <a:latin typeface="Arial" panose="020B0604020202020204" pitchFamily="34" charset="0"/>
                <a:cs typeface="Arial" panose="020B0604020202020204" pitchFamily="34" charset="0"/>
              </a:rPr>
              <a:t>Σεξουαλικός προσανατολισμός</a:t>
            </a:r>
            <a:r>
              <a:rPr lang="en-US" sz="2000" b="1" dirty="0">
                <a:solidFill>
                  <a:schemeClr val="tx1"/>
                </a:solidFill>
                <a:latin typeface="Arial" panose="020B0604020202020204" pitchFamily="34" charset="0"/>
                <a:cs typeface="Arial" panose="020B0604020202020204" pitchFamily="34" charset="0"/>
              </a:rPr>
              <a:t>:</a:t>
            </a:r>
            <a:r>
              <a:rPr lang="el-GR" sz="2000" b="1" i="1" dirty="0">
                <a:solidFill>
                  <a:schemeClr val="tx1"/>
                </a:solidFill>
                <a:latin typeface="Arial" panose="020B0604020202020204" pitchFamily="34" charset="0"/>
                <a:cs typeface="Arial" panose="020B0604020202020204" pitchFamily="34" charset="0"/>
              </a:rPr>
              <a:t> τα </a:t>
            </a:r>
            <a:r>
              <a:rPr lang="el-GR" sz="2000" dirty="0">
                <a:solidFill>
                  <a:schemeClr val="tx1"/>
                </a:solidFill>
                <a:latin typeface="Arial" panose="020B0604020202020204" pitchFamily="34" charset="0"/>
                <a:cs typeface="Arial" panose="020B0604020202020204" pitchFamily="34" charset="0"/>
              </a:rPr>
              <a:t>αισθήματα σεξουαλικής έλξης ή σεξουαλικής συμπεριφοράς είτε προς άτομα του ιδίου φύλου, του αντίθετου φύλου, ή και προς τα δύο φύλα </a:t>
            </a:r>
          </a:p>
          <a:p>
            <a:pPr>
              <a:buFont typeface="Wingdings" panose="05000000000000000000" pitchFamily="2" charset="2"/>
              <a:buChar char="§"/>
            </a:pPr>
            <a:r>
              <a:rPr lang="el-GR" sz="2000" b="1" dirty="0">
                <a:solidFill>
                  <a:schemeClr val="tx1"/>
                </a:solidFill>
                <a:latin typeface="Arial" panose="020B0604020202020204" pitchFamily="34" charset="0"/>
                <a:cs typeface="Arial" panose="020B0604020202020204" pitchFamily="34" charset="0"/>
              </a:rPr>
              <a:t>Σεξουαλική ταυτότητα: </a:t>
            </a:r>
            <a:r>
              <a:rPr lang="el-GR" sz="2000" dirty="0">
                <a:solidFill>
                  <a:schemeClr val="tx1"/>
                </a:solidFill>
                <a:latin typeface="Arial" panose="020B0604020202020204" pitchFamily="34" charset="0"/>
                <a:cs typeface="Arial" panose="020B0604020202020204" pitchFamily="34" charset="0"/>
              </a:rPr>
              <a:t>ο αυτοπροσδιορισμός που δίνουν οι άνθρωποι [ετεροφυλόφιλοι (</a:t>
            </a:r>
            <a:r>
              <a:rPr lang="en-US" sz="2000" dirty="0">
                <a:solidFill>
                  <a:schemeClr val="tx1"/>
                </a:solidFill>
                <a:latin typeface="Arial" panose="020B0604020202020204" pitchFamily="34" charset="0"/>
                <a:cs typeface="Arial" panose="020B0604020202020204" pitchFamily="34" charset="0"/>
              </a:rPr>
              <a:t>heterosexuals</a:t>
            </a:r>
            <a:r>
              <a:rPr lang="el-GR" sz="2000" dirty="0">
                <a:solidFill>
                  <a:schemeClr val="tx1"/>
                </a:solidFill>
                <a:latin typeface="Arial" panose="020B0604020202020204" pitchFamily="34" charset="0"/>
                <a:cs typeface="Arial" panose="020B0604020202020204" pitchFamily="34" charset="0"/>
              </a:rPr>
              <a:t>), ομοφυλόφιλοι (</a:t>
            </a:r>
            <a:r>
              <a:rPr lang="en-US" sz="2000" dirty="0">
                <a:solidFill>
                  <a:schemeClr val="tx1"/>
                </a:solidFill>
                <a:latin typeface="Arial" panose="020B0604020202020204" pitchFamily="34" charset="0"/>
                <a:cs typeface="Arial" panose="020B0604020202020204" pitchFamily="34" charset="0"/>
              </a:rPr>
              <a:t>homosexuals</a:t>
            </a:r>
            <a:r>
              <a:rPr lang="el-GR" sz="2000" dirty="0">
                <a:solidFill>
                  <a:schemeClr val="tx1"/>
                </a:solidFill>
                <a:latin typeface="Arial" panose="020B0604020202020204" pitchFamily="34" charset="0"/>
                <a:cs typeface="Arial" panose="020B0604020202020204" pitchFamily="34" charset="0"/>
              </a:rPr>
              <a:t>), ή αμφιφυλόφιλοι (</a:t>
            </a:r>
            <a:r>
              <a:rPr lang="en-US" sz="2000" dirty="0">
                <a:solidFill>
                  <a:schemeClr val="tx1"/>
                </a:solidFill>
                <a:latin typeface="Arial" panose="020B0604020202020204" pitchFamily="34" charset="0"/>
                <a:cs typeface="Arial" panose="020B0604020202020204" pitchFamily="34" charset="0"/>
              </a:rPr>
              <a:t>bisexuals</a:t>
            </a:r>
            <a:r>
              <a:rPr lang="el-GR" sz="2000" dirty="0">
                <a:solidFill>
                  <a:schemeClr val="tx1"/>
                </a:solidFill>
                <a:latin typeface="Arial" panose="020B0604020202020204" pitchFamily="34" charset="0"/>
                <a:cs typeface="Arial" panose="020B0604020202020204" pitchFamily="34" charset="0"/>
              </a:rPr>
              <a:t>)]</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Η έλξη προς άτομα του ιδίου φύλου όσο και οι ομόφυλες συμπεριφορές υπήρξαν σε όλη την ιστορία της ανθρωπότητας</a:t>
            </a:r>
          </a:p>
        </p:txBody>
      </p:sp>
      <p:sp>
        <p:nvSpPr>
          <p:cNvPr id="5" name="Content Placeholder 2"/>
          <p:cNvSpPr txBox="1">
            <a:spLocks/>
          </p:cNvSpPr>
          <p:nvPr/>
        </p:nvSpPr>
        <p:spPr>
          <a:xfrm>
            <a:off x="825623" y="4048217"/>
            <a:ext cx="7910004" cy="2028733"/>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Ωστόσο, σεξουαλικές ταυτότητες, βρέθηκαν μετά το τέλος του 19ου αιώνα</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Κατά τη διάρκεια του 20ου αιώνα, αυξήθηκε σημαντικά ο αριθμός των ατόμων που </a:t>
            </a:r>
            <a:r>
              <a:rPr lang="el-GR" sz="2000" dirty="0" err="1">
                <a:solidFill>
                  <a:schemeClr val="tx1"/>
                </a:solidFill>
                <a:latin typeface="Arial" panose="020B0604020202020204" pitchFamily="34" charset="0"/>
                <a:cs typeface="Arial" panose="020B0604020202020204" pitchFamily="34" charset="0"/>
              </a:rPr>
              <a:t>αυτοπροσδιορίζονται</a:t>
            </a:r>
            <a:r>
              <a:rPr lang="el-GR" sz="2000" dirty="0">
                <a:solidFill>
                  <a:schemeClr val="tx1"/>
                </a:solidFill>
                <a:latin typeface="Arial" panose="020B0604020202020204" pitchFamily="34" charset="0"/>
                <a:cs typeface="Arial" panose="020B0604020202020204" pitchFamily="34" charset="0"/>
              </a:rPr>
              <a:t> ως λεσβίες, γκέι, ή αμφιφυλόφιλοι</a:t>
            </a:r>
          </a:p>
          <a:p>
            <a:pPr>
              <a:buFont typeface="Wingdings" panose="05000000000000000000" pitchFamily="2" charset="2"/>
              <a:buChar char="§"/>
            </a:pPr>
            <a:endParaRPr lang="el-GR" sz="2000" b="1" dirty="0">
              <a:solidFill>
                <a:schemeClr val="tx1"/>
              </a:solidFill>
              <a:latin typeface="Arial" panose="020B0604020202020204" pitchFamily="34" charset="0"/>
              <a:cs typeface="Arial" panose="020B0604020202020204" pitchFamily="34" charset="0"/>
            </a:endParaRPr>
          </a:p>
        </p:txBody>
      </p:sp>
      <p:pic>
        <p:nvPicPr>
          <p:cNvPr id="6" name="Picture 5" descr="https://propelsteps.files.wordpress.com/2013/12/sexual-orientation.jpg?w=585">
            <a:hlinkClick r:id="rId2"/>
          </p:cNvPr>
          <p:cNvPicPr/>
          <p:nvPr/>
        </p:nvPicPr>
        <p:blipFill rotWithShape="1">
          <a:blip r:embed="rId3">
            <a:extLst>
              <a:ext uri="{28A0092B-C50C-407E-A947-70E740481C1C}">
                <a14:useLocalDpi xmlns:a14="http://schemas.microsoft.com/office/drawing/2010/main" val="0"/>
              </a:ext>
            </a:extLst>
          </a:blip>
          <a:srcRect l="4088" t="4717" r="3460" b="7861"/>
          <a:stretch/>
        </p:blipFill>
        <p:spPr bwMode="auto">
          <a:xfrm>
            <a:off x="8915400" y="3924300"/>
            <a:ext cx="2341485" cy="22545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58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781050"/>
            <a:ext cx="9875520" cy="633413"/>
          </a:xfrm>
        </p:spPr>
        <p:txBody>
          <a:bodyPr>
            <a:noAutofit/>
          </a:bodyPr>
          <a:lstStyle/>
          <a:p>
            <a:pPr algn="ctr"/>
            <a:r>
              <a:rPr lang="el-GR" sz="2800" b="1" dirty="0">
                <a:latin typeface="Arial" panose="020B0604020202020204" pitchFamily="34" charset="0"/>
                <a:cs typeface="Arial" panose="020B0604020202020204" pitchFamily="34" charset="0"/>
              </a:rPr>
              <a:t>Στερεότυπα φύλου</a:t>
            </a:r>
            <a:endParaRPr lang="el-GR"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3580" y="2459113"/>
            <a:ext cx="10715348" cy="3709851"/>
          </a:xfrm>
        </p:spPr>
        <p:txBody>
          <a:bodyPr>
            <a:normAutofit fontScale="92500" lnSpcReduction="20000"/>
          </a:bodyPr>
          <a:lstStyle/>
          <a:p>
            <a:pPr>
              <a:buFont typeface="Wingdings" panose="05000000000000000000" pitchFamily="2" charset="2"/>
              <a:buChar char="§"/>
            </a:pPr>
            <a:r>
              <a:rPr lang="el-GR" sz="2000" b="1" dirty="0">
                <a:solidFill>
                  <a:schemeClr val="tx1"/>
                </a:solidFill>
                <a:latin typeface="Arial" panose="020B0604020202020204" pitchFamily="34" charset="0"/>
                <a:cs typeface="Arial" panose="020B0604020202020204" pitchFamily="34" charset="0"/>
              </a:rPr>
              <a:t>Στερεότυπα: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Είναι</a:t>
            </a:r>
            <a:r>
              <a:rPr lang="el-GR" sz="2000" b="1"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αντιλήψεις για μέλη μιας συγκεκριμένης ομάδας απλά και μόνο επειδή ανήκουν στην εν λόγω ομάδα </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Είναι αυτόματα και επιδρούν στον τρόπο που αλληλοεπιδρούμε με άλλα άτομα</a:t>
            </a:r>
          </a:p>
          <a:p>
            <a:pPr>
              <a:buFont typeface="Wingdings" panose="05000000000000000000" pitchFamily="2" charset="2"/>
              <a:buChar char="§"/>
            </a:pPr>
            <a:r>
              <a:rPr lang="el-GR" sz="2000" dirty="0">
                <a:solidFill>
                  <a:schemeClr val="tx1"/>
                </a:solidFill>
                <a:latin typeface="Arial" panose="020B0604020202020204" pitchFamily="34" charset="0"/>
                <a:cs typeface="Arial" panose="020B0604020202020204" pitchFamily="34" charset="0"/>
              </a:rPr>
              <a:t>Οδηγούν σε σεξισμό (μορφή ρατσισμού): </a:t>
            </a:r>
            <a:r>
              <a:rPr lang="el-GR" sz="2000" b="1" dirty="0">
                <a:solidFill>
                  <a:srgbClr val="FF0000"/>
                </a:solidFill>
                <a:latin typeface="Arial" panose="020B0604020202020204" pitchFamily="34" charset="0"/>
                <a:cs typeface="Arial" panose="020B0604020202020204" pitchFamily="34" charset="0"/>
              </a:rPr>
              <a:t>γενικά ανθρώπινα χαρακτηριστικά </a:t>
            </a:r>
            <a:r>
              <a:rPr lang="el-GR" sz="2000" b="1" dirty="0">
                <a:solidFill>
                  <a:schemeClr val="tx1"/>
                </a:solidFill>
                <a:latin typeface="Arial" panose="020B0604020202020204" pitchFamily="34" charset="0"/>
                <a:cs typeface="Arial" panose="020B0604020202020204" pitchFamily="34" charset="0"/>
              </a:rPr>
              <a:t>αποδίδονται σε ένα φύλο με σκοπό τον έλεγχό του.</a:t>
            </a:r>
            <a:r>
              <a:rPr lang="en-US" sz="2000" b="1" dirty="0">
                <a:solidFill>
                  <a:schemeClr val="tx1"/>
                </a:solidFill>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γκρίνια</a:t>
            </a:r>
            <a:r>
              <a:rPr lang="el-GR" sz="2000" b="1" dirty="0">
                <a:solidFill>
                  <a:schemeClr val="tx1"/>
                </a:solidFill>
                <a:latin typeface="Arial" panose="020B0604020202020204" pitchFamily="34" charset="0"/>
                <a:cs typeface="Arial" panose="020B0604020202020204" pitchFamily="34" charset="0"/>
              </a:rPr>
              <a:t> </a:t>
            </a:r>
            <a:r>
              <a:rPr lang="el-GR" sz="2000" b="1" dirty="0">
                <a:solidFill>
                  <a:srgbClr val="0070C0"/>
                </a:solidFill>
                <a:latin typeface="Arial" panose="020B0604020202020204" pitchFamily="34" charset="0"/>
                <a:cs typeface="Arial" panose="020B0604020202020204" pitchFamily="34" charset="0"/>
              </a:rPr>
              <a:t>=&gt; γυναίκες</a:t>
            </a:r>
            <a:r>
              <a:rPr lang="en-US" sz="2000" b="1" dirty="0">
                <a:solidFill>
                  <a:schemeClr val="tx1"/>
                </a:solidFill>
                <a:latin typeface="Arial" panose="020B0604020202020204" pitchFamily="34" charset="0"/>
                <a:cs typeface="Arial" panose="020B0604020202020204" pitchFamily="34" charset="0"/>
              </a:rPr>
              <a:t>)</a:t>
            </a:r>
            <a:endParaRPr lang="el-GR" sz="2000" b="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l-GR" sz="2000" b="1" dirty="0">
                <a:solidFill>
                  <a:schemeClr val="tx1"/>
                </a:solidFill>
                <a:latin typeface="Arial" panose="020B0604020202020204" pitchFamily="34" charset="0"/>
                <a:cs typeface="Arial" panose="020B0604020202020204" pitchFamily="34" charset="0"/>
              </a:rPr>
              <a:t>Στερεότυπα φύλου</a:t>
            </a:r>
            <a:r>
              <a:rPr lang="en-US" sz="2000" b="1"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πεποιθήσεις σχετικά με το τι χαρακτηρίζει τους άνδρες και γυναίκες</a:t>
            </a:r>
            <a:r>
              <a:rPr lang="en-US" sz="2000" dirty="0">
                <a:solidFill>
                  <a:schemeClr val="tx1"/>
                </a:solidFill>
                <a:latin typeface="Arial" panose="020B0604020202020204" pitchFamily="34" charset="0"/>
                <a:cs typeface="Arial" panose="020B0604020202020204" pitchFamily="34" charset="0"/>
              </a:rPr>
              <a:t> </a:t>
            </a:r>
            <a:r>
              <a:rPr lang="el-GR" sz="2000" dirty="0">
                <a:solidFill>
                  <a:schemeClr val="tx1"/>
                </a:solidFill>
                <a:latin typeface="Arial" panose="020B0604020202020204" pitchFamily="34" charset="0"/>
                <a:cs typeface="Arial" panose="020B0604020202020204" pitchFamily="34" charset="0"/>
              </a:rPr>
              <a:t>(=χαρακτηριστικά της προσωπικότητας, φυσικά χαρακτηριστικά, τους ρόλους τους, επαγγέλματα).</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Στερεότυπα για άνδρες: ψηλοί, δυνατοί και ανθεκτικοί, με αυτοπεποίθηση, και ανεξάρτητοι</a:t>
            </a:r>
          </a:p>
          <a:p>
            <a:pPr>
              <a:buFont typeface="Wingdings" panose="05000000000000000000" pitchFamily="2" charset="2"/>
              <a:buChar char="v"/>
            </a:pPr>
            <a:r>
              <a:rPr lang="el-GR" sz="2000" dirty="0">
                <a:solidFill>
                  <a:schemeClr val="tx1"/>
                </a:solidFill>
                <a:latin typeface="Arial" panose="020B0604020202020204" pitchFamily="34" charset="0"/>
                <a:cs typeface="Arial" panose="020B0604020202020204" pitchFamily="34" charset="0"/>
              </a:rPr>
              <a:t>Στερεότυπα για γυναίκες: λεπτοκαμωμένες, χαριτωμένες, στοργικές, και ευγενικές</a:t>
            </a:r>
          </a:p>
          <a:p>
            <a:pPr>
              <a:buFont typeface="Wingdings" panose="05000000000000000000" pitchFamily="2" charset="2"/>
              <a:buChar char="§"/>
            </a:pPr>
            <a:endParaRPr lang="el-GR" sz="2000" dirty="0">
              <a:solidFill>
                <a:schemeClr val="tx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683580" y="5149050"/>
            <a:ext cx="10715348" cy="101991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Font typeface="Wingdings" panose="05000000000000000000" pitchFamily="2" charset="2"/>
              <a:buChar char="v"/>
            </a:pPr>
            <a:endParaRPr lang="el-G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42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32E2DC-F640-4AFF-A465-AAC63170CF80}"/>
              </a:ext>
            </a:extLst>
          </p:cNvPr>
          <p:cNvSpPr>
            <a:spLocks noGrp="1"/>
          </p:cNvSpPr>
          <p:nvPr>
            <p:ph type="title"/>
          </p:nvPr>
        </p:nvSpPr>
        <p:spPr/>
        <p:txBody>
          <a:bodyPr/>
          <a:lstStyle/>
          <a:p>
            <a:r>
              <a:rPr lang="el-GR" dirty="0"/>
              <a:t>Σεξισμός Ρατσισμός</a:t>
            </a:r>
            <a:endParaRPr lang="en-US" dirty="0"/>
          </a:p>
        </p:txBody>
      </p:sp>
      <p:sp>
        <p:nvSpPr>
          <p:cNvPr id="3" name="Θέση περιεχομένου 2">
            <a:extLst>
              <a:ext uri="{FF2B5EF4-FFF2-40B4-BE49-F238E27FC236}">
                <a16:creationId xmlns:a16="http://schemas.microsoft.com/office/drawing/2014/main" id="{1C512363-FB61-4176-850D-8B3BEDF95A55}"/>
              </a:ext>
            </a:extLst>
          </p:cNvPr>
          <p:cNvSpPr>
            <a:spLocks noGrp="1"/>
          </p:cNvSpPr>
          <p:nvPr>
            <p:ph idx="1"/>
          </p:nvPr>
        </p:nvSpPr>
        <p:spPr>
          <a:xfrm>
            <a:off x="6915705" y="2574523"/>
            <a:ext cx="4607511" cy="3613213"/>
          </a:xfrm>
        </p:spPr>
        <p:txBody>
          <a:bodyPr>
            <a:normAutofit fontScale="85000" lnSpcReduction="20000"/>
          </a:bodyPr>
          <a:lstStyle/>
          <a:p>
            <a:r>
              <a:rPr lang="el-GR" dirty="0"/>
              <a:t>Στηρίζεται στα στερεότυπα</a:t>
            </a:r>
          </a:p>
          <a:p>
            <a:r>
              <a:rPr lang="el-GR" dirty="0"/>
              <a:t>Τα στερεότυπα είναι σταθερές εικόνες που έχουμε για τον κόσμο</a:t>
            </a:r>
          </a:p>
          <a:p>
            <a:r>
              <a:rPr lang="el-GR" dirty="0"/>
              <a:t>Μηχανισμός στερεοτύπων μέσα από μία τριπλή διαδικασία:</a:t>
            </a:r>
          </a:p>
          <a:p>
            <a:r>
              <a:rPr lang="el-GR" dirty="0"/>
              <a:t>ΚΑΤΑΣΚΕΥΗ: Οι σταθερές εικόνες κατασκευάζονται από την κοινωνία</a:t>
            </a:r>
          </a:p>
          <a:p>
            <a:r>
              <a:rPr lang="el-GR" dirty="0"/>
              <a:t>ΔΡΑΣΗ: Οι σταθερές εικόνες αναπαράγονται με πράξεις - δράσεις</a:t>
            </a:r>
          </a:p>
          <a:p>
            <a:r>
              <a:rPr lang="el-GR" dirty="0"/>
              <a:t>ΡΗΤΟΡΕΙΑ: Οι σταθερές εικόνες δικαιολογούνται με λόγια-επιχειρήματα</a:t>
            </a:r>
            <a:endParaRPr lang="en-US" dirty="0"/>
          </a:p>
        </p:txBody>
      </p:sp>
      <p:pic>
        <p:nvPicPr>
          <p:cNvPr id="4" name="Εικόνα 3">
            <a:extLst>
              <a:ext uri="{FF2B5EF4-FFF2-40B4-BE49-F238E27FC236}">
                <a16:creationId xmlns:a16="http://schemas.microsoft.com/office/drawing/2014/main" id="{B38B1201-B129-40F3-825B-8F197AB7DDE4}"/>
              </a:ext>
            </a:extLst>
          </p:cNvPr>
          <p:cNvPicPr>
            <a:picLocks noChangeAspect="1"/>
          </p:cNvPicPr>
          <p:nvPr/>
        </p:nvPicPr>
        <p:blipFill>
          <a:blip r:embed="rId2"/>
          <a:stretch>
            <a:fillRect/>
          </a:stretch>
        </p:blipFill>
        <p:spPr>
          <a:xfrm>
            <a:off x="843378" y="2476869"/>
            <a:ext cx="5903651" cy="3710867"/>
          </a:xfrm>
          <a:prstGeom prst="rect">
            <a:avLst/>
          </a:prstGeom>
        </p:spPr>
      </p:pic>
    </p:spTree>
    <p:extLst>
      <p:ext uri="{BB962C8B-B14F-4D97-AF65-F5344CB8AC3E}">
        <p14:creationId xmlns:p14="http://schemas.microsoft.com/office/powerpoint/2010/main" val="2383392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793</TotalTime>
  <Words>4271</Words>
  <Application>Microsoft Office PowerPoint</Application>
  <PresentationFormat>Ευρεία οθόνη</PresentationFormat>
  <Paragraphs>289</Paragraphs>
  <Slides>44</Slides>
  <Notes>0</Notes>
  <HiddenSlides>0</HiddenSlides>
  <MMClips>2</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44</vt:i4>
      </vt:variant>
    </vt:vector>
  </HeadingPairs>
  <TitlesOfParts>
    <vt:vector size="49" baseType="lpstr">
      <vt:lpstr>Arial</vt:lpstr>
      <vt:lpstr>Calibri</vt:lpstr>
      <vt:lpstr>Garamond</vt:lpstr>
      <vt:lpstr>Wingdings</vt:lpstr>
      <vt:lpstr>Οργανικό</vt:lpstr>
      <vt:lpstr>Εισαγωγή</vt:lpstr>
      <vt:lpstr>Εισαγωγή – Στόχοι 1ου μαθήματος: </vt:lpstr>
      <vt:lpstr>Ορισμοί</vt:lpstr>
      <vt:lpstr>Εισαγωγή</vt:lpstr>
      <vt:lpstr>Βιολογικό φύλο vs. Κοινωνικό φύλο</vt:lpstr>
      <vt:lpstr>Ταυτότητα φύλου</vt:lpstr>
      <vt:lpstr>Σεξουαλικός προσανατολισμός (Sexual Orientation) και Σεξουαλική ταυτότητα (Sexual Identity)</vt:lpstr>
      <vt:lpstr>Στερεότυπα φύλου</vt:lpstr>
      <vt:lpstr>Σεξισμός Ρατσισμός</vt:lpstr>
      <vt:lpstr>Παρουσίαση του PowerPoint</vt:lpstr>
      <vt:lpstr>Παρουσίαση του PowerPoint</vt:lpstr>
      <vt:lpstr>Παρουσίαση του PowerPoint</vt:lpstr>
      <vt:lpstr>Παρουσίαση του PowerPoint</vt:lpstr>
      <vt:lpstr>Ρατσισμός</vt:lpstr>
      <vt:lpstr>Στερεότυπα φύλου</vt:lpstr>
      <vt:lpstr>Ρόλοι φύλου</vt:lpstr>
      <vt:lpstr>Ρόλοι φύλου</vt:lpstr>
      <vt:lpstr>Αλλάζοντας τους ρόλους των δύο φύλων</vt:lpstr>
      <vt:lpstr>Θέματα Μέτρησης, Ερωτηματολόγια </vt:lpstr>
      <vt:lpstr>Θέματα Μέτρησης, Ερωτηματολόγια (συν…) </vt:lpstr>
      <vt:lpstr>Ενότητα 2η Ψυχαναλυτική Προσέγγιση</vt:lpstr>
      <vt:lpstr>Ψυχαναλυτική  προσέγγιση                                              και διαμόρφωση της ταυτότητας του φύλου – Στόχοι 2ου μαθήματος: </vt:lpstr>
      <vt:lpstr>Παρουσίαση του PowerPoint</vt:lpstr>
      <vt:lpstr>Παρουσίαση του PowerPoint</vt:lpstr>
      <vt:lpstr>Δυναμική διάσταση της Ψυχανάλυσης</vt:lpstr>
      <vt:lpstr>Παρουσίαση του PowerPoint</vt:lpstr>
      <vt:lpstr>Δομική διάσταση της Ψυχανάλυσης</vt:lpstr>
      <vt:lpstr>Παρουσίαση του PowerPoint</vt:lpstr>
      <vt:lpstr>Παρουσίαση του PowerPoint</vt:lpstr>
      <vt:lpstr>Παρουσίαση του PowerPoint</vt:lpstr>
      <vt:lpstr>Σταδιακή Διάσταση της Ψυχαναλυτικής Θεωρίας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Μερικές ενδεικτικές δραστηριότητες (1)</vt:lpstr>
      <vt:lpstr>Μερικές ενδεικτικές δραστηριότητες (2)</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Δομή και ανάπτυξη παραγράφου</dc:title>
  <dc:creator>ΤΑΧΜΑΤΖΙΔΗΣ ΔΗΜΗΤΡΗΣ</dc:creator>
  <cp:lastModifiedBy>Dimitris Tahmatzidis</cp:lastModifiedBy>
  <cp:revision>84</cp:revision>
  <dcterms:created xsi:type="dcterms:W3CDTF">2015-10-12T12:41:40Z</dcterms:created>
  <dcterms:modified xsi:type="dcterms:W3CDTF">2024-01-03T18:30:42Z</dcterms:modified>
</cp:coreProperties>
</file>