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3" r:id="rId17"/>
    <p:sldId id="271" r:id="rId18"/>
    <p:sldId id="274" r:id="rId19"/>
    <p:sldId id="272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44C7C-7147-4915-928D-72D24EEE64F5}" type="datetimeFigureOut">
              <a:rPr lang="el-GR" smtClean="0"/>
              <a:pPr/>
              <a:t>22/4/2024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D8940D-A044-47AE-ADB6-4E77376CC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ΔΙΑΧΕΙΡΙΣΗ ΚΡΙΣΕΩΝ ΣΤΟ ΣΧΟΛΙΚΟ ΠΕΡΙΒΑΛΛΟΝ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Στρατηγικές διαχείρισης κρίσεων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πρόληψη </a:t>
            </a:r>
            <a:endParaRPr lang="el-GR" dirty="0"/>
          </a:p>
          <a:p>
            <a:r>
              <a:rPr lang="el-GR" dirty="0" smtClean="0"/>
              <a:t>ετοιμότητα,</a:t>
            </a:r>
          </a:p>
          <a:p>
            <a:r>
              <a:rPr lang="el-GR" dirty="0" smtClean="0"/>
              <a:t>επιμόρφωση των εμπλεκόμενων, </a:t>
            </a:r>
          </a:p>
          <a:p>
            <a:r>
              <a:rPr lang="el-GR" dirty="0" smtClean="0"/>
              <a:t>διαχείριση της κρίσης </a:t>
            </a:r>
            <a:endParaRPr lang="el-GR" dirty="0"/>
          </a:p>
          <a:p>
            <a:r>
              <a:rPr lang="el-GR" dirty="0" smtClean="0"/>
              <a:t>ενέργειες μετά την κρίση ώστε η σχολική φοίτηση να συνεχιστεί ομαλά</a:t>
            </a:r>
            <a:endParaRPr lang="el-G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Στρατηγικές διαχείρισης κρίσεων</a:t>
            </a:r>
            <a:br>
              <a:rPr lang="el-GR" dirty="0" smtClean="0"/>
            </a:br>
            <a:r>
              <a:rPr lang="el-GR" sz="3600" dirty="0" smtClean="0"/>
              <a:t>συνέχεια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71472" y="1357298"/>
            <a:ext cx="8229600" cy="4554551"/>
          </a:xfrm>
        </p:spPr>
        <p:txBody>
          <a:bodyPr>
            <a:noAutofit/>
          </a:bodyPr>
          <a:lstStyle/>
          <a:p>
            <a:pPr algn="just"/>
            <a:r>
              <a:rPr lang="el-GR" sz="2400" dirty="0" smtClean="0"/>
              <a:t>Συλλέγουμε πληροφορίες για το </a:t>
            </a:r>
            <a:r>
              <a:rPr lang="el-GR" sz="2400" b="1" dirty="0" smtClean="0"/>
              <a:t>ακριβές γεγονός </a:t>
            </a:r>
            <a:r>
              <a:rPr lang="el-GR" sz="2400" dirty="0" smtClean="0"/>
              <a:t>και εξακρίβωση των όσων μπορεί να έχουμε ακούσει. </a:t>
            </a:r>
          </a:p>
          <a:p>
            <a:pPr algn="just"/>
            <a:r>
              <a:rPr lang="el-GR" sz="2400" dirty="0" smtClean="0"/>
              <a:t>2. Καθορίζουμε το επίπεδο παρέμβασης: </a:t>
            </a:r>
            <a:r>
              <a:rPr lang="el-GR" sz="2400" b="1" dirty="0" smtClean="0"/>
              <a:t>Αξιολογούμε τον αντίκτυπο της κρίσης </a:t>
            </a:r>
            <a:r>
              <a:rPr lang="el-GR" sz="2400" dirty="0" smtClean="0"/>
              <a:t>και τον βαθμό που επηρεάζει το σχολείο. Για παράδειγμα, αν επηρεάζονται πολλοί μαθητές ή αν υπάρχουν έντονες συναισθηματικές ή/και συμπεριφορικές αντιδράσεις τόσο πιο μεγάλη θεωρείται η κρίση. </a:t>
            </a:r>
          </a:p>
          <a:p>
            <a:pPr algn="just"/>
            <a:r>
              <a:rPr lang="el-GR" sz="2400" dirty="0" smtClean="0"/>
              <a:t>3. Αποφασίζουμε πόσο </a:t>
            </a:r>
            <a:r>
              <a:rPr lang="el-GR" sz="2400" b="1" dirty="0" smtClean="0"/>
              <a:t>αποκαλυπτικοί</a:t>
            </a:r>
            <a:r>
              <a:rPr lang="el-GR" sz="2400" dirty="0" smtClean="0"/>
              <a:t> θα είμαστε στη σχολική κοινότητα και πώς θα το κοινοποιήσουμε. </a:t>
            </a:r>
            <a:r>
              <a:rPr lang="el-GR" sz="2400" b="1" dirty="0" smtClean="0"/>
              <a:t>Στόχος να σταματήσουμε τυχόν φήμες </a:t>
            </a:r>
            <a:r>
              <a:rPr lang="el-GR" sz="2400" dirty="0" smtClean="0"/>
              <a:t>και να σεβαστούμε/προστατεύσουμε όποιους μπορεί να θίγονται από την κατάσταση. </a:t>
            </a:r>
          </a:p>
          <a:p>
            <a:pPr algn="just"/>
            <a:r>
              <a:rPr lang="el-GR" sz="2400" dirty="0" smtClean="0"/>
              <a:t>4. </a:t>
            </a:r>
            <a:r>
              <a:rPr lang="el-GR" sz="2400" b="1" dirty="0" smtClean="0"/>
              <a:t>Ενημερώνουμε το προσωπικό του σχολείου, τους μαθητές και τους γονείς.</a:t>
            </a:r>
            <a:endParaRPr lang="el-GR" sz="24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Στρατηγικές διαχείρισης κρίσεων</a:t>
            </a:r>
            <a:br>
              <a:rPr lang="el-GR" dirty="0" smtClean="0"/>
            </a:br>
            <a:r>
              <a:rPr lang="el-GR" sz="3600" dirty="0" smtClean="0"/>
              <a:t>συνέχεια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l-GR" b="1" dirty="0" smtClean="0"/>
              <a:t>Καθοδηγούμε τους εκπαιδευτικούς στο να κάνουν μια συζήτηση με τους μαθητές τους ή κάποια δραστηριότητα στην τάξη </a:t>
            </a:r>
            <a:r>
              <a:rPr lang="el-GR" dirty="0" smtClean="0"/>
              <a:t>(αν κάποιος/α εκπαιδευτικός δυσκολεύεται, το αναλαμβάνει κάποιο άλλο μέλος). </a:t>
            </a:r>
          </a:p>
          <a:p>
            <a:pPr algn="just"/>
            <a:r>
              <a:rPr lang="el-GR" b="1" dirty="0" smtClean="0"/>
              <a:t>Η συζήτηση με τους μαθητές θα μπορούσε να έχει την εξής δομή: - Αναφέρουμε τα γεγονότα: “Όπως ξέρετε ή αν δεν το γνωρίζετε, έχει συμβεί .........[το γεγονός]. </a:t>
            </a:r>
          </a:p>
          <a:p>
            <a:pPr algn="just"/>
            <a:r>
              <a:rPr lang="el-GR" b="1" dirty="0" smtClean="0"/>
              <a:t>Δεν έχουμε όλα τα στοιχεία μέχρι στιγμής.</a:t>
            </a:r>
            <a:r>
              <a:rPr lang="el-GR" dirty="0" smtClean="0"/>
              <a:t> Αυτό που ξέρουμε, όμως, είναι.......... [δίνουμε πληροφορίες]. </a:t>
            </a:r>
          </a:p>
          <a:p>
            <a:pPr algn="just"/>
            <a:r>
              <a:rPr lang="el-GR" dirty="0" smtClean="0"/>
              <a:t>Αναφερόμαστε στο πότε, που, τι έγινε και τι θα γίνει απ' εδώ και πέρα. </a:t>
            </a:r>
            <a:r>
              <a:rPr lang="el-GR" sz="5200" b="1" dirty="0" smtClean="0"/>
              <a:t>(Μένουμε μόνο στην περιγραφή του γεγονότος και όχι στο τι νομίζουμε ή στο τι μπορεί να έχει συμβεί).</a:t>
            </a:r>
            <a:endParaRPr lang="el-GR" sz="52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Στρατηγικές διαχείρισης κρίσεων</a:t>
            </a:r>
            <a:br>
              <a:rPr lang="el-GR" dirty="0" smtClean="0"/>
            </a:br>
            <a:r>
              <a:rPr lang="el-GR" sz="3600" dirty="0" smtClean="0"/>
              <a:t>συνέχεια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l-GR" b="1" dirty="0" smtClean="0"/>
              <a:t>Αναγνωρίζουμε συναισθήματα και αντιδράσεις</a:t>
            </a:r>
            <a:r>
              <a:rPr lang="el-GR" dirty="0" smtClean="0"/>
              <a:t>: “Είναι φυσιολογικό να νιώθουμε πολλά διαφορετικά πράγματα όταν ακούμε νέα όπως αυτό. </a:t>
            </a:r>
          </a:p>
          <a:p>
            <a:pPr algn="just"/>
            <a:r>
              <a:rPr lang="el-GR" b="1" dirty="0" smtClean="0"/>
              <a:t>Μπορεί να αντιδράσουμε με διαφορετικούς τρόπους και ο καθένας μας διαχειρίζεται να συναισθήματά του με έναν δικό του τρόπο</a:t>
            </a:r>
            <a:r>
              <a:rPr lang="el-GR" dirty="0" smtClean="0"/>
              <a:t>. Εσείς πώς νιώθετε με αυτό που συνέβη; </a:t>
            </a:r>
          </a:p>
          <a:p>
            <a:pPr algn="just"/>
            <a:r>
              <a:rPr lang="el-GR" dirty="0" smtClean="0"/>
              <a:t>(</a:t>
            </a:r>
            <a:r>
              <a:rPr lang="el-GR" b="1" dirty="0" smtClean="0"/>
              <a:t>Δεν κρίνουμε τα συναισθήματα</a:t>
            </a:r>
            <a:r>
              <a:rPr lang="el-GR" dirty="0" smtClean="0"/>
              <a:t>. Επισημαίνουμε ότι το να μη νιώθει κανείς κάτι είναι, επίσης, εντάξει.) </a:t>
            </a:r>
          </a:p>
          <a:p>
            <a:pPr algn="just"/>
            <a:r>
              <a:rPr lang="el-GR" dirty="0" smtClean="0"/>
              <a:t>(</a:t>
            </a:r>
            <a:r>
              <a:rPr lang="el-GR" b="1" dirty="0" smtClean="0"/>
              <a:t>Συνηθισμένα συναισθήματα </a:t>
            </a:r>
            <a:r>
              <a:rPr lang="el-GR" dirty="0" smtClean="0"/>
              <a:t>μετά από ένα τραγικό γεγονός: </a:t>
            </a:r>
            <a:r>
              <a:rPr lang="el-GR" b="1" dirty="0" smtClean="0"/>
              <a:t>Σοκ, μούδιασμα, άρνηση, σύγχυση, αποδιοργάνωση, δυσκολία λήψης αποφάσεων </a:t>
            </a:r>
            <a:r>
              <a:rPr lang="el-GR" dirty="0" smtClean="0"/>
              <a:t>κτλ)</a:t>
            </a:r>
            <a:endParaRPr lang="el-G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Στρατηγικές διαχείρισης κρίσεων</a:t>
            </a:r>
            <a:br>
              <a:rPr lang="el-GR" dirty="0" smtClean="0"/>
            </a:br>
            <a:r>
              <a:rPr lang="el-GR" sz="3600" dirty="0" smtClean="0"/>
              <a:t>συνέχεια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l-GR" b="1" dirty="0" smtClean="0"/>
              <a:t>Παρέχουμε επιπλέον υποστήριξη</a:t>
            </a:r>
            <a:r>
              <a:rPr lang="el-GR" dirty="0" smtClean="0"/>
              <a:t>: Βραχεία συμβουλευτική υποστήριξη σε όσους μαθητές απευθυνθούν σε εμάς για επιπρόσθετη υποστήριξη. Γινόμαστε καλοί ακροατές και πηγή συναισθηματικής υποστήριξης. </a:t>
            </a:r>
          </a:p>
          <a:p>
            <a:pPr algn="just"/>
            <a:r>
              <a:rPr lang="el-GR" b="1" dirty="0" smtClean="0"/>
              <a:t>Σε καταστάσεις κρίσης, το να παρηγορήσουμε ένα παιδί που κλαίει, </a:t>
            </a:r>
            <a:r>
              <a:rPr lang="el-GR" dirty="0" smtClean="0"/>
              <a:t>χωρίς να πούμε κάτι, μπορεί να είναι από μόνο του θεραπευτικό. </a:t>
            </a:r>
          </a:p>
          <a:p>
            <a:pPr algn="just"/>
            <a:r>
              <a:rPr lang="el-GR" b="1" dirty="0" smtClean="0"/>
              <a:t>Παραπέμπουμε σε εξωτερικούς φορείς εφόσον κρίνεται αναγκαίο</a:t>
            </a:r>
            <a:r>
              <a:rPr lang="el-GR" dirty="0" smtClean="0"/>
              <a:t>. Σε κάθε περίπτωση, ενημερώνουμε τους γονείς. </a:t>
            </a:r>
          </a:p>
          <a:p>
            <a:pPr algn="just"/>
            <a:r>
              <a:rPr lang="el-GR" dirty="0" smtClean="0"/>
              <a:t>Μετά το πέρας της πρώτης διαχείρισης της κρίσης: </a:t>
            </a:r>
            <a:r>
              <a:rPr lang="el-GR" b="1" dirty="0" smtClean="0"/>
              <a:t>Πολλές φορές κατά τη διαχείριση μιας κρίσης βάζουμε στην άκρη τα δικά μας συναισθήματα για να υποστηρίξουμε τους άλλους. </a:t>
            </a:r>
          </a:p>
          <a:p>
            <a:pPr algn="just"/>
            <a:r>
              <a:rPr lang="el-GR" dirty="0" smtClean="0"/>
              <a:t>Αργότερα, μπορεί να βιώσουμε μια συναισθηματική και σωματική εξάντληση. </a:t>
            </a:r>
            <a:r>
              <a:rPr lang="el-GR" b="1" dirty="0" smtClean="0"/>
              <a:t>Είναι σημαντικό να μοιραζόμαστε αυτό που νιώθουμε με τους συνεργάτες μας και να ζητούμε υποστήριξη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Επιθετική συμπεριφορά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Χτυπήματα, αγκωνιές, γροθιές, δαγκώματα, κλοτσιές, τρικλοποδιές, φτύσιμο ή σπάσιμο αντικειμένων, </a:t>
            </a:r>
            <a:r>
              <a:rPr lang="el-GR" b="1" dirty="0" smtClean="0"/>
              <a:t>αποτελούν ενέργειες φυσικής επιθετικότητας</a:t>
            </a:r>
            <a:r>
              <a:rPr lang="el-GR" dirty="0" smtClean="0"/>
              <a:t>.</a:t>
            </a:r>
          </a:p>
          <a:p>
            <a:pPr algn="just"/>
            <a:r>
              <a:rPr lang="el-GR" dirty="0" smtClean="0"/>
              <a:t>Οι ύβρεις, τα πειράγματα, οι προσβολές (βλάκα, </a:t>
            </a:r>
            <a:r>
              <a:rPr lang="el-GR" dirty="0" err="1" smtClean="0"/>
              <a:t>βλήτο</a:t>
            </a:r>
            <a:r>
              <a:rPr lang="el-GR" dirty="0" smtClean="0"/>
              <a:t>), οι αισχρολογίες και οι χλευασμοί είναι εκδηλώσεις </a:t>
            </a:r>
            <a:r>
              <a:rPr lang="el-GR" b="1" dirty="0" smtClean="0"/>
              <a:t>λεκτικής επιθετικότητας.</a:t>
            </a:r>
            <a:endParaRPr lang="el-GR" b="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Επιθετική συμπεριφορά</a:t>
            </a:r>
            <a:br>
              <a:rPr lang="el-GR" dirty="0" smtClean="0"/>
            </a:br>
            <a:r>
              <a:rPr lang="el-GR" sz="3600" dirty="0" smtClean="0"/>
              <a:t>συνέχεια: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/>
              <a:t>Οι περισσότεροι </a:t>
            </a:r>
            <a:r>
              <a:rPr lang="el-GR" b="1" dirty="0" smtClean="0"/>
              <a:t>παιδαγωγοί </a:t>
            </a:r>
            <a:r>
              <a:rPr lang="el-GR" dirty="0" smtClean="0"/>
              <a:t>και</a:t>
            </a:r>
            <a:r>
              <a:rPr lang="el-GR" b="1" dirty="0" smtClean="0"/>
              <a:t> ψυχολόγοι </a:t>
            </a:r>
            <a:r>
              <a:rPr lang="el-GR" dirty="0" smtClean="0"/>
              <a:t>υποστηρίζουν ότι:</a:t>
            </a:r>
          </a:p>
          <a:p>
            <a:pPr algn="just"/>
            <a:r>
              <a:rPr lang="el-GR" dirty="0" smtClean="0"/>
              <a:t>Η επιθετική συμπεριφορά, ακόμη και η υπερβολική είναι κάτι σαν </a:t>
            </a:r>
            <a:r>
              <a:rPr lang="el-GR" b="1" dirty="0" smtClean="0"/>
              <a:t>ΕΥΛΟΓΙΑ</a:t>
            </a:r>
            <a:r>
              <a:rPr lang="el-GR" dirty="0" smtClean="0"/>
              <a:t>, γιατί μας δείχνει ότι τα παιδιά έχουν κάποιο πρόβλημα και θέλουν να </a:t>
            </a:r>
            <a:r>
              <a:rPr lang="el-GR" b="1" dirty="0" smtClean="0"/>
              <a:t>επικοινωνήσουν μαζί μας</a:t>
            </a:r>
            <a:r>
              <a:rPr lang="el-GR" dirty="0" smtClean="0"/>
              <a:t>, ώστε να το βγάλουν προς τα έξω, να το δηλώσουν, έστω και </a:t>
            </a:r>
            <a:r>
              <a:rPr lang="el-GR" dirty="0" err="1" smtClean="0"/>
              <a:t>μ΄</a:t>
            </a:r>
            <a:r>
              <a:rPr lang="el-GR" dirty="0" smtClean="0"/>
              <a:t> αυτόν τον τρόπο.</a:t>
            </a:r>
          </a:p>
          <a:p>
            <a:pPr algn="just"/>
            <a:r>
              <a:rPr lang="el-GR" dirty="0" smtClean="0"/>
              <a:t>Αποτελεί </a:t>
            </a:r>
            <a:r>
              <a:rPr lang="el-GR" dirty="0" err="1" smtClean="0"/>
              <a:t>δλδ</a:t>
            </a:r>
            <a:r>
              <a:rPr lang="el-GR" dirty="0" smtClean="0"/>
              <a:t>, το καμπανάκι </a:t>
            </a:r>
            <a:r>
              <a:rPr lang="el-GR" b="1" dirty="0" smtClean="0"/>
              <a:t>προειδοποίησης</a:t>
            </a:r>
            <a:r>
              <a:rPr lang="el-GR" dirty="0" smtClean="0"/>
              <a:t>, δηλαδή, τα πράγματα πρέπει να πάρουν το δρόμο της </a:t>
            </a:r>
            <a:r>
              <a:rPr lang="el-GR" b="1" dirty="0" smtClean="0"/>
              <a:t>θεραπείας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Επιθετική συμπεριφορά</a:t>
            </a:r>
            <a:br>
              <a:rPr lang="el-GR" dirty="0" smtClean="0"/>
            </a:br>
            <a:r>
              <a:rPr lang="el-GR" dirty="0" smtClean="0"/>
              <a:t>αίτια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l-GR" b="1" dirty="0" smtClean="0"/>
              <a:t>Υπερβολικές στερήσεις και απαγορεύσεις</a:t>
            </a:r>
            <a:r>
              <a:rPr lang="el-GR" dirty="0" smtClean="0"/>
              <a:t>, από </a:t>
            </a:r>
            <a:r>
              <a:rPr lang="el-GR" dirty="0"/>
              <a:t>γ</a:t>
            </a:r>
            <a:r>
              <a:rPr lang="el-GR" dirty="0" smtClean="0"/>
              <a:t>ονείς, συγγενικά πρόσωπα, δασκάλους, συνομηλίκους, κ.λπ. Οι πολλές στερήσεις δημιουργούν ψυχική αναστάτωση και απογοήτευση και </a:t>
            </a:r>
            <a:r>
              <a:rPr lang="el-GR" b="1" dirty="0" smtClean="0"/>
              <a:t>οδηγεί στην έκρηξη και βίαιη αντίδραση τους</a:t>
            </a:r>
            <a:r>
              <a:rPr lang="el-GR" dirty="0" smtClean="0"/>
              <a:t>.</a:t>
            </a:r>
          </a:p>
          <a:p>
            <a:pPr algn="just"/>
            <a:r>
              <a:rPr lang="el-GR" b="1" dirty="0" smtClean="0"/>
              <a:t>Κακοτυχίες και δυσκολίες της ζωής</a:t>
            </a:r>
            <a:r>
              <a:rPr lang="el-GR" dirty="0" smtClean="0"/>
              <a:t>.</a:t>
            </a:r>
          </a:p>
          <a:p>
            <a:pPr algn="just"/>
            <a:r>
              <a:rPr lang="el-GR" b="1" dirty="0" smtClean="0"/>
              <a:t>Απόρριψη, παραμέληση </a:t>
            </a:r>
            <a:r>
              <a:rPr lang="el-GR" dirty="0" smtClean="0"/>
              <a:t>από τους γονείς.</a:t>
            </a:r>
          </a:p>
          <a:p>
            <a:pPr algn="just"/>
            <a:r>
              <a:rPr lang="el-GR" dirty="0" smtClean="0"/>
              <a:t>Οι γονείς τα υποβάλλουν σε </a:t>
            </a:r>
            <a:r>
              <a:rPr lang="el-GR" b="1" dirty="0" smtClean="0"/>
              <a:t>σκληρούς ανταγωνισμούς, τιμωρίες, τα επικρίνουν ασύστολα.</a:t>
            </a:r>
          </a:p>
          <a:p>
            <a:pPr algn="just"/>
            <a:r>
              <a:rPr lang="el-GR" b="1" dirty="0" smtClean="0"/>
              <a:t>Υπερβολικά χαλαροί και ανεκτικοί γονείς.</a:t>
            </a:r>
            <a:endParaRPr lang="el-GR" b="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Επιθετική συμπεριφορά</a:t>
            </a:r>
            <a:br>
              <a:rPr lang="el-GR" dirty="0" smtClean="0"/>
            </a:br>
            <a:r>
              <a:rPr lang="el-GR" dirty="0" smtClean="0"/>
              <a:t>αίτια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Ορισμένοι επιστήμονες αναφέρονται στην </a:t>
            </a:r>
            <a:r>
              <a:rPr lang="el-GR" b="1" dirty="0" smtClean="0"/>
              <a:t>έμφυτη επιθετική συμπεριφορά </a:t>
            </a:r>
            <a:r>
              <a:rPr lang="el-GR" dirty="0" smtClean="0"/>
              <a:t>(ορμονικοί, εγκεφαλικοί μηχανισμοί).</a:t>
            </a:r>
          </a:p>
          <a:p>
            <a:pPr algn="just"/>
            <a:r>
              <a:rPr lang="el-GR" b="1" dirty="0" smtClean="0"/>
              <a:t>Παρατήρηση και αντιγραφή συμπεριφορών </a:t>
            </a:r>
            <a:r>
              <a:rPr lang="el-GR" dirty="0" smtClean="0"/>
              <a:t>της δικής μας, αλλά και άλλων.</a:t>
            </a:r>
          </a:p>
          <a:p>
            <a:pPr algn="just"/>
            <a:r>
              <a:rPr lang="el-GR" b="1" dirty="0" smtClean="0"/>
              <a:t>Προβολή επιθετικών ηρώων και προτύπων </a:t>
            </a:r>
            <a:r>
              <a:rPr lang="el-GR" dirty="0" smtClean="0"/>
              <a:t>μέσα από μέσα κοινωνικής δικτύωσης, τηλεόρασης, </a:t>
            </a:r>
            <a:r>
              <a:rPr lang="el-GR" dirty="0" err="1" smtClean="0"/>
              <a:t>ιντερνετ</a:t>
            </a:r>
            <a:r>
              <a:rPr lang="el-GR" dirty="0" smtClean="0"/>
              <a:t>, κ.λπ.</a:t>
            </a:r>
            <a:endParaRPr lang="el-G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Επιθετική συμπεριφορά</a:t>
            </a:r>
            <a:br>
              <a:rPr lang="el-GR" dirty="0" smtClean="0"/>
            </a:br>
            <a:r>
              <a:rPr lang="el-GR" dirty="0" smtClean="0"/>
              <a:t>αντιμετώπιση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14348" y="1071546"/>
            <a:ext cx="8229600" cy="4525963"/>
          </a:xfrm>
        </p:spPr>
        <p:txBody>
          <a:bodyPr>
            <a:noAutofit/>
          </a:bodyPr>
          <a:lstStyle/>
          <a:p>
            <a:pPr algn="just"/>
            <a:r>
              <a:rPr lang="el-GR" sz="2800" dirty="0" smtClean="0"/>
              <a:t>Σ</a:t>
            </a:r>
            <a:r>
              <a:rPr lang="el-GR" sz="2800" b="1" dirty="0" smtClean="0"/>
              <a:t>υνεργασία και παράλληλη δράση γονέων και δασκάλων</a:t>
            </a:r>
            <a:r>
              <a:rPr lang="el-GR" sz="2800" dirty="0" smtClean="0"/>
              <a:t>, με κατάλληλους χειρισμούς.</a:t>
            </a:r>
          </a:p>
          <a:p>
            <a:pPr algn="just"/>
            <a:r>
              <a:rPr lang="el-GR" sz="2800" b="1" dirty="0" smtClean="0"/>
              <a:t>Αποφεύγουμε τη σωματική τιμωρία </a:t>
            </a:r>
            <a:r>
              <a:rPr lang="el-GR" sz="2800" dirty="0" smtClean="0"/>
              <a:t>διότι η βία φέρνει βία. </a:t>
            </a:r>
          </a:p>
          <a:p>
            <a:pPr algn="just"/>
            <a:r>
              <a:rPr lang="el-GR" sz="2800" dirty="0" smtClean="0"/>
              <a:t>Συζητάμε τους </a:t>
            </a:r>
            <a:r>
              <a:rPr lang="el-GR" sz="2800" b="1" dirty="0" smtClean="0"/>
              <a:t>λόγους και τις συνέπειες</a:t>
            </a:r>
            <a:r>
              <a:rPr lang="el-GR" sz="2800" dirty="0" smtClean="0"/>
              <a:t> της έκρηξης τους.</a:t>
            </a:r>
          </a:p>
          <a:p>
            <a:pPr algn="just"/>
            <a:r>
              <a:rPr lang="el-GR" sz="2800" dirty="0" smtClean="0"/>
              <a:t>Κάποιες φορές </a:t>
            </a:r>
            <a:r>
              <a:rPr lang="el-GR" sz="2800" b="1" dirty="0" smtClean="0"/>
              <a:t>αγνοούμε</a:t>
            </a:r>
            <a:r>
              <a:rPr lang="el-GR" sz="2800" dirty="0" smtClean="0"/>
              <a:t> την συμπεριφορά αυτή.</a:t>
            </a:r>
          </a:p>
          <a:p>
            <a:pPr algn="just"/>
            <a:r>
              <a:rPr lang="el-GR" sz="2800" dirty="0" smtClean="0"/>
              <a:t>Μικρή αλλά άμεση </a:t>
            </a:r>
            <a:r>
              <a:rPr lang="el-GR" sz="2800" b="1" dirty="0" smtClean="0"/>
              <a:t>στέρηση</a:t>
            </a:r>
            <a:r>
              <a:rPr lang="el-GR" sz="2800" dirty="0" smtClean="0"/>
              <a:t> προνομίων</a:t>
            </a:r>
          </a:p>
          <a:p>
            <a:pPr algn="just"/>
            <a:r>
              <a:rPr lang="el-GR" sz="2800" b="1" dirty="0" smtClean="0"/>
              <a:t>Συνεχή συζήτηση</a:t>
            </a:r>
            <a:r>
              <a:rPr lang="el-GR" sz="2800" dirty="0" smtClean="0"/>
              <a:t>, για την ανάγκη να σεβόμαστε την ελευθερία των άλλων και την σωματική τους ακεραιότητα.</a:t>
            </a:r>
          </a:p>
          <a:p>
            <a:pPr algn="just"/>
            <a:r>
              <a:rPr lang="el-GR" sz="2800" b="1" dirty="0" smtClean="0"/>
              <a:t>Κοινωνική νόηση, </a:t>
            </a:r>
            <a:r>
              <a:rPr lang="el-GR" sz="2800" b="1" dirty="0" err="1" smtClean="0"/>
              <a:t>ενσυναίσθηση</a:t>
            </a:r>
            <a:endParaRPr lang="el-GR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Κρίση </a:t>
            </a:r>
            <a:r>
              <a:rPr lang="el-GR" b="1" dirty="0" smtClean="0"/>
              <a:t>γενικής</a:t>
            </a:r>
            <a:r>
              <a:rPr lang="el-GR" dirty="0" smtClean="0"/>
              <a:t> φύσης</a:t>
            </a:r>
            <a:br>
              <a:rPr lang="el-GR" dirty="0" smtClean="0"/>
            </a:br>
            <a:r>
              <a:rPr lang="el-GR" dirty="0" smtClean="0"/>
              <a:t>ορισμός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l-GR" dirty="0" smtClean="0"/>
              <a:t>«</a:t>
            </a:r>
            <a:r>
              <a:rPr lang="el-GR" b="1" dirty="0" smtClean="0"/>
              <a:t>Αναστάτωση και αποδιοργάνωση </a:t>
            </a:r>
            <a:r>
              <a:rPr lang="el-GR" dirty="0" smtClean="0"/>
              <a:t>που κάνει το άτομο να αισθάνεται </a:t>
            </a:r>
            <a:r>
              <a:rPr lang="el-GR" b="1" dirty="0" smtClean="0"/>
              <a:t>ανημποριά</a:t>
            </a:r>
            <a:r>
              <a:rPr lang="en-US" b="1" dirty="0" smtClean="0"/>
              <a:t> 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l-GR" b="1" dirty="0" err="1" smtClean="0">
                <a:solidFill>
                  <a:srgbClr val="FF0000"/>
                </a:solidFill>
              </a:rPr>
              <a:t>ανημπόρι</a:t>
            </a:r>
            <a:r>
              <a:rPr lang="el-GR" b="1" dirty="0" err="1" smtClean="0">
                <a:solidFill>
                  <a:srgbClr val="FF0000"/>
                </a:solidFill>
              </a:rPr>
              <a:t>α</a:t>
            </a:r>
            <a:r>
              <a:rPr lang="el-GR" b="1" dirty="0" smtClean="0">
                <a:solidFill>
                  <a:srgbClr val="FF0000"/>
                </a:solidFill>
              </a:rPr>
              <a:t>), </a:t>
            </a:r>
            <a:r>
              <a:rPr lang="el-GR" b="1" dirty="0" smtClean="0"/>
              <a:t>ανεπάρκεια, σύγχυση, άγχος και σωματικά συμπτώματα </a:t>
            </a:r>
            <a:r>
              <a:rPr lang="el-GR" dirty="0" smtClean="0"/>
              <a:t>από γεγονότα που μπορεί να προέρχονται από όλες τις εκφάνσεις της κοινωνικής ζωής» (</a:t>
            </a:r>
            <a:r>
              <a:rPr lang="el-GR" dirty="0" err="1" smtClean="0"/>
              <a:t>Slaiken</a:t>
            </a:r>
            <a:r>
              <a:rPr lang="el-GR" dirty="0" smtClean="0"/>
              <a:t> 1990)</a:t>
            </a:r>
            <a:endParaRPr lang="el-G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Κρίση στο Σχολείο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l-GR" dirty="0"/>
              <a:t>Η εκπαιδευτική κοινότητα του σχολείου </a:t>
            </a:r>
            <a:r>
              <a:rPr lang="el-GR" b="1" dirty="0"/>
              <a:t>είναι ένας ζωντανός οργανισμός</a:t>
            </a:r>
            <a:r>
              <a:rPr lang="el-GR" dirty="0"/>
              <a:t> </a:t>
            </a:r>
            <a:r>
              <a:rPr lang="el-GR" dirty="0" smtClean="0"/>
              <a:t>που οφείλει </a:t>
            </a:r>
            <a:r>
              <a:rPr lang="el-GR" dirty="0"/>
              <a:t>να είναι πάντα </a:t>
            </a:r>
            <a:r>
              <a:rPr lang="el-GR" dirty="0" err="1"/>
              <a:t>≪υγιής≫</a:t>
            </a:r>
            <a:r>
              <a:rPr lang="el-GR" dirty="0"/>
              <a:t> και σε </a:t>
            </a:r>
            <a:r>
              <a:rPr lang="el-GR" dirty="0" err="1"/>
              <a:t>≪ισορροπία≫</a:t>
            </a:r>
            <a:r>
              <a:rPr lang="el-GR" dirty="0" smtClean="0"/>
              <a:t>.</a:t>
            </a:r>
            <a:r>
              <a:rPr lang="el-GR" dirty="0"/>
              <a:t> </a:t>
            </a:r>
            <a:endParaRPr lang="el-GR" dirty="0" smtClean="0"/>
          </a:p>
          <a:p>
            <a:pPr algn="just"/>
            <a:r>
              <a:rPr lang="el-GR" dirty="0" smtClean="0"/>
              <a:t>Για </a:t>
            </a:r>
            <a:r>
              <a:rPr lang="el-GR" dirty="0"/>
              <a:t>να συμβεί αυτό θα </a:t>
            </a:r>
            <a:r>
              <a:rPr lang="el-GR" dirty="0" smtClean="0"/>
              <a:t>πρέπει </a:t>
            </a:r>
            <a:r>
              <a:rPr lang="el-GR" b="1" dirty="0" smtClean="0"/>
              <a:t>το διδακτικό προσωπικό, το </a:t>
            </a:r>
            <a:r>
              <a:rPr lang="el-GR" b="1" dirty="0"/>
              <a:t>βοηθητικό προσωπικό να χειριστούν το μεγαλύτερο μέρος, αν όχι </a:t>
            </a:r>
            <a:r>
              <a:rPr lang="el-GR" b="1" dirty="0" smtClean="0"/>
              <a:t>το σύνολο</a:t>
            </a:r>
            <a:r>
              <a:rPr lang="el-GR" b="1" dirty="0"/>
              <a:t>, της </a:t>
            </a:r>
            <a:r>
              <a:rPr lang="el-GR" b="1" dirty="0" smtClean="0"/>
              <a:t>διαχείρισης </a:t>
            </a:r>
            <a:r>
              <a:rPr lang="el-GR" b="1" dirty="0"/>
              <a:t>της κρίσης </a:t>
            </a:r>
            <a:r>
              <a:rPr lang="el-GR" dirty="0"/>
              <a:t>δηλαδή κάθε επίδραση που προέρχεται </a:t>
            </a:r>
            <a:r>
              <a:rPr lang="el-GR" dirty="0" smtClean="0"/>
              <a:t>είτε </a:t>
            </a:r>
            <a:r>
              <a:rPr lang="el-GR" b="1" dirty="0" smtClean="0"/>
              <a:t>μέσα </a:t>
            </a:r>
            <a:r>
              <a:rPr lang="el-GR" b="1" dirty="0"/>
              <a:t>από το σχολικό σύστημα είτε έξω από το κοινωνικό, πολιτικό, </a:t>
            </a:r>
            <a:r>
              <a:rPr lang="el-GR" b="1" dirty="0" smtClean="0"/>
              <a:t>πολιτισμικό, </a:t>
            </a:r>
            <a:r>
              <a:rPr lang="el-GR" dirty="0" smtClean="0"/>
              <a:t>φυσικό </a:t>
            </a:r>
            <a:r>
              <a:rPr lang="el-GR" dirty="0"/>
              <a:t>περιβάλλον μετατρέποντας την επίδραση αυτή σε ευκαιρία για </a:t>
            </a:r>
            <a:r>
              <a:rPr lang="el-GR" dirty="0" smtClean="0"/>
              <a:t>μια προσπάθεια </a:t>
            </a:r>
            <a:r>
              <a:rPr lang="el-GR" dirty="0"/>
              <a:t>ισορροπίας σε ένα νέο υψηλότερο επίπεδο.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>Τα απαραίτητα στοιχεία του πρέπει να έχει το σχολείο για την αντιμετώπιση κρίσεων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  <a:defRPr/>
            </a:pPr>
            <a:r>
              <a:rPr lang="el-GR" dirty="0"/>
              <a:t>Ετοιμότητα του σχολείου</a:t>
            </a:r>
          </a:p>
          <a:p>
            <a:pPr algn="just">
              <a:lnSpc>
                <a:spcPct val="90000"/>
              </a:lnSpc>
              <a:defRPr/>
            </a:pPr>
            <a:r>
              <a:rPr lang="el-GR" b="1" dirty="0"/>
              <a:t>Γνωστική και συναισθηματική επάρκεια των εκπαιδευτικών</a:t>
            </a:r>
            <a:r>
              <a:rPr lang="el-GR" dirty="0"/>
              <a:t> σε θέματα ψυχικής υγείας</a:t>
            </a:r>
          </a:p>
          <a:p>
            <a:pPr algn="just">
              <a:lnSpc>
                <a:spcPct val="90000"/>
              </a:lnSpc>
              <a:defRPr/>
            </a:pPr>
            <a:r>
              <a:rPr lang="el-GR" b="1" dirty="0" smtClean="0"/>
              <a:t>Σ</a:t>
            </a:r>
            <a:r>
              <a:rPr lang="el-GR" b="1" dirty="0" smtClean="0"/>
              <a:t>υνεργασία </a:t>
            </a:r>
            <a:r>
              <a:rPr lang="el-GR" b="1" dirty="0"/>
              <a:t>με </a:t>
            </a:r>
            <a:r>
              <a:rPr lang="el-GR" b="1" dirty="0" smtClean="0"/>
              <a:t>όλες τις δομές</a:t>
            </a:r>
            <a:endParaRPr lang="el-GR" b="1" dirty="0"/>
          </a:p>
          <a:p>
            <a:pPr algn="just">
              <a:lnSpc>
                <a:spcPct val="90000"/>
              </a:lnSpc>
              <a:defRPr/>
            </a:pPr>
            <a:r>
              <a:rPr lang="el-GR" b="1" dirty="0" smtClean="0"/>
              <a:t>Συνεργασία </a:t>
            </a:r>
            <a:r>
              <a:rPr lang="el-GR" b="1" dirty="0"/>
              <a:t>με γονείς </a:t>
            </a:r>
            <a:r>
              <a:rPr lang="el-GR" dirty="0"/>
              <a:t>(</a:t>
            </a:r>
            <a:r>
              <a:rPr lang="el-GR" dirty="0">
                <a:solidFill>
                  <a:srgbClr val="FF0000"/>
                </a:solidFill>
              </a:rPr>
              <a:t>επαρκή στοιχεία για την οικ. κατάσταση/υγεία των μαθητών</a:t>
            </a:r>
            <a:r>
              <a:rPr lang="el-GR" dirty="0"/>
              <a:t>)</a:t>
            </a:r>
          </a:p>
          <a:p>
            <a:pPr algn="just">
              <a:lnSpc>
                <a:spcPct val="90000"/>
              </a:lnSpc>
              <a:defRPr/>
            </a:pPr>
            <a:r>
              <a:rPr lang="el-GR" b="1" dirty="0" smtClean="0"/>
              <a:t>Σ</a:t>
            </a:r>
            <a:r>
              <a:rPr lang="el-GR" b="1" dirty="0" smtClean="0"/>
              <a:t>υνεργασία </a:t>
            </a:r>
            <a:r>
              <a:rPr lang="el-GR" b="1" dirty="0"/>
              <a:t>μεταξύ διευθυντή-εκπαιδευτικών</a:t>
            </a:r>
          </a:p>
          <a:p>
            <a:pPr algn="just">
              <a:lnSpc>
                <a:spcPct val="90000"/>
              </a:lnSpc>
              <a:defRPr/>
            </a:pPr>
            <a:r>
              <a:rPr lang="el-GR" dirty="0"/>
              <a:t>Δραστηριότητες που προωθούν την αίσθηση του </a:t>
            </a:r>
            <a:r>
              <a:rPr lang="el-GR" dirty="0" err="1"/>
              <a:t>ανήκειν</a:t>
            </a:r>
            <a:endParaRPr lang="el-GR" dirty="0"/>
          </a:p>
          <a:p>
            <a:pPr algn="just">
              <a:lnSpc>
                <a:spcPct val="90000"/>
              </a:lnSpc>
              <a:defRPr/>
            </a:pPr>
            <a:r>
              <a:rPr lang="el-GR" b="1" dirty="0"/>
              <a:t>Σχολεία με σαφείς </a:t>
            </a:r>
            <a:r>
              <a:rPr lang="el-GR" b="1" dirty="0" smtClean="0"/>
              <a:t>κανόνες</a:t>
            </a:r>
            <a:endParaRPr lang="el-GR" b="1" dirty="0"/>
          </a:p>
          <a:p>
            <a:pPr algn="just"/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Αντιμετώπιση κρίσεων στο σχολείο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>
              <a:lnSpc>
                <a:spcPct val="80000"/>
              </a:lnSpc>
              <a:defRPr/>
            </a:pPr>
            <a:r>
              <a:rPr lang="el-GR" dirty="0"/>
              <a:t>Σαφείς κανόνες / </a:t>
            </a:r>
            <a:r>
              <a:rPr lang="el-GR" b="1" dirty="0"/>
              <a:t>προαποφασισμένοι από κοινού </a:t>
            </a:r>
            <a:r>
              <a:rPr lang="el-GR" dirty="0" smtClean="0"/>
              <a:t>με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l-GR" dirty="0" smtClean="0"/>
              <a:t>     </a:t>
            </a:r>
            <a:r>
              <a:rPr lang="el-GR" dirty="0"/>
              <a:t>τους μαθητές</a:t>
            </a:r>
          </a:p>
          <a:p>
            <a:pPr algn="just">
              <a:lnSpc>
                <a:spcPct val="80000"/>
              </a:lnSpc>
              <a:defRPr/>
            </a:pPr>
            <a:r>
              <a:rPr lang="el-GR" dirty="0"/>
              <a:t>Βλέπει τον μαθητή </a:t>
            </a:r>
            <a:r>
              <a:rPr lang="el-GR" b="1" dirty="0"/>
              <a:t>ως ολότητα</a:t>
            </a:r>
            <a:r>
              <a:rPr lang="el-GR" dirty="0"/>
              <a:t>, βλέπει τα θετικά και </a:t>
            </a:r>
            <a:endParaRPr lang="el-GR" dirty="0" smtClean="0"/>
          </a:p>
          <a:p>
            <a:pPr algn="just">
              <a:lnSpc>
                <a:spcPct val="80000"/>
              </a:lnSpc>
              <a:buNone/>
              <a:defRPr/>
            </a:pPr>
            <a:r>
              <a:rPr lang="el-GR" dirty="0" smtClean="0"/>
              <a:t>     τα </a:t>
            </a:r>
            <a:r>
              <a:rPr lang="el-GR" dirty="0"/>
              <a:t>αρνητικά, </a:t>
            </a:r>
          </a:p>
          <a:p>
            <a:pPr algn="just">
              <a:lnSpc>
                <a:spcPct val="80000"/>
              </a:lnSpc>
              <a:defRPr/>
            </a:pPr>
            <a:r>
              <a:rPr lang="el-GR" b="1" dirty="0" smtClean="0"/>
              <a:t>Φιλικός </a:t>
            </a:r>
            <a:r>
              <a:rPr lang="el-GR" b="1" dirty="0"/>
              <a:t>αλλά όχι φίλος </a:t>
            </a:r>
          </a:p>
          <a:p>
            <a:pPr algn="just">
              <a:lnSpc>
                <a:spcPct val="80000"/>
              </a:lnSpc>
              <a:defRPr/>
            </a:pPr>
            <a:r>
              <a:rPr lang="el-GR" dirty="0"/>
              <a:t>Χρησιμοποιεί την ποινή σαν </a:t>
            </a:r>
            <a:r>
              <a:rPr lang="el-GR" b="1" dirty="0"/>
              <a:t>συνέπεια</a:t>
            </a:r>
            <a:r>
              <a:rPr lang="el-GR" dirty="0"/>
              <a:t> και όχι </a:t>
            </a:r>
            <a:r>
              <a:rPr lang="el-GR" dirty="0" smtClean="0"/>
              <a:t>σαν </a:t>
            </a:r>
            <a:r>
              <a:rPr lang="el-GR" b="1" dirty="0" smtClean="0"/>
              <a:t>τιμωρία</a:t>
            </a:r>
            <a:r>
              <a:rPr lang="el-GR" dirty="0"/>
              <a:t>, πάντα κατόπιν </a:t>
            </a:r>
            <a:r>
              <a:rPr lang="el-GR" dirty="0" smtClean="0"/>
              <a:t>προειδοποίησης. </a:t>
            </a:r>
            <a:r>
              <a:rPr lang="el-GR" b="1" dirty="0" smtClean="0"/>
              <a:t>Η </a:t>
            </a:r>
            <a:r>
              <a:rPr lang="el-GR" b="1" dirty="0" smtClean="0"/>
              <a:t>τιμωρία επιβάλλεται </a:t>
            </a:r>
            <a:r>
              <a:rPr lang="el-GR" b="1" dirty="0" smtClean="0"/>
              <a:t>για την πράξη</a:t>
            </a:r>
            <a:r>
              <a:rPr lang="el-GR" dirty="0" smtClean="0"/>
              <a:t> και όχι για </a:t>
            </a:r>
            <a:r>
              <a:rPr lang="el-GR" dirty="0" err="1" smtClean="0"/>
              <a:t>τηνιδιοσυστασία</a:t>
            </a:r>
            <a:r>
              <a:rPr lang="el-GR" dirty="0" smtClean="0"/>
              <a:t> </a:t>
            </a:r>
            <a:r>
              <a:rPr lang="el-GR" dirty="0" smtClean="0"/>
              <a:t>του μαθητή </a:t>
            </a:r>
            <a:endParaRPr lang="el-GR" dirty="0"/>
          </a:p>
          <a:p>
            <a:pPr algn="just">
              <a:lnSpc>
                <a:spcPct val="80000"/>
              </a:lnSpc>
              <a:defRPr/>
            </a:pPr>
            <a:r>
              <a:rPr lang="el-GR" dirty="0" smtClean="0"/>
              <a:t>Αποτελεί </a:t>
            </a:r>
            <a:r>
              <a:rPr lang="el-GR" dirty="0"/>
              <a:t>πρότυπο για τον μαθητή, ειδικά για </a:t>
            </a:r>
            <a:r>
              <a:rPr lang="el-GR" dirty="0" smtClean="0"/>
              <a:t>αυτόν τον </a:t>
            </a:r>
            <a:r>
              <a:rPr lang="el-GR" dirty="0"/>
              <a:t>μαθητή που </a:t>
            </a:r>
            <a:r>
              <a:rPr lang="el-GR" b="1" dirty="0"/>
              <a:t>δεν έχει σταθερά ή επαρκή </a:t>
            </a:r>
            <a:r>
              <a:rPr lang="el-GR" b="1" dirty="0" smtClean="0"/>
              <a:t>πρότυπα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el-GR" b="1" dirty="0" smtClean="0"/>
              <a:t> </a:t>
            </a:r>
            <a:r>
              <a:rPr lang="el-GR" b="1" dirty="0" smtClean="0"/>
              <a:t>   </a:t>
            </a:r>
            <a:r>
              <a:rPr lang="el-GR" b="1" dirty="0" smtClean="0"/>
              <a:t>στο </a:t>
            </a:r>
            <a:r>
              <a:rPr lang="el-GR" b="1" dirty="0"/>
              <a:t>σπίτι</a:t>
            </a:r>
          </a:p>
          <a:p>
            <a:pPr algn="just">
              <a:lnSpc>
                <a:spcPct val="80000"/>
              </a:lnSpc>
              <a:defRPr/>
            </a:pPr>
            <a:r>
              <a:rPr lang="el-GR" b="1" dirty="0"/>
              <a:t>Διαθέτει </a:t>
            </a:r>
            <a:r>
              <a:rPr lang="el-GR" b="1" dirty="0" smtClean="0"/>
              <a:t>χρόνο </a:t>
            </a:r>
            <a:r>
              <a:rPr lang="el-GR" b="1" dirty="0"/>
              <a:t>για να περάσει μαζί με τους μαθητές στο διάλειμμα ή στην εκδρομή</a:t>
            </a:r>
          </a:p>
          <a:p>
            <a:pPr algn="just"/>
            <a:endParaRPr lang="el-G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Αντιμετώπιση κρίσεων στο σχολείο</a:t>
            </a:r>
            <a:br>
              <a:rPr lang="el-GR" dirty="0" smtClean="0"/>
            </a:br>
            <a:r>
              <a:rPr lang="el-GR" sz="3600" dirty="0" smtClean="0"/>
              <a:t>συνέχεια 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  <a:defRPr/>
            </a:pPr>
            <a:r>
              <a:rPr lang="el-GR" dirty="0" smtClean="0"/>
              <a:t>. </a:t>
            </a:r>
            <a:r>
              <a:rPr lang="el-GR" b="1" dirty="0" smtClean="0"/>
              <a:t>Επιβράβευση</a:t>
            </a:r>
            <a:r>
              <a:rPr lang="el-GR" dirty="0" smtClean="0"/>
              <a:t> </a:t>
            </a:r>
            <a:r>
              <a:rPr lang="el-GR" dirty="0"/>
              <a:t>θετικής συμπεριφοράς</a:t>
            </a:r>
          </a:p>
          <a:p>
            <a:pPr>
              <a:defRPr/>
            </a:pPr>
            <a:r>
              <a:rPr lang="el-GR" b="1" dirty="0"/>
              <a:t>Επαφή</a:t>
            </a:r>
            <a:r>
              <a:rPr lang="el-GR" dirty="0"/>
              <a:t> </a:t>
            </a:r>
            <a:r>
              <a:rPr lang="el-GR" b="1" dirty="0"/>
              <a:t>με</a:t>
            </a:r>
            <a:r>
              <a:rPr lang="el-GR" dirty="0"/>
              <a:t> γονείς/ συχνή εποπτεία, επικοινωνία </a:t>
            </a:r>
          </a:p>
          <a:p>
            <a:pPr>
              <a:defRPr/>
            </a:pPr>
            <a:r>
              <a:rPr lang="el-GR" b="1" dirty="0"/>
              <a:t>Αξιολόγηση</a:t>
            </a:r>
            <a:r>
              <a:rPr lang="el-GR" dirty="0"/>
              <a:t> μαθητή</a:t>
            </a:r>
          </a:p>
          <a:p>
            <a:pPr>
              <a:defRPr/>
            </a:pPr>
            <a:r>
              <a:rPr lang="el-GR" b="1" dirty="0"/>
              <a:t>Συμβουλευτική</a:t>
            </a:r>
            <a:r>
              <a:rPr lang="el-GR" dirty="0"/>
              <a:t> μαθητή </a:t>
            </a:r>
          </a:p>
          <a:p>
            <a:pPr>
              <a:defRPr/>
            </a:pPr>
            <a:r>
              <a:rPr lang="el-GR" b="1" dirty="0"/>
              <a:t>Συμβουλευτική</a:t>
            </a:r>
            <a:r>
              <a:rPr lang="el-GR" dirty="0"/>
              <a:t> γονέων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b="1" dirty="0" smtClean="0"/>
              <a:t>Τροχοπέδη</a:t>
            </a:r>
            <a:r>
              <a:rPr lang="el-GR" dirty="0" smtClean="0"/>
              <a:t> στην επίλυση κρίσεων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l-GR" dirty="0"/>
              <a:t>Υιοθέτηση αρνητικής στάσης-προκατάληψη</a:t>
            </a:r>
          </a:p>
          <a:p>
            <a:pPr>
              <a:defRPr/>
            </a:pPr>
            <a:r>
              <a:rPr lang="el-GR" dirty="0"/>
              <a:t>Συνεχείς τιμωρίες/αποβολές</a:t>
            </a:r>
          </a:p>
          <a:p>
            <a:pPr>
              <a:defRPr/>
            </a:pPr>
            <a:r>
              <a:rPr lang="el-GR" dirty="0"/>
              <a:t>Μηδενική ανοχή</a:t>
            </a:r>
          </a:p>
          <a:p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l-GR" b="1" dirty="0" smtClean="0"/>
              <a:t>Έχουμε ανοιχτά τα μάτια και τα αυτιά</a:t>
            </a:r>
            <a:r>
              <a:rPr lang="el-GR" dirty="0" smtClean="0"/>
              <a:t> μας για να εντοπίσουμε πιθανούς κινδύνους. </a:t>
            </a:r>
          </a:p>
          <a:p>
            <a:pPr algn="just"/>
            <a:r>
              <a:rPr lang="el-GR" b="1" dirty="0" smtClean="0"/>
              <a:t>Παρεμβαίνουμε</a:t>
            </a:r>
            <a:r>
              <a:rPr lang="el-GR" dirty="0" smtClean="0"/>
              <a:t> για να περιορίσουμε φαινόμενα που μπορεί να εξελιχθούν σε κρίση. </a:t>
            </a:r>
          </a:p>
          <a:p>
            <a:pPr algn="just"/>
            <a:r>
              <a:rPr lang="el-GR" b="1" dirty="0" smtClean="0"/>
              <a:t>Εφαρμόζουμε προγράμματα πρόληψης </a:t>
            </a:r>
            <a:r>
              <a:rPr lang="el-GR" dirty="0" smtClean="0"/>
              <a:t>(π.χ. εκφοβισμός, επίλυση συγκρούσεων, διαχείριση συναισθημάτων, βία, ψυχική υγεία, αλκοόλ κ.λπ).</a:t>
            </a:r>
          </a:p>
          <a:p>
            <a:pPr algn="just"/>
            <a:r>
              <a:rPr lang="el-GR" dirty="0" smtClean="0"/>
              <a:t>Δημιουργούμε “</a:t>
            </a:r>
            <a:r>
              <a:rPr lang="el-GR" b="1" dirty="0" smtClean="0"/>
              <a:t>ομάδα διαχείρισης κρίσης</a:t>
            </a:r>
            <a:r>
              <a:rPr lang="el-GR" dirty="0" smtClean="0"/>
              <a:t>”: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l-GR" dirty="0" smtClean="0"/>
              <a:t>Ο τρόπος με τον οποίο τα σχολεία διαχειρίζονται μια κρίση μπορεί να επηρεάσει θετικά ή αρνητικά την μακροπρόθεσμη λειτουργία τους</a:t>
            </a:r>
            <a:endParaRPr lang="el-GR" dirty="0"/>
          </a:p>
          <a:p>
            <a:pPr algn="just"/>
            <a:r>
              <a:rPr lang="el-GR" dirty="0" smtClean="0"/>
              <a:t>Εάν στο σχολείο δεν δοθεί η πρέπουσα προσοχή</a:t>
            </a:r>
            <a:r>
              <a:rPr lang="el-GR" b="1" dirty="0" smtClean="0"/>
              <a:t>, η προσωρινή διατάραξη της ικανότητας του παιδιού να συγκεντρωθεί θα επηρεάσει και τις μαθησιακές του επιδόσεις </a:t>
            </a:r>
          </a:p>
          <a:p>
            <a:pPr algn="just"/>
            <a:r>
              <a:rPr lang="el-GR" dirty="0" smtClean="0"/>
              <a:t>Η </a:t>
            </a:r>
            <a:r>
              <a:rPr lang="el-GR" b="1" dirty="0" smtClean="0"/>
              <a:t>αδυναμία</a:t>
            </a:r>
            <a:r>
              <a:rPr lang="el-GR" dirty="0" smtClean="0"/>
              <a:t> του σχολείου να αντιμετωπίσει πολύπλευρα και ολοκληρωτικά την κρίση, </a:t>
            </a:r>
            <a:r>
              <a:rPr lang="el-GR" b="1" dirty="0" smtClean="0"/>
              <a:t>υποσκάπτει</a:t>
            </a:r>
            <a:r>
              <a:rPr lang="el-GR" dirty="0" smtClean="0"/>
              <a:t> την ψυχοσυναισθηματική ανάπτυξη του παιδιού </a:t>
            </a:r>
            <a:endParaRPr lang="el-GR" dirty="0"/>
          </a:p>
          <a:p>
            <a:pPr algn="just"/>
            <a:endParaRPr lang="el-G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1298</TotalTime>
  <Words>1221</Words>
  <Application>Microsoft Office PowerPoint</Application>
  <PresentationFormat>Προβολή στην οθόνη (4:3)</PresentationFormat>
  <Paragraphs>93</Paragraphs>
  <Slides>19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19</vt:i4>
      </vt:variant>
    </vt:vector>
  </HeadingPairs>
  <TitlesOfParts>
    <vt:vector size="20" baseType="lpstr">
      <vt:lpstr>Θέμα του Office</vt:lpstr>
      <vt:lpstr>ΔΙΑΧΕΙΡΙΣΗ ΚΡΙΣΕΩΝ ΣΤΟ ΣΧΟΛΙΚΟ ΠΕΡΙΒΑΛΛΟΝ</vt:lpstr>
      <vt:lpstr>Κρίση γενικής φύσης ορισμός </vt:lpstr>
      <vt:lpstr>Κρίση στο Σχολείο</vt:lpstr>
      <vt:lpstr>Τα απαραίτητα στοιχεία του πρέπει να έχει το σχολείο για την αντιμετώπιση κρίσεων</vt:lpstr>
      <vt:lpstr>Αντιμετώπιση κρίσεων στο σχολείο</vt:lpstr>
      <vt:lpstr>Αντιμετώπιση κρίσεων στο σχολείο συνέχεια </vt:lpstr>
      <vt:lpstr>Τροχοπέδη στην επίλυση κρίσεων</vt:lpstr>
      <vt:lpstr>Διαφάνεια 8</vt:lpstr>
      <vt:lpstr>Διαφάνεια 9</vt:lpstr>
      <vt:lpstr>Στρατηγικές διαχείρισης κρίσεων</vt:lpstr>
      <vt:lpstr>Στρατηγικές διαχείρισης κρίσεων συνέχεια</vt:lpstr>
      <vt:lpstr>Στρατηγικές διαχείρισης κρίσεων συνέχεια</vt:lpstr>
      <vt:lpstr>Στρατηγικές διαχείρισης κρίσεων συνέχεια</vt:lpstr>
      <vt:lpstr>Στρατηγικές διαχείρισης κρίσεων συνέχεια</vt:lpstr>
      <vt:lpstr>Επιθετική συμπεριφορά</vt:lpstr>
      <vt:lpstr>Επιθετική συμπεριφορά συνέχεια:</vt:lpstr>
      <vt:lpstr>Επιθετική συμπεριφορά αίτια </vt:lpstr>
      <vt:lpstr>Επιθετική συμπεριφορά αίτια </vt:lpstr>
      <vt:lpstr>Επιθετική συμπεριφορά αντιμετώπιση 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ΔΙΑΧΕΙΡΙΣΗ ΚΡΙΣΕΩΝ ΣΤΟ ΣΧΟΛΙΚΟ ΠΕΡΙΒΑΛΛΟΝ</dc:title>
  <dc:creator>user</dc:creator>
  <cp:lastModifiedBy>User</cp:lastModifiedBy>
  <cp:revision>60</cp:revision>
  <dcterms:created xsi:type="dcterms:W3CDTF">2024-03-17T17:23:17Z</dcterms:created>
  <dcterms:modified xsi:type="dcterms:W3CDTF">2024-04-22T05:47:25Z</dcterms:modified>
</cp:coreProperties>
</file>