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2" r:id="rId4"/>
    <p:sldId id="260" r:id="rId5"/>
    <p:sldId id="263" r:id="rId6"/>
    <p:sldId id="261" r:id="rId7"/>
    <p:sldId id="264" r:id="rId8"/>
    <p:sldId id="265" r:id="rId9"/>
    <p:sldId id="266" r:id="rId10"/>
    <p:sldId id="267" r:id="rId11"/>
    <p:sldId id="268"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7" d="100"/>
          <a:sy n="107" d="100"/>
        </p:scale>
        <p:origin x="6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996BF1-BD2A-BCBE-55FD-DC03A687DA7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30E63AB-4928-18B8-4018-93C4DCBE91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9EA36DD-ECB4-A77E-5224-D2CD96009542}"/>
              </a:ext>
            </a:extLst>
          </p:cNvPr>
          <p:cNvSpPr>
            <a:spLocks noGrp="1"/>
          </p:cNvSpPr>
          <p:nvPr>
            <p:ph type="dt" sz="half" idx="10"/>
          </p:nvPr>
        </p:nvSpPr>
        <p:spPr/>
        <p:txBody>
          <a:bodyPr/>
          <a:lstStyle/>
          <a:p>
            <a:fld id="{56B2F788-3C46-4B7B-846B-31450E1EACDA}" type="datetimeFigureOut">
              <a:rPr lang="el-GR" smtClean="0"/>
              <a:t>12/5/2025</a:t>
            </a:fld>
            <a:endParaRPr lang="el-GR"/>
          </a:p>
        </p:txBody>
      </p:sp>
      <p:sp>
        <p:nvSpPr>
          <p:cNvPr id="5" name="Θέση υποσέλιδου 4">
            <a:extLst>
              <a:ext uri="{FF2B5EF4-FFF2-40B4-BE49-F238E27FC236}">
                <a16:creationId xmlns:a16="http://schemas.microsoft.com/office/drawing/2014/main" id="{486A92DA-9ABB-931F-B9DA-FC159A4AA25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9CC7DF6-D33B-447E-EFB8-FE2AC4B2C08A}"/>
              </a:ext>
            </a:extLst>
          </p:cNvPr>
          <p:cNvSpPr>
            <a:spLocks noGrp="1"/>
          </p:cNvSpPr>
          <p:nvPr>
            <p:ph type="sldNum" sz="quarter" idx="12"/>
          </p:nvPr>
        </p:nvSpPr>
        <p:spPr/>
        <p:txBody>
          <a:bodyPr/>
          <a:lstStyle/>
          <a:p>
            <a:fld id="{7159AD5C-D69B-48BC-B43C-519EBBF8EF21}" type="slidenum">
              <a:rPr lang="el-GR" smtClean="0"/>
              <a:t>‹#›</a:t>
            </a:fld>
            <a:endParaRPr lang="el-GR"/>
          </a:p>
        </p:txBody>
      </p:sp>
    </p:spTree>
    <p:extLst>
      <p:ext uri="{BB962C8B-B14F-4D97-AF65-F5344CB8AC3E}">
        <p14:creationId xmlns:p14="http://schemas.microsoft.com/office/powerpoint/2010/main" val="1335753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3704E2-4253-7562-EE30-46D41B4A3E3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D65A978-391A-CD3D-9F43-F8DA256DF9E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2F8C776-69E7-44D8-19BE-AAF692FE027A}"/>
              </a:ext>
            </a:extLst>
          </p:cNvPr>
          <p:cNvSpPr>
            <a:spLocks noGrp="1"/>
          </p:cNvSpPr>
          <p:nvPr>
            <p:ph type="dt" sz="half" idx="10"/>
          </p:nvPr>
        </p:nvSpPr>
        <p:spPr/>
        <p:txBody>
          <a:bodyPr/>
          <a:lstStyle/>
          <a:p>
            <a:fld id="{56B2F788-3C46-4B7B-846B-31450E1EACDA}" type="datetimeFigureOut">
              <a:rPr lang="el-GR" smtClean="0"/>
              <a:t>12/5/2025</a:t>
            </a:fld>
            <a:endParaRPr lang="el-GR"/>
          </a:p>
        </p:txBody>
      </p:sp>
      <p:sp>
        <p:nvSpPr>
          <p:cNvPr id="5" name="Θέση υποσέλιδου 4">
            <a:extLst>
              <a:ext uri="{FF2B5EF4-FFF2-40B4-BE49-F238E27FC236}">
                <a16:creationId xmlns:a16="http://schemas.microsoft.com/office/drawing/2014/main" id="{98C4D647-E0F5-8473-AA9F-863D40BE129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5E738BE-587E-32F9-A0D2-E531F4A25281}"/>
              </a:ext>
            </a:extLst>
          </p:cNvPr>
          <p:cNvSpPr>
            <a:spLocks noGrp="1"/>
          </p:cNvSpPr>
          <p:nvPr>
            <p:ph type="sldNum" sz="quarter" idx="12"/>
          </p:nvPr>
        </p:nvSpPr>
        <p:spPr/>
        <p:txBody>
          <a:bodyPr/>
          <a:lstStyle/>
          <a:p>
            <a:fld id="{7159AD5C-D69B-48BC-B43C-519EBBF8EF21}" type="slidenum">
              <a:rPr lang="el-GR" smtClean="0"/>
              <a:t>‹#›</a:t>
            </a:fld>
            <a:endParaRPr lang="el-GR"/>
          </a:p>
        </p:txBody>
      </p:sp>
    </p:spTree>
    <p:extLst>
      <p:ext uri="{BB962C8B-B14F-4D97-AF65-F5344CB8AC3E}">
        <p14:creationId xmlns:p14="http://schemas.microsoft.com/office/powerpoint/2010/main" val="3056457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5780FA3-3064-0B33-6A03-1DC70252EEE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8F80A24-B085-5843-4390-1D2CD4DE0A9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916DF15-4DF5-9A63-7FF6-6B9350E7F19C}"/>
              </a:ext>
            </a:extLst>
          </p:cNvPr>
          <p:cNvSpPr>
            <a:spLocks noGrp="1"/>
          </p:cNvSpPr>
          <p:nvPr>
            <p:ph type="dt" sz="half" idx="10"/>
          </p:nvPr>
        </p:nvSpPr>
        <p:spPr/>
        <p:txBody>
          <a:bodyPr/>
          <a:lstStyle/>
          <a:p>
            <a:fld id="{56B2F788-3C46-4B7B-846B-31450E1EACDA}" type="datetimeFigureOut">
              <a:rPr lang="el-GR" smtClean="0"/>
              <a:t>12/5/2025</a:t>
            </a:fld>
            <a:endParaRPr lang="el-GR"/>
          </a:p>
        </p:txBody>
      </p:sp>
      <p:sp>
        <p:nvSpPr>
          <p:cNvPr id="5" name="Θέση υποσέλιδου 4">
            <a:extLst>
              <a:ext uri="{FF2B5EF4-FFF2-40B4-BE49-F238E27FC236}">
                <a16:creationId xmlns:a16="http://schemas.microsoft.com/office/drawing/2014/main" id="{C4D5BC9D-6F21-DACE-2255-97F0C28DCAA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7226554-C299-0467-8757-B9D4988C8843}"/>
              </a:ext>
            </a:extLst>
          </p:cNvPr>
          <p:cNvSpPr>
            <a:spLocks noGrp="1"/>
          </p:cNvSpPr>
          <p:nvPr>
            <p:ph type="sldNum" sz="quarter" idx="12"/>
          </p:nvPr>
        </p:nvSpPr>
        <p:spPr/>
        <p:txBody>
          <a:bodyPr/>
          <a:lstStyle/>
          <a:p>
            <a:fld id="{7159AD5C-D69B-48BC-B43C-519EBBF8EF21}" type="slidenum">
              <a:rPr lang="el-GR" smtClean="0"/>
              <a:t>‹#›</a:t>
            </a:fld>
            <a:endParaRPr lang="el-GR"/>
          </a:p>
        </p:txBody>
      </p:sp>
    </p:spTree>
    <p:extLst>
      <p:ext uri="{BB962C8B-B14F-4D97-AF65-F5344CB8AC3E}">
        <p14:creationId xmlns:p14="http://schemas.microsoft.com/office/powerpoint/2010/main" val="2582482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F03537-D708-0580-70E6-B9ED93E36F2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E432D99-57D2-EA3B-9A49-9EFE25ADAE2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E7C9D5B-FD63-847D-C3B9-26AA15E0A3AC}"/>
              </a:ext>
            </a:extLst>
          </p:cNvPr>
          <p:cNvSpPr>
            <a:spLocks noGrp="1"/>
          </p:cNvSpPr>
          <p:nvPr>
            <p:ph type="dt" sz="half" idx="10"/>
          </p:nvPr>
        </p:nvSpPr>
        <p:spPr/>
        <p:txBody>
          <a:bodyPr/>
          <a:lstStyle/>
          <a:p>
            <a:fld id="{56B2F788-3C46-4B7B-846B-31450E1EACDA}" type="datetimeFigureOut">
              <a:rPr lang="el-GR" smtClean="0"/>
              <a:t>12/5/2025</a:t>
            </a:fld>
            <a:endParaRPr lang="el-GR"/>
          </a:p>
        </p:txBody>
      </p:sp>
      <p:sp>
        <p:nvSpPr>
          <p:cNvPr id="5" name="Θέση υποσέλιδου 4">
            <a:extLst>
              <a:ext uri="{FF2B5EF4-FFF2-40B4-BE49-F238E27FC236}">
                <a16:creationId xmlns:a16="http://schemas.microsoft.com/office/drawing/2014/main" id="{EB193B4B-569F-81DB-16F2-D6CAC92DAB4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145E846-10AC-CB37-0D4B-947F180C873C}"/>
              </a:ext>
            </a:extLst>
          </p:cNvPr>
          <p:cNvSpPr>
            <a:spLocks noGrp="1"/>
          </p:cNvSpPr>
          <p:nvPr>
            <p:ph type="sldNum" sz="quarter" idx="12"/>
          </p:nvPr>
        </p:nvSpPr>
        <p:spPr/>
        <p:txBody>
          <a:bodyPr/>
          <a:lstStyle/>
          <a:p>
            <a:fld id="{7159AD5C-D69B-48BC-B43C-519EBBF8EF21}" type="slidenum">
              <a:rPr lang="el-GR" smtClean="0"/>
              <a:t>‹#›</a:t>
            </a:fld>
            <a:endParaRPr lang="el-GR"/>
          </a:p>
        </p:txBody>
      </p:sp>
    </p:spTree>
    <p:extLst>
      <p:ext uri="{BB962C8B-B14F-4D97-AF65-F5344CB8AC3E}">
        <p14:creationId xmlns:p14="http://schemas.microsoft.com/office/powerpoint/2010/main" val="2276415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BA7E4E-465C-C33D-06A9-F08E19BEF95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C4ACDC7-75FF-66A4-3038-309A55521F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AB9E94E-460D-79AE-7510-A77B718193FA}"/>
              </a:ext>
            </a:extLst>
          </p:cNvPr>
          <p:cNvSpPr>
            <a:spLocks noGrp="1"/>
          </p:cNvSpPr>
          <p:nvPr>
            <p:ph type="dt" sz="half" idx="10"/>
          </p:nvPr>
        </p:nvSpPr>
        <p:spPr/>
        <p:txBody>
          <a:bodyPr/>
          <a:lstStyle/>
          <a:p>
            <a:fld id="{56B2F788-3C46-4B7B-846B-31450E1EACDA}" type="datetimeFigureOut">
              <a:rPr lang="el-GR" smtClean="0"/>
              <a:t>12/5/2025</a:t>
            </a:fld>
            <a:endParaRPr lang="el-GR"/>
          </a:p>
        </p:txBody>
      </p:sp>
      <p:sp>
        <p:nvSpPr>
          <p:cNvPr id="5" name="Θέση υποσέλιδου 4">
            <a:extLst>
              <a:ext uri="{FF2B5EF4-FFF2-40B4-BE49-F238E27FC236}">
                <a16:creationId xmlns:a16="http://schemas.microsoft.com/office/drawing/2014/main" id="{EDB6C850-627A-7EBC-750D-38A0D3F7E18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F89B8BD-8EA8-E79A-50C1-BFCC76448DF9}"/>
              </a:ext>
            </a:extLst>
          </p:cNvPr>
          <p:cNvSpPr>
            <a:spLocks noGrp="1"/>
          </p:cNvSpPr>
          <p:nvPr>
            <p:ph type="sldNum" sz="quarter" idx="12"/>
          </p:nvPr>
        </p:nvSpPr>
        <p:spPr/>
        <p:txBody>
          <a:bodyPr/>
          <a:lstStyle/>
          <a:p>
            <a:fld id="{7159AD5C-D69B-48BC-B43C-519EBBF8EF21}" type="slidenum">
              <a:rPr lang="el-GR" smtClean="0"/>
              <a:t>‹#›</a:t>
            </a:fld>
            <a:endParaRPr lang="el-GR"/>
          </a:p>
        </p:txBody>
      </p:sp>
    </p:spTree>
    <p:extLst>
      <p:ext uri="{BB962C8B-B14F-4D97-AF65-F5344CB8AC3E}">
        <p14:creationId xmlns:p14="http://schemas.microsoft.com/office/powerpoint/2010/main" val="1585843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CD2A4E-615C-8CAF-52DE-7C29CB793CB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6E99ED1-E3F8-CD93-89D8-9A1151BA546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3A0A58A4-8F9A-8552-CFE1-FFDFCBB7B83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272E260-7806-8413-CD89-55538D15F70C}"/>
              </a:ext>
            </a:extLst>
          </p:cNvPr>
          <p:cNvSpPr>
            <a:spLocks noGrp="1"/>
          </p:cNvSpPr>
          <p:nvPr>
            <p:ph type="dt" sz="half" idx="10"/>
          </p:nvPr>
        </p:nvSpPr>
        <p:spPr/>
        <p:txBody>
          <a:bodyPr/>
          <a:lstStyle/>
          <a:p>
            <a:fld id="{56B2F788-3C46-4B7B-846B-31450E1EACDA}" type="datetimeFigureOut">
              <a:rPr lang="el-GR" smtClean="0"/>
              <a:t>12/5/2025</a:t>
            </a:fld>
            <a:endParaRPr lang="el-GR"/>
          </a:p>
        </p:txBody>
      </p:sp>
      <p:sp>
        <p:nvSpPr>
          <p:cNvPr id="6" name="Θέση υποσέλιδου 5">
            <a:extLst>
              <a:ext uri="{FF2B5EF4-FFF2-40B4-BE49-F238E27FC236}">
                <a16:creationId xmlns:a16="http://schemas.microsoft.com/office/drawing/2014/main" id="{7434E94D-4992-314E-C678-3AFEEEE03D4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A226E60-AFFD-57AA-BD84-806DCF3FFAF4}"/>
              </a:ext>
            </a:extLst>
          </p:cNvPr>
          <p:cNvSpPr>
            <a:spLocks noGrp="1"/>
          </p:cNvSpPr>
          <p:nvPr>
            <p:ph type="sldNum" sz="quarter" idx="12"/>
          </p:nvPr>
        </p:nvSpPr>
        <p:spPr/>
        <p:txBody>
          <a:bodyPr/>
          <a:lstStyle/>
          <a:p>
            <a:fld id="{7159AD5C-D69B-48BC-B43C-519EBBF8EF21}" type="slidenum">
              <a:rPr lang="el-GR" smtClean="0"/>
              <a:t>‹#›</a:t>
            </a:fld>
            <a:endParaRPr lang="el-GR"/>
          </a:p>
        </p:txBody>
      </p:sp>
    </p:spTree>
    <p:extLst>
      <p:ext uri="{BB962C8B-B14F-4D97-AF65-F5344CB8AC3E}">
        <p14:creationId xmlns:p14="http://schemas.microsoft.com/office/powerpoint/2010/main" val="1905074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5F0A56-8F84-EBFF-F284-69DEA42EB0C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B2294EC-A4EA-2489-5F63-1167BA15F2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379E4223-8DA5-7D4E-9EB5-DB6900CEC7A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CF2FFC0-7118-7A26-4939-77FCE80DF4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781F5A7A-D78A-7BA6-2958-B612DA3D849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B17CEAA-601F-3B2E-E85A-F2D5CBF5790D}"/>
              </a:ext>
            </a:extLst>
          </p:cNvPr>
          <p:cNvSpPr>
            <a:spLocks noGrp="1"/>
          </p:cNvSpPr>
          <p:nvPr>
            <p:ph type="dt" sz="half" idx="10"/>
          </p:nvPr>
        </p:nvSpPr>
        <p:spPr/>
        <p:txBody>
          <a:bodyPr/>
          <a:lstStyle/>
          <a:p>
            <a:fld id="{56B2F788-3C46-4B7B-846B-31450E1EACDA}" type="datetimeFigureOut">
              <a:rPr lang="el-GR" smtClean="0"/>
              <a:t>12/5/2025</a:t>
            </a:fld>
            <a:endParaRPr lang="el-GR"/>
          </a:p>
        </p:txBody>
      </p:sp>
      <p:sp>
        <p:nvSpPr>
          <p:cNvPr id="8" name="Θέση υποσέλιδου 7">
            <a:extLst>
              <a:ext uri="{FF2B5EF4-FFF2-40B4-BE49-F238E27FC236}">
                <a16:creationId xmlns:a16="http://schemas.microsoft.com/office/drawing/2014/main" id="{300BA3E7-9AFA-BA97-F4DB-0A232C5D416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3903753F-6689-3EB7-40EB-4896721BE197}"/>
              </a:ext>
            </a:extLst>
          </p:cNvPr>
          <p:cNvSpPr>
            <a:spLocks noGrp="1"/>
          </p:cNvSpPr>
          <p:nvPr>
            <p:ph type="sldNum" sz="quarter" idx="12"/>
          </p:nvPr>
        </p:nvSpPr>
        <p:spPr/>
        <p:txBody>
          <a:bodyPr/>
          <a:lstStyle/>
          <a:p>
            <a:fld id="{7159AD5C-D69B-48BC-B43C-519EBBF8EF21}" type="slidenum">
              <a:rPr lang="el-GR" smtClean="0"/>
              <a:t>‹#›</a:t>
            </a:fld>
            <a:endParaRPr lang="el-GR"/>
          </a:p>
        </p:txBody>
      </p:sp>
    </p:spTree>
    <p:extLst>
      <p:ext uri="{BB962C8B-B14F-4D97-AF65-F5344CB8AC3E}">
        <p14:creationId xmlns:p14="http://schemas.microsoft.com/office/powerpoint/2010/main" val="3989883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4130CD-8B30-AC93-F90D-0648B36BB46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807CF92-68D3-4809-737D-61C060DE7135}"/>
              </a:ext>
            </a:extLst>
          </p:cNvPr>
          <p:cNvSpPr>
            <a:spLocks noGrp="1"/>
          </p:cNvSpPr>
          <p:nvPr>
            <p:ph type="dt" sz="half" idx="10"/>
          </p:nvPr>
        </p:nvSpPr>
        <p:spPr/>
        <p:txBody>
          <a:bodyPr/>
          <a:lstStyle/>
          <a:p>
            <a:fld id="{56B2F788-3C46-4B7B-846B-31450E1EACDA}" type="datetimeFigureOut">
              <a:rPr lang="el-GR" smtClean="0"/>
              <a:t>12/5/2025</a:t>
            </a:fld>
            <a:endParaRPr lang="el-GR"/>
          </a:p>
        </p:txBody>
      </p:sp>
      <p:sp>
        <p:nvSpPr>
          <p:cNvPr id="4" name="Θέση υποσέλιδου 3">
            <a:extLst>
              <a:ext uri="{FF2B5EF4-FFF2-40B4-BE49-F238E27FC236}">
                <a16:creationId xmlns:a16="http://schemas.microsoft.com/office/drawing/2014/main" id="{E1C57CCD-BA3F-1E94-B78A-7E342FF1668D}"/>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C6CB49E-B1E9-9836-31B5-2437792AAB0B}"/>
              </a:ext>
            </a:extLst>
          </p:cNvPr>
          <p:cNvSpPr>
            <a:spLocks noGrp="1"/>
          </p:cNvSpPr>
          <p:nvPr>
            <p:ph type="sldNum" sz="quarter" idx="12"/>
          </p:nvPr>
        </p:nvSpPr>
        <p:spPr/>
        <p:txBody>
          <a:bodyPr/>
          <a:lstStyle/>
          <a:p>
            <a:fld id="{7159AD5C-D69B-48BC-B43C-519EBBF8EF21}" type="slidenum">
              <a:rPr lang="el-GR" smtClean="0"/>
              <a:t>‹#›</a:t>
            </a:fld>
            <a:endParaRPr lang="el-GR"/>
          </a:p>
        </p:txBody>
      </p:sp>
    </p:spTree>
    <p:extLst>
      <p:ext uri="{BB962C8B-B14F-4D97-AF65-F5344CB8AC3E}">
        <p14:creationId xmlns:p14="http://schemas.microsoft.com/office/powerpoint/2010/main" val="4027065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C9E16912-1977-7F42-6193-B3F723BD9BF9}"/>
              </a:ext>
            </a:extLst>
          </p:cNvPr>
          <p:cNvSpPr>
            <a:spLocks noGrp="1"/>
          </p:cNvSpPr>
          <p:nvPr>
            <p:ph type="dt" sz="half" idx="10"/>
          </p:nvPr>
        </p:nvSpPr>
        <p:spPr/>
        <p:txBody>
          <a:bodyPr/>
          <a:lstStyle/>
          <a:p>
            <a:fld id="{56B2F788-3C46-4B7B-846B-31450E1EACDA}" type="datetimeFigureOut">
              <a:rPr lang="el-GR" smtClean="0"/>
              <a:t>12/5/2025</a:t>
            </a:fld>
            <a:endParaRPr lang="el-GR"/>
          </a:p>
        </p:txBody>
      </p:sp>
      <p:sp>
        <p:nvSpPr>
          <p:cNvPr id="3" name="Θέση υποσέλιδου 2">
            <a:extLst>
              <a:ext uri="{FF2B5EF4-FFF2-40B4-BE49-F238E27FC236}">
                <a16:creationId xmlns:a16="http://schemas.microsoft.com/office/drawing/2014/main" id="{471832CF-AF22-95DC-97C6-D7E8317A15C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4C5C399-0657-1885-A847-2EA2117364E9}"/>
              </a:ext>
            </a:extLst>
          </p:cNvPr>
          <p:cNvSpPr>
            <a:spLocks noGrp="1"/>
          </p:cNvSpPr>
          <p:nvPr>
            <p:ph type="sldNum" sz="quarter" idx="12"/>
          </p:nvPr>
        </p:nvSpPr>
        <p:spPr/>
        <p:txBody>
          <a:bodyPr/>
          <a:lstStyle/>
          <a:p>
            <a:fld id="{7159AD5C-D69B-48BC-B43C-519EBBF8EF21}" type="slidenum">
              <a:rPr lang="el-GR" smtClean="0"/>
              <a:t>‹#›</a:t>
            </a:fld>
            <a:endParaRPr lang="el-GR"/>
          </a:p>
        </p:txBody>
      </p:sp>
    </p:spTree>
    <p:extLst>
      <p:ext uri="{BB962C8B-B14F-4D97-AF65-F5344CB8AC3E}">
        <p14:creationId xmlns:p14="http://schemas.microsoft.com/office/powerpoint/2010/main" val="282624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2A9782-2CB9-9DAF-57B5-2A1999D2537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D2D790A-30C9-5B03-B455-AB94D2526A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69C8AEB0-2238-8E03-1622-69DF259626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6C6AD27-7F78-3CA8-D81C-1DB74C1250FA}"/>
              </a:ext>
            </a:extLst>
          </p:cNvPr>
          <p:cNvSpPr>
            <a:spLocks noGrp="1"/>
          </p:cNvSpPr>
          <p:nvPr>
            <p:ph type="dt" sz="half" idx="10"/>
          </p:nvPr>
        </p:nvSpPr>
        <p:spPr/>
        <p:txBody>
          <a:bodyPr/>
          <a:lstStyle/>
          <a:p>
            <a:fld id="{56B2F788-3C46-4B7B-846B-31450E1EACDA}" type="datetimeFigureOut">
              <a:rPr lang="el-GR" smtClean="0"/>
              <a:t>12/5/2025</a:t>
            </a:fld>
            <a:endParaRPr lang="el-GR"/>
          </a:p>
        </p:txBody>
      </p:sp>
      <p:sp>
        <p:nvSpPr>
          <p:cNvPr id="6" name="Θέση υποσέλιδου 5">
            <a:extLst>
              <a:ext uri="{FF2B5EF4-FFF2-40B4-BE49-F238E27FC236}">
                <a16:creationId xmlns:a16="http://schemas.microsoft.com/office/drawing/2014/main" id="{4FC66410-EBA6-C904-42DE-067FC37925A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4622222-133A-695E-5AEF-46E2860BF036}"/>
              </a:ext>
            </a:extLst>
          </p:cNvPr>
          <p:cNvSpPr>
            <a:spLocks noGrp="1"/>
          </p:cNvSpPr>
          <p:nvPr>
            <p:ph type="sldNum" sz="quarter" idx="12"/>
          </p:nvPr>
        </p:nvSpPr>
        <p:spPr/>
        <p:txBody>
          <a:bodyPr/>
          <a:lstStyle/>
          <a:p>
            <a:fld id="{7159AD5C-D69B-48BC-B43C-519EBBF8EF21}" type="slidenum">
              <a:rPr lang="el-GR" smtClean="0"/>
              <a:t>‹#›</a:t>
            </a:fld>
            <a:endParaRPr lang="el-GR"/>
          </a:p>
        </p:txBody>
      </p:sp>
    </p:spTree>
    <p:extLst>
      <p:ext uri="{BB962C8B-B14F-4D97-AF65-F5344CB8AC3E}">
        <p14:creationId xmlns:p14="http://schemas.microsoft.com/office/powerpoint/2010/main" val="2621701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F1EA64-B452-D3FD-1FC6-6575EF68BF7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23DF42F8-0D8A-E3CF-D061-E2DAA78941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3842177-6F97-3B7C-B643-41537F5319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20D4187-D5F8-FC40-4FB0-3897B3E692FF}"/>
              </a:ext>
            </a:extLst>
          </p:cNvPr>
          <p:cNvSpPr>
            <a:spLocks noGrp="1"/>
          </p:cNvSpPr>
          <p:nvPr>
            <p:ph type="dt" sz="half" idx="10"/>
          </p:nvPr>
        </p:nvSpPr>
        <p:spPr/>
        <p:txBody>
          <a:bodyPr/>
          <a:lstStyle/>
          <a:p>
            <a:fld id="{56B2F788-3C46-4B7B-846B-31450E1EACDA}" type="datetimeFigureOut">
              <a:rPr lang="el-GR" smtClean="0"/>
              <a:t>12/5/2025</a:t>
            </a:fld>
            <a:endParaRPr lang="el-GR"/>
          </a:p>
        </p:txBody>
      </p:sp>
      <p:sp>
        <p:nvSpPr>
          <p:cNvPr id="6" name="Θέση υποσέλιδου 5">
            <a:extLst>
              <a:ext uri="{FF2B5EF4-FFF2-40B4-BE49-F238E27FC236}">
                <a16:creationId xmlns:a16="http://schemas.microsoft.com/office/drawing/2014/main" id="{E9A23E20-6EA8-FC17-CFA8-A783D02381C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1478555-ED79-5AAA-1BDB-5AF9812B0BB7}"/>
              </a:ext>
            </a:extLst>
          </p:cNvPr>
          <p:cNvSpPr>
            <a:spLocks noGrp="1"/>
          </p:cNvSpPr>
          <p:nvPr>
            <p:ph type="sldNum" sz="quarter" idx="12"/>
          </p:nvPr>
        </p:nvSpPr>
        <p:spPr/>
        <p:txBody>
          <a:bodyPr/>
          <a:lstStyle/>
          <a:p>
            <a:fld id="{7159AD5C-D69B-48BC-B43C-519EBBF8EF21}" type="slidenum">
              <a:rPr lang="el-GR" smtClean="0"/>
              <a:t>‹#›</a:t>
            </a:fld>
            <a:endParaRPr lang="el-GR"/>
          </a:p>
        </p:txBody>
      </p:sp>
    </p:spTree>
    <p:extLst>
      <p:ext uri="{BB962C8B-B14F-4D97-AF65-F5344CB8AC3E}">
        <p14:creationId xmlns:p14="http://schemas.microsoft.com/office/powerpoint/2010/main" val="3525988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375ED15-4D54-E70C-C3A0-4C4AE63463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5B70830-745D-72DC-FAAC-8146938C38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C989238-E2F0-3E98-665C-E0A3F1D689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B2F788-3C46-4B7B-846B-31450E1EACDA}" type="datetimeFigureOut">
              <a:rPr lang="el-GR" smtClean="0"/>
              <a:t>12/5/2025</a:t>
            </a:fld>
            <a:endParaRPr lang="el-GR"/>
          </a:p>
        </p:txBody>
      </p:sp>
      <p:sp>
        <p:nvSpPr>
          <p:cNvPr id="5" name="Θέση υποσέλιδου 4">
            <a:extLst>
              <a:ext uri="{FF2B5EF4-FFF2-40B4-BE49-F238E27FC236}">
                <a16:creationId xmlns:a16="http://schemas.microsoft.com/office/drawing/2014/main" id="{91A419C0-418C-070E-3046-30A4B4DE05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B954F1C3-E9BA-18B9-DAED-56331A08C0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59AD5C-D69B-48BC-B43C-519EBBF8EF21}" type="slidenum">
              <a:rPr lang="el-GR" smtClean="0"/>
              <a:t>‹#›</a:t>
            </a:fld>
            <a:endParaRPr lang="el-GR"/>
          </a:p>
        </p:txBody>
      </p:sp>
    </p:spTree>
    <p:extLst>
      <p:ext uri="{BB962C8B-B14F-4D97-AF65-F5344CB8AC3E}">
        <p14:creationId xmlns:p14="http://schemas.microsoft.com/office/powerpoint/2010/main" val="580612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JzbA0jYhED8?feature=oembed"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video" Target="https://www.youtube.com/embed/vA2eLnSsVSA?feature=oembed"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video" Target="https://www.youtube.com/embed/uxXPltBr8Jg?feature=oembe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ZetVM8IsGrg?feature=oembed"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sAAUCGUEVN4?feature=oembe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i99cWMoXd34?feature=oembed"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SsmS8-Nhqog?feature=oembed"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qvT-tL96YPY?feature=oembe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ZKSavp5kfp4?feature=oembed"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cGO4fcFtnTo" TargetMode="External"/><Relationship Id="rId2" Type="http://schemas.openxmlformats.org/officeDocument/2006/relationships/slideLayout" Target="../slideLayouts/slideLayout2.xml"/><Relationship Id="rId1" Type="http://schemas.openxmlformats.org/officeDocument/2006/relationships/video" Target="https://www.youtube.com/embed/cGO4fcFtnTo?feature=oembed" TargetMode="Externa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ideo" Target="https://www.youtube.com/embed/AG9TejYWp_4?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8F76D8-E16A-B08C-46B4-09E999547D4A}"/>
              </a:ext>
            </a:extLst>
          </p:cNvPr>
          <p:cNvSpPr>
            <a:spLocks noGrp="1"/>
          </p:cNvSpPr>
          <p:nvPr>
            <p:ph type="title"/>
          </p:nvPr>
        </p:nvSpPr>
        <p:spPr/>
        <p:txBody>
          <a:bodyPr/>
          <a:lstStyle/>
          <a:p>
            <a:r>
              <a:rPr lang="el-GR" dirty="0"/>
              <a:t>Οικογενειακό τραπέζι και </a:t>
            </a:r>
            <a:r>
              <a:rPr lang="el-GR" dirty="0" err="1"/>
              <a:t>Στερεοτυπα</a:t>
            </a:r>
            <a:endParaRPr lang="el-GR" dirty="0"/>
          </a:p>
        </p:txBody>
      </p:sp>
      <p:pic>
        <p:nvPicPr>
          <p:cNvPr id="4" name="Ηλεκτρονικά πολυμέσα 3" title="Οικογενειακό τραπέζι &amp; Στερεότυπα | Παγκόσμια Ημέρα Γυναίκας">
            <a:hlinkClick r:id="" action="ppaction://media"/>
            <a:extLst>
              <a:ext uri="{FF2B5EF4-FFF2-40B4-BE49-F238E27FC236}">
                <a16:creationId xmlns:a16="http://schemas.microsoft.com/office/drawing/2014/main" id="{199F3EA4-A54E-5AA9-5182-916AC0C874B9}"/>
              </a:ext>
            </a:extLst>
          </p:cNvPr>
          <p:cNvPicPr>
            <a:picLocks noGrp="1" noRot="1" noChangeAspect="1"/>
          </p:cNvPicPr>
          <p:nvPr>
            <p:ph idx="1"/>
            <a:videoFile r:link="rId1"/>
          </p:nvPr>
        </p:nvPicPr>
        <p:blipFill>
          <a:blip r:embed="rId3"/>
          <a:stretch>
            <a:fillRect/>
          </a:stretch>
        </p:blipFill>
        <p:spPr>
          <a:xfrm>
            <a:off x="2244725" y="1825625"/>
            <a:ext cx="7700963" cy="4351338"/>
          </a:xfrm>
          <a:prstGeom prst="rect">
            <a:avLst/>
          </a:prstGeom>
        </p:spPr>
      </p:pic>
    </p:spTree>
    <p:extLst>
      <p:ext uri="{BB962C8B-B14F-4D97-AF65-F5344CB8AC3E}">
        <p14:creationId xmlns:p14="http://schemas.microsoft.com/office/powerpoint/2010/main" val="2642479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E58545-072C-7689-1271-723F217BB7BF}"/>
              </a:ext>
            </a:extLst>
          </p:cNvPr>
          <p:cNvSpPr>
            <a:spLocks noGrp="1"/>
          </p:cNvSpPr>
          <p:nvPr>
            <p:ph type="title"/>
          </p:nvPr>
        </p:nvSpPr>
        <p:spPr/>
        <p:txBody>
          <a:bodyPr>
            <a:normAutofit fontScale="90000"/>
          </a:bodyPr>
          <a:lstStyle/>
          <a:p>
            <a:r>
              <a:rPr lang="el-GR" b="1" i="0" dirty="0">
                <a:solidFill>
                  <a:srgbClr val="0F0F0F"/>
                </a:solidFill>
                <a:effectLst/>
                <a:latin typeface="Roboto" panose="02000000000000000000" pitchFamily="2" charset="0"/>
              </a:rPr>
              <a:t>Πες μου το φύλο σου να σου πω τι θα γίνεις</a:t>
            </a:r>
            <a:br>
              <a:rPr lang="el-GR" b="1" i="0" dirty="0">
                <a:solidFill>
                  <a:srgbClr val="0F0F0F"/>
                </a:solidFill>
                <a:effectLst/>
                <a:latin typeface="Roboto" panose="02000000000000000000" pitchFamily="2" charset="0"/>
              </a:rPr>
            </a:br>
            <a:endParaRPr lang="el-GR" dirty="0"/>
          </a:p>
        </p:txBody>
      </p:sp>
      <p:pic>
        <p:nvPicPr>
          <p:cNvPr id="4" name="Ηλεκτρονικά πολυμέσα 3" title="Πες μου το φύλο σου να σου πω τι θα γίνεις">
            <a:hlinkClick r:id="" action="ppaction://media"/>
            <a:extLst>
              <a:ext uri="{FF2B5EF4-FFF2-40B4-BE49-F238E27FC236}">
                <a16:creationId xmlns:a16="http://schemas.microsoft.com/office/drawing/2014/main" id="{50C329F5-1346-107F-021F-AF2114282CDE}"/>
              </a:ext>
            </a:extLst>
          </p:cNvPr>
          <p:cNvPicPr>
            <a:picLocks noGrp="1" noRot="1" noChangeAspect="1"/>
          </p:cNvPicPr>
          <p:nvPr>
            <p:ph idx="1"/>
            <a:videoFile r:link="rId1"/>
          </p:nvPr>
        </p:nvPicPr>
        <p:blipFill>
          <a:blip r:embed="rId3"/>
          <a:stretch>
            <a:fillRect/>
          </a:stretch>
        </p:blipFill>
        <p:spPr>
          <a:xfrm>
            <a:off x="2244725" y="1825625"/>
            <a:ext cx="7700963" cy="4351338"/>
          </a:xfrm>
          <a:prstGeom prst="rect">
            <a:avLst/>
          </a:prstGeom>
        </p:spPr>
      </p:pic>
    </p:spTree>
    <p:extLst>
      <p:ext uri="{BB962C8B-B14F-4D97-AF65-F5344CB8AC3E}">
        <p14:creationId xmlns:p14="http://schemas.microsoft.com/office/powerpoint/2010/main" val="161847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709187-F322-58D7-0C55-A2C89F56039B}"/>
              </a:ext>
            </a:extLst>
          </p:cNvPr>
          <p:cNvSpPr>
            <a:spLocks noGrp="1"/>
          </p:cNvSpPr>
          <p:nvPr>
            <p:ph type="title"/>
          </p:nvPr>
        </p:nvSpPr>
        <p:spPr/>
        <p:txBody>
          <a:bodyPr/>
          <a:lstStyle/>
          <a:p>
            <a:r>
              <a:rPr lang="el-GR" dirty="0"/>
              <a:t>Μην με αφήσεις ποτέ</a:t>
            </a:r>
          </a:p>
        </p:txBody>
      </p:sp>
      <p:pic>
        <p:nvPicPr>
          <p:cNvPr id="4" name="Ηλεκτρονικά πολυμέσα 3" title="Μη με αφήσεις ποτέ (Don't ever leave me)">
            <a:hlinkClick r:id="" action="ppaction://media"/>
            <a:extLst>
              <a:ext uri="{FF2B5EF4-FFF2-40B4-BE49-F238E27FC236}">
                <a16:creationId xmlns:a16="http://schemas.microsoft.com/office/drawing/2014/main" id="{07C8B5A7-89BC-E7C7-7BBC-E957EF491711}"/>
              </a:ext>
            </a:extLst>
          </p:cNvPr>
          <p:cNvPicPr>
            <a:picLocks noGrp="1" noRot="1" noChangeAspect="1"/>
          </p:cNvPicPr>
          <p:nvPr>
            <p:ph idx="1"/>
            <a:videoFile r:link="rId1"/>
          </p:nvPr>
        </p:nvPicPr>
        <p:blipFill>
          <a:blip r:embed="rId3"/>
          <a:stretch>
            <a:fillRect/>
          </a:stretch>
        </p:blipFill>
        <p:spPr>
          <a:xfrm>
            <a:off x="1939925" y="1816100"/>
            <a:ext cx="7700963" cy="4351338"/>
          </a:xfrm>
          <a:prstGeom prst="rect">
            <a:avLst/>
          </a:prstGeom>
        </p:spPr>
      </p:pic>
    </p:spTree>
    <p:extLst>
      <p:ext uri="{BB962C8B-B14F-4D97-AF65-F5344CB8AC3E}">
        <p14:creationId xmlns:p14="http://schemas.microsoft.com/office/powerpoint/2010/main" val="423947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F249DF-4119-027E-04AF-BCE7FF17CD53}"/>
              </a:ext>
            </a:extLst>
          </p:cNvPr>
          <p:cNvSpPr>
            <a:spLocks noGrp="1"/>
          </p:cNvSpPr>
          <p:nvPr>
            <p:ph type="title"/>
          </p:nvPr>
        </p:nvSpPr>
        <p:spPr/>
        <p:txBody>
          <a:bodyPr/>
          <a:lstStyle/>
          <a:p>
            <a:r>
              <a:rPr lang="el-GR" dirty="0"/>
              <a:t>Τι είναι η </a:t>
            </a:r>
            <a:r>
              <a:rPr lang="el-GR" dirty="0" err="1"/>
              <a:t>έμφυλη</a:t>
            </a:r>
            <a:r>
              <a:rPr lang="el-GR" dirty="0"/>
              <a:t> βία και πως την αναγνωρίζουμε</a:t>
            </a:r>
          </a:p>
        </p:txBody>
      </p:sp>
      <p:pic>
        <p:nvPicPr>
          <p:cNvPr id="4" name="Ηλεκτρονικά πολυμέσα 3" title="Τι είναι η έμφυλη βία και πώς την αναγνωρίζουμε">
            <a:hlinkClick r:id="" action="ppaction://media"/>
            <a:extLst>
              <a:ext uri="{FF2B5EF4-FFF2-40B4-BE49-F238E27FC236}">
                <a16:creationId xmlns:a16="http://schemas.microsoft.com/office/drawing/2014/main" id="{2FB2EABA-DF94-EAD2-B1A0-9F33ACA2210C}"/>
              </a:ext>
            </a:extLst>
          </p:cNvPr>
          <p:cNvPicPr>
            <a:picLocks noGrp="1" noRot="1" noChangeAspect="1"/>
          </p:cNvPicPr>
          <p:nvPr>
            <p:ph idx="1"/>
            <a:videoFile r:link="rId1"/>
          </p:nvPr>
        </p:nvPicPr>
        <p:blipFill>
          <a:blip r:embed="rId3"/>
          <a:stretch>
            <a:fillRect/>
          </a:stretch>
        </p:blipFill>
        <p:spPr>
          <a:xfrm>
            <a:off x="2244725" y="1825625"/>
            <a:ext cx="7700963" cy="4351338"/>
          </a:xfrm>
          <a:prstGeom prst="rect">
            <a:avLst/>
          </a:prstGeom>
        </p:spPr>
      </p:pic>
    </p:spTree>
    <p:extLst>
      <p:ext uri="{BB962C8B-B14F-4D97-AF65-F5344CB8AC3E}">
        <p14:creationId xmlns:p14="http://schemas.microsoft.com/office/powerpoint/2010/main" val="227392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10DE2A-E666-2F81-A8AB-76C47E6E0B65}"/>
              </a:ext>
            </a:extLst>
          </p:cNvPr>
          <p:cNvSpPr>
            <a:spLocks noGrp="1"/>
          </p:cNvSpPr>
          <p:nvPr>
            <p:ph type="title"/>
          </p:nvPr>
        </p:nvSpPr>
        <p:spPr/>
        <p:txBody>
          <a:bodyPr/>
          <a:lstStyle/>
          <a:p>
            <a:r>
              <a:rPr lang="el-GR" dirty="0" err="1"/>
              <a:t>Σχολικη</a:t>
            </a:r>
            <a:r>
              <a:rPr lang="el-GR" dirty="0"/>
              <a:t> Βία: Το παιχνίδι με τα μήλα</a:t>
            </a:r>
          </a:p>
        </p:txBody>
      </p:sp>
      <p:pic>
        <p:nvPicPr>
          <p:cNvPr id="4" name="Ηλεκτρονικά πολυμέσα 3" title="Σχολική Βία &quot;το παιχνίδι με τα μήλα&quot;">
            <a:hlinkClick r:id="" action="ppaction://media"/>
            <a:extLst>
              <a:ext uri="{FF2B5EF4-FFF2-40B4-BE49-F238E27FC236}">
                <a16:creationId xmlns:a16="http://schemas.microsoft.com/office/drawing/2014/main" id="{F3FCA82A-97F6-235D-0B4B-ABA2E7BF1AEA}"/>
              </a:ext>
            </a:extLst>
          </p:cNvPr>
          <p:cNvPicPr>
            <a:picLocks noGrp="1" noRot="1" noChangeAspect="1"/>
          </p:cNvPicPr>
          <p:nvPr>
            <p:ph idx="1"/>
            <a:videoFile r:link="rId1"/>
          </p:nvPr>
        </p:nvPicPr>
        <p:blipFill>
          <a:blip r:embed="rId3"/>
          <a:stretch>
            <a:fillRect/>
          </a:stretch>
        </p:blipFill>
        <p:spPr>
          <a:xfrm>
            <a:off x="2244725" y="1825625"/>
            <a:ext cx="7700963" cy="4351338"/>
          </a:xfrm>
          <a:prstGeom prst="rect">
            <a:avLst/>
          </a:prstGeom>
        </p:spPr>
      </p:pic>
    </p:spTree>
    <p:extLst>
      <p:ext uri="{BB962C8B-B14F-4D97-AF65-F5344CB8AC3E}">
        <p14:creationId xmlns:p14="http://schemas.microsoft.com/office/powerpoint/2010/main" val="1108965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2CA546-CC21-FEC1-CDB9-F06798A2FB45}"/>
              </a:ext>
            </a:extLst>
          </p:cNvPr>
          <p:cNvSpPr>
            <a:spLocks noGrp="1"/>
          </p:cNvSpPr>
          <p:nvPr>
            <p:ph type="title"/>
          </p:nvPr>
        </p:nvSpPr>
        <p:spPr/>
        <p:txBody>
          <a:bodyPr/>
          <a:lstStyle/>
          <a:p>
            <a:r>
              <a:rPr lang="el-GR" dirty="0"/>
              <a:t>Επαγγέλματα και </a:t>
            </a:r>
            <a:r>
              <a:rPr lang="el-GR" dirty="0" err="1"/>
              <a:t>έμφυλα</a:t>
            </a:r>
            <a:r>
              <a:rPr lang="el-GR" dirty="0"/>
              <a:t> στερεότυπα</a:t>
            </a:r>
          </a:p>
        </p:txBody>
      </p:sp>
      <p:pic>
        <p:nvPicPr>
          <p:cNvPr id="4" name="Ηλεκτρονικά πολυμέσα 3" title="Επαγγέλματα και έμφυλα στερεότυπα">
            <a:hlinkClick r:id="" action="ppaction://media"/>
            <a:extLst>
              <a:ext uri="{FF2B5EF4-FFF2-40B4-BE49-F238E27FC236}">
                <a16:creationId xmlns:a16="http://schemas.microsoft.com/office/drawing/2014/main" id="{7F95C2B3-E30C-54BC-3617-88668ADA5677}"/>
              </a:ext>
            </a:extLst>
          </p:cNvPr>
          <p:cNvPicPr>
            <a:picLocks noGrp="1" noRot="1" noChangeAspect="1"/>
          </p:cNvPicPr>
          <p:nvPr>
            <p:ph idx="1"/>
            <a:videoFile r:link="rId1"/>
          </p:nvPr>
        </p:nvPicPr>
        <p:blipFill>
          <a:blip r:embed="rId3"/>
          <a:stretch>
            <a:fillRect/>
          </a:stretch>
        </p:blipFill>
        <p:spPr>
          <a:xfrm>
            <a:off x="2244725" y="1825625"/>
            <a:ext cx="7700963" cy="4351338"/>
          </a:xfrm>
          <a:prstGeom prst="rect">
            <a:avLst/>
          </a:prstGeom>
        </p:spPr>
      </p:pic>
    </p:spTree>
    <p:extLst>
      <p:ext uri="{BB962C8B-B14F-4D97-AF65-F5344CB8AC3E}">
        <p14:creationId xmlns:p14="http://schemas.microsoft.com/office/powerpoint/2010/main" val="457878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3DB71E-B369-4D83-A23A-E78EBBDCE5E1}"/>
              </a:ext>
            </a:extLst>
          </p:cNvPr>
          <p:cNvSpPr>
            <a:spLocks noGrp="1"/>
          </p:cNvSpPr>
          <p:nvPr>
            <p:ph type="title"/>
          </p:nvPr>
        </p:nvSpPr>
        <p:spPr/>
        <p:txBody>
          <a:bodyPr/>
          <a:lstStyle/>
          <a:p>
            <a:r>
              <a:rPr lang="el-GR" dirty="0"/>
              <a:t>Διαφήμιση και </a:t>
            </a:r>
            <a:r>
              <a:rPr lang="el-GR" dirty="0" err="1"/>
              <a:t>εμφυλα</a:t>
            </a:r>
            <a:r>
              <a:rPr lang="el-GR" dirty="0"/>
              <a:t> </a:t>
            </a:r>
            <a:r>
              <a:rPr lang="el-GR" dirty="0" err="1"/>
              <a:t>στερεοτυπα</a:t>
            </a:r>
            <a:endParaRPr lang="el-GR" dirty="0"/>
          </a:p>
        </p:txBody>
      </p:sp>
      <p:pic>
        <p:nvPicPr>
          <p:cNvPr id="4" name="Ηλεκτρονικά πολυμέσα 3" title="JACOBS Flavours: Βρες τη γεύση σου!">
            <a:hlinkClick r:id="" action="ppaction://media"/>
            <a:extLst>
              <a:ext uri="{FF2B5EF4-FFF2-40B4-BE49-F238E27FC236}">
                <a16:creationId xmlns:a16="http://schemas.microsoft.com/office/drawing/2014/main" id="{612E29A7-2604-0726-029D-938225DD310A}"/>
              </a:ext>
            </a:extLst>
          </p:cNvPr>
          <p:cNvPicPr>
            <a:picLocks noGrp="1" noRot="1" noChangeAspect="1"/>
          </p:cNvPicPr>
          <p:nvPr>
            <p:ph idx="1"/>
            <a:videoFile r:link="rId1"/>
          </p:nvPr>
        </p:nvPicPr>
        <p:blipFill>
          <a:blip r:embed="rId3"/>
          <a:stretch>
            <a:fillRect/>
          </a:stretch>
        </p:blipFill>
        <p:spPr>
          <a:xfrm>
            <a:off x="2244725" y="1825625"/>
            <a:ext cx="7700963" cy="4351338"/>
          </a:xfrm>
          <a:prstGeom prst="rect">
            <a:avLst/>
          </a:prstGeom>
        </p:spPr>
      </p:pic>
    </p:spTree>
    <p:extLst>
      <p:ext uri="{BB962C8B-B14F-4D97-AF65-F5344CB8AC3E}">
        <p14:creationId xmlns:p14="http://schemas.microsoft.com/office/powerpoint/2010/main" val="208868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D28912-ADBB-A3BF-85F4-CC2AABCA51A1}"/>
              </a:ext>
            </a:extLst>
          </p:cNvPr>
          <p:cNvSpPr>
            <a:spLocks noGrp="1"/>
          </p:cNvSpPr>
          <p:nvPr>
            <p:ph type="title"/>
          </p:nvPr>
        </p:nvSpPr>
        <p:spPr/>
        <p:txBody>
          <a:bodyPr>
            <a:normAutofit/>
          </a:bodyPr>
          <a:lstStyle/>
          <a:p>
            <a:r>
              <a:rPr lang="el-GR" sz="1200" dirty="0"/>
              <a:t>Διαφήμιση και </a:t>
            </a:r>
            <a:r>
              <a:rPr lang="el-GR" sz="1200" dirty="0" err="1"/>
              <a:t>εμφύλα</a:t>
            </a:r>
            <a:r>
              <a:rPr lang="el-GR" sz="1200" dirty="0"/>
              <a:t> στερεότυπα (π</a:t>
            </a:r>
            <a:r>
              <a:rPr lang="el-GR" sz="1200" b="0" i="0" dirty="0">
                <a:solidFill>
                  <a:srgbClr val="131313"/>
                </a:solidFill>
                <a:effectLst/>
                <a:latin typeface="Roboto" panose="020F0502020204030204" pitchFamily="2" charset="0"/>
              </a:rPr>
              <a:t>ρόκειται για μια εξαιρετική διαφήμιση του 50 για το προϊόν </a:t>
            </a:r>
            <a:r>
              <a:rPr lang="el-GR" sz="1200" b="0" i="0" dirty="0" err="1">
                <a:solidFill>
                  <a:srgbClr val="131313"/>
                </a:solidFill>
                <a:effectLst/>
                <a:latin typeface="Roboto" panose="020F0502020204030204" pitchFamily="2" charset="0"/>
              </a:rPr>
              <a:t>Dr</a:t>
            </a:r>
            <a:r>
              <a:rPr lang="el-GR" sz="1200" b="0" i="0" dirty="0">
                <a:solidFill>
                  <a:srgbClr val="131313"/>
                </a:solidFill>
                <a:effectLst/>
                <a:latin typeface="Roboto" panose="020F0502020204030204" pitchFamily="2" charset="0"/>
              </a:rPr>
              <a:t>. </a:t>
            </a:r>
            <a:r>
              <a:rPr lang="el-GR" sz="1200" b="0" i="0" dirty="0" err="1">
                <a:solidFill>
                  <a:srgbClr val="131313"/>
                </a:solidFill>
                <a:effectLst/>
                <a:latin typeface="Roboto" panose="020F0502020204030204" pitchFamily="2" charset="0"/>
              </a:rPr>
              <a:t>Oetker</a:t>
            </a:r>
            <a:r>
              <a:rPr lang="el-GR" sz="1200" b="0" i="0" dirty="0">
                <a:solidFill>
                  <a:srgbClr val="131313"/>
                </a:solidFill>
                <a:effectLst/>
                <a:latin typeface="Roboto" panose="020F0502020204030204" pitchFamily="2" charset="0"/>
              </a:rPr>
              <a:t> </a:t>
            </a:r>
            <a:r>
              <a:rPr lang="el-GR" sz="1200" b="0" i="0" dirty="0" err="1">
                <a:solidFill>
                  <a:srgbClr val="131313"/>
                </a:solidFill>
                <a:effectLst/>
                <a:latin typeface="Roboto" panose="020F0502020204030204" pitchFamily="2" charset="0"/>
              </a:rPr>
              <a:t>Pudding</a:t>
            </a:r>
            <a:r>
              <a:rPr lang="el-GR" sz="1200" b="0" i="0" dirty="0">
                <a:solidFill>
                  <a:srgbClr val="131313"/>
                </a:solidFill>
                <a:effectLst/>
                <a:latin typeface="Roboto" panose="020F0502020204030204" pitchFamily="2" charset="0"/>
              </a:rPr>
              <a:t> </a:t>
            </a:r>
            <a:r>
              <a:rPr lang="el-GR" sz="1200" b="0" i="0" dirty="0" err="1">
                <a:solidFill>
                  <a:srgbClr val="131313"/>
                </a:solidFill>
                <a:effectLst/>
                <a:latin typeface="Roboto" panose="020F0502020204030204" pitchFamily="2" charset="0"/>
              </a:rPr>
              <a:t>Backin</a:t>
            </a:r>
            <a:r>
              <a:rPr lang="el-GR" sz="1200" b="0" i="0" dirty="0">
                <a:solidFill>
                  <a:srgbClr val="131313"/>
                </a:solidFill>
                <a:effectLst/>
                <a:latin typeface="Roboto" panose="020F0502020204030204" pitchFamily="2" charset="0"/>
              </a:rPr>
              <a:t> που βασίζεται στην θεώρηση της σχέσης μεταξύ άνδρα και γυναίκας της εποχής εκείνης. Ενδείκνυται για ποικίλες εκπαιδευτικές διαδικασίες και για ζητήματα κοινωνικής ψυχολογίας. Μετάφραση/προσαρμογή: </a:t>
            </a:r>
            <a:r>
              <a:rPr lang="el-GR" sz="1200" b="0" i="0" dirty="0" err="1">
                <a:solidFill>
                  <a:srgbClr val="131313"/>
                </a:solidFill>
                <a:effectLst/>
                <a:latin typeface="Roboto" panose="020F0502020204030204" pitchFamily="2" charset="0"/>
              </a:rPr>
              <a:t>Λοΐζος</a:t>
            </a:r>
            <a:r>
              <a:rPr lang="el-GR" sz="1200" b="0" i="0" dirty="0">
                <a:solidFill>
                  <a:srgbClr val="131313"/>
                </a:solidFill>
                <a:effectLst/>
                <a:latin typeface="Roboto" panose="020F0502020204030204" pitchFamily="2" charset="0"/>
              </a:rPr>
              <a:t> Σοφός www.lsofos.com</a:t>
            </a:r>
            <a:endParaRPr lang="el-GR" sz="1200" dirty="0"/>
          </a:p>
        </p:txBody>
      </p:sp>
      <p:pic>
        <p:nvPicPr>
          <p:cNvPr id="4" name="Ηλεκτρονικά πολυμέσα 3" title="Η θέση της γυναίκας">
            <a:hlinkClick r:id="" action="ppaction://media"/>
            <a:extLst>
              <a:ext uri="{FF2B5EF4-FFF2-40B4-BE49-F238E27FC236}">
                <a16:creationId xmlns:a16="http://schemas.microsoft.com/office/drawing/2014/main" id="{3195758B-04A9-0E70-F786-AD2C97ABB2E3}"/>
              </a:ext>
            </a:extLst>
          </p:cNvPr>
          <p:cNvPicPr>
            <a:picLocks noGrp="1" noRot="1" noChangeAspect="1"/>
          </p:cNvPicPr>
          <p:nvPr>
            <p:ph idx="1"/>
            <a:videoFile r:link="rId1"/>
          </p:nvPr>
        </p:nvPicPr>
        <p:blipFill>
          <a:blip r:embed="rId3"/>
          <a:stretch>
            <a:fillRect/>
          </a:stretch>
        </p:blipFill>
        <p:spPr>
          <a:xfrm>
            <a:off x="3194050" y="1825625"/>
            <a:ext cx="5802313" cy="4351338"/>
          </a:xfrm>
          <a:prstGeom prst="rect">
            <a:avLst/>
          </a:prstGeom>
        </p:spPr>
      </p:pic>
    </p:spTree>
    <p:extLst>
      <p:ext uri="{BB962C8B-B14F-4D97-AF65-F5344CB8AC3E}">
        <p14:creationId xmlns:p14="http://schemas.microsoft.com/office/powerpoint/2010/main" val="2069238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CB99B1-357C-6BAE-4286-21F4C44B49B7}"/>
              </a:ext>
            </a:extLst>
          </p:cNvPr>
          <p:cNvSpPr>
            <a:spLocks noGrp="1"/>
          </p:cNvSpPr>
          <p:nvPr>
            <p:ph type="title"/>
          </p:nvPr>
        </p:nvSpPr>
        <p:spPr/>
        <p:txBody>
          <a:bodyPr/>
          <a:lstStyle/>
          <a:p>
            <a:r>
              <a:rPr lang="el-GR" dirty="0"/>
              <a:t>Διαφήμιση και </a:t>
            </a:r>
            <a:r>
              <a:rPr lang="el-GR" dirty="0" err="1"/>
              <a:t>εμφυλα</a:t>
            </a:r>
            <a:r>
              <a:rPr lang="el-GR" dirty="0"/>
              <a:t> </a:t>
            </a:r>
            <a:r>
              <a:rPr lang="el-GR" dirty="0" err="1"/>
              <a:t>στερεοτυπα</a:t>
            </a:r>
            <a:endParaRPr lang="el-GR" dirty="0"/>
          </a:p>
        </p:txBody>
      </p:sp>
      <p:pic>
        <p:nvPicPr>
          <p:cNvPr id="4" name="Ηλεκτρονικά πολυμέσα 3" title="ΜΠΑΜΙΕΣ">
            <a:hlinkClick r:id="" action="ppaction://media"/>
            <a:extLst>
              <a:ext uri="{FF2B5EF4-FFF2-40B4-BE49-F238E27FC236}">
                <a16:creationId xmlns:a16="http://schemas.microsoft.com/office/drawing/2014/main" id="{98ABE686-9520-CF0C-1E3F-AB7FD4E89709}"/>
              </a:ext>
            </a:extLst>
          </p:cNvPr>
          <p:cNvPicPr>
            <a:picLocks noGrp="1" noRot="1" noChangeAspect="1"/>
          </p:cNvPicPr>
          <p:nvPr>
            <p:ph idx="1"/>
            <a:videoFile r:link="rId1"/>
          </p:nvPr>
        </p:nvPicPr>
        <p:blipFill>
          <a:blip r:embed="rId3"/>
          <a:stretch>
            <a:fillRect/>
          </a:stretch>
        </p:blipFill>
        <p:spPr>
          <a:xfrm>
            <a:off x="3194050" y="1825625"/>
            <a:ext cx="5802313" cy="4351338"/>
          </a:xfrm>
          <a:prstGeom prst="rect">
            <a:avLst/>
          </a:prstGeom>
        </p:spPr>
      </p:pic>
    </p:spTree>
    <p:extLst>
      <p:ext uri="{BB962C8B-B14F-4D97-AF65-F5344CB8AC3E}">
        <p14:creationId xmlns:p14="http://schemas.microsoft.com/office/powerpoint/2010/main" val="3303401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7A3062-E45F-B7C8-28E5-9E963C87113E}"/>
              </a:ext>
            </a:extLst>
          </p:cNvPr>
          <p:cNvSpPr>
            <a:spLocks noGrp="1"/>
          </p:cNvSpPr>
          <p:nvPr>
            <p:ph type="title"/>
          </p:nvPr>
        </p:nvSpPr>
        <p:spPr/>
        <p:txBody>
          <a:bodyPr/>
          <a:lstStyle/>
          <a:p>
            <a:r>
              <a:rPr lang="el-GR" b="0" i="0" u="sng" dirty="0">
                <a:solidFill>
                  <a:srgbClr val="338FE9"/>
                </a:solidFill>
                <a:effectLst/>
                <a:latin typeface="Helvetica Neue"/>
                <a:hlinkClick r:id="rId3"/>
              </a:rPr>
              <a:t>A </a:t>
            </a:r>
            <a:r>
              <a:rPr lang="el-GR" b="0" i="0" u="sng" dirty="0" err="1">
                <a:solidFill>
                  <a:srgbClr val="338FE9"/>
                </a:solidFill>
                <a:effectLst/>
                <a:latin typeface="Helvetica Neue"/>
                <a:hlinkClick r:id="rId3"/>
              </a:rPr>
              <a:t>New</a:t>
            </a:r>
            <a:r>
              <a:rPr lang="el-GR" b="0" i="0" u="sng" dirty="0">
                <a:solidFill>
                  <a:srgbClr val="338FE9"/>
                </a:solidFill>
                <a:effectLst/>
                <a:latin typeface="Helvetica Neue"/>
                <a:hlinkClick r:id="rId3"/>
              </a:rPr>
              <a:t> </a:t>
            </a:r>
            <a:r>
              <a:rPr lang="el-GR" b="0" i="0" u="sng" dirty="0" err="1">
                <a:solidFill>
                  <a:srgbClr val="338FE9"/>
                </a:solidFill>
                <a:effectLst/>
                <a:latin typeface="Helvetica Neue"/>
                <a:hlinkClick r:id="rId3"/>
              </a:rPr>
              <a:t>Gender</a:t>
            </a:r>
            <a:r>
              <a:rPr lang="el-GR" b="0" i="0" u="sng" dirty="0">
                <a:solidFill>
                  <a:srgbClr val="338FE9"/>
                </a:solidFill>
                <a:effectLst/>
                <a:latin typeface="Helvetica Neue"/>
                <a:hlinkClick r:id="rId3"/>
              </a:rPr>
              <a:t> </a:t>
            </a:r>
            <a:r>
              <a:rPr lang="el-GR" b="0" i="0" u="sng" dirty="0" err="1">
                <a:solidFill>
                  <a:srgbClr val="338FE9"/>
                </a:solidFill>
                <a:effectLst/>
                <a:latin typeface="Helvetica Neue"/>
                <a:hlinkClick r:id="rId3"/>
              </a:rPr>
              <a:t>Era</a:t>
            </a:r>
            <a:r>
              <a:rPr lang="el-GR" b="0" i="0" u="sng" dirty="0">
                <a:solidFill>
                  <a:srgbClr val="338FE9"/>
                </a:solidFill>
                <a:effectLst/>
                <a:latin typeface="Helvetica Neue"/>
                <a:hlinkClick r:id="rId3"/>
              </a:rPr>
              <a:t> I Βγάζουμε τα </a:t>
            </a:r>
            <a:r>
              <a:rPr lang="el-GR" b="0" i="0" u="sng" dirty="0" err="1">
                <a:solidFill>
                  <a:srgbClr val="338FE9"/>
                </a:solidFill>
                <a:effectLst/>
                <a:latin typeface="Helvetica Neue"/>
                <a:hlinkClick r:id="rId3"/>
              </a:rPr>
              <a:t>έμφυλα</a:t>
            </a:r>
            <a:r>
              <a:rPr lang="el-GR" b="0" i="0" u="sng" dirty="0">
                <a:solidFill>
                  <a:srgbClr val="338FE9"/>
                </a:solidFill>
                <a:effectLst/>
                <a:latin typeface="Helvetica Neue"/>
                <a:hlinkClick r:id="rId3"/>
              </a:rPr>
              <a:t> στερεότυπα από τη ζωή μας Ι Κορίτσι</a:t>
            </a:r>
            <a:endParaRPr lang="el-GR" dirty="0"/>
          </a:p>
        </p:txBody>
      </p:sp>
      <p:pic>
        <p:nvPicPr>
          <p:cNvPr id="4" name="Ηλεκτρονικά πολυμέσα 3" title="A New Gender Era I Βγάζουμε τα έμφυλα στερεότυπα από τη ζωή μας Ι Κορίτσι">
            <a:hlinkClick r:id="" action="ppaction://media"/>
            <a:extLst>
              <a:ext uri="{FF2B5EF4-FFF2-40B4-BE49-F238E27FC236}">
                <a16:creationId xmlns:a16="http://schemas.microsoft.com/office/drawing/2014/main" id="{D24F448A-A87B-11AB-3767-CE1D5ABFAE1C}"/>
              </a:ext>
            </a:extLst>
          </p:cNvPr>
          <p:cNvPicPr>
            <a:picLocks noGrp="1" noRot="1" noChangeAspect="1"/>
          </p:cNvPicPr>
          <p:nvPr>
            <p:ph idx="1"/>
            <a:videoFile r:link="rId1"/>
          </p:nvPr>
        </p:nvPicPr>
        <p:blipFill>
          <a:blip r:embed="rId4"/>
          <a:stretch>
            <a:fillRect/>
          </a:stretch>
        </p:blipFill>
        <p:spPr>
          <a:xfrm>
            <a:off x="3194050" y="1825625"/>
            <a:ext cx="5802313" cy="4351338"/>
          </a:xfrm>
          <a:prstGeom prst="rect">
            <a:avLst/>
          </a:prstGeom>
        </p:spPr>
      </p:pic>
    </p:spTree>
    <p:extLst>
      <p:ext uri="{BB962C8B-B14F-4D97-AF65-F5344CB8AC3E}">
        <p14:creationId xmlns:p14="http://schemas.microsoft.com/office/powerpoint/2010/main" val="1930997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96CBB1-19B1-F0DB-9F70-543B739C1AAD}"/>
              </a:ext>
            </a:extLst>
          </p:cNvPr>
          <p:cNvSpPr>
            <a:spLocks noGrp="1"/>
          </p:cNvSpPr>
          <p:nvPr>
            <p:ph type="title"/>
          </p:nvPr>
        </p:nvSpPr>
        <p:spPr/>
        <p:txBody>
          <a:bodyPr>
            <a:normAutofit fontScale="90000"/>
          </a:bodyPr>
          <a:lstStyle/>
          <a:p>
            <a:br>
              <a:rPr lang="el-GR" dirty="0"/>
            </a:br>
            <a:r>
              <a:rPr lang="el-GR" b="1" i="0" dirty="0">
                <a:solidFill>
                  <a:srgbClr val="0F0F0F"/>
                </a:solidFill>
                <a:effectLst/>
                <a:latin typeface="Roboto" panose="02000000000000000000" pitchFamily="2" charset="0"/>
              </a:rPr>
              <a:t>A </a:t>
            </a:r>
            <a:r>
              <a:rPr lang="el-GR" sz="3100" b="1" i="0" dirty="0" err="1">
                <a:solidFill>
                  <a:srgbClr val="0F0F0F"/>
                </a:solidFill>
                <a:effectLst/>
                <a:latin typeface="Roboto" panose="02000000000000000000" pitchFamily="2" charset="0"/>
              </a:rPr>
              <a:t>New</a:t>
            </a:r>
            <a:r>
              <a:rPr lang="el-GR" sz="3100" b="1" i="0" dirty="0">
                <a:solidFill>
                  <a:srgbClr val="0F0F0F"/>
                </a:solidFill>
                <a:effectLst/>
                <a:latin typeface="Roboto" panose="02000000000000000000" pitchFamily="2" charset="0"/>
              </a:rPr>
              <a:t> </a:t>
            </a:r>
            <a:r>
              <a:rPr lang="el-GR" sz="3100" b="1" i="0" dirty="0" err="1">
                <a:solidFill>
                  <a:srgbClr val="0F0F0F"/>
                </a:solidFill>
                <a:effectLst/>
                <a:latin typeface="Roboto" panose="02000000000000000000" pitchFamily="2" charset="0"/>
              </a:rPr>
              <a:t>Gender</a:t>
            </a:r>
            <a:r>
              <a:rPr lang="el-GR" sz="3100" b="1" i="0" dirty="0">
                <a:solidFill>
                  <a:srgbClr val="0F0F0F"/>
                </a:solidFill>
                <a:effectLst/>
                <a:latin typeface="Roboto" panose="02000000000000000000" pitchFamily="2" charset="0"/>
              </a:rPr>
              <a:t> </a:t>
            </a:r>
            <a:r>
              <a:rPr lang="el-GR" sz="3100" b="1" i="0" dirty="0" err="1">
                <a:solidFill>
                  <a:srgbClr val="0F0F0F"/>
                </a:solidFill>
                <a:effectLst/>
                <a:latin typeface="Roboto" panose="02000000000000000000" pitchFamily="2" charset="0"/>
              </a:rPr>
              <a:t>Era</a:t>
            </a:r>
            <a:r>
              <a:rPr lang="el-GR" sz="3100" b="1" i="0" dirty="0">
                <a:solidFill>
                  <a:srgbClr val="0F0F0F"/>
                </a:solidFill>
                <a:effectLst/>
                <a:latin typeface="Roboto" panose="02000000000000000000" pitchFamily="2" charset="0"/>
              </a:rPr>
              <a:t> I Βγάζουμε τα </a:t>
            </a:r>
            <a:r>
              <a:rPr lang="el-GR" sz="3100" b="1" i="0" dirty="0" err="1">
                <a:solidFill>
                  <a:srgbClr val="0F0F0F"/>
                </a:solidFill>
                <a:effectLst/>
                <a:latin typeface="Roboto" panose="02000000000000000000" pitchFamily="2" charset="0"/>
              </a:rPr>
              <a:t>έμφυλα</a:t>
            </a:r>
            <a:r>
              <a:rPr lang="el-GR" sz="3100" b="1" i="0" dirty="0">
                <a:solidFill>
                  <a:srgbClr val="0F0F0F"/>
                </a:solidFill>
                <a:effectLst/>
                <a:latin typeface="Roboto" panose="02000000000000000000" pitchFamily="2" charset="0"/>
              </a:rPr>
              <a:t> στερεότυπα από τη ζωή μας I Αγόρι</a:t>
            </a:r>
            <a:endParaRPr lang="el-GR" sz="3100" dirty="0"/>
          </a:p>
        </p:txBody>
      </p:sp>
      <p:pic>
        <p:nvPicPr>
          <p:cNvPr id="4" name="Ηλεκτρονικά πολυμέσα 3" title="A New Gender Era I Βγάζουμε τα έμφυλα στερεότυπα από τη ζωή μας I Αγόρι">
            <a:hlinkClick r:id="" action="ppaction://media"/>
            <a:extLst>
              <a:ext uri="{FF2B5EF4-FFF2-40B4-BE49-F238E27FC236}">
                <a16:creationId xmlns:a16="http://schemas.microsoft.com/office/drawing/2014/main" id="{47B8EA94-75C2-3089-26D7-761D6F96EA93}"/>
              </a:ext>
            </a:extLst>
          </p:cNvPr>
          <p:cNvPicPr>
            <a:picLocks noGrp="1" noRot="1" noChangeAspect="1"/>
          </p:cNvPicPr>
          <p:nvPr>
            <p:ph idx="1"/>
            <a:videoFile r:link="rId1"/>
          </p:nvPr>
        </p:nvPicPr>
        <p:blipFill>
          <a:blip r:embed="rId3"/>
          <a:stretch>
            <a:fillRect/>
          </a:stretch>
        </p:blipFill>
        <p:spPr>
          <a:xfrm>
            <a:off x="3194050" y="1825625"/>
            <a:ext cx="5802313" cy="4351338"/>
          </a:xfrm>
          <a:prstGeom prst="rect">
            <a:avLst/>
          </a:prstGeom>
        </p:spPr>
      </p:pic>
    </p:spTree>
    <p:extLst>
      <p:ext uri="{BB962C8B-B14F-4D97-AF65-F5344CB8AC3E}">
        <p14:creationId xmlns:p14="http://schemas.microsoft.com/office/powerpoint/2010/main" val="1039994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136</Words>
  <Application>Microsoft Office PowerPoint</Application>
  <PresentationFormat>Ευρεία οθόνη</PresentationFormat>
  <Paragraphs>11</Paragraphs>
  <Slides>11</Slides>
  <Notes>0</Notes>
  <HiddenSlides>0</HiddenSlides>
  <MMClips>11</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11</vt:i4>
      </vt:variant>
    </vt:vector>
  </HeadingPairs>
  <TitlesOfParts>
    <vt:vector size="17" baseType="lpstr">
      <vt:lpstr>Arial</vt:lpstr>
      <vt:lpstr>Calibri</vt:lpstr>
      <vt:lpstr>Calibri Light</vt:lpstr>
      <vt:lpstr>Helvetica Neue</vt:lpstr>
      <vt:lpstr>Roboto</vt:lpstr>
      <vt:lpstr>Θέμα του Office</vt:lpstr>
      <vt:lpstr>Οικογενειακό τραπέζι και Στερεοτυπα</vt:lpstr>
      <vt:lpstr>Τι είναι η έμφυλη βία και πως την αναγνωρίζουμε</vt:lpstr>
      <vt:lpstr>Σχολικη Βία: Το παιχνίδι με τα μήλα</vt:lpstr>
      <vt:lpstr>Επαγγέλματα και έμφυλα στερεότυπα</vt:lpstr>
      <vt:lpstr>Διαφήμιση και εμφυλα στερεοτυπα</vt:lpstr>
      <vt:lpstr>Διαφήμιση και εμφύλα στερεότυπα (πρόκειται για μια εξαιρετική διαφήμιση του 50 για το προϊόν Dr. Oetker Pudding Backin που βασίζεται στην θεώρηση της σχέσης μεταξύ άνδρα και γυναίκας της εποχής εκείνης. Ενδείκνυται για ποικίλες εκπαιδευτικές διαδικασίες και για ζητήματα κοινωνικής ψυχολογίας. Μετάφραση/προσαρμογή: Λοΐζος Σοφός www.lsofos.com</vt:lpstr>
      <vt:lpstr>Διαφήμιση και εμφυλα στερεοτυπα</vt:lpstr>
      <vt:lpstr>A New Gender Era I Βγάζουμε τα έμφυλα στερεότυπα από τη ζωή μας Ι Κορίτσι</vt:lpstr>
      <vt:lpstr> A New Gender Era I Βγάζουμε τα έμφυλα στερεότυπα από τη ζωή μας I Αγόρι</vt:lpstr>
      <vt:lpstr>Πες μου το φύλο σου να σου πω τι θα γίνεις </vt:lpstr>
      <vt:lpstr>Μην με αφήσεις ποτέ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dc:creator>
  <cp:lastModifiedBy>USER</cp:lastModifiedBy>
  <cp:revision>1</cp:revision>
  <dcterms:created xsi:type="dcterms:W3CDTF">2025-05-12T18:52:16Z</dcterms:created>
  <dcterms:modified xsi:type="dcterms:W3CDTF">2025-05-12T19:08:01Z</dcterms:modified>
</cp:coreProperties>
</file>