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0" r:id="rId3"/>
    <p:sldId id="261" r:id="rId4"/>
    <p:sldId id="264" r:id="rId5"/>
    <p:sldId id="344" r:id="rId6"/>
    <p:sldId id="345" r:id="rId7"/>
    <p:sldId id="265" r:id="rId8"/>
    <p:sldId id="266" r:id="rId9"/>
    <p:sldId id="352" r:id="rId10"/>
    <p:sldId id="268" r:id="rId11"/>
    <p:sldId id="269" r:id="rId12"/>
    <p:sldId id="270" r:id="rId13"/>
    <p:sldId id="271" r:id="rId14"/>
    <p:sldId id="278" r:id="rId15"/>
    <p:sldId id="279" r:id="rId16"/>
    <p:sldId id="280" r:id="rId17"/>
    <p:sldId id="281" r:id="rId18"/>
    <p:sldId id="291" r:id="rId19"/>
    <p:sldId id="292" r:id="rId20"/>
    <p:sldId id="371" r:id="rId21"/>
  </p:sldIdLst>
  <p:sldSz cx="9144000" cy="6864350"/>
  <p:notesSz cx="9144000" cy="6864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71059" y="2478024"/>
            <a:ext cx="5208231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552" y="3844036"/>
            <a:ext cx="6405245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17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2430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7549" y="458724"/>
            <a:ext cx="8035251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13" y="1238250"/>
            <a:ext cx="7983220" cy="476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119" y="6383845"/>
            <a:ext cx="2928112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17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8252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Αναλυτικό</a:t>
            </a:r>
            <a:r>
              <a:rPr spc="-180" dirty="0"/>
              <a:t> </a:t>
            </a:r>
            <a:r>
              <a:rPr spc="-10" dirty="0"/>
              <a:t>Πρόγραμμα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43542" y="3890010"/>
            <a:ext cx="18497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898989"/>
                </a:solidFill>
                <a:latin typeface="Calibri"/>
                <a:cs typeface="Calibri"/>
              </a:rPr>
              <a:t>Curriculum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6946" y="458724"/>
            <a:ext cx="54692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Εστίαση</a:t>
            </a:r>
            <a:r>
              <a:rPr spc="-45" dirty="0"/>
              <a:t> </a:t>
            </a:r>
            <a:r>
              <a:rPr dirty="0"/>
              <a:t>στη</a:t>
            </a:r>
            <a:r>
              <a:rPr spc="-40" dirty="0"/>
              <a:t> </a:t>
            </a:r>
            <a:r>
              <a:rPr spc="-10" dirty="0"/>
              <a:t>διαδικασία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13" y="1604010"/>
            <a:ext cx="7958455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65" dirty="0">
                <a:latin typeface="Calibri"/>
                <a:cs typeface="Calibri"/>
              </a:rPr>
              <a:t>«</a:t>
            </a:r>
            <a:r>
              <a:rPr sz="3200" i="1" spc="-65" dirty="0">
                <a:latin typeface="Calibri"/>
                <a:cs typeface="Calibri"/>
              </a:rPr>
              <a:t>Το</a:t>
            </a:r>
            <a:r>
              <a:rPr sz="3200" i="1" spc="-9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ΑΠ</a:t>
            </a:r>
            <a:r>
              <a:rPr sz="3200" i="1" spc="-9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όπως</a:t>
            </a:r>
            <a:r>
              <a:rPr sz="3200" i="1" spc="-9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αναπ</a:t>
            </a:r>
            <a:r>
              <a:rPr sz="3200" i="1" spc="-10" dirty="0" err="1">
                <a:latin typeface="Calibri"/>
                <a:cs typeface="Calibri"/>
              </a:rPr>
              <a:t>τύσσετ</a:t>
            </a:r>
            <a:r>
              <a:rPr sz="3200" i="1" spc="-10" dirty="0">
                <a:latin typeface="Calibri"/>
                <a:cs typeface="Calibri"/>
              </a:rPr>
              <a:t>αι</a:t>
            </a:r>
            <a:r>
              <a:rPr sz="3200" i="1" spc="-50" dirty="0">
                <a:latin typeface="Calibri"/>
                <a:cs typeface="Calibri"/>
              </a:rPr>
              <a:t> </a:t>
            </a:r>
            <a:r>
              <a:rPr sz="3200" i="1" spc="-25" dirty="0">
                <a:latin typeface="Calibri"/>
                <a:cs typeface="Calibri"/>
              </a:rPr>
              <a:t>στο </a:t>
            </a:r>
            <a:r>
              <a:rPr sz="3200" i="1" dirty="0">
                <a:latin typeface="Calibri"/>
                <a:cs typeface="Calibri"/>
              </a:rPr>
              <a:t>σχολείο</a:t>
            </a:r>
            <a:r>
              <a:rPr sz="3200" i="1" spc="-9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δεν</a:t>
            </a:r>
            <a:r>
              <a:rPr sz="3200" i="1" spc="-9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είναι</a:t>
            </a:r>
            <a:r>
              <a:rPr sz="3200" i="1" spc="-9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μια</a:t>
            </a:r>
            <a:r>
              <a:rPr sz="3200" i="1" spc="-9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μονοσήμαντη</a:t>
            </a:r>
            <a:r>
              <a:rPr sz="3200" i="1" spc="-6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μετάδοση </a:t>
            </a:r>
            <a:r>
              <a:rPr sz="3200" i="1" dirty="0">
                <a:latin typeface="Calibri"/>
                <a:cs typeface="Calibri"/>
              </a:rPr>
              <a:t>ιδεών</a:t>
            </a:r>
            <a:r>
              <a:rPr sz="3200" i="1" spc="-9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και</a:t>
            </a:r>
            <a:r>
              <a:rPr sz="3200" i="1" spc="-10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πληροφοριών</a:t>
            </a:r>
            <a:r>
              <a:rPr sz="3200" i="1" spc="-9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από</a:t>
            </a:r>
            <a:r>
              <a:rPr sz="3200" i="1" spc="-10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τον</a:t>
            </a:r>
            <a:r>
              <a:rPr sz="3200" i="1" spc="-9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διδάσκοντα </a:t>
            </a:r>
            <a:r>
              <a:rPr sz="3200" i="1" dirty="0">
                <a:latin typeface="Calibri"/>
                <a:cs typeface="Calibri"/>
              </a:rPr>
              <a:t>σε</a:t>
            </a:r>
            <a:r>
              <a:rPr sz="3200" i="1" spc="-8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μια</a:t>
            </a:r>
            <a:r>
              <a:rPr sz="3200" i="1" spc="-8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ομάδα</a:t>
            </a:r>
            <a:r>
              <a:rPr sz="3200" i="1" spc="-60" dirty="0">
                <a:latin typeface="Calibri"/>
                <a:cs typeface="Calibri"/>
              </a:rPr>
              <a:t> </a:t>
            </a:r>
            <a:r>
              <a:rPr sz="3200" i="1" spc="-20" dirty="0">
                <a:latin typeface="Calibri"/>
                <a:cs typeface="Calibri"/>
              </a:rPr>
              <a:t>παθητικών</a:t>
            </a:r>
            <a:r>
              <a:rPr sz="3200" i="1" spc="-7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δεκτών</a:t>
            </a:r>
            <a:r>
              <a:rPr sz="3200" i="1" spc="-8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αλλά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spc="-25" dirty="0">
                <a:latin typeface="Calibri"/>
                <a:cs typeface="Calibri"/>
              </a:rPr>
              <a:t>μια </a:t>
            </a:r>
            <a:r>
              <a:rPr sz="3200" i="1" dirty="0">
                <a:latin typeface="Calibri"/>
                <a:cs typeface="Calibri"/>
              </a:rPr>
              <a:t>σειρά</a:t>
            </a:r>
            <a:r>
              <a:rPr sz="3200" i="1" spc="-6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από</a:t>
            </a:r>
            <a:r>
              <a:rPr sz="3200" i="1" spc="-70" dirty="0">
                <a:latin typeface="Calibri"/>
                <a:cs typeface="Calibri"/>
              </a:rPr>
              <a:t> </a:t>
            </a:r>
            <a:r>
              <a:rPr sz="3200" i="1" spc="-20" dirty="0">
                <a:latin typeface="Calibri"/>
                <a:cs typeface="Calibri"/>
              </a:rPr>
              <a:t>επικοινωνίες,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αντιδράσεις, </a:t>
            </a:r>
            <a:r>
              <a:rPr sz="3200" i="1" dirty="0">
                <a:latin typeface="Calibri"/>
                <a:cs typeface="Calibri"/>
              </a:rPr>
              <a:t>ανταλλαγές</a:t>
            </a:r>
            <a:r>
              <a:rPr sz="3200" i="1" spc="-6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ανάμεσα</a:t>
            </a:r>
            <a:r>
              <a:rPr sz="3200" i="1" spc="-6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στις</a:t>
            </a:r>
            <a:r>
              <a:rPr sz="3200" i="1" spc="-8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δυο</a:t>
            </a:r>
            <a:r>
              <a:rPr sz="3200" i="1" spc="-8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ομάδες</a:t>
            </a:r>
            <a:r>
              <a:rPr sz="3200" spc="-10" dirty="0">
                <a:latin typeface="Calibri"/>
                <a:cs typeface="Calibri"/>
              </a:rPr>
              <a:t>» </a:t>
            </a:r>
            <a:r>
              <a:rPr sz="3200" dirty="0">
                <a:latin typeface="Calibri"/>
                <a:cs typeface="Calibri"/>
              </a:rPr>
              <a:t>(Marsh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1997</a:t>
            </a:r>
            <a:r>
              <a:rPr sz="3200" spc="-25" dirty="0"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157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Διαδικασία</a:t>
            </a:r>
            <a:r>
              <a:rPr spc="-80" dirty="0"/>
              <a:t> </a:t>
            </a:r>
            <a:r>
              <a:rPr dirty="0"/>
              <a:t>–</a:t>
            </a:r>
            <a:r>
              <a:rPr spc="-110" dirty="0"/>
              <a:t> </a:t>
            </a:r>
            <a:r>
              <a:rPr spc="-10" dirty="0"/>
              <a:t>διερεύνηση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13" y="1604010"/>
            <a:ext cx="7644130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65" dirty="0">
                <a:latin typeface="Calibri"/>
                <a:cs typeface="Calibri"/>
              </a:rPr>
              <a:t>«</a:t>
            </a:r>
            <a:r>
              <a:rPr sz="3200" i="1" spc="-65" dirty="0">
                <a:latin typeface="Calibri"/>
                <a:cs typeface="Calibri"/>
              </a:rPr>
              <a:t>Το</a:t>
            </a:r>
            <a:r>
              <a:rPr sz="3200" i="1" spc="-12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Αναλυτικό</a:t>
            </a:r>
            <a:r>
              <a:rPr sz="3200" i="1" spc="-16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Πρόγραμμα</a:t>
            </a:r>
            <a:r>
              <a:rPr sz="3200" i="1" spc="-12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αποτελεί</a:t>
            </a:r>
            <a:r>
              <a:rPr sz="3200" i="1" spc="-125" dirty="0">
                <a:latin typeface="Calibri"/>
                <a:cs typeface="Calibri"/>
              </a:rPr>
              <a:t> </a:t>
            </a:r>
            <a:r>
              <a:rPr sz="3200" i="1" spc="-25" dirty="0">
                <a:latin typeface="Calibri"/>
                <a:cs typeface="Calibri"/>
              </a:rPr>
              <a:t>μια </a:t>
            </a:r>
            <a:r>
              <a:rPr sz="3200" i="1" dirty="0">
                <a:latin typeface="Calibri"/>
                <a:cs typeface="Calibri"/>
              </a:rPr>
              <a:t>προσπάθεια</a:t>
            </a:r>
            <a:r>
              <a:rPr sz="3200" i="1" spc="-114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μετάδοσης</a:t>
            </a:r>
            <a:r>
              <a:rPr sz="3200" i="1" spc="-114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των</a:t>
            </a:r>
            <a:r>
              <a:rPr sz="3200" i="1" spc="-14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απαραίτητων </a:t>
            </a:r>
            <a:r>
              <a:rPr sz="3200" i="1" dirty="0">
                <a:latin typeface="Calibri"/>
                <a:cs typeface="Calibri"/>
              </a:rPr>
              <a:t>αρχών</a:t>
            </a:r>
            <a:r>
              <a:rPr sz="3200" i="1" spc="-9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και</a:t>
            </a:r>
            <a:r>
              <a:rPr sz="3200" i="1" spc="-9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στοιχείων</a:t>
            </a:r>
            <a:r>
              <a:rPr sz="3200" i="1" spc="-9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μιας</a:t>
            </a:r>
            <a:r>
              <a:rPr sz="3200" i="1" spc="-9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εκπαιδευτικής </a:t>
            </a:r>
            <a:r>
              <a:rPr sz="3200" i="1" dirty="0">
                <a:latin typeface="Calibri"/>
                <a:cs typeface="Calibri"/>
              </a:rPr>
              <a:t>πρότασης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σε</a:t>
            </a:r>
            <a:r>
              <a:rPr sz="3200" i="1" spc="-7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μια</a:t>
            </a:r>
            <a:r>
              <a:rPr sz="3200" i="1" spc="-7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τέτοια</a:t>
            </a:r>
            <a:r>
              <a:rPr sz="3200" i="1" spc="-7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μορφή</a:t>
            </a:r>
            <a:r>
              <a:rPr sz="3200" i="1" spc="-7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που</a:t>
            </a:r>
            <a:r>
              <a:rPr sz="3200" i="1" spc="-7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να</a:t>
            </a:r>
            <a:r>
              <a:rPr sz="3200" i="1" spc="-7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είναι </a:t>
            </a:r>
            <a:r>
              <a:rPr sz="3200" i="1" dirty="0">
                <a:latin typeface="Calibri"/>
                <a:cs typeface="Calibri"/>
              </a:rPr>
              <a:t>ανοικτή</a:t>
            </a:r>
            <a:r>
              <a:rPr sz="3200" i="1" spc="-12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σε</a:t>
            </a:r>
            <a:r>
              <a:rPr sz="3200" i="1" spc="-114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εξονυχιστική</a:t>
            </a:r>
            <a:r>
              <a:rPr sz="3200" i="1" spc="-10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κριτική</a:t>
            </a:r>
            <a:r>
              <a:rPr sz="3200" i="1" spc="-12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διερεύνηση </a:t>
            </a:r>
            <a:r>
              <a:rPr sz="3200" i="1" dirty="0">
                <a:latin typeface="Calibri"/>
                <a:cs typeface="Calibri"/>
              </a:rPr>
              <a:t>και</a:t>
            </a:r>
            <a:r>
              <a:rPr sz="3200" i="1" spc="-114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ικανή</a:t>
            </a:r>
            <a:r>
              <a:rPr sz="3200" i="1" spc="-10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να</a:t>
            </a:r>
            <a:r>
              <a:rPr sz="3200" i="1" spc="-11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μετατρέπει</a:t>
            </a:r>
            <a:r>
              <a:rPr sz="3200" i="1" spc="-8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τη</a:t>
            </a:r>
            <a:r>
              <a:rPr sz="3200" i="1" spc="-11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θεωρία</a:t>
            </a:r>
            <a:r>
              <a:rPr sz="3200" i="1" spc="-110" dirty="0">
                <a:latin typeface="Calibri"/>
                <a:cs typeface="Calibri"/>
              </a:rPr>
              <a:t> </a:t>
            </a:r>
            <a:r>
              <a:rPr sz="3200" i="1" spc="-25" dirty="0">
                <a:latin typeface="Calibri"/>
                <a:cs typeface="Calibri"/>
              </a:rPr>
              <a:t>σε </a:t>
            </a:r>
            <a:r>
              <a:rPr sz="3200" i="1" spc="-10" dirty="0">
                <a:latin typeface="Calibri"/>
                <a:cs typeface="Calibri"/>
              </a:rPr>
              <a:t>πρακτική</a:t>
            </a:r>
            <a:r>
              <a:rPr sz="3200" spc="-10" dirty="0">
                <a:latin typeface="Calibri"/>
                <a:cs typeface="Calibri"/>
              </a:rPr>
              <a:t>»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740" y="187452"/>
            <a:ext cx="438721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4505">
              <a:lnSpc>
                <a:spcPct val="100000"/>
              </a:lnSpc>
              <a:spcBef>
                <a:spcPts val="100"/>
              </a:spcBef>
            </a:pPr>
            <a:r>
              <a:rPr sz="4000" spc="-160" dirty="0"/>
              <a:t>Το</a:t>
            </a:r>
            <a:r>
              <a:rPr sz="4000" spc="-30" dirty="0"/>
              <a:t> </a:t>
            </a:r>
            <a:r>
              <a:rPr sz="4000" dirty="0"/>
              <a:t>ΑΠ</a:t>
            </a:r>
            <a:r>
              <a:rPr sz="4000" spc="-30" dirty="0"/>
              <a:t> </a:t>
            </a:r>
            <a:r>
              <a:rPr sz="4000" dirty="0"/>
              <a:t>ως</a:t>
            </a:r>
            <a:r>
              <a:rPr sz="4000" spc="-25" dirty="0"/>
              <a:t> </a:t>
            </a:r>
            <a:r>
              <a:rPr sz="4000" spc="-10" dirty="0"/>
              <a:t>μορφή </a:t>
            </a:r>
            <a:r>
              <a:rPr sz="4000" spc="-20" dirty="0"/>
              <a:t>κοινωνικής</a:t>
            </a:r>
            <a:r>
              <a:rPr sz="4000" spc="-165" dirty="0"/>
              <a:t> </a:t>
            </a:r>
            <a:r>
              <a:rPr sz="4000" spc="-10" dirty="0"/>
              <a:t>ρύθμισης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6213" y="1564386"/>
            <a:ext cx="8041640" cy="31407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4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ΑΠ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«</a:t>
            </a:r>
            <a:r>
              <a:rPr sz="2800" i="1" dirty="0">
                <a:latin typeface="Calibri"/>
                <a:cs typeface="Calibri"/>
              </a:rPr>
              <a:t>ως</a:t>
            </a:r>
            <a:r>
              <a:rPr sz="2800" i="1" spc="-7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μια</a:t>
            </a:r>
            <a:r>
              <a:rPr sz="2800" i="1" spc="-7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συγκεκριμένη</a:t>
            </a:r>
            <a:r>
              <a:rPr sz="2800" i="1" spc="-6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ιστορικά</a:t>
            </a:r>
            <a:r>
              <a:rPr sz="2800" i="1" spc="-7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διαμορφωμένη </a:t>
            </a:r>
            <a:r>
              <a:rPr sz="2800" i="1" dirty="0">
                <a:latin typeface="Calibri"/>
                <a:cs typeface="Calibri"/>
              </a:rPr>
              <a:t>γνώση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η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οποία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εγγράφει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κανόνες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και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πρότυπα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με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τα </a:t>
            </a:r>
            <a:r>
              <a:rPr sz="2800" i="1" dirty="0">
                <a:latin typeface="Calibri"/>
                <a:cs typeface="Calibri"/>
              </a:rPr>
              <a:t>οποία</a:t>
            </a:r>
            <a:r>
              <a:rPr sz="2800" i="1" spc="-6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εμείς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δίνουμε</a:t>
            </a:r>
            <a:r>
              <a:rPr sz="2800" i="1" spc="-6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νόημα</a:t>
            </a:r>
            <a:r>
              <a:rPr sz="2800" i="1" spc="-6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στον</a:t>
            </a:r>
            <a:r>
              <a:rPr sz="2800" i="1" spc="-6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κόσμο</a:t>
            </a:r>
            <a:r>
              <a:rPr sz="2800" i="1" spc="-6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μας</a:t>
            </a:r>
            <a:r>
              <a:rPr sz="2800" i="1" spc="-6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και</a:t>
            </a:r>
            <a:r>
              <a:rPr sz="2800" i="1" spc="-60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στον </a:t>
            </a:r>
            <a:r>
              <a:rPr sz="2800" i="1" dirty="0">
                <a:latin typeface="Calibri"/>
                <a:cs typeface="Calibri"/>
              </a:rPr>
              <a:t>εαυτό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μας</a:t>
            </a:r>
            <a:r>
              <a:rPr sz="2800" i="1" spc="-4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ως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παραγωγικό</a:t>
            </a:r>
            <a:r>
              <a:rPr sz="2800" i="1" spc="-4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μέλος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αυτού</a:t>
            </a:r>
            <a:r>
              <a:rPr sz="2800" i="1" spc="-4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του</a:t>
            </a:r>
            <a:r>
              <a:rPr sz="2800" i="1" spc="-4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κόσμου</a:t>
            </a:r>
            <a:r>
              <a:rPr sz="2800" spc="-10" dirty="0">
                <a:latin typeface="Calibri"/>
                <a:cs typeface="Calibri"/>
              </a:rPr>
              <a:t>» </a:t>
            </a:r>
            <a:r>
              <a:rPr sz="2800" dirty="0">
                <a:latin typeface="Calibri"/>
                <a:cs typeface="Calibri"/>
              </a:rPr>
              <a:t>και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ως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«</a:t>
            </a:r>
            <a:r>
              <a:rPr sz="2800" i="1" dirty="0">
                <a:latin typeface="Calibri"/>
                <a:cs typeface="Calibri"/>
              </a:rPr>
              <a:t>μια</a:t>
            </a:r>
            <a:r>
              <a:rPr sz="2800" i="1" spc="-7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πειθαρχούσα</a:t>
            </a:r>
            <a:r>
              <a:rPr sz="2800" i="1" spc="-8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τεχνολογία</a:t>
            </a:r>
            <a:r>
              <a:rPr sz="2800" i="1" spc="-70" dirty="0">
                <a:latin typeface="Calibri"/>
                <a:cs typeface="Calibri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που </a:t>
            </a:r>
            <a:r>
              <a:rPr sz="2800" i="1" dirty="0">
                <a:latin typeface="Calibri"/>
                <a:cs typeface="Calibri"/>
              </a:rPr>
              <a:t>κατευθύνει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τον</a:t>
            </a:r>
            <a:r>
              <a:rPr sz="2800" i="1" spc="-4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τρόπο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με</a:t>
            </a:r>
            <a:r>
              <a:rPr sz="2800" i="1" spc="-4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τον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οποίο</a:t>
            </a:r>
            <a:r>
              <a:rPr sz="2800" i="1" spc="-4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το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άτομο</a:t>
            </a:r>
            <a:r>
              <a:rPr sz="2800" i="1" spc="-4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πρέπει </a:t>
            </a:r>
            <a:r>
              <a:rPr sz="2800" i="1" dirty="0">
                <a:latin typeface="Calibri"/>
                <a:cs typeface="Calibri"/>
              </a:rPr>
              <a:t>να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ενεργεί,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να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αισθάνεται,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να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μιλάει,</a:t>
            </a:r>
            <a:r>
              <a:rPr sz="2800" i="1" spc="-4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και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να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βλέπει </a:t>
            </a:r>
            <a:r>
              <a:rPr sz="2800" i="1" dirty="0">
                <a:latin typeface="Calibri"/>
                <a:cs typeface="Calibri"/>
              </a:rPr>
              <a:t>τον</a:t>
            </a:r>
            <a:r>
              <a:rPr sz="2800" i="1" spc="-8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κόσμο</a:t>
            </a:r>
            <a:r>
              <a:rPr sz="2800" i="1" spc="-8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και</a:t>
            </a:r>
            <a:r>
              <a:rPr sz="2800" i="1" spc="-8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τον</a:t>
            </a:r>
            <a:r>
              <a:rPr sz="2800" i="1" spc="-8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εαυτό</a:t>
            </a:r>
            <a:r>
              <a:rPr sz="2800" i="1" spc="-80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του»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82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Πολιτική</a:t>
            </a:r>
            <a:r>
              <a:rPr spc="-195" dirty="0"/>
              <a:t> </a:t>
            </a:r>
            <a:r>
              <a:rPr dirty="0"/>
              <a:t>διάσταση</a:t>
            </a:r>
            <a:r>
              <a:rPr spc="-190" dirty="0"/>
              <a:t> </a:t>
            </a:r>
            <a:r>
              <a:rPr spc="-25" dirty="0"/>
              <a:t>ΑΠ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13" y="1604010"/>
            <a:ext cx="7698740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ΑΠ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«</a:t>
            </a:r>
            <a:r>
              <a:rPr sz="3200" i="1" dirty="0">
                <a:latin typeface="Calibri"/>
                <a:cs typeface="Calibri"/>
              </a:rPr>
              <a:t>ως</a:t>
            </a:r>
            <a:r>
              <a:rPr sz="3200" i="1" spc="-8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κείμενο</a:t>
            </a:r>
            <a:r>
              <a:rPr sz="3200" i="1" spc="-7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εκπαιδευτικής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πολιτικής</a:t>
            </a:r>
            <a:r>
              <a:rPr sz="3200" i="1" spc="-90" dirty="0">
                <a:latin typeface="Calibri"/>
                <a:cs typeface="Calibri"/>
              </a:rPr>
              <a:t> </a:t>
            </a:r>
            <a:r>
              <a:rPr sz="3200" i="1" spc="-25" dirty="0">
                <a:latin typeface="Calibri"/>
                <a:cs typeface="Calibri"/>
              </a:rPr>
              <a:t>και </a:t>
            </a:r>
            <a:r>
              <a:rPr sz="3200" i="1" spc="-10" dirty="0">
                <a:latin typeface="Calibri"/>
                <a:cs typeface="Calibri"/>
              </a:rPr>
              <a:t>παιδαγωγικής</a:t>
            </a:r>
            <a:r>
              <a:rPr sz="3200" i="1" spc="-10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διδακτικής</a:t>
            </a:r>
            <a:r>
              <a:rPr sz="3200" i="1" spc="-10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πρακτικής </a:t>
            </a:r>
            <a:r>
              <a:rPr sz="3200" i="1" dirty="0">
                <a:latin typeface="Calibri"/>
                <a:cs typeface="Calibri"/>
              </a:rPr>
              <a:t>θεωρήθηκε</a:t>
            </a:r>
            <a:r>
              <a:rPr sz="3200" i="1" spc="-7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ως</a:t>
            </a:r>
            <a:r>
              <a:rPr sz="3200" i="1" spc="-8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όχημα</a:t>
            </a:r>
            <a:r>
              <a:rPr sz="3200" i="1" spc="-9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προς</a:t>
            </a:r>
            <a:r>
              <a:rPr sz="3200" i="1" spc="-90" dirty="0">
                <a:latin typeface="Calibri"/>
                <a:cs typeface="Calibri"/>
              </a:rPr>
              <a:t> </a:t>
            </a:r>
            <a:r>
              <a:rPr sz="3200" i="1" spc="-25" dirty="0">
                <a:latin typeface="Calibri"/>
                <a:cs typeface="Calibri"/>
              </a:rPr>
              <a:t>την </a:t>
            </a:r>
            <a:r>
              <a:rPr sz="3200" i="1" spc="-10" dirty="0">
                <a:latin typeface="Calibri"/>
                <a:cs typeface="Calibri"/>
              </a:rPr>
              <a:t>πραγματοποίηση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των</a:t>
            </a:r>
            <a:r>
              <a:rPr sz="3200" i="1" spc="-9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προσδοκιών</a:t>
            </a:r>
            <a:r>
              <a:rPr sz="3200" i="1" spc="-85" dirty="0">
                <a:latin typeface="Calibri"/>
                <a:cs typeface="Calibri"/>
              </a:rPr>
              <a:t> </a:t>
            </a:r>
            <a:r>
              <a:rPr sz="3200" i="1" spc="-25" dirty="0">
                <a:latin typeface="Calibri"/>
                <a:cs typeface="Calibri"/>
              </a:rPr>
              <a:t>που </a:t>
            </a:r>
            <a:r>
              <a:rPr sz="3200" i="1" dirty="0">
                <a:latin typeface="Calibri"/>
                <a:cs typeface="Calibri"/>
              </a:rPr>
              <a:t>έτρεφαν</a:t>
            </a:r>
            <a:r>
              <a:rPr sz="3200" i="1" spc="-6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οι</a:t>
            </a:r>
            <a:r>
              <a:rPr sz="3200" i="1" spc="-9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κοινωνίες</a:t>
            </a:r>
            <a:r>
              <a:rPr sz="3200" i="1" spc="-8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από</a:t>
            </a:r>
            <a:r>
              <a:rPr sz="3200" i="1" spc="-9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τα</a:t>
            </a:r>
            <a:r>
              <a:rPr sz="3200" i="1" spc="-8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εκπαιδευτικά </a:t>
            </a:r>
            <a:r>
              <a:rPr sz="3200" i="1" dirty="0">
                <a:latin typeface="Calibri"/>
                <a:cs typeface="Calibri"/>
              </a:rPr>
              <a:t>τους</a:t>
            </a:r>
            <a:r>
              <a:rPr sz="3200" i="1" spc="-8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συστήματα</a:t>
            </a:r>
            <a:r>
              <a:rPr sz="3200" i="1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(Apple,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1990,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Metais 1999).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463" y="316230"/>
            <a:ext cx="760158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345" algn="ctr">
              <a:lnSpc>
                <a:spcPct val="100000"/>
              </a:lnSpc>
              <a:spcBef>
                <a:spcPts val="95"/>
              </a:spcBef>
              <a:tabLst>
                <a:tab pos="6009005" algn="l"/>
              </a:tabLst>
            </a:pPr>
            <a:r>
              <a:rPr sz="3200" b="1" dirty="0">
                <a:latin typeface="Calibri"/>
                <a:cs typeface="Calibri"/>
              </a:rPr>
              <a:t>4μερής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δομή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του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ΑΠ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κατά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Tyler,R.</a:t>
            </a:r>
            <a:r>
              <a:rPr sz="3200" b="1" dirty="0">
                <a:latin typeface="Calibri"/>
                <a:cs typeface="Calibri"/>
              </a:rPr>
              <a:t>	</a:t>
            </a:r>
            <a:r>
              <a:rPr sz="3200" b="1" spc="-10" dirty="0">
                <a:latin typeface="Calibri"/>
                <a:cs typeface="Calibri"/>
              </a:rPr>
              <a:t>(1949).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b="1" i="1" dirty="0">
                <a:latin typeface="Calibri"/>
                <a:cs typeface="Calibri"/>
              </a:rPr>
              <a:t>Basic</a:t>
            </a:r>
            <a:r>
              <a:rPr sz="3200" b="1" i="1" spc="-7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Principles</a:t>
            </a:r>
            <a:r>
              <a:rPr sz="3200" b="1" i="1" spc="-7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of</a:t>
            </a:r>
            <a:r>
              <a:rPr sz="3200" b="1" i="1" spc="-7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Curriculum</a:t>
            </a:r>
            <a:r>
              <a:rPr sz="3200" b="1" i="1" spc="-8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and</a:t>
            </a:r>
            <a:r>
              <a:rPr sz="3200" b="1" i="1" spc="-70" dirty="0">
                <a:latin typeface="Calibri"/>
                <a:cs typeface="Calibri"/>
              </a:rPr>
              <a:t> </a:t>
            </a:r>
            <a:r>
              <a:rPr sz="3200" b="1" i="1" spc="-10" dirty="0">
                <a:latin typeface="Calibri"/>
                <a:cs typeface="Calibri"/>
              </a:rPr>
              <a:t>Instruction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604" y="1522008"/>
            <a:ext cx="8355965" cy="47193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latin typeface="Calibri"/>
                <a:cs typeface="Calibri"/>
              </a:rPr>
              <a:t>Τετράστηλο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ΑΠ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που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περιλαμβάνει: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στόχους</a:t>
            </a:r>
            <a:endParaRPr sz="2800">
              <a:latin typeface="Calibri"/>
              <a:cs typeface="Calibri"/>
            </a:endParaRPr>
          </a:p>
          <a:p>
            <a:pPr marL="355600" marR="1205865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διδακτικό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περιεχόμενο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ύλη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(αφορά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χρήσιμες </a:t>
            </a:r>
            <a:r>
              <a:rPr sz="2800" dirty="0">
                <a:latin typeface="Calibri"/>
                <a:cs typeface="Calibri"/>
              </a:rPr>
              <a:t>μαθησιακές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εμπειρίες).</a:t>
            </a:r>
            <a:endParaRPr sz="2800">
              <a:latin typeface="Calibri"/>
              <a:cs typeface="Calibri"/>
            </a:endParaRPr>
          </a:p>
          <a:p>
            <a:pPr marL="355600" marR="8382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διδακτικές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διαδικασίες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δραστηριότητες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(αφορά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τον </a:t>
            </a:r>
            <a:r>
              <a:rPr sz="2800" dirty="0">
                <a:latin typeface="Calibri"/>
                <a:cs typeface="Calibri"/>
              </a:rPr>
              <a:t>τρόπο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οργάνωσης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των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εμπειριών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που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θα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μεγιστοποιεί </a:t>
            </a:r>
            <a:r>
              <a:rPr sz="2800" dirty="0">
                <a:latin typeface="Calibri"/>
                <a:cs typeface="Calibri"/>
              </a:rPr>
              <a:t>την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αποτελεσματικότητά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τους).</a:t>
            </a:r>
            <a:endParaRPr sz="2800">
              <a:latin typeface="Calibri"/>
              <a:cs typeface="Calibri"/>
            </a:endParaRPr>
          </a:p>
          <a:p>
            <a:pPr marL="354330" marR="5080" indent="-341630" algn="just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αξιολόγηση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της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επίτευξης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των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στόχων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(αξιολόγηση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της 	</a:t>
            </a:r>
            <a:r>
              <a:rPr sz="2800" spc="-10" dirty="0">
                <a:latin typeface="Calibri"/>
                <a:cs typeface="Calibri"/>
              </a:rPr>
              <a:t>διαδικασίας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για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να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εντοπιστούν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περιοχές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που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δεν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ήταν 	</a:t>
            </a:r>
            <a:r>
              <a:rPr sz="2800" spc="-10" dirty="0">
                <a:latin typeface="Calibri"/>
                <a:cs typeface="Calibri"/>
              </a:rPr>
              <a:t>αποτελεσματικές).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0764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Ερωτήματα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13" y="1573530"/>
            <a:ext cx="7708265" cy="371982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876935" indent="-3429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Τι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εκπαιδευτικούς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σκοπούς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θα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πρέπει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το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σχολείο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να </a:t>
            </a:r>
            <a:r>
              <a:rPr sz="2400" spc="-10" dirty="0">
                <a:latin typeface="Calibri"/>
                <a:cs typeface="Calibri"/>
              </a:rPr>
              <a:t>επιδιώξει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πετύχει;</a:t>
            </a:r>
            <a:endParaRPr sz="2400">
              <a:latin typeface="Calibri"/>
              <a:cs typeface="Calibri"/>
            </a:endParaRPr>
          </a:p>
          <a:p>
            <a:pPr marL="355600" marR="115570" indent="-342900">
              <a:lnSpc>
                <a:spcPts val="259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Ποια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εκπαιδευτική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εμπειρία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μπορεί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θεωρηθεί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ότι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είναι </a:t>
            </a:r>
            <a:r>
              <a:rPr sz="2400" dirty="0">
                <a:latin typeface="Calibri"/>
                <a:cs typeface="Calibri"/>
              </a:rPr>
              <a:t>πιθανό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επιτύχει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αυτούς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τους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σκοπούς;</a:t>
            </a:r>
            <a:endParaRPr sz="2400">
              <a:latin typeface="Calibri"/>
              <a:cs typeface="Calibri"/>
            </a:endParaRPr>
          </a:p>
          <a:p>
            <a:pPr marL="355600" marR="178435" indent="-342900">
              <a:lnSpc>
                <a:spcPts val="259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Πώς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μπορούν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οργανωθούν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οι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εκπαιδευτικές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εμπειρίες αποτελεσματικά;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Πώς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είναι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δυνατόν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προσδιοριστεί,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εάν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έχουν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επιτευχθεί </a:t>
            </a:r>
            <a:r>
              <a:rPr sz="2400" dirty="0">
                <a:latin typeface="Calibri"/>
                <a:cs typeface="Calibri"/>
              </a:rPr>
              <a:t>αυτοί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οι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σκοποί;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(Tyler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1949: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2400">
              <a:latin typeface="Calibri"/>
              <a:cs typeface="Calibri"/>
            </a:endParaRPr>
          </a:p>
          <a:p>
            <a:pPr marL="14859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(Στόχοι‐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Περιεχόμενο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‐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Μεθοδολογία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‐Αξιολόγηση)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66289">
              <a:lnSpc>
                <a:spcPct val="100000"/>
              </a:lnSpc>
              <a:spcBef>
                <a:spcPts val="95"/>
              </a:spcBef>
            </a:pPr>
            <a:r>
              <a:rPr dirty="0"/>
              <a:t>Γραμμική</a:t>
            </a:r>
            <a:r>
              <a:rPr spc="-185" dirty="0"/>
              <a:t> </a:t>
            </a:r>
            <a:r>
              <a:rPr spc="-10" dirty="0"/>
              <a:t>πορεία</a:t>
            </a:r>
          </a:p>
        </p:txBody>
      </p:sp>
      <p:sp>
        <p:nvSpPr>
          <p:cNvPr id="3" name="object 3"/>
          <p:cNvSpPr/>
          <p:nvPr/>
        </p:nvSpPr>
        <p:spPr>
          <a:xfrm>
            <a:off x="912393" y="3578860"/>
            <a:ext cx="267970" cy="180975"/>
          </a:xfrm>
          <a:custGeom>
            <a:avLst/>
            <a:gdLst/>
            <a:ahLst/>
            <a:cxnLst/>
            <a:rect l="l" t="t" r="r" b="b"/>
            <a:pathLst>
              <a:path w="267969" h="180975">
                <a:moveTo>
                  <a:pt x="267462" y="96012"/>
                </a:moveTo>
                <a:lnTo>
                  <a:pt x="267462" y="85344"/>
                </a:lnTo>
                <a:lnTo>
                  <a:pt x="182118" y="0"/>
                </a:lnTo>
                <a:lnTo>
                  <a:pt x="170688" y="9906"/>
                </a:lnTo>
                <a:lnTo>
                  <a:pt x="198882" y="43434"/>
                </a:lnTo>
                <a:lnTo>
                  <a:pt x="0" y="43434"/>
                </a:lnTo>
                <a:lnTo>
                  <a:pt x="0" y="66294"/>
                </a:lnTo>
                <a:lnTo>
                  <a:pt x="216408" y="66294"/>
                </a:lnTo>
                <a:lnTo>
                  <a:pt x="236220" y="90678"/>
                </a:lnTo>
                <a:lnTo>
                  <a:pt x="216408" y="115062"/>
                </a:lnTo>
                <a:lnTo>
                  <a:pt x="0" y="115062"/>
                </a:lnTo>
                <a:lnTo>
                  <a:pt x="0" y="137922"/>
                </a:lnTo>
                <a:lnTo>
                  <a:pt x="198882" y="137922"/>
                </a:lnTo>
                <a:lnTo>
                  <a:pt x="170688" y="171450"/>
                </a:lnTo>
                <a:lnTo>
                  <a:pt x="182118" y="180594"/>
                </a:lnTo>
                <a:lnTo>
                  <a:pt x="267462" y="96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6213" y="1607058"/>
            <a:ext cx="8036559" cy="3951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Η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γραμμική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σειρά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των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βημάτων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παραπέμπει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σε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μια </a:t>
            </a:r>
            <a:r>
              <a:rPr sz="2800" dirty="0">
                <a:latin typeface="Calibri"/>
                <a:cs typeface="Calibri"/>
              </a:rPr>
              <a:t>εργαλειακή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και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λειτουργική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οπτική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της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φύσης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της </a:t>
            </a:r>
            <a:r>
              <a:rPr sz="2800" dirty="0">
                <a:latin typeface="Calibri"/>
                <a:cs typeface="Calibri"/>
              </a:rPr>
              <a:t>εκπαίδευσης: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Η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εκπαίδευση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δεν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έχει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τους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δικούς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της </a:t>
            </a:r>
            <a:r>
              <a:rPr sz="2800" dirty="0">
                <a:latin typeface="Calibri"/>
                <a:cs typeface="Calibri"/>
              </a:rPr>
              <a:t>στόχους.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Αυτοί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καθορίζονται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έξω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από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αυτήν</a:t>
            </a:r>
            <a:endParaRPr sz="2800">
              <a:latin typeface="Calibri"/>
              <a:cs typeface="Calibri"/>
            </a:endParaRPr>
          </a:p>
          <a:p>
            <a:pPr marL="354965" marR="77470" indent="-342900">
              <a:lnSpc>
                <a:spcPct val="99800"/>
              </a:lnSpc>
              <a:spcBef>
                <a:spcPts val="705"/>
              </a:spcBef>
              <a:buChar char="•"/>
              <a:tabLst>
                <a:tab pos="354965" algn="l"/>
                <a:tab pos="743585" algn="l"/>
              </a:tabLst>
            </a:pPr>
            <a:r>
              <a:rPr sz="2800" dirty="0">
                <a:latin typeface="Arial MT"/>
                <a:cs typeface="Arial MT"/>
              </a:rPr>
              <a:t>	</a:t>
            </a:r>
            <a:r>
              <a:rPr sz="2800" dirty="0">
                <a:latin typeface="Calibri"/>
                <a:cs typeface="Calibri"/>
              </a:rPr>
              <a:t>στο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βιομηχανικό‐καπιταλιστικό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πλαίσιο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αυτό </a:t>
            </a:r>
            <a:r>
              <a:rPr sz="2800" dirty="0">
                <a:latin typeface="Calibri"/>
                <a:cs typeface="Calibri"/>
              </a:rPr>
              <a:t>σημαίνει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εκμάθηση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επαγγέλματος.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Με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βάση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την </a:t>
            </a:r>
            <a:r>
              <a:rPr sz="2800" dirty="0">
                <a:latin typeface="Calibri"/>
                <a:cs typeface="Calibri"/>
              </a:rPr>
              <a:t>ανάλυση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των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επαγγελμάτων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προκαθορίζονταν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οι </a:t>
            </a:r>
            <a:r>
              <a:rPr sz="2800" dirty="0">
                <a:latin typeface="Calibri"/>
                <a:cs typeface="Calibri"/>
              </a:rPr>
              <a:t>δεξιότητες,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οι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γνώσεις,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οι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στάσεις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που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θα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έπρεπε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να </a:t>
            </a:r>
            <a:r>
              <a:rPr sz="2800" dirty="0">
                <a:latin typeface="Calibri"/>
                <a:cs typeface="Calibri"/>
              </a:rPr>
              <a:t>κατακτήσουν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οι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μαθητές.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7645" y="277368"/>
            <a:ext cx="49701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Ελληνικό</a:t>
            </a:r>
            <a:r>
              <a:rPr spc="-90" dirty="0"/>
              <a:t> </a:t>
            </a:r>
            <a:r>
              <a:rPr dirty="0"/>
              <a:t>ΔΕΠΠΣ</a:t>
            </a:r>
            <a:r>
              <a:rPr spc="-110" dirty="0"/>
              <a:t> </a:t>
            </a:r>
            <a:r>
              <a:rPr spc="-20" dirty="0"/>
              <a:t>2003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" y="1043686"/>
            <a:ext cx="9131808" cy="57988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BC27B7-2988-10F1-5B92-6BEF7FBE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374" y="79375"/>
            <a:ext cx="8035251" cy="1354217"/>
          </a:xfrm>
        </p:spPr>
        <p:txBody>
          <a:bodyPr/>
          <a:lstStyle/>
          <a:p>
            <a:pPr algn="ctr"/>
            <a:r>
              <a:rPr lang="el-GR" dirty="0"/>
              <a:t>Νέα Αναλυτικά Προγράμματα 2023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29B8985-0054-7DA5-344A-20B5A7169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6175"/>
            <a:ext cx="9144000" cy="554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36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93178DFD-9FCE-676F-9979-1CC333BB28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95" r="12213"/>
          <a:stretch>
            <a:fillRect/>
          </a:stretch>
        </p:blipFill>
        <p:spPr>
          <a:xfrm>
            <a:off x="0" y="0"/>
            <a:ext cx="9220200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8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6213" y="1506169"/>
            <a:ext cx="653415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265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4585335" algn="l"/>
              </a:tabLst>
            </a:pPr>
            <a:r>
              <a:rPr sz="3200" dirty="0">
                <a:latin typeface="Calibri"/>
                <a:cs typeface="Calibri"/>
              </a:rPr>
              <a:t>Η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εκπαιδευτική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διαδικασία: Σχεδιασμός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Υλοποίηση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–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5" dirty="0">
                <a:latin typeface="Calibri"/>
                <a:cs typeface="Calibri"/>
              </a:rPr>
              <a:t>Αξιολόγηση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550" y="461900"/>
            <a:ext cx="8035251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" marR="5080">
              <a:spcBef>
                <a:spcPts val="95"/>
              </a:spcBef>
            </a:pPr>
            <a:r>
              <a:rPr sz="4000" dirty="0">
                <a:latin typeface="Franklin Gothic Medium"/>
                <a:cs typeface="Franklin Gothic Medium"/>
              </a:rPr>
              <a:t>Η</a:t>
            </a:r>
            <a:r>
              <a:rPr sz="4000" spc="-75" dirty="0">
                <a:latin typeface="Franklin Gothic Medium"/>
                <a:cs typeface="Franklin Gothic Medium"/>
              </a:rPr>
              <a:t> </a:t>
            </a:r>
            <a:r>
              <a:rPr sz="4000" spc="-40" dirty="0">
                <a:latin typeface="Franklin Gothic Medium"/>
                <a:cs typeface="Franklin Gothic Medium"/>
              </a:rPr>
              <a:t>διάταξη</a:t>
            </a:r>
            <a:r>
              <a:rPr sz="4000" spc="-110" dirty="0">
                <a:latin typeface="Franklin Gothic Medium"/>
                <a:cs typeface="Franklin Gothic Medium"/>
              </a:rPr>
              <a:t> </a:t>
            </a:r>
            <a:r>
              <a:rPr sz="4000" dirty="0">
                <a:latin typeface="Franklin Gothic Medium"/>
                <a:cs typeface="Franklin Gothic Medium"/>
              </a:rPr>
              <a:t>των</a:t>
            </a:r>
            <a:r>
              <a:rPr sz="4000" spc="-80" dirty="0">
                <a:latin typeface="Franklin Gothic Medium"/>
                <a:cs typeface="Franklin Gothic Medium"/>
              </a:rPr>
              <a:t> </a:t>
            </a:r>
            <a:r>
              <a:rPr sz="4000" spc="-70" dirty="0">
                <a:latin typeface="Franklin Gothic Medium"/>
                <a:cs typeface="Franklin Gothic Medium"/>
              </a:rPr>
              <a:t>περιεχομένων </a:t>
            </a:r>
            <a:r>
              <a:rPr sz="4000" spc="-10" dirty="0">
                <a:latin typeface="Franklin Gothic Medium"/>
                <a:cs typeface="Franklin Gothic Medium"/>
              </a:rPr>
              <a:t>διδασκαλίας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517" y="1530808"/>
            <a:ext cx="6391275" cy="3764279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95605" indent="-382905">
              <a:spcBef>
                <a:spcPts val="850"/>
              </a:spcBef>
              <a:buClr>
                <a:srgbClr val="6D9FAF"/>
              </a:buClr>
              <a:buSzPct val="80000"/>
              <a:buFont typeface="Segoe UI Symbol"/>
              <a:buChar char="⦿"/>
              <a:tabLst>
                <a:tab pos="395605" algn="l"/>
              </a:tabLst>
            </a:pPr>
            <a:r>
              <a:rPr sz="3000" dirty="0">
                <a:solidFill>
                  <a:schemeClr val="tx1"/>
                </a:solidFill>
                <a:latin typeface="Microsoft Sans Serif"/>
                <a:cs typeface="Microsoft Sans Serif"/>
              </a:rPr>
              <a:t>Επάλληλη</a:t>
            </a:r>
            <a:r>
              <a:rPr sz="3000" spc="35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διάταξη</a:t>
            </a:r>
            <a:endParaRPr sz="30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526415" indent="-513715">
              <a:spcBef>
                <a:spcPts val="600"/>
              </a:spcBef>
              <a:buClr>
                <a:srgbClr val="6D9FAF"/>
              </a:buClr>
              <a:buSzPct val="79166"/>
              <a:buAutoNum type="arabicPeriod"/>
              <a:tabLst>
                <a:tab pos="526415" algn="l"/>
              </a:tabLst>
            </a:pPr>
            <a:r>
              <a:rPr sz="2400" spc="-65" dirty="0">
                <a:solidFill>
                  <a:schemeClr val="tx1"/>
                </a:solidFill>
                <a:latin typeface="Microsoft Sans Serif"/>
                <a:cs typeface="Microsoft Sans Serif"/>
              </a:rPr>
              <a:t>Διάταξη</a:t>
            </a:r>
            <a:r>
              <a:rPr sz="2400" spc="-9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400" spc="-55" dirty="0">
                <a:solidFill>
                  <a:schemeClr val="tx1"/>
                </a:solidFill>
                <a:latin typeface="Microsoft Sans Serif"/>
                <a:cs typeface="Microsoft Sans Serif"/>
              </a:rPr>
              <a:t>κατά</a:t>
            </a:r>
            <a:r>
              <a:rPr sz="2400" spc="-7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βαθμίδες</a:t>
            </a:r>
            <a:r>
              <a:rPr sz="2400" spc="-4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chemeClr val="tx1"/>
                </a:solidFill>
                <a:latin typeface="Microsoft Sans Serif"/>
                <a:cs typeface="Microsoft Sans Serif"/>
              </a:rPr>
              <a:t>και</a:t>
            </a:r>
            <a:r>
              <a:rPr sz="2400" spc="-7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τάξεις.</a:t>
            </a:r>
            <a:endParaRPr sz="24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526415" indent="-513715">
              <a:spcBef>
                <a:spcPts val="575"/>
              </a:spcBef>
              <a:buClr>
                <a:srgbClr val="6D9FAF"/>
              </a:buClr>
              <a:buSzPct val="79166"/>
              <a:buAutoNum type="arabicPeriod"/>
              <a:tabLst>
                <a:tab pos="526415" algn="l"/>
              </a:tabLst>
            </a:pPr>
            <a:r>
              <a:rPr sz="2400" spc="-65" dirty="0">
                <a:solidFill>
                  <a:schemeClr val="tx1"/>
                </a:solidFill>
                <a:latin typeface="Microsoft Sans Serif"/>
                <a:cs typeface="Microsoft Sans Serif"/>
              </a:rPr>
              <a:t>Διάταξη</a:t>
            </a:r>
            <a:r>
              <a:rPr sz="2400" spc="-9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400" spc="-55" dirty="0">
                <a:solidFill>
                  <a:schemeClr val="tx1"/>
                </a:solidFill>
                <a:latin typeface="Microsoft Sans Serif"/>
                <a:cs typeface="Microsoft Sans Serif"/>
              </a:rPr>
              <a:t>κατά</a:t>
            </a:r>
            <a:r>
              <a:rPr sz="2400" spc="-7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chemeClr val="tx1"/>
                </a:solidFill>
                <a:latin typeface="Microsoft Sans Serif"/>
                <a:cs typeface="Microsoft Sans Serif"/>
              </a:rPr>
              <a:t>ομόκεντρους</a:t>
            </a:r>
            <a:r>
              <a:rPr sz="2400" spc="-3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κύκλους.</a:t>
            </a:r>
            <a:endParaRPr sz="24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526415" indent="-513715">
              <a:spcBef>
                <a:spcPts val="580"/>
              </a:spcBef>
              <a:buClr>
                <a:srgbClr val="6D9FAF"/>
              </a:buClr>
              <a:buSzPct val="79166"/>
              <a:buAutoNum type="arabicPeriod"/>
              <a:tabLst>
                <a:tab pos="526415" algn="l"/>
              </a:tabLst>
            </a:pPr>
            <a:r>
              <a:rPr sz="24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Σπειροειδής</a:t>
            </a:r>
            <a:r>
              <a:rPr sz="2400" spc="-9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διάταξη.</a:t>
            </a:r>
            <a:endParaRPr sz="24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395605" lvl="1" indent="-382905">
              <a:spcBef>
                <a:spcPts val="695"/>
              </a:spcBef>
              <a:buClr>
                <a:srgbClr val="6D9FAF"/>
              </a:buClr>
              <a:buSzPct val="80000"/>
              <a:buFont typeface="Segoe UI Symbol"/>
              <a:buChar char="⦿"/>
              <a:tabLst>
                <a:tab pos="395605" algn="l"/>
              </a:tabLst>
            </a:pPr>
            <a:r>
              <a:rPr sz="3000" dirty="0">
                <a:solidFill>
                  <a:schemeClr val="tx1"/>
                </a:solidFill>
                <a:latin typeface="Microsoft Sans Serif"/>
                <a:cs typeface="Microsoft Sans Serif"/>
              </a:rPr>
              <a:t>Παράλληλη</a:t>
            </a:r>
            <a:r>
              <a:rPr sz="3000" spc="-2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διάταξη</a:t>
            </a:r>
            <a:endParaRPr sz="30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526415" indent="-513715">
              <a:spcBef>
                <a:spcPts val="600"/>
              </a:spcBef>
              <a:buClr>
                <a:srgbClr val="6D9FAF"/>
              </a:buClr>
              <a:buSzPct val="79166"/>
              <a:buAutoNum type="arabicPeriod"/>
              <a:tabLst>
                <a:tab pos="526415" algn="l"/>
              </a:tabLst>
            </a:pPr>
            <a:r>
              <a:rPr sz="2400" spc="-65" dirty="0">
                <a:solidFill>
                  <a:schemeClr val="tx1"/>
                </a:solidFill>
                <a:latin typeface="Microsoft Sans Serif"/>
                <a:cs typeface="Microsoft Sans Serif"/>
              </a:rPr>
              <a:t>Διάταξη</a:t>
            </a:r>
            <a:r>
              <a:rPr sz="2400" spc="-7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400" spc="-55" dirty="0">
                <a:solidFill>
                  <a:schemeClr val="tx1"/>
                </a:solidFill>
                <a:latin typeface="Microsoft Sans Serif"/>
                <a:cs typeface="Microsoft Sans Serif"/>
              </a:rPr>
              <a:t>κατά </a:t>
            </a:r>
            <a:r>
              <a:rPr sz="24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μαθήματα.</a:t>
            </a:r>
            <a:endParaRPr sz="24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526415" indent="-513715">
              <a:spcBef>
                <a:spcPts val="580"/>
              </a:spcBef>
              <a:buClr>
                <a:srgbClr val="6D9FAF"/>
              </a:buClr>
              <a:buSzPct val="79166"/>
              <a:buAutoNum type="arabicPeriod"/>
              <a:tabLst>
                <a:tab pos="526415" algn="l"/>
              </a:tabLst>
            </a:pPr>
            <a:r>
              <a:rPr sz="2400" spc="-65" dirty="0">
                <a:solidFill>
                  <a:schemeClr val="tx1"/>
                </a:solidFill>
                <a:latin typeface="Microsoft Sans Serif"/>
                <a:cs typeface="Microsoft Sans Serif"/>
              </a:rPr>
              <a:t>Διάταξη</a:t>
            </a:r>
            <a:r>
              <a:rPr sz="2400" spc="-10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400" spc="-55" dirty="0">
                <a:solidFill>
                  <a:schemeClr val="tx1"/>
                </a:solidFill>
                <a:latin typeface="Microsoft Sans Serif"/>
                <a:cs typeface="Microsoft Sans Serif"/>
              </a:rPr>
              <a:t>κατά</a:t>
            </a:r>
            <a:r>
              <a:rPr sz="2400" spc="-10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chemeClr val="tx1"/>
                </a:solidFill>
                <a:latin typeface="Microsoft Sans Serif"/>
                <a:cs typeface="Microsoft Sans Serif"/>
              </a:rPr>
              <a:t>ομοειδείς</a:t>
            </a:r>
            <a:r>
              <a:rPr sz="2400" spc="-10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ομάδες</a:t>
            </a:r>
            <a:r>
              <a:rPr sz="2400" spc="-8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μαθημάτων.</a:t>
            </a:r>
            <a:endParaRPr sz="24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526415" indent="-513715">
              <a:spcBef>
                <a:spcPts val="575"/>
              </a:spcBef>
              <a:buClr>
                <a:srgbClr val="6D9FAF"/>
              </a:buClr>
              <a:buSzPct val="79166"/>
              <a:buAutoNum type="arabicPeriod"/>
              <a:tabLst>
                <a:tab pos="526415" algn="l"/>
              </a:tabLst>
            </a:pPr>
            <a:r>
              <a:rPr sz="24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Διεπιστημονική</a:t>
            </a:r>
            <a:r>
              <a:rPr sz="2400" spc="-6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προσέγγιση.</a:t>
            </a:r>
            <a:endParaRPr sz="2400" dirty="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Σχεδιασμός</a:t>
            </a:r>
            <a:r>
              <a:rPr b="1" spc="-21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εκπαιδευτικής</a:t>
            </a:r>
            <a:r>
              <a:rPr b="1" spc="-21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πράξης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172" y="1506169"/>
            <a:ext cx="7505065" cy="285432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spc="-10" dirty="0">
                <a:latin typeface="Calibri"/>
                <a:cs typeface="Calibri"/>
              </a:rPr>
              <a:t>Παράμετροι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που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επηρεάζουν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τον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σχεδιασμό:</a:t>
            </a:r>
            <a:endParaRPr sz="3200" dirty="0"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447040" algn="l"/>
              </a:tabLst>
            </a:pPr>
            <a:r>
              <a:rPr sz="3200" spc="-10" dirty="0">
                <a:latin typeface="Calibri"/>
                <a:cs typeface="Calibri"/>
              </a:rPr>
              <a:t>Πολιτεία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(ΑΠ)</a:t>
            </a:r>
            <a:r>
              <a:rPr sz="3200" spc="-85" dirty="0">
                <a:latin typeface="Calibri"/>
                <a:cs typeface="Calibri"/>
              </a:rPr>
              <a:t> </a:t>
            </a:r>
            <a:endParaRPr sz="3200" dirty="0">
              <a:latin typeface="Calibri"/>
              <a:cs typeface="Calibri"/>
            </a:endParaRPr>
          </a:p>
          <a:p>
            <a:pPr marL="355600" marR="34925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Εκπαιδευτικός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(προσωπική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εκπαιδευτική </a:t>
            </a:r>
            <a:r>
              <a:rPr sz="3200" dirty="0">
                <a:latin typeface="Calibri"/>
                <a:cs typeface="Calibri"/>
              </a:rPr>
              <a:t>θεωρία)</a:t>
            </a:r>
            <a:r>
              <a:rPr sz="3200" spc="-25" dirty="0">
                <a:latin typeface="Calibri"/>
                <a:cs typeface="Calibri"/>
              </a:rPr>
              <a:t> </a:t>
            </a:r>
            <a:endParaRPr sz="3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</a:tabLst>
            </a:pPr>
            <a:r>
              <a:rPr lang="el-GR" sz="3200" dirty="0">
                <a:latin typeface="Calibri"/>
                <a:cs typeface="Calibri"/>
              </a:rPr>
              <a:t>Π</a:t>
            </a:r>
            <a:r>
              <a:rPr sz="3200" dirty="0">
                <a:latin typeface="Calibri"/>
                <a:cs typeface="Calibri"/>
              </a:rPr>
              <a:t>λα</a:t>
            </a:r>
            <a:r>
              <a:rPr sz="3200" dirty="0" err="1">
                <a:latin typeface="Calibri"/>
                <a:cs typeface="Calibri"/>
              </a:rPr>
              <a:t>ίσιο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της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τάξης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07055">
              <a:lnSpc>
                <a:spcPct val="100000"/>
              </a:lnSpc>
              <a:spcBef>
                <a:spcPts val="95"/>
              </a:spcBef>
            </a:pPr>
            <a:r>
              <a:rPr dirty="0"/>
              <a:t>Είδη</a:t>
            </a:r>
            <a:r>
              <a:rPr spc="-65" dirty="0"/>
              <a:t> </a:t>
            </a:r>
            <a:r>
              <a:rPr spc="-25" dirty="0"/>
              <a:t>ΑΠ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13" y="1506169"/>
            <a:ext cx="5290185" cy="29514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επίσημο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ΑΠ,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spc="-10" dirty="0">
                <a:latin typeface="Calibri"/>
                <a:cs typeface="Calibri"/>
              </a:rPr>
              <a:t>επιδιωκόμενο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ΑΠ,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spc="-10" dirty="0">
                <a:latin typeface="Calibri"/>
                <a:cs typeface="Calibri"/>
              </a:rPr>
              <a:t>εφαρμοζόμενο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ΑΠ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spc="-10" dirty="0">
                <a:latin typeface="Calibri"/>
                <a:cs typeface="Calibri"/>
              </a:rPr>
              <a:t>κατακτηθέν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ΑΠ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Κρυφό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ΑΠ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ή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παραπρόγραμμα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550" y="461899"/>
            <a:ext cx="8035251" cy="1056186"/>
          </a:xfrm>
          <a:prstGeom prst="rect">
            <a:avLst/>
          </a:prstGeom>
        </p:spPr>
        <p:txBody>
          <a:bodyPr vert="horz" wrap="square" lIns="0" tIns="101091" rIns="0" bIns="0" rtlCol="0">
            <a:spAutoFit/>
          </a:bodyPr>
          <a:lstStyle/>
          <a:p>
            <a:pPr marL="8890">
              <a:spcBef>
                <a:spcPts val="105"/>
              </a:spcBef>
            </a:pPr>
            <a:r>
              <a:rPr sz="3800" i="1" dirty="0">
                <a:latin typeface="Georgia"/>
                <a:cs typeface="Georgia"/>
              </a:rPr>
              <a:t>Κρυφό</a:t>
            </a:r>
            <a:r>
              <a:rPr sz="3800" i="1" spc="-60" dirty="0">
                <a:latin typeface="Georgia"/>
                <a:cs typeface="Georgia"/>
              </a:rPr>
              <a:t> </a:t>
            </a:r>
            <a:r>
              <a:rPr sz="3800" i="1" dirty="0">
                <a:latin typeface="Georgia"/>
                <a:cs typeface="Georgia"/>
              </a:rPr>
              <a:t>ΑΠ</a:t>
            </a:r>
            <a:r>
              <a:rPr sz="3800" i="1" spc="-15" dirty="0">
                <a:latin typeface="Georgia"/>
                <a:cs typeface="Georgia"/>
              </a:rPr>
              <a:t> </a:t>
            </a:r>
            <a:r>
              <a:rPr sz="3800" i="1" dirty="0">
                <a:latin typeface="Georgia"/>
                <a:cs typeface="Georgia"/>
              </a:rPr>
              <a:t>-</a:t>
            </a:r>
            <a:r>
              <a:rPr sz="3800" i="1" spc="-10" dirty="0">
                <a:latin typeface="Georgia"/>
                <a:cs typeface="Georgia"/>
              </a:rPr>
              <a:t> Παραπρόγραμμα</a:t>
            </a:r>
            <a:endParaRPr sz="3800">
              <a:latin typeface="Georgia"/>
              <a:cs typeface="Georgia"/>
            </a:endParaRPr>
          </a:p>
          <a:p>
            <a:pPr marL="8890">
              <a:spcBef>
                <a:spcPts val="45"/>
              </a:spcBef>
            </a:pPr>
            <a:r>
              <a:rPr sz="2400" dirty="0">
                <a:solidFill>
                  <a:srgbClr val="000000"/>
                </a:solidFill>
                <a:latin typeface="Georgia"/>
                <a:cs typeface="Georgia"/>
              </a:rPr>
              <a:t>(P.</a:t>
            </a:r>
            <a:r>
              <a:rPr sz="2400" spc="-8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Georgia"/>
                <a:cs typeface="Georgia"/>
              </a:rPr>
              <a:t>Jackson,1968,</a:t>
            </a:r>
            <a:r>
              <a:rPr sz="2400" spc="-6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0000"/>
                </a:solidFill>
                <a:latin typeface="Georgia"/>
                <a:cs typeface="Georgia"/>
              </a:rPr>
              <a:t>Apple,1990,</a:t>
            </a:r>
            <a:r>
              <a:rPr sz="2400" spc="-3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Georgia"/>
                <a:cs typeface="Georgia"/>
              </a:rPr>
              <a:t>Μαυρογιώργος,1984)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516" y="1599185"/>
            <a:ext cx="7042784" cy="4805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4970" marR="5080" indent="-382905">
              <a:spcBef>
                <a:spcPts val="95"/>
              </a:spcBef>
              <a:buClr>
                <a:srgbClr val="6D9FAF"/>
              </a:buClr>
              <a:buSzPct val="80357"/>
              <a:buFont typeface="Segoe UI Symbol"/>
              <a:buChar char="⦿"/>
              <a:tabLst>
                <a:tab pos="394970" algn="l"/>
              </a:tabLst>
            </a:pPr>
            <a:r>
              <a:rPr sz="2800" spc="-80" dirty="0">
                <a:solidFill>
                  <a:schemeClr val="tx1"/>
                </a:solidFill>
                <a:latin typeface="Microsoft Sans Serif"/>
                <a:cs typeface="Microsoft Sans Serif"/>
              </a:rPr>
              <a:t>«Το</a:t>
            </a:r>
            <a:r>
              <a:rPr sz="2800" spc="-2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σύνολο</a:t>
            </a:r>
            <a:r>
              <a:rPr sz="28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των</a:t>
            </a:r>
            <a:r>
              <a:rPr sz="28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εμπειριών</a:t>
            </a:r>
            <a:r>
              <a:rPr sz="28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160" dirty="0">
                <a:solidFill>
                  <a:schemeClr val="tx1"/>
                </a:solidFill>
                <a:latin typeface="Microsoft Sans Serif"/>
                <a:cs typeface="Microsoft Sans Serif"/>
              </a:rPr>
              <a:t>τις</a:t>
            </a:r>
            <a:r>
              <a:rPr sz="28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οποίες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αποκτά</a:t>
            </a:r>
            <a:r>
              <a:rPr sz="28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ο</a:t>
            </a:r>
            <a:r>
              <a:rPr sz="28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chemeClr val="tx1"/>
                </a:solidFill>
                <a:latin typeface="Microsoft Sans Serif"/>
                <a:cs typeface="Microsoft Sans Serif"/>
              </a:rPr>
              <a:t>μαθητής</a:t>
            </a:r>
            <a:r>
              <a:rPr sz="28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ως</a:t>
            </a:r>
            <a:r>
              <a:rPr sz="28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αποτέλεσμα </a:t>
            </a:r>
            <a:r>
              <a:rPr sz="2800" spc="-50" dirty="0">
                <a:solidFill>
                  <a:schemeClr val="tx1"/>
                </a:solidFill>
                <a:latin typeface="Microsoft Sans Serif"/>
                <a:cs typeface="Microsoft Sans Serif"/>
              </a:rPr>
              <a:t>επενέργειας</a:t>
            </a:r>
            <a:r>
              <a:rPr sz="2800" spc="5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παραγόντων,</a:t>
            </a:r>
            <a:r>
              <a:rPr sz="2800" spc="5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όρων,</a:t>
            </a:r>
            <a:r>
              <a:rPr sz="2800" spc="4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σχέσεων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και</a:t>
            </a:r>
            <a:r>
              <a:rPr sz="2800" spc="-7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chemeClr val="tx1"/>
                </a:solidFill>
                <a:latin typeface="Microsoft Sans Serif"/>
                <a:cs typeface="Microsoft Sans Serif"/>
              </a:rPr>
              <a:t>καταστάσεων</a:t>
            </a:r>
            <a:r>
              <a:rPr sz="2800" spc="-7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chemeClr val="tx1"/>
                </a:solidFill>
                <a:latin typeface="Microsoft Sans Serif"/>
                <a:cs typeface="Microsoft Sans Serif"/>
              </a:rPr>
              <a:t>που</a:t>
            </a:r>
            <a:r>
              <a:rPr sz="2800" spc="-6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δεν</a:t>
            </a:r>
            <a:r>
              <a:rPr sz="2800" spc="-6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εμπεριέχονται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φανερά</a:t>
            </a:r>
            <a:r>
              <a:rPr sz="2800" spc="-10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και</a:t>
            </a:r>
            <a:r>
              <a:rPr sz="2800" spc="-9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άμεσα</a:t>
            </a:r>
            <a:r>
              <a:rPr sz="2800" spc="-10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chemeClr val="tx1"/>
                </a:solidFill>
                <a:latin typeface="Microsoft Sans Serif"/>
                <a:cs typeface="Microsoft Sans Serif"/>
              </a:rPr>
              <a:t>στο</a:t>
            </a:r>
            <a:r>
              <a:rPr sz="2800" spc="-10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σχεδιασμό</a:t>
            </a:r>
            <a:r>
              <a:rPr sz="2800" spc="-8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Microsoft Sans Serif"/>
                <a:cs typeface="Microsoft Sans Serif"/>
              </a:rPr>
              <a:t>της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επίσημης</a:t>
            </a:r>
            <a:r>
              <a:rPr sz="2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σχολικής</a:t>
            </a:r>
            <a:r>
              <a:rPr sz="28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διαδικασίας».</a:t>
            </a:r>
            <a:endParaRPr sz="28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394970" marR="387350" indent="-382905">
              <a:spcBef>
                <a:spcPts val="675"/>
              </a:spcBef>
              <a:buClr>
                <a:srgbClr val="6D9FAF"/>
              </a:buClr>
              <a:buSzPct val="80357"/>
              <a:buFont typeface="Segoe UI Symbol"/>
              <a:buChar char="⦿"/>
              <a:tabLst>
                <a:tab pos="394970" algn="l"/>
              </a:tabLst>
            </a:pPr>
            <a:r>
              <a:rPr sz="2800" spc="-145" dirty="0">
                <a:solidFill>
                  <a:schemeClr val="tx1"/>
                </a:solidFill>
                <a:latin typeface="Microsoft Sans Serif"/>
                <a:cs typeface="Microsoft Sans Serif"/>
              </a:rPr>
              <a:t>Το</a:t>
            </a:r>
            <a:r>
              <a:rPr sz="2800" spc="-4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κρυφό</a:t>
            </a:r>
            <a:r>
              <a:rPr sz="2800" spc="-17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ΑΠ</a:t>
            </a:r>
            <a:r>
              <a:rPr sz="2800" spc="-14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συμβάλλει</a:t>
            </a:r>
            <a:r>
              <a:rPr sz="2800" spc="-5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στην</a:t>
            </a:r>
            <a:r>
              <a:rPr sz="2800" spc="-7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επίτευξη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στόχων</a:t>
            </a:r>
            <a:r>
              <a:rPr sz="2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και</a:t>
            </a:r>
            <a:r>
              <a:rPr sz="2800" spc="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chemeClr val="tx1"/>
                </a:solidFill>
                <a:latin typeface="Microsoft Sans Serif"/>
                <a:cs typeface="Microsoft Sans Serif"/>
              </a:rPr>
              <a:t>σκοπών</a:t>
            </a:r>
            <a:r>
              <a:rPr sz="28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οι</a:t>
            </a:r>
            <a:r>
              <a:rPr sz="28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οποίοι </a:t>
            </a:r>
            <a:r>
              <a:rPr sz="2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άλλοτε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συμπληρώνουν</a:t>
            </a:r>
            <a:r>
              <a:rPr sz="2800" spc="7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ή</a:t>
            </a:r>
            <a:r>
              <a:rPr sz="2800" spc="7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ενισχύουν</a:t>
            </a:r>
            <a:r>
              <a:rPr sz="2800" spc="1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και</a:t>
            </a:r>
            <a:r>
              <a:rPr sz="2800" spc="7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άλλοτε </a:t>
            </a:r>
            <a:r>
              <a:rPr sz="2800" spc="-90" dirty="0">
                <a:solidFill>
                  <a:schemeClr val="tx1"/>
                </a:solidFill>
                <a:latin typeface="Microsoft Sans Serif"/>
                <a:cs typeface="Microsoft Sans Serif"/>
              </a:rPr>
              <a:t>αντιστρατεύονται</a:t>
            </a:r>
            <a:r>
              <a:rPr sz="2800" spc="-8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και</a:t>
            </a:r>
            <a:r>
              <a:rPr sz="2800" spc="-5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υπονομεύουν</a:t>
            </a:r>
            <a:r>
              <a:rPr sz="2800" spc="-3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60" dirty="0">
                <a:solidFill>
                  <a:schemeClr val="tx1"/>
                </a:solidFill>
                <a:latin typeface="Microsoft Sans Serif"/>
                <a:cs typeface="Microsoft Sans Serif"/>
              </a:rPr>
              <a:t>τους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επίσημους</a:t>
            </a:r>
            <a:r>
              <a:rPr sz="2800" spc="9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σκοπούς</a:t>
            </a:r>
            <a:r>
              <a:rPr sz="2800" spc="10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145" dirty="0">
                <a:solidFill>
                  <a:schemeClr val="tx1"/>
                </a:solidFill>
                <a:latin typeface="Microsoft Sans Serif"/>
                <a:cs typeface="Microsoft Sans Serif"/>
              </a:rPr>
              <a:t>του</a:t>
            </a:r>
            <a:r>
              <a:rPr sz="2800" spc="-8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Microsoft Sans Serif"/>
                <a:cs typeface="Microsoft Sans Serif"/>
              </a:rPr>
              <a:t>ΑΠ.</a:t>
            </a:r>
            <a:endParaRPr sz="2800" dirty="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550" y="461900"/>
            <a:ext cx="8035251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">
              <a:spcBef>
                <a:spcPts val="95"/>
              </a:spcBef>
            </a:pPr>
            <a:r>
              <a:rPr sz="4000" i="1" spc="-10" dirty="0">
                <a:latin typeface="Georgia"/>
                <a:cs typeface="Georgia"/>
              </a:rPr>
              <a:t>Μηχανισμοί</a:t>
            </a:r>
            <a:endParaRPr sz="4000">
              <a:latin typeface="Georgia"/>
              <a:cs typeface="Georgia"/>
            </a:endParaRPr>
          </a:p>
          <a:p>
            <a:pPr marL="8890"/>
            <a:r>
              <a:rPr sz="4000" i="1" spc="-10" dirty="0">
                <a:latin typeface="Georgia"/>
                <a:cs typeface="Georgia"/>
              </a:rPr>
              <a:t>παραπρογράμματος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517" y="1513230"/>
            <a:ext cx="7210425" cy="44255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94970" indent="-382270">
              <a:spcBef>
                <a:spcPts val="770"/>
              </a:spcBef>
              <a:buClr>
                <a:srgbClr val="6D9FAF"/>
              </a:buClr>
              <a:buSzPct val="80357"/>
              <a:buFont typeface="Segoe UI Symbol"/>
              <a:buChar char="⦿"/>
              <a:tabLst>
                <a:tab pos="394970" algn="l"/>
              </a:tabLst>
            </a:pPr>
            <a:r>
              <a:rPr sz="2800" dirty="0">
                <a:latin typeface="Microsoft Sans Serif"/>
                <a:cs typeface="Microsoft Sans Serif"/>
              </a:rPr>
              <a:t>Η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διαρρύθμιση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100" dirty="0">
                <a:latin typeface="Microsoft Sans Serif"/>
                <a:cs typeface="Microsoft Sans Serif"/>
              </a:rPr>
              <a:t>του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σχολικού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χώρου.</a:t>
            </a:r>
            <a:endParaRPr sz="2800">
              <a:latin typeface="Microsoft Sans Serif"/>
              <a:cs typeface="Microsoft Sans Serif"/>
            </a:endParaRPr>
          </a:p>
          <a:p>
            <a:pPr marL="394970" indent="-382270">
              <a:spcBef>
                <a:spcPts val="675"/>
              </a:spcBef>
              <a:buClr>
                <a:srgbClr val="6D9FAF"/>
              </a:buClr>
              <a:buSzPct val="80357"/>
              <a:buFont typeface="Segoe UI Symbol"/>
              <a:buChar char="⦿"/>
              <a:tabLst>
                <a:tab pos="394970" algn="l"/>
              </a:tabLst>
            </a:pPr>
            <a:r>
              <a:rPr sz="2800" dirty="0">
                <a:latin typeface="Microsoft Sans Serif"/>
                <a:cs typeface="Microsoft Sans Serif"/>
              </a:rPr>
              <a:t>Η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κατανομή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95" dirty="0">
                <a:latin typeface="Microsoft Sans Serif"/>
                <a:cs typeface="Microsoft Sans Serif"/>
              </a:rPr>
              <a:t>του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χρόνου.</a:t>
            </a:r>
            <a:endParaRPr sz="2800">
              <a:latin typeface="Microsoft Sans Serif"/>
              <a:cs typeface="Microsoft Sans Serif"/>
            </a:endParaRPr>
          </a:p>
          <a:p>
            <a:pPr marL="394970" marR="5080" indent="-382905">
              <a:spcBef>
                <a:spcPts val="675"/>
              </a:spcBef>
              <a:buClr>
                <a:srgbClr val="6D9FAF"/>
              </a:buClr>
              <a:buSzPct val="80357"/>
              <a:buFont typeface="Segoe UI Symbol"/>
              <a:buChar char="⦿"/>
              <a:tabLst>
                <a:tab pos="394970" algn="l"/>
              </a:tabLst>
            </a:pPr>
            <a:r>
              <a:rPr sz="2800" dirty="0">
                <a:latin typeface="Microsoft Sans Serif"/>
                <a:cs typeface="Microsoft Sans Serif"/>
              </a:rPr>
              <a:t>Η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ασυμμετρία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spc="-70" dirty="0">
                <a:latin typeface="Microsoft Sans Serif"/>
                <a:cs typeface="Microsoft Sans Serif"/>
              </a:rPr>
              <a:t>στις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σχέσεις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των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εταίρων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spc="-95" dirty="0">
                <a:latin typeface="Microsoft Sans Serif"/>
                <a:cs typeface="Microsoft Sans Serif"/>
              </a:rPr>
              <a:t>της </a:t>
            </a:r>
            <a:r>
              <a:rPr sz="2800" dirty="0">
                <a:latin typeface="Microsoft Sans Serif"/>
                <a:cs typeface="Microsoft Sans Serif"/>
              </a:rPr>
              <a:t>παιδαγωγικής </a:t>
            </a:r>
            <a:r>
              <a:rPr sz="2800" spc="-10" dirty="0">
                <a:latin typeface="Microsoft Sans Serif"/>
                <a:cs typeface="Microsoft Sans Serif"/>
              </a:rPr>
              <a:t>αλληλεπίδρασης.</a:t>
            </a:r>
            <a:endParaRPr sz="2800">
              <a:latin typeface="Microsoft Sans Serif"/>
              <a:cs typeface="Microsoft Sans Serif"/>
            </a:endParaRPr>
          </a:p>
          <a:p>
            <a:pPr marL="394970" marR="175895" indent="-382905">
              <a:spcBef>
                <a:spcPts val="670"/>
              </a:spcBef>
              <a:buClr>
                <a:srgbClr val="6D9FAF"/>
              </a:buClr>
              <a:buSzPct val="80357"/>
              <a:buFont typeface="Segoe UI Symbol"/>
              <a:buChar char="⦿"/>
              <a:tabLst>
                <a:tab pos="394970" algn="l"/>
              </a:tabLst>
            </a:pPr>
            <a:r>
              <a:rPr sz="2800" dirty="0">
                <a:latin typeface="Microsoft Sans Serif"/>
                <a:cs typeface="Microsoft Sans Serif"/>
              </a:rPr>
              <a:t>Η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επιλεκτική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spc="-70" dirty="0">
                <a:latin typeface="Microsoft Sans Serif"/>
                <a:cs typeface="Microsoft Sans Serif"/>
              </a:rPr>
              <a:t>λειτουργία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spc="-95" dirty="0">
                <a:latin typeface="Microsoft Sans Serif"/>
                <a:cs typeface="Microsoft Sans Serif"/>
              </a:rPr>
              <a:t>του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σχολείου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και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ο </a:t>
            </a:r>
            <a:r>
              <a:rPr sz="2800" spc="-20" dirty="0">
                <a:latin typeface="Microsoft Sans Serif"/>
                <a:cs typeface="Microsoft Sans Serif"/>
              </a:rPr>
              <a:t>ανταγωνισμός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των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μαθητών.</a:t>
            </a:r>
            <a:endParaRPr sz="2800">
              <a:latin typeface="Microsoft Sans Serif"/>
              <a:cs typeface="Microsoft Sans Serif"/>
            </a:endParaRPr>
          </a:p>
          <a:p>
            <a:pPr marL="394970" marR="1277620" indent="-382905">
              <a:spcBef>
                <a:spcPts val="675"/>
              </a:spcBef>
              <a:buClr>
                <a:srgbClr val="6D9FAF"/>
              </a:buClr>
              <a:buSzPct val="80357"/>
              <a:buFont typeface="Segoe UI Symbol"/>
              <a:buChar char="⦿"/>
              <a:tabLst>
                <a:tab pos="394970" algn="l"/>
              </a:tabLst>
            </a:pPr>
            <a:r>
              <a:rPr sz="2800" dirty="0">
                <a:latin typeface="Microsoft Sans Serif"/>
                <a:cs typeface="Microsoft Sans Serif"/>
              </a:rPr>
              <a:t>Η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εκλογίκευση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και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η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καταπίεση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των </a:t>
            </a:r>
            <a:r>
              <a:rPr sz="2800" spc="-10" dirty="0">
                <a:latin typeface="Microsoft Sans Serif"/>
                <a:cs typeface="Microsoft Sans Serif"/>
              </a:rPr>
              <a:t>συναισθημάτων.</a:t>
            </a:r>
            <a:endParaRPr sz="2800">
              <a:latin typeface="Microsoft Sans Serif"/>
              <a:cs typeface="Microsoft Sans Serif"/>
            </a:endParaRPr>
          </a:p>
          <a:p>
            <a:pPr marL="394970" indent="-382270">
              <a:spcBef>
                <a:spcPts val="675"/>
              </a:spcBef>
              <a:buClr>
                <a:srgbClr val="6D9FAF"/>
              </a:buClr>
              <a:buSzPct val="80357"/>
              <a:buFont typeface="Segoe UI Symbol"/>
              <a:buChar char="⦿"/>
              <a:tabLst>
                <a:tab pos="394970" algn="l"/>
              </a:tabLst>
            </a:pPr>
            <a:r>
              <a:rPr sz="2800" spc="-120" dirty="0">
                <a:latin typeface="Microsoft Sans Serif"/>
                <a:cs typeface="Microsoft Sans Serif"/>
              </a:rPr>
              <a:t>Τα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σχολικά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πρότυπα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γλωσσικής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χρήσης.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03045">
              <a:lnSpc>
                <a:spcPct val="100000"/>
              </a:lnSpc>
              <a:spcBef>
                <a:spcPts val="95"/>
              </a:spcBef>
            </a:pPr>
            <a:r>
              <a:rPr spc="-185" dirty="0"/>
              <a:t>Το</a:t>
            </a:r>
            <a:r>
              <a:rPr spc="-65" dirty="0"/>
              <a:t> </a:t>
            </a:r>
            <a:r>
              <a:rPr dirty="0"/>
              <a:t>ΑΠ</a:t>
            </a:r>
            <a:r>
              <a:rPr spc="-130" dirty="0"/>
              <a:t> </a:t>
            </a:r>
            <a:r>
              <a:rPr dirty="0"/>
              <a:t>ως</a:t>
            </a:r>
            <a:r>
              <a:rPr spc="-95" dirty="0"/>
              <a:t> </a:t>
            </a:r>
            <a:r>
              <a:rPr dirty="0"/>
              <a:t>πακέτο</a:t>
            </a:r>
            <a:r>
              <a:rPr spc="-90" dirty="0"/>
              <a:t> </a:t>
            </a:r>
            <a:r>
              <a:rPr spc="-20" dirty="0"/>
              <a:t>ύλης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172" y="1604010"/>
            <a:ext cx="7929245" cy="25769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«</a:t>
            </a:r>
            <a:r>
              <a:rPr sz="3200" i="1" spc="-10" dirty="0">
                <a:latin typeface="Calibri"/>
                <a:cs typeface="Calibri"/>
              </a:rPr>
              <a:t>Περίγραμμα</a:t>
            </a:r>
            <a:r>
              <a:rPr sz="3200" i="1" spc="-8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της</a:t>
            </a:r>
            <a:r>
              <a:rPr sz="3200" i="1" spc="-10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διδακτέας</a:t>
            </a:r>
            <a:r>
              <a:rPr sz="3200" i="1" spc="-8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ύλης</a:t>
            </a:r>
            <a:r>
              <a:rPr sz="3200" i="1" spc="-10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για</a:t>
            </a:r>
            <a:r>
              <a:rPr sz="3200" i="1" spc="-105" dirty="0">
                <a:latin typeface="Calibri"/>
                <a:cs typeface="Calibri"/>
              </a:rPr>
              <a:t> </a:t>
            </a:r>
            <a:r>
              <a:rPr sz="3200" i="1" spc="-20" dirty="0">
                <a:latin typeface="Calibri"/>
                <a:cs typeface="Calibri"/>
              </a:rPr>
              <a:t>κάθε </a:t>
            </a:r>
            <a:r>
              <a:rPr sz="3200" i="1" dirty="0">
                <a:latin typeface="Calibri"/>
                <a:cs typeface="Calibri"/>
              </a:rPr>
              <a:t>βαθμίδα</a:t>
            </a:r>
            <a:r>
              <a:rPr sz="3200" i="1" spc="-9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της</a:t>
            </a:r>
            <a:r>
              <a:rPr sz="3200" i="1" spc="-10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εκπαίδευσης</a:t>
            </a:r>
            <a:r>
              <a:rPr sz="3200" dirty="0">
                <a:latin typeface="Calibri"/>
                <a:cs typeface="Calibri"/>
              </a:rPr>
              <a:t>»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(Saylor,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Alexander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Lewis,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1981</a:t>
            </a:r>
            <a:r>
              <a:rPr lang="el-GR" sz="3200" spc="-20" dirty="0"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  <a:p>
            <a:pPr marL="355600" marR="276225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«Ό</a:t>
            </a:r>
            <a:r>
              <a:rPr sz="3200" i="1" dirty="0">
                <a:latin typeface="Calibri"/>
                <a:cs typeface="Calibri"/>
              </a:rPr>
              <a:t>,τι</a:t>
            </a:r>
            <a:r>
              <a:rPr sz="3200" i="1" spc="-6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η</a:t>
            </a:r>
            <a:r>
              <a:rPr sz="3200" i="1" spc="-6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παλιότερη</a:t>
            </a:r>
            <a:r>
              <a:rPr sz="3200" i="1" spc="-3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γενιά</a:t>
            </a:r>
            <a:r>
              <a:rPr sz="3200" i="1" spc="-4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επιλέγει</a:t>
            </a:r>
            <a:r>
              <a:rPr sz="3200" i="1" spc="-4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να</a:t>
            </a:r>
            <a:r>
              <a:rPr sz="3200" i="1" spc="-6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πει</a:t>
            </a:r>
            <a:r>
              <a:rPr sz="3200" i="1" spc="-50" dirty="0">
                <a:latin typeface="Calibri"/>
                <a:cs typeface="Calibri"/>
              </a:rPr>
              <a:t> </a:t>
            </a:r>
            <a:r>
              <a:rPr sz="3200" i="1" spc="-20" dirty="0">
                <a:latin typeface="Calibri"/>
                <a:cs typeface="Calibri"/>
              </a:rPr>
              <a:t>στις </a:t>
            </a:r>
            <a:r>
              <a:rPr sz="3200" i="1" dirty="0">
                <a:latin typeface="Calibri"/>
                <a:cs typeface="Calibri"/>
              </a:rPr>
              <a:t>νεώτερες</a:t>
            </a:r>
            <a:r>
              <a:rPr sz="3200" i="1" spc="-6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ως</a:t>
            </a:r>
            <a:r>
              <a:rPr sz="3200" i="1" spc="-8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άξιο</a:t>
            </a:r>
            <a:r>
              <a:rPr sz="3200" i="1" spc="-8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λόγου</a:t>
            </a:r>
            <a:r>
              <a:rPr sz="3200" dirty="0">
                <a:latin typeface="Calibri"/>
                <a:cs typeface="Calibri"/>
              </a:rPr>
              <a:t>»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(Grumet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1988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663" y="458724"/>
            <a:ext cx="31578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ΑΠ</a:t>
            </a:r>
            <a:r>
              <a:rPr spc="-55" dirty="0"/>
              <a:t> </a:t>
            </a:r>
            <a:r>
              <a:rPr dirty="0"/>
              <a:t>ως</a:t>
            </a:r>
            <a:r>
              <a:rPr spc="-45" dirty="0"/>
              <a:t> </a:t>
            </a:r>
            <a:r>
              <a:rPr spc="-10" dirty="0"/>
              <a:t>προϊόν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863" y="1120140"/>
            <a:ext cx="8469630" cy="3392211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99060" indent="-342900">
              <a:lnSpc>
                <a:spcPct val="80000"/>
              </a:lnSpc>
              <a:spcBef>
                <a:spcPts val="82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Μια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προκαθορισμένη,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προδιαγεγραμμένη </a:t>
            </a:r>
            <a:r>
              <a:rPr sz="3000" spc="-20" dirty="0">
                <a:latin typeface="Calibri"/>
                <a:cs typeface="Calibri"/>
              </a:rPr>
              <a:t>διαδικασία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που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πρέπει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να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ακολουθείται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πιστά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στην </a:t>
            </a:r>
            <a:r>
              <a:rPr sz="3000" dirty="0">
                <a:latin typeface="Calibri"/>
                <a:cs typeface="Calibri"/>
              </a:rPr>
              <a:t>προοπτική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της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παραγωγής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ενός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συγκεκριμένου προϊόντος.</a:t>
            </a:r>
            <a:endParaRPr lang="el-GR" sz="3000" spc="-10" dirty="0">
              <a:latin typeface="Calibri"/>
              <a:cs typeface="Calibri"/>
            </a:endParaRPr>
          </a:p>
          <a:p>
            <a:pPr marL="12700" marR="99060">
              <a:lnSpc>
                <a:spcPct val="80000"/>
              </a:lnSpc>
              <a:spcBef>
                <a:spcPts val="820"/>
              </a:spcBef>
              <a:tabLst>
                <a:tab pos="355600" algn="l"/>
              </a:tabLst>
            </a:pPr>
            <a:endParaRPr sz="3000" dirty="0">
              <a:latin typeface="Calibri"/>
              <a:cs typeface="Calibri"/>
            </a:endParaRPr>
          </a:p>
          <a:p>
            <a:pPr marL="354965" indent="-342265">
              <a:lnSpc>
                <a:spcPts val="2340"/>
              </a:lnSpc>
              <a:buFont typeface="Arial MT"/>
              <a:buChar char="•"/>
              <a:tabLst>
                <a:tab pos="354965" algn="l"/>
              </a:tabLst>
            </a:pPr>
            <a:r>
              <a:rPr sz="3000" i="1" dirty="0">
                <a:latin typeface="Calibri"/>
                <a:cs typeface="Calibri"/>
              </a:rPr>
              <a:t>«μια</a:t>
            </a:r>
            <a:r>
              <a:rPr sz="3000" i="1" spc="-7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σειρά</a:t>
            </a:r>
            <a:r>
              <a:rPr sz="3000" i="1" spc="-6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από</a:t>
            </a:r>
            <a:r>
              <a:rPr sz="3000" i="1" spc="-7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προσχεδιασμένες</a:t>
            </a:r>
            <a:r>
              <a:rPr sz="3000" i="1" spc="-5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δραστηριότητες,</a:t>
            </a:r>
            <a:endParaRPr sz="3000" dirty="0">
              <a:latin typeface="Calibri"/>
              <a:cs typeface="Calibri"/>
            </a:endParaRPr>
          </a:p>
          <a:p>
            <a:pPr marL="354965" marR="5080">
              <a:lnSpc>
                <a:spcPct val="60000"/>
              </a:lnSpc>
              <a:spcBef>
                <a:spcPts val="720"/>
              </a:spcBef>
            </a:pPr>
            <a:r>
              <a:rPr sz="3000" i="1" dirty="0">
                <a:latin typeface="Calibri"/>
                <a:cs typeface="Calibri"/>
              </a:rPr>
              <a:t>οι</a:t>
            </a:r>
            <a:r>
              <a:rPr sz="3000" i="1" spc="-7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οποίες</a:t>
            </a:r>
            <a:r>
              <a:rPr sz="3000" i="1" spc="-6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στοχεύουν</a:t>
            </a:r>
            <a:r>
              <a:rPr sz="3000" i="1" spc="-6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σε</a:t>
            </a:r>
            <a:r>
              <a:rPr sz="3000" i="1" spc="-65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παιδαγωγικά</a:t>
            </a:r>
            <a:r>
              <a:rPr sz="3000" i="1" spc="-3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αποτελέσματα </a:t>
            </a:r>
            <a:r>
              <a:rPr sz="3000" i="1" dirty="0">
                <a:latin typeface="Calibri"/>
                <a:cs typeface="Calibri"/>
              </a:rPr>
              <a:t>για</a:t>
            </a:r>
            <a:r>
              <a:rPr sz="3000" i="1" spc="-5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έναν</a:t>
            </a:r>
            <a:r>
              <a:rPr sz="3000" i="1" spc="-5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ή</a:t>
            </a:r>
            <a:r>
              <a:rPr sz="3000" i="1" spc="-5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περισσότερους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μαθητές</a:t>
            </a:r>
            <a:r>
              <a:rPr sz="3000" spc="-10" dirty="0">
                <a:latin typeface="Calibri"/>
                <a:cs typeface="Calibri"/>
              </a:rPr>
              <a:t>»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(Eisner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1985)</a:t>
            </a:r>
            <a:endParaRPr lang="el-GR" sz="3000" spc="-10" dirty="0">
              <a:latin typeface="Calibri"/>
              <a:cs typeface="Calibri"/>
            </a:endParaRPr>
          </a:p>
          <a:p>
            <a:pPr marL="354965" marR="5080">
              <a:lnSpc>
                <a:spcPct val="60000"/>
              </a:lnSpc>
              <a:spcBef>
                <a:spcPts val="720"/>
              </a:spcBef>
            </a:pPr>
            <a:endParaRPr lang="el-GR" sz="3000" spc="-1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507441"/>
            <a:ext cx="6610350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5732145" algn="l"/>
              </a:tabLst>
            </a:pPr>
            <a:r>
              <a:rPr sz="4100" i="1" dirty="0">
                <a:latin typeface="Georgia"/>
                <a:cs typeface="Georgia"/>
              </a:rPr>
              <a:t>Μοντέλα</a:t>
            </a:r>
            <a:r>
              <a:rPr sz="4100" i="1" spc="-40" dirty="0">
                <a:latin typeface="Georgia"/>
                <a:cs typeface="Georgia"/>
              </a:rPr>
              <a:t> </a:t>
            </a:r>
            <a:r>
              <a:rPr sz="4100" i="1" spc="-10" dirty="0">
                <a:latin typeface="Georgia"/>
                <a:cs typeface="Georgia"/>
              </a:rPr>
              <a:t>σχεδιασμού</a:t>
            </a:r>
            <a:r>
              <a:rPr sz="4100" i="1" dirty="0">
                <a:latin typeface="Georgia"/>
                <a:cs typeface="Georgia"/>
              </a:rPr>
              <a:t>	</a:t>
            </a:r>
            <a:r>
              <a:rPr sz="4100" i="1" spc="-25" dirty="0">
                <a:latin typeface="Georgia"/>
                <a:cs typeface="Georgia"/>
              </a:rPr>
              <a:t>ΑΠ</a:t>
            </a:r>
            <a:endParaRPr sz="41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517" y="1715134"/>
            <a:ext cx="7661275" cy="4186554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95605" indent="-382905">
              <a:spcBef>
                <a:spcPts val="850"/>
              </a:spcBef>
              <a:buClr>
                <a:srgbClr val="6D9FAF"/>
              </a:buClr>
              <a:buSzPct val="80000"/>
              <a:buFont typeface="Segoe UI Symbol"/>
              <a:buChar char="⦿"/>
              <a:tabLst>
                <a:tab pos="395605" algn="l"/>
              </a:tabLst>
            </a:pPr>
            <a:r>
              <a:rPr sz="3000" dirty="0">
                <a:solidFill>
                  <a:schemeClr val="tx1"/>
                </a:solidFill>
                <a:latin typeface="Georgia"/>
                <a:cs typeface="Georgia"/>
              </a:rPr>
              <a:t>Το</a:t>
            </a:r>
            <a:r>
              <a:rPr sz="3000" spc="-45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chemeClr val="tx1"/>
                </a:solidFill>
                <a:latin typeface="Georgia"/>
                <a:cs typeface="Georgia"/>
              </a:rPr>
              <a:t>μοντέλο</a:t>
            </a:r>
            <a:r>
              <a:rPr sz="3000" spc="-4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chemeClr val="tx1"/>
                </a:solidFill>
                <a:latin typeface="Georgia"/>
                <a:cs typeface="Georgia"/>
              </a:rPr>
              <a:t>των</a:t>
            </a:r>
            <a:r>
              <a:rPr sz="3000" spc="-25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chemeClr val="tx1"/>
                </a:solidFill>
                <a:latin typeface="Georgia"/>
                <a:cs typeface="Georgia"/>
              </a:rPr>
              <a:t>σκοπών</a:t>
            </a:r>
            <a:r>
              <a:rPr sz="3000" spc="-2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chemeClr val="tx1"/>
                </a:solidFill>
                <a:latin typeface="Georgia"/>
                <a:cs typeface="Georgia"/>
              </a:rPr>
              <a:t>και</a:t>
            </a:r>
            <a:r>
              <a:rPr sz="3000" spc="-15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chemeClr val="tx1"/>
                </a:solidFill>
                <a:latin typeface="Georgia"/>
                <a:cs typeface="Georgia"/>
              </a:rPr>
              <a:t>των</a:t>
            </a:r>
            <a:r>
              <a:rPr sz="3000" spc="-2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Georgia"/>
                <a:cs typeface="Georgia"/>
              </a:rPr>
              <a:t>στόχων</a:t>
            </a:r>
            <a:endParaRPr sz="3000" dirty="0">
              <a:solidFill>
                <a:schemeClr val="tx1"/>
              </a:solidFill>
              <a:latin typeface="Georgia"/>
              <a:cs typeface="Georgia"/>
            </a:endParaRPr>
          </a:p>
          <a:p>
            <a:pPr marL="394970">
              <a:spcBef>
                <a:spcPts val="600"/>
              </a:spcBef>
            </a:pPr>
            <a:r>
              <a:rPr sz="2400" spc="-10" dirty="0">
                <a:solidFill>
                  <a:schemeClr val="tx1"/>
                </a:solidFill>
                <a:latin typeface="Georgia"/>
                <a:cs typeface="Georgia"/>
              </a:rPr>
              <a:t>(μπιχεβιοριστές,</a:t>
            </a:r>
            <a:r>
              <a:rPr sz="2400" spc="-6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chemeClr val="tx1"/>
                </a:solidFill>
                <a:latin typeface="Georgia"/>
                <a:cs typeface="Georgia"/>
              </a:rPr>
              <a:t>Bloom,</a:t>
            </a:r>
            <a:r>
              <a:rPr sz="2400" spc="-35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Georgia"/>
                <a:cs typeface="Georgia"/>
              </a:rPr>
              <a:t>Mager)</a:t>
            </a:r>
            <a:endParaRPr sz="2400" dirty="0">
              <a:solidFill>
                <a:schemeClr val="tx1"/>
              </a:solidFill>
              <a:latin typeface="Georgia"/>
              <a:cs typeface="Georgia"/>
            </a:endParaRPr>
          </a:p>
          <a:p>
            <a:pPr marL="395605" indent="-382905">
              <a:spcBef>
                <a:spcPts val="700"/>
              </a:spcBef>
              <a:buClr>
                <a:srgbClr val="6D9FAF"/>
              </a:buClr>
              <a:buSzPct val="80000"/>
              <a:buFont typeface="Segoe UI Symbol"/>
              <a:buChar char="⦿"/>
              <a:tabLst>
                <a:tab pos="395605" algn="l"/>
              </a:tabLst>
            </a:pPr>
            <a:r>
              <a:rPr sz="3000" dirty="0">
                <a:solidFill>
                  <a:schemeClr val="tx1"/>
                </a:solidFill>
                <a:latin typeface="Georgia"/>
                <a:cs typeface="Georgia"/>
              </a:rPr>
              <a:t>Το</a:t>
            </a:r>
            <a:r>
              <a:rPr sz="3000" spc="-6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chemeClr val="tx1"/>
                </a:solidFill>
                <a:latin typeface="Georgia"/>
                <a:cs typeface="Georgia"/>
              </a:rPr>
              <a:t>μοντέλο</a:t>
            </a:r>
            <a:r>
              <a:rPr sz="3000" spc="-45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chemeClr val="tx1"/>
                </a:solidFill>
                <a:latin typeface="Georgia"/>
                <a:cs typeface="Georgia"/>
              </a:rPr>
              <a:t>των</a:t>
            </a:r>
            <a:r>
              <a:rPr sz="3000" spc="-25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chemeClr val="tx1"/>
                </a:solidFill>
                <a:latin typeface="Georgia"/>
                <a:cs typeface="Georgia"/>
              </a:rPr>
              <a:t>περιεχομένων</a:t>
            </a:r>
            <a:r>
              <a:rPr sz="3000" spc="-4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Georgia"/>
                <a:cs typeface="Georgia"/>
              </a:rPr>
              <a:t>διδασκαλίας</a:t>
            </a:r>
            <a:endParaRPr sz="3000" dirty="0">
              <a:solidFill>
                <a:schemeClr val="tx1"/>
              </a:solidFill>
              <a:latin typeface="Georgia"/>
              <a:cs typeface="Georgia"/>
            </a:endParaRPr>
          </a:p>
          <a:p>
            <a:pPr marL="394970">
              <a:spcBef>
                <a:spcPts val="1320"/>
              </a:spcBef>
              <a:tabLst>
                <a:tab pos="2478405" algn="l"/>
              </a:tabLst>
            </a:pPr>
            <a:r>
              <a:rPr sz="2400" spc="-10" dirty="0">
                <a:solidFill>
                  <a:schemeClr val="tx1"/>
                </a:solidFill>
                <a:latin typeface="Georgia"/>
                <a:cs typeface="Georgia"/>
              </a:rPr>
              <a:t>(παραδοσιακό</a:t>
            </a:r>
            <a:r>
              <a:rPr sz="2400" dirty="0">
                <a:solidFill>
                  <a:schemeClr val="tx1"/>
                </a:solidFill>
                <a:latin typeface="Georgia"/>
                <a:cs typeface="Georgia"/>
              </a:rPr>
              <a:t>	ΑΠ,</a:t>
            </a:r>
            <a:r>
              <a:rPr sz="2400" spc="-45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Georgia"/>
                <a:cs typeface="Georgia"/>
              </a:rPr>
              <a:t>Robinsohn)</a:t>
            </a:r>
            <a:endParaRPr sz="2400" dirty="0">
              <a:solidFill>
                <a:schemeClr val="tx1"/>
              </a:solidFill>
              <a:latin typeface="Georgia"/>
              <a:cs typeface="Georgia"/>
            </a:endParaRPr>
          </a:p>
          <a:p>
            <a:pPr marL="395605" indent="-382905">
              <a:spcBef>
                <a:spcPts val="840"/>
              </a:spcBef>
              <a:buClr>
                <a:srgbClr val="6D9FAF"/>
              </a:buClr>
              <a:buSzPct val="80000"/>
              <a:buFont typeface="Segoe UI Symbol"/>
              <a:buChar char="⦿"/>
              <a:tabLst>
                <a:tab pos="395605" algn="l"/>
              </a:tabLst>
            </a:pPr>
            <a:r>
              <a:rPr sz="3000" dirty="0">
                <a:solidFill>
                  <a:schemeClr val="tx1"/>
                </a:solidFill>
                <a:latin typeface="Georgia"/>
                <a:cs typeface="Georgia"/>
              </a:rPr>
              <a:t>Το</a:t>
            </a:r>
            <a:r>
              <a:rPr sz="3000" spc="-5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chemeClr val="tx1"/>
                </a:solidFill>
                <a:latin typeface="Georgia"/>
                <a:cs typeface="Georgia"/>
              </a:rPr>
              <a:t>μοντέλο</a:t>
            </a:r>
            <a:r>
              <a:rPr sz="3000" spc="-4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chemeClr val="tx1"/>
                </a:solidFill>
                <a:latin typeface="Georgia"/>
                <a:cs typeface="Georgia"/>
              </a:rPr>
              <a:t>της</a:t>
            </a:r>
            <a:r>
              <a:rPr sz="3000" spc="-10" dirty="0">
                <a:solidFill>
                  <a:schemeClr val="tx1"/>
                </a:solidFill>
                <a:latin typeface="Georgia"/>
                <a:cs typeface="Georgia"/>
              </a:rPr>
              <a:t> διαδικασίας</a:t>
            </a:r>
            <a:endParaRPr sz="3000" dirty="0">
              <a:solidFill>
                <a:schemeClr val="tx1"/>
              </a:solidFill>
              <a:latin typeface="Georgia"/>
              <a:cs typeface="Georgia"/>
            </a:endParaRPr>
          </a:p>
          <a:p>
            <a:pPr marL="394970">
              <a:spcBef>
                <a:spcPts val="600"/>
              </a:spcBef>
            </a:pPr>
            <a:r>
              <a:rPr sz="2400" dirty="0">
                <a:solidFill>
                  <a:schemeClr val="tx1"/>
                </a:solidFill>
                <a:latin typeface="Georgia"/>
                <a:cs typeface="Georgia"/>
              </a:rPr>
              <a:t>(Dewey,</a:t>
            </a:r>
            <a:r>
              <a:rPr sz="2400" spc="-8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chemeClr val="tx1"/>
                </a:solidFill>
                <a:latin typeface="Georgia"/>
                <a:cs typeface="Georgia"/>
              </a:rPr>
              <a:t>Kilpatrick,</a:t>
            </a:r>
            <a:r>
              <a:rPr sz="2400" spc="-10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Georgia"/>
                <a:cs typeface="Georgia"/>
              </a:rPr>
              <a:t>Bruner)</a:t>
            </a:r>
            <a:endParaRPr sz="2400" dirty="0">
              <a:solidFill>
                <a:schemeClr val="tx1"/>
              </a:solidFill>
              <a:latin typeface="Georgia"/>
              <a:cs typeface="Georgia"/>
            </a:endParaRPr>
          </a:p>
          <a:p>
            <a:pPr marL="395605" indent="-382905">
              <a:spcBef>
                <a:spcPts val="695"/>
              </a:spcBef>
              <a:buClr>
                <a:srgbClr val="6D9FAF"/>
              </a:buClr>
              <a:buSzPct val="80000"/>
              <a:buFont typeface="Segoe UI Symbol"/>
              <a:buChar char="⦿"/>
              <a:tabLst>
                <a:tab pos="395605" algn="l"/>
              </a:tabLst>
            </a:pPr>
            <a:r>
              <a:rPr sz="3000" dirty="0">
                <a:solidFill>
                  <a:schemeClr val="tx1"/>
                </a:solidFill>
                <a:latin typeface="Georgia"/>
                <a:cs typeface="Georgia"/>
              </a:rPr>
              <a:t>Το</a:t>
            </a:r>
            <a:r>
              <a:rPr sz="3000" spc="-7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chemeClr val="tx1"/>
                </a:solidFill>
                <a:latin typeface="Georgia"/>
                <a:cs typeface="Georgia"/>
              </a:rPr>
              <a:t>φουτουριστικό</a:t>
            </a:r>
            <a:r>
              <a:rPr sz="3000" spc="-4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Georgia"/>
                <a:cs typeface="Georgia"/>
              </a:rPr>
              <a:t>μοντέλο</a:t>
            </a:r>
            <a:endParaRPr sz="3000" dirty="0">
              <a:solidFill>
                <a:schemeClr val="tx1"/>
              </a:solidFill>
              <a:latin typeface="Georgia"/>
              <a:cs typeface="Georgia"/>
            </a:endParaRPr>
          </a:p>
          <a:p>
            <a:pPr marL="394970">
              <a:spcBef>
                <a:spcPts val="1335"/>
              </a:spcBef>
            </a:pPr>
            <a:r>
              <a:rPr sz="2400" dirty="0">
                <a:solidFill>
                  <a:schemeClr val="tx1"/>
                </a:solidFill>
                <a:latin typeface="Georgia"/>
                <a:cs typeface="Georgia"/>
              </a:rPr>
              <a:t>(Toffler,</a:t>
            </a:r>
            <a:r>
              <a:rPr sz="2400" spc="-10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Georgia"/>
                <a:cs typeface="Georgia"/>
              </a:rPr>
              <a:t>McNeil)</a:t>
            </a:r>
            <a:endParaRPr sz="24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762</Words>
  <Application>Microsoft Office PowerPoint</Application>
  <PresentationFormat>Προσαρμογή</PresentationFormat>
  <Paragraphs>79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Arial MT</vt:lpstr>
      <vt:lpstr>Calibri</vt:lpstr>
      <vt:lpstr>Franklin Gothic Medium</vt:lpstr>
      <vt:lpstr>Georgia</vt:lpstr>
      <vt:lpstr>Microsoft Sans Serif</vt:lpstr>
      <vt:lpstr>Segoe UI Symbol</vt:lpstr>
      <vt:lpstr>Office Theme</vt:lpstr>
      <vt:lpstr>Αναλυτικό Πρόγραμμα</vt:lpstr>
      <vt:lpstr>Παρουσίαση του PowerPoint</vt:lpstr>
      <vt:lpstr>Σχεδιασμός εκπαιδευτικής πράξης</vt:lpstr>
      <vt:lpstr>Είδη ΑΠ</vt:lpstr>
      <vt:lpstr>Κρυφό ΑΠ - Παραπρόγραμμα (P. Jackson,1968, Apple,1990, Μαυρογιώργος,1984)</vt:lpstr>
      <vt:lpstr>Μηχανισμοί παραπρογράμματος</vt:lpstr>
      <vt:lpstr>Το ΑΠ ως πακέτο ύλης</vt:lpstr>
      <vt:lpstr>ΑΠ ως προϊόν</vt:lpstr>
      <vt:lpstr>Μοντέλα σχεδιασμού ΑΠ</vt:lpstr>
      <vt:lpstr>Εστίαση στη διαδικασία</vt:lpstr>
      <vt:lpstr>Διαδικασία – διερεύνηση</vt:lpstr>
      <vt:lpstr>Το ΑΠ ως μορφή κοινωνικής ρύθμισης</vt:lpstr>
      <vt:lpstr>Πολιτική διάσταση ΑΠ</vt:lpstr>
      <vt:lpstr>4μερής δομή του ΑΠ κατά Tyler,R. (1949). Basic Principles of Curriculum and Instruction</vt:lpstr>
      <vt:lpstr>Ερωτήματα</vt:lpstr>
      <vt:lpstr>Γραμμική πορεία</vt:lpstr>
      <vt:lpstr>Ελληνικό ΔΕΠΠΣ 2003</vt:lpstr>
      <vt:lpstr>Νέα Αναλυτικά Προγράμματα 2023</vt:lpstr>
      <vt:lpstr>Παρουσίαση του PowerPoint</vt:lpstr>
      <vt:lpstr>Η διάταξη των περιεχομένων διδασκαλίας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Διάλεξη 5 - Αναλυτικό Πρόγραμμα.ppt [Compatibility Mode]</dc:title>
  <dc:creator>geovavou</dc:creator>
  <cp:lastModifiedBy>liana stylianou</cp:lastModifiedBy>
  <cp:revision>4</cp:revision>
  <dcterms:created xsi:type="dcterms:W3CDTF">2025-10-21T07:21:22Z</dcterms:created>
  <dcterms:modified xsi:type="dcterms:W3CDTF">2025-10-22T06:13:26Z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2015-07-23T00:00:00Z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2025-10-21T00:00:00Z</vt:filetime>
  </property>
  <property fmtid="{D5CDD505-2E9C-101B-9397-08002B2CF9AE}" pid="5" name="Producer">
    <vt:lpwstr>Acrobat Distiller 10.0.0 (Windows)</vt:lpwstr>
  </property>
</Properties>
</file>