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63" r:id="rId5"/>
    <p:sldId id="304" r:id="rId6"/>
    <p:sldId id="295" r:id="rId7"/>
    <p:sldId id="296" r:id="rId8"/>
    <p:sldId id="258" r:id="rId9"/>
    <p:sldId id="291" r:id="rId10"/>
    <p:sldId id="264" r:id="rId11"/>
    <p:sldId id="274" r:id="rId12"/>
    <p:sldId id="293" r:id="rId13"/>
    <p:sldId id="292" r:id="rId14"/>
    <p:sldId id="275" r:id="rId15"/>
    <p:sldId id="259" r:id="rId16"/>
    <p:sldId id="261" r:id="rId17"/>
    <p:sldId id="294" r:id="rId18"/>
    <p:sldId id="303" r:id="rId19"/>
    <p:sldId id="279" r:id="rId20"/>
    <p:sldId id="276" r:id="rId21"/>
    <p:sldId id="280" r:id="rId22"/>
    <p:sldId id="281" r:id="rId23"/>
    <p:sldId id="297" r:id="rId24"/>
    <p:sldId id="298" r:id="rId25"/>
    <p:sldId id="299" r:id="rId26"/>
    <p:sldId id="300" r:id="rId27"/>
    <p:sldId id="301" r:id="rId28"/>
    <p:sldId id="302" r:id="rId29"/>
    <p:sldId id="282" r:id="rId30"/>
    <p:sldId id="284" r:id="rId3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varScale="1">
        <p:scale>
          <a:sx n="88" d="100"/>
          <a:sy n="88" d="100"/>
        </p:scale>
        <p:origin x="50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4" Type="http://schemas.openxmlformats.org/officeDocument/2006/relationships/tableStyles" Target="tableStyles.xml"/><Relationship Id="rId33" Type="http://schemas.openxmlformats.org/officeDocument/2006/relationships/viewProps" Target="viewProps.xml"/><Relationship Id="rId32" Type="http://schemas.openxmlformats.org/officeDocument/2006/relationships/presProps" Target="presProps.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363A0C6-EB26-4469-8518-F1ECBD83DF3D}" type="datetimeFigureOut">
              <a:rPr lang="el-GR" smtClean="0"/>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25CB62-1BB3-4ED7-8018-BCEBBF7193A1}" type="slidenum">
              <a:rPr lang="el-GR" smtClean="0"/>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87E4EC0D-6167-4C18-A6C0-17BFA0BFF3AB}" type="slidenum">
              <a:rPr lang="el-GR" smtClean="0"/>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hasCustomPrompt="1"/>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hasCustomPrompt="1"/>
          </p:nvPr>
        </p:nvSpPr>
        <p:spPr/>
        <p:txBody>
          <a:bodyPr vert="eaVert"/>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hasCustomPrompt="1"/>
          </p:nvPr>
        </p:nvSpPr>
        <p:spPr>
          <a:xfrm>
            <a:off x="838200" y="365125"/>
            <a:ext cx="7734300" cy="5811838"/>
          </a:xfrm>
        </p:spPr>
        <p:txBody>
          <a:bodyPr vert="eaVert"/>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smtClean="0"/>
              <a:t>Στυλ κύριου τίτλου</a:t>
            </a:r>
            <a:endParaRPr lang="el-GR"/>
          </a:p>
        </p:txBody>
      </p:sp>
      <p:sp>
        <p:nvSpPr>
          <p:cNvPr id="3" name="Θέση περιεχομένου 2"/>
          <p:cNvSpPr>
            <a:spLocks noGrp="1"/>
          </p:cNvSpPr>
          <p:nvPr>
            <p:ph idx="1" hasCustomPrompt="1"/>
          </p:nvPr>
        </p:nvSpPr>
        <p:spPr/>
        <p:txBody>
          <a:bodyPr/>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9D49D3-58D7-4587-A6E4-A9799A64BCCF}" type="datetimeFigureOut">
              <a:rPr lang="el-GR" smtClean="0"/>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endParaRPr lang="el-GR" smtClean="0"/>
          </a:p>
        </p:txBody>
      </p:sp>
      <p:sp>
        <p:nvSpPr>
          <p:cNvPr id="4" name="Θέση ημερομηνίας 3"/>
          <p:cNvSpPr>
            <a:spLocks noGrp="1"/>
          </p:cNvSpPr>
          <p:nvPr>
            <p:ph type="dt" sz="half" idx="10"/>
          </p:nvPr>
        </p:nvSpPr>
        <p:spPr/>
        <p:txBody>
          <a:bodyPr/>
          <a:lstStyle/>
          <a:p>
            <a:fld id="{A59D49D3-58D7-4587-A6E4-A9799A64BCCF}" type="datetimeFigureOut">
              <a:rPr lang="el-GR" smtClean="0"/>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smtClean="0"/>
              <a:t>Στυλ κύριου τίτλου</a:t>
            </a:r>
            <a:endParaRPr lang="el-GR"/>
          </a:p>
        </p:txBody>
      </p:sp>
      <p:sp>
        <p:nvSpPr>
          <p:cNvPr id="3" name="Θέση περιεχομένου 2"/>
          <p:cNvSpPr>
            <a:spLocks noGrp="1"/>
          </p:cNvSpPr>
          <p:nvPr>
            <p:ph sz="half" idx="1" hasCustomPrompt="1"/>
          </p:nvPr>
        </p:nvSpPr>
        <p:spPr>
          <a:xfrm>
            <a:off x="838200" y="1825625"/>
            <a:ext cx="5181600" cy="4351338"/>
          </a:xfrm>
        </p:spPr>
        <p:txBody>
          <a:bodyPr/>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Θέση περιεχομένου 3"/>
          <p:cNvSpPr>
            <a:spLocks noGrp="1"/>
          </p:cNvSpPr>
          <p:nvPr>
            <p:ph sz="half" idx="2" hasCustomPrompt="1"/>
          </p:nvPr>
        </p:nvSpPr>
        <p:spPr>
          <a:xfrm>
            <a:off x="6172200" y="1825625"/>
            <a:ext cx="5181600" cy="4351338"/>
          </a:xfrm>
        </p:spPr>
        <p:txBody>
          <a:bodyPr/>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59D49D3-58D7-4587-A6E4-A9799A64BCCF}" type="datetimeFigureOut">
              <a:rPr lang="el-GR" smtClean="0"/>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endParaRPr lang="el-GR" smtClean="0"/>
          </a:p>
        </p:txBody>
      </p:sp>
      <p:sp>
        <p:nvSpPr>
          <p:cNvPr id="4" name="Θέση περιεχομένου 3"/>
          <p:cNvSpPr>
            <a:spLocks noGrp="1"/>
          </p:cNvSpPr>
          <p:nvPr>
            <p:ph sz="half" idx="2" hasCustomPrompt="1"/>
          </p:nvPr>
        </p:nvSpPr>
        <p:spPr>
          <a:xfrm>
            <a:off x="839788" y="2505075"/>
            <a:ext cx="5157787" cy="3684588"/>
          </a:xfrm>
        </p:spPr>
        <p:txBody>
          <a:bodyPr/>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Θέση κειμένου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endParaRPr lang="el-GR" smtClean="0"/>
          </a:p>
        </p:txBody>
      </p:sp>
      <p:sp>
        <p:nvSpPr>
          <p:cNvPr id="6" name="Θέση περιεχομένου 5"/>
          <p:cNvSpPr>
            <a:spLocks noGrp="1"/>
          </p:cNvSpPr>
          <p:nvPr>
            <p:ph sz="quarter" idx="4" hasCustomPrompt="1"/>
          </p:nvPr>
        </p:nvSpPr>
        <p:spPr>
          <a:xfrm>
            <a:off x="6172200" y="2505075"/>
            <a:ext cx="5183188" cy="3684588"/>
          </a:xfrm>
        </p:spPr>
        <p:txBody>
          <a:bodyPr/>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59D49D3-58D7-4587-A6E4-A9799A64BCCF}" type="datetimeFigureOut">
              <a:rPr lang="el-GR" smtClean="0"/>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59D49D3-58D7-4587-A6E4-A9799A64BCCF}" type="datetimeFigureOut">
              <a:rPr lang="el-GR" smtClean="0"/>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59D49D3-58D7-4587-A6E4-A9799A64BCCF}" type="datetimeFigureOut">
              <a:rPr lang="el-GR" smtClean="0"/>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Θέση κειμένου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endParaRPr lang="el-GR" smtClean="0"/>
          </a:p>
        </p:txBody>
      </p:sp>
      <p:sp>
        <p:nvSpPr>
          <p:cNvPr id="5" name="Θέση ημερομηνίας 4"/>
          <p:cNvSpPr>
            <a:spLocks noGrp="1"/>
          </p:cNvSpPr>
          <p:nvPr>
            <p:ph type="dt" sz="half" idx="10"/>
          </p:nvPr>
        </p:nvSpPr>
        <p:spPr/>
        <p:txBody>
          <a:bodyPr/>
          <a:lstStyle/>
          <a:p>
            <a:fld id="{A59D49D3-58D7-4587-A6E4-A9799A64BCCF}" type="datetimeFigureOut">
              <a:rPr lang="el-GR" smtClean="0"/>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endParaRPr lang="el-GR" smtClean="0"/>
          </a:p>
        </p:txBody>
      </p:sp>
      <p:sp>
        <p:nvSpPr>
          <p:cNvPr id="5" name="Θέση ημερομηνίας 4"/>
          <p:cNvSpPr>
            <a:spLocks noGrp="1"/>
          </p:cNvSpPr>
          <p:nvPr>
            <p:ph type="dt" sz="half" idx="10"/>
          </p:nvPr>
        </p:nvSpPr>
        <p:spPr/>
        <p:txBody>
          <a:bodyPr/>
          <a:lstStyle/>
          <a:p>
            <a:fld id="{A59D49D3-58D7-4587-A6E4-A9799A64BCCF}" type="datetimeFigureOut">
              <a:rPr lang="el-GR" smtClean="0"/>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2A4A29D-92E7-4898-8BD9-E98D749B4445}" type="slidenum">
              <a:rPr lang="el-GR" smtClean="0"/>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9D49D3-58D7-4587-A6E4-A9799A64BCCF}" type="datetimeFigureOut">
              <a:rPr lang="el-GR" smtClean="0"/>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A4A29D-92E7-4898-8BD9-E98D749B4445}" type="slidenum">
              <a:rPr lang="el-GR" smtClean="0"/>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5" Type="http://schemas.openxmlformats.org/officeDocument/2006/relationships/notesSlide" Target="../notesSlides/notesSlide13.xml"/><Relationship Id="rId4" Type="http://schemas.openxmlformats.org/officeDocument/2006/relationships/slideLayout" Target="../slideLayouts/slideLayout1.xml"/><Relationship Id="rId3" Type="http://schemas.openxmlformats.org/officeDocument/2006/relationships/themeOverride" Target="../theme/themeOverride2.xml"/><Relationship Id="rId2" Type="http://schemas.openxmlformats.org/officeDocument/2006/relationships/image" Target="../media/image5.png"/><Relationship Id="rId1"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5.xml"/><Relationship Id="rId3" Type="http://schemas.openxmlformats.org/officeDocument/2006/relationships/slideLayout" Target="../slideLayouts/slideLayout1.xml"/><Relationship Id="rId2" Type="http://schemas.openxmlformats.org/officeDocument/2006/relationships/image" Target="../media/image6.png"/><Relationship Id="rId1" Type="http://schemas.openxmlformats.org/officeDocument/2006/relationships/image" Target="../media/image1.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7.xml.rels><?xml version="1.0" encoding="UTF-8" standalone="yes"?>
<Relationships xmlns="http://schemas.openxmlformats.org/package/2006/relationships"><Relationship Id="rId4" Type="http://schemas.openxmlformats.org/officeDocument/2006/relationships/notesSlide" Target="../notesSlides/notesSlide17.xml"/><Relationship Id="rId3" Type="http://schemas.openxmlformats.org/officeDocument/2006/relationships/slideLayout" Target="../slideLayouts/slideLayout1.xml"/><Relationship Id="rId2" Type="http://schemas.openxmlformats.org/officeDocument/2006/relationships/hyperlink" Target="https://www.iteea.org/File.aspx?id=67767&amp;v=b26b7852&amp;source=generalSearch" TargetMode="External"/><Relationship Id="rId1"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19.xml.rels><?xml version="1.0" encoding="UTF-8" standalone="yes"?>
<Relationships xmlns="http://schemas.openxmlformats.org/package/2006/relationships"><Relationship Id="rId4" Type="http://schemas.openxmlformats.org/officeDocument/2006/relationships/notesSlide" Target="../notesSlides/notesSlide19.xml"/><Relationship Id="rId3" Type="http://schemas.openxmlformats.org/officeDocument/2006/relationships/slideLayout" Target="../slideLayouts/slideLayout1.xml"/><Relationship Id="rId2" Type="http://schemas.openxmlformats.org/officeDocument/2006/relationships/image" Target="../media/image7.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1.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hyperlink" Target="https://www.oxfordreference.com/view/10.1093/oi/authority.20110803095957654" TargetMode="External"/></Relationships>
</file>

<file path=ppt/slides/_rels/slide22.xml.rels><?xml version="1.0" encoding="UTF-8" standalone="yes"?>
<Relationships xmlns="http://schemas.openxmlformats.org/package/2006/relationships"><Relationship Id="rId4" Type="http://schemas.openxmlformats.org/officeDocument/2006/relationships/notesSlide" Target="../notesSlides/notesSlide22.xml"/><Relationship Id="rId3" Type="http://schemas.openxmlformats.org/officeDocument/2006/relationships/slideLayout" Target="../slideLayouts/slideLayout1.xml"/><Relationship Id="rId2" Type="http://schemas.openxmlformats.org/officeDocument/2006/relationships/image" Target="../media/image1.jpeg"/><Relationship Id="rId1" Type="http://schemas.openxmlformats.org/officeDocument/2006/relationships/hyperlink" Target="http://www.iteaconnect.org/Conference/PATT/PATT27/PATT27proceedingsNZDec2013.pdf" TargetMode="External"/></Relationships>
</file>

<file path=ppt/slides/_rels/slide23.xml.rels><?xml version="1.0" encoding="UTF-8" standalone="yes"?>
<Relationships xmlns="http://schemas.openxmlformats.org/package/2006/relationships"><Relationship Id="rId4" Type="http://schemas.openxmlformats.org/officeDocument/2006/relationships/notesSlide" Target="../notesSlides/notesSlide23.xml"/><Relationship Id="rId3" Type="http://schemas.openxmlformats.org/officeDocument/2006/relationships/slideLayout" Target="../slideLayouts/slideLayout1.xml"/><Relationship Id="rId2" Type="http://schemas.openxmlformats.org/officeDocument/2006/relationships/image" Target="../media/image8.png"/><Relationship Id="rId1" Type="http://schemas.openxmlformats.org/officeDocument/2006/relationships/image" Target="../media/image1.jpeg"/></Relationships>
</file>

<file path=ppt/slides/_rels/slide24.xml.rels><?xml version="1.0" encoding="UTF-8" standalone="yes"?>
<Relationships xmlns="http://schemas.openxmlformats.org/package/2006/relationships"><Relationship Id="rId5" Type="http://schemas.openxmlformats.org/officeDocument/2006/relationships/notesSlide" Target="../notesSlides/notesSlide24.xml"/><Relationship Id="rId4" Type="http://schemas.openxmlformats.org/officeDocument/2006/relationships/slideLayout" Target="../slideLayouts/slideLayout1.xml"/><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1.jpe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26.xml.rels><?xml version="1.0" encoding="UTF-8" standalone="yes"?>
<Relationships xmlns="http://schemas.openxmlformats.org/package/2006/relationships"><Relationship Id="rId4" Type="http://schemas.openxmlformats.org/officeDocument/2006/relationships/notesSlide" Target="../notesSlides/notesSlide26.xml"/><Relationship Id="rId3" Type="http://schemas.openxmlformats.org/officeDocument/2006/relationships/slideLayout" Target="../slideLayouts/slideLayout1.xml"/><Relationship Id="rId2" Type="http://schemas.openxmlformats.org/officeDocument/2006/relationships/image" Target="../media/image11.png"/><Relationship Id="rId1" Type="http://schemas.openxmlformats.org/officeDocument/2006/relationships/image" Target="../media/image1.jpeg"/></Relationships>
</file>

<file path=ppt/slides/_rels/slide27.xml.rels><?xml version="1.0" encoding="UTF-8" standalone="yes"?>
<Relationships xmlns="http://schemas.openxmlformats.org/package/2006/relationships"><Relationship Id="rId4" Type="http://schemas.openxmlformats.org/officeDocument/2006/relationships/notesSlide" Target="../notesSlides/notesSlide27.xml"/><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image" Target="../media/image1.jpeg"/></Relationships>
</file>

<file path=ppt/slides/_rels/slide28.xml.rels><?xml version="1.0" encoding="UTF-8" standalone="yes"?>
<Relationships xmlns="http://schemas.openxmlformats.org/package/2006/relationships"><Relationship Id="rId4" Type="http://schemas.openxmlformats.org/officeDocument/2006/relationships/notesSlide" Target="../notesSlides/notesSlide28.xml"/><Relationship Id="rId3" Type="http://schemas.openxmlformats.org/officeDocument/2006/relationships/slideLayout" Target="../slideLayouts/slideLayout1.xml"/><Relationship Id="rId2" Type="http://schemas.openxmlformats.org/officeDocument/2006/relationships/hyperlink" Target="https://www.doe.mass.edu/frameworks/scitech/2016-04/AppendixI.pdf" TargetMode="Externa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3.xml"/><Relationship Id="rId7" Type="http://schemas.openxmlformats.org/officeDocument/2006/relationships/slideLayout" Target="../slideLayouts/slideLayout1.xml"/><Relationship Id="rId6" Type="http://schemas.openxmlformats.org/officeDocument/2006/relationships/hyperlink" Target="https://el.wikipedia.org/wiki/%CE%A4%CE%BF%CF%80%CE%BF%CE%BB%CE%BF%CE%B3%CE%AF%CE%B1_%CE%B4%CE%B9%CE%BA%CF%84%CF%8D%CE%BF%CF%85" TargetMode="External"/><Relationship Id="rId5" Type="http://schemas.openxmlformats.org/officeDocument/2006/relationships/hyperlink" Target="https://el.wikipedia.org/w/index.php?title=%CE%A0%CF%81%CF%89%CF%84%CF%8C%CE%BA%CE%BF%CE%BB%CE%BB%CE%BF_(%CF%85%CF%80%CE%BF%CE%BB%CE%BF%CE%B3%CE%B9%CF%83%CF%84%CE%AD%CF%82)&amp;action=edit&amp;redlink=1" TargetMode="External"/><Relationship Id="rId4" Type="http://schemas.openxmlformats.org/officeDocument/2006/relationships/hyperlink" Target="https://el.wikipedia.org/wiki/%CE%91%CE%BB%CE%B3%CF%8C%CF%81%CE%B9%CE%B8%CE%BC%CE%BF%CF%82" TargetMode="External"/><Relationship Id="rId3" Type="http://schemas.openxmlformats.org/officeDocument/2006/relationships/hyperlink" Target="https://el.wikipedia.org/wiki/%CE%95%CF%80%CE%B9%CF%83%CF%84%CE%B7%CE%BC%CE%BF%CE%BD%CE%B9%CE%BA%CF%8C_%CE%BC%CE%BF%CE%BD%CF%84%CE%AD%CE%BB%CE%BF" TargetMode="External"/><Relationship Id="rId2" Type="http://schemas.openxmlformats.org/officeDocument/2006/relationships/hyperlink" Target="https://el.wikipedia.org/wiki/%CE%95%CF%80%CE%B5%CE%BE%CE%B5%CF%81%CE%B3%CE%B1%CF%83%CE%AF%CE%B1_%CF%80%CE%BB%CE%B7%CF%81%CE%BF%CF%86%CE%BF%CF%81%CE%B9%CF%8E%CE%BD" TargetMode="Externa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1.xml"/><Relationship Id="rId3" Type="http://schemas.openxmlformats.org/officeDocument/2006/relationships/themeOverride" Target="../theme/themeOverride1.xml"/><Relationship Id="rId2" Type="http://schemas.openxmlformats.org/officeDocument/2006/relationships/image" Target="../media/image2.png"/><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1.xml"/><Relationship Id="rId2" Type="http://schemas.openxmlformats.org/officeDocument/2006/relationships/image" Target="../media/image3.png"/><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048871" y="1776077"/>
            <a:ext cx="10058400" cy="1470025"/>
          </a:xfrm>
        </p:spPr>
        <p:txBody>
          <a:bodyPr>
            <a:normAutofit/>
          </a:bodyPr>
          <a:lstStyle/>
          <a:p>
            <a:r>
              <a:rPr lang="el-GR" b="1" dirty="0" smtClean="0"/>
              <a:t>Παιδαγωγικές Εφαρμογές ΗΥ</a:t>
            </a:r>
            <a:endParaRPr lang="el-GR" dirty="0"/>
          </a:p>
        </p:txBody>
      </p:sp>
      <p:sp>
        <p:nvSpPr>
          <p:cNvPr id="3" name="Υπότιτλος 2"/>
          <p:cNvSpPr>
            <a:spLocks noGrp="1"/>
          </p:cNvSpPr>
          <p:nvPr>
            <p:ph type="subTitle" idx="1"/>
          </p:nvPr>
        </p:nvSpPr>
        <p:spPr/>
        <p:txBody>
          <a:bodyPr/>
          <a:lstStyle/>
          <a:p>
            <a:r>
              <a:rPr lang="el-GR" dirty="0" smtClean="0">
                <a:solidFill>
                  <a:schemeClr val="tx2"/>
                </a:solidFill>
              </a:rPr>
              <a:t>Σπύρος Λ. </a:t>
            </a:r>
            <a:r>
              <a:rPr lang="el-GR" dirty="0" err="1" smtClean="0">
                <a:solidFill>
                  <a:schemeClr val="tx2"/>
                </a:solidFill>
              </a:rPr>
              <a:t>Πανέτσος</a:t>
            </a:r>
            <a:endParaRPr lang="el-GR" dirty="0" smtClean="0">
              <a:solidFill>
                <a:schemeClr val="tx2"/>
              </a:solidFill>
            </a:endParaRPr>
          </a:p>
          <a:p>
            <a:r>
              <a:rPr lang="el-GR" dirty="0" smtClean="0">
                <a:solidFill>
                  <a:schemeClr val="tx2"/>
                </a:solidFill>
              </a:rPr>
              <a:t>Καθηγητής ΑΣΠΑΙΤΕ</a:t>
            </a:r>
            <a:endParaRPr lang="el-GR" dirty="0" smtClean="0">
              <a:solidFill>
                <a:schemeClr val="tx2"/>
              </a:solidFill>
            </a:endParaRPr>
          </a:p>
          <a:p>
            <a:r>
              <a:rPr lang="en-US" dirty="0" smtClean="0">
                <a:solidFill>
                  <a:schemeClr val="tx2"/>
                </a:solidFill>
              </a:rPr>
              <a:t>spanetsos@aspete.gr</a:t>
            </a:r>
            <a:endParaRPr lang="el-GR" dirty="0" smtClean="0">
              <a:solidFill>
                <a:schemeClr val="tx2"/>
              </a:solidFill>
            </a:endParaRPr>
          </a:p>
          <a:p>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solidFill>
            <a:schemeClr val="accent1">
              <a:lumMod val="60000"/>
              <a:lumOff val="40000"/>
            </a:schemeClr>
          </a:solid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50346"/>
            <a:ext cx="8982635" cy="1552574"/>
          </a:xfrm>
        </p:spPr>
        <p:txBody>
          <a:bodyPr>
            <a:normAutofit fontScale="90000"/>
          </a:bodyPr>
          <a:lstStyle/>
          <a:p>
            <a:r>
              <a:rPr lang="el-GR" altLang="el-GR" b="1" dirty="0"/>
              <a:t>Η Υπολογιστική Επιστήμη</a:t>
            </a:r>
            <a:br>
              <a:rPr lang="el-GR" altLang="el-GR" b="1" dirty="0"/>
            </a:br>
            <a:r>
              <a:rPr lang="el-GR" altLang="el-GR" b="1" dirty="0"/>
              <a:t>Το Υπολογιστικό Πείραμα</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644434" y="1896310"/>
            <a:ext cx="10893142" cy="2677656"/>
          </a:xfrm>
          <a:prstGeom prst="rect">
            <a:avLst/>
          </a:prstGeom>
        </p:spPr>
        <p:txBody>
          <a:bodyPr wrap="square">
            <a:spAutoFit/>
          </a:bodyPr>
          <a:lstStyle/>
          <a:p>
            <a:r>
              <a:rPr lang="el-GR" altLang="el-GR" sz="2400" b="1" dirty="0">
                <a:solidFill>
                  <a:schemeClr val="accent5">
                    <a:lumMod val="50000"/>
                  </a:schemeClr>
                </a:solidFill>
                <a:cs typeface="Times New Roman" panose="02020603050405020304" pitchFamily="18" charset="0"/>
              </a:rPr>
              <a:t>Η </a:t>
            </a:r>
            <a:r>
              <a:rPr lang="el-GR" altLang="el-GR" sz="2400" b="1" dirty="0" err="1">
                <a:solidFill>
                  <a:schemeClr val="accent5">
                    <a:lumMod val="50000"/>
                  </a:schemeClr>
                </a:solidFill>
                <a:cs typeface="Times New Roman" panose="02020603050405020304" pitchFamily="18" charset="0"/>
              </a:rPr>
              <a:t>Μοντελοποίηση</a:t>
            </a:r>
            <a:r>
              <a:rPr lang="el-GR" altLang="el-GR" sz="2400" b="1" dirty="0">
                <a:solidFill>
                  <a:schemeClr val="accent5">
                    <a:lumMod val="50000"/>
                  </a:schemeClr>
                </a:solidFill>
                <a:cs typeface="Times New Roman" panose="02020603050405020304" pitchFamily="18" charset="0"/>
              </a:rPr>
              <a:t> και η Εκπαίδευση στις Επιστήμες</a:t>
            </a:r>
            <a:endParaRPr lang="el-GR" altLang="el-GR" sz="2400" b="1" dirty="0">
              <a:solidFill>
                <a:schemeClr val="accent5">
                  <a:lumMod val="50000"/>
                </a:schemeClr>
              </a:solidFill>
              <a:cs typeface="Times New Roman" panose="02020603050405020304" pitchFamily="18" charset="0"/>
            </a:endParaRPr>
          </a:p>
          <a:p>
            <a:endParaRPr lang="el-GR" altLang="el-GR" sz="2400" dirty="0">
              <a:cs typeface="Times New Roman" panose="02020603050405020304" pitchFamily="18" charset="0"/>
            </a:endParaRPr>
          </a:p>
          <a:p>
            <a:r>
              <a:rPr lang="el-GR" altLang="el-GR" sz="2400" dirty="0">
                <a:cs typeface="Times New Roman" panose="02020603050405020304" pitchFamily="18" charset="0"/>
              </a:rPr>
              <a:t>Τα μοντέλα  μπορούν να βοηθήσουν ουσιαστικά προς την εμπλοκή σε σύνθετες-πραγματικές-αυθεντικές καταστάσεις καθώς ασχολούνται με τα αντικείμενα και τα φαινόμενα του πραγματικού κόσμου και σε αυτά θα </a:t>
            </a:r>
            <a:r>
              <a:rPr lang="el-GR" altLang="el-GR" sz="2400" dirty="0" smtClean="0">
                <a:cs typeface="Times New Roman" panose="02020603050405020304" pitchFamily="18" charset="0"/>
              </a:rPr>
              <a:t>βασιστεί </a:t>
            </a:r>
            <a:r>
              <a:rPr lang="el-GR" altLang="el-GR" sz="2400" dirty="0">
                <a:cs typeface="Times New Roman" panose="02020603050405020304" pitchFamily="18" charset="0"/>
              </a:rPr>
              <a:t>η οποιαδήποτε </a:t>
            </a:r>
            <a:r>
              <a:rPr lang="el-GR" altLang="el-GR" sz="2400" dirty="0" smtClean="0">
                <a:cs typeface="Times New Roman" panose="02020603050405020304" pitchFamily="18" charset="0"/>
              </a:rPr>
              <a:t>προσομοίωση, </a:t>
            </a:r>
            <a:r>
              <a:rPr lang="el-GR" altLang="el-GR" sz="2400" dirty="0">
                <a:cs typeface="Times New Roman" panose="02020603050405020304" pitchFamily="18" charset="0"/>
              </a:rPr>
              <a:t>όταν αυτή πραγματοποιείται με όρους του υπολογιστικού πειράματος (</a:t>
            </a:r>
            <a:r>
              <a:rPr lang="en-US" altLang="el-GR" sz="2400" dirty="0">
                <a:cs typeface="Times New Roman" panose="02020603050405020304" pitchFamily="18" charset="0"/>
              </a:rPr>
              <a:t>Psycharis,2015;Psycharis,2016)</a:t>
            </a:r>
            <a:endParaRPr lang="el-GR" altLang="el-GR" sz="2400" dirty="0">
              <a:cs typeface="Times New Roman" panose="02020603050405020304" pitchFamily="18" charset="0"/>
            </a:endParaRPr>
          </a:p>
        </p:txBody>
      </p:sp>
      <p:sp>
        <p:nvSpPr>
          <p:cNvPr id="10" name="Ορθογώνιο 9"/>
          <p:cNvSpPr/>
          <p:nvPr/>
        </p:nvSpPr>
        <p:spPr>
          <a:xfrm>
            <a:off x="533400" y="4813842"/>
            <a:ext cx="11004176" cy="2031325"/>
          </a:xfrm>
          <a:prstGeom prst="rect">
            <a:avLst/>
          </a:prstGeom>
        </p:spPr>
        <p:txBody>
          <a:bodyPr wrap="square">
            <a:spAutoFit/>
          </a:bodyPr>
          <a:lstStyle/>
          <a:p>
            <a:r>
              <a:rPr lang="en-GB" altLang="el-GR" dirty="0" err="1">
                <a:latin typeface="Times New Roman" panose="02020603050405020304" pitchFamily="18" charset="0"/>
                <a:cs typeface="Times New Roman" panose="02020603050405020304" pitchFamily="18" charset="0"/>
              </a:rPr>
              <a:t>Psycharis</a:t>
            </a:r>
            <a:r>
              <a:rPr lang="en-GB" altLang="el-GR" dirty="0">
                <a:latin typeface="Times New Roman" panose="02020603050405020304" pitchFamily="18" charset="0"/>
                <a:cs typeface="Times New Roman" panose="02020603050405020304" pitchFamily="18" charset="0"/>
              </a:rPr>
              <a:t>, S. (2015). ‘The Impact of Computational Experiment and Formative Assessment in Inquiry Based Teaching and Learning Approach in STEM Education ;  Journal of Science Education, and Technology 25(2),316-326 (JOST)</a:t>
            </a:r>
            <a:r>
              <a:rPr lang="en-US" altLang="el-GR" dirty="0">
                <a:latin typeface="Times New Roman" panose="02020603050405020304" pitchFamily="18" charset="0"/>
                <a:cs typeface="Times New Roman" panose="02020603050405020304" pitchFamily="18" charset="0"/>
              </a:rPr>
              <a:t> DOI 10.1007/s10956-015-9595-z</a:t>
            </a:r>
            <a:r>
              <a:rPr lang="en-GB" altLang="el-GR" dirty="0">
                <a:latin typeface="Times New Roman" panose="02020603050405020304" pitchFamily="18" charset="0"/>
                <a:cs typeface="Times New Roman" panose="02020603050405020304" pitchFamily="18" charset="0"/>
              </a:rPr>
              <a:t> </a:t>
            </a:r>
            <a:endParaRPr lang="el-GR" altLang="el-GR" dirty="0">
              <a:latin typeface="Times New Roman" panose="02020603050405020304" pitchFamily="18" charset="0"/>
              <a:cs typeface="Times New Roman" panose="02020603050405020304" pitchFamily="18" charset="0"/>
            </a:endParaRPr>
          </a:p>
          <a:p>
            <a:endParaRPr lang="el-GR" altLang="el-GR" b="1" dirty="0">
              <a:latin typeface="Times New Roman" panose="02020603050405020304" pitchFamily="18" charset="0"/>
              <a:cs typeface="Times New Roman" panose="02020603050405020304" pitchFamily="18" charset="0"/>
            </a:endParaRPr>
          </a:p>
          <a:p>
            <a:r>
              <a:rPr lang="en-GB" altLang="el-GR" dirty="0" err="1">
                <a:latin typeface="Times New Roman" panose="02020603050405020304" pitchFamily="18" charset="0"/>
                <a:cs typeface="Times New Roman" panose="02020603050405020304" pitchFamily="18" charset="0"/>
              </a:rPr>
              <a:t>Psycharis</a:t>
            </a:r>
            <a:r>
              <a:rPr lang="en-GB" altLang="el-GR" dirty="0">
                <a:latin typeface="Times New Roman" panose="02020603050405020304" pitchFamily="18" charset="0"/>
                <a:cs typeface="Times New Roman" panose="02020603050405020304" pitchFamily="18" charset="0"/>
              </a:rPr>
              <a:t>, S., (2016).‘Inquiry Based- Computational Experiment, Acquisition of Threshold Concepts and Argumentation in Science and Mathematics Education (Journal “Educational Technology &amp; Society”- Volume 19, Issue 3, 2016.</a:t>
            </a:r>
            <a:endParaRPr lang="en-GB" altLang="el-GR"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14165" y="221615"/>
            <a:ext cx="8982635" cy="1450121"/>
          </a:xfrm>
        </p:spPr>
        <p:txBody>
          <a:bodyPr>
            <a:normAutofit fontScale="90000"/>
          </a:bodyPr>
          <a:lstStyle/>
          <a:p>
            <a:r>
              <a:rPr lang="el-GR" altLang="el-GR" b="1" dirty="0"/>
              <a:t>Η Υπολογιστική Επιστήμη</a:t>
            </a:r>
            <a:br>
              <a:rPr lang="el-GR" altLang="el-GR" b="1" dirty="0"/>
            </a:br>
            <a:r>
              <a:rPr lang="el-GR" altLang="el-GR" b="1" dirty="0"/>
              <a:t>Το Υπολογιστικό Πείραμα</a:t>
            </a:r>
            <a:endParaRPr lang="el-GR" dirty="0"/>
          </a:p>
        </p:txBody>
      </p:sp>
      <p:sp>
        <p:nvSpPr>
          <p:cNvPr id="3" name="Υπότιτλος 2"/>
          <p:cNvSpPr>
            <a:spLocks noGrp="1"/>
          </p:cNvSpPr>
          <p:nvPr>
            <p:ph type="subTitle" idx="1"/>
          </p:nvPr>
        </p:nvSpPr>
        <p:spPr>
          <a:xfrm>
            <a:off x="554911" y="2042202"/>
            <a:ext cx="11049901" cy="4681327"/>
          </a:xfrm>
        </p:spPr>
        <p:txBody>
          <a:bodyPr>
            <a:noAutofit/>
          </a:bodyPr>
          <a:lstStyle/>
          <a:p>
            <a:pPr algn="l">
              <a:lnSpc>
                <a:spcPct val="80000"/>
              </a:lnSpc>
            </a:pPr>
            <a:r>
              <a:rPr lang="el-GR" altLang="el-GR" dirty="0">
                <a:cs typeface="Times New Roman" panose="02020603050405020304" pitchFamily="18" charset="0"/>
              </a:rPr>
              <a:t>Σύμφωνα με τους  </a:t>
            </a:r>
            <a:r>
              <a:rPr lang="en-US" altLang="el-GR" dirty="0" err="1" smtClean="0">
                <a:cs typeface="Times New Roman" panose="02020603050405020304" pitchFamily="18" charset="0"/>
              </a:rPr>
              <a:t>Taub</a:t>
            </a:r>
            <a:r>
              <a:rPr lang="en-US" altLang="el-GR" dirty="0" smtClean="0">
                <a:cs typeface="Times New Roman" panose="02020603050405020304" pitchFamily="18" charset="0"/>
              </a:rPr>
              <a:t> </a:t>
            </a:r>
            <a:r>
              <a:rPr lang="el-GR" altLang="el-GR" dirty="0" smtClean="0">
                <a:cs typeface="Times New Roman" panose="02020603050405020304" pitchFamily="18" charset="0"/>
              </a:rPr>
              <a:t>κ.α. 2015 </a:t>
            </a:r>
            <a:r>
              <a:rPr lang="el-GR" altLang="el-GR" dirty="0" smtClean="0">
                <a:solidFill>
                  <a:srgbClr val="FF0000"/>
                </a:solidFill>
                <a:cs typeface="Times New Roman" panose="02020603050405020304" pitchFamily="18" charset="0"/>
              </a:rPr>
              <a:t>«η </a:t>
            </a:r>
            <a:r>
              <a:rPr lang="el-GR" altLang="el-GR" dirty="0">
                <a:solidFill>
                  <a:srgbClr val="FF0000"/>
                </a:solidFill>
                <a:cs typeface="Times New Roman" panose="02020603050405020304" pitchFamily="18" charset="0"/>
              </a:rPr>
              <a:t>Υπολογιστική Επιστήμη</a:t>
            </a:r>
            <a:r>
              <a:rPr lang="el-GR" altLang="el-GR" dirty="0" smtClean="0">
                <a:solidFill>
                  <a:srgbClr val="FF0000"/>
                </a:solidFill>
                <a:cs typeface="Times New Roman" panose="02020603050405020304" pitchFamily="18" charset="0"/>
              </a:rPr>
              <a:t>» - </a:t>
            </a:r>
            <a:r>
              <a:rPr lang="en-US" altLang="el-GR" dirty="0" smtClean="0">
                <a:cs typeface="Times New Roman" panose="02020603050405020304" pitchFamily="18" charset="0"/>
              </a:rPr>
              <a:t>Computational </a:t>
            </a:r>
            <a:r>
              <a:rPr lang="en-US" altLang="el-GR" dirty="0">
                <a:cs typeface="Times New Roman" panose="02020603050405020304" pitchFamily="18" charset="0"/>
              </a:rPr>
              <a:t>Science</a:t>
            </a:r>
            <a:r>
              <a:rPr lang="el-GR" altLang="el-GR" dirty="0">
                <a:cs typeface="Times New Roman" panose="02020603050405020304" pitchFamily="18" charset="0"/>
              </a:rPr>
              <a:t>- είναι ένα αναπτυσσόμενο επιστημονικό πεδίο που περιλαμβάνει τον σχεδιασμό υπολογιστικών μοντέλων επιστημονικών φαινομένων. Το πεδίο αυτό συνδυάζει την επιστήμη, την επιστήμη των </a:t>
            </a:r>
            <a:r>
              <a:rPr lang="el-GR" altLang="el-GR" dirty="0" smtClean="0">
                <a:cs typeface="Times New Roman" panose="02020603050405020304" pitchFamily="18" charset="0"/>
              </a:rPr>
              <a:t>υπολογιστών (</a:t>
            </a:r>
            <a:r>
              <a:rPr lang="en-US" altLang="el-GR" dirty="0">
                <a:cs typeface="Times New Roman" panose="02020603050405020304" pitchFamily="18" charset="0"/>
              </a:rPr>
              <a:t>computer science</a:t>
            </a:r>
            <a:r>
              <a:rPr lang="el-GR" altLang="el-GR" dirty="0">
                <a:cs typeface="Times New Roman" panose="02020603050405020304" pitchFamily="18" charset="0"/>
              </a:rPr>
              <a:t>) και τα εφαρμοσμένα μαθηματικά </a:t>
            </a:r>
            <a:r>
              <a:rPr lang="el-GR" altLang="el-GR" dirty="0" smtClean="0">
                <a:cs typeface="Times New Roman" panose="02020603050405020304" pitchFamily="18" charset="0"/>
              </a:rPr>
              <a:t>με σκοπό </a:t>
            </a:r>
            <a:r>
              <a:rPr lang="el-GR" altLang="el-GR" dirty="0">
                <a:cs typeface="Times New Roman" panose="02020603050405020304" pitchFamily="18" charset="0"/>
              </a:rPr>
              <a:t>να λύσει πολύπλοκα επιστημονικά προβλήματα».</a:t>
            </a:r>
            <a:endParaRPr lang="el-GR" altLang="el-GR" b="1" dirty="0">
              <a:cs typeface="Times New Roman" panose="02020603050405020304" pitchFamily="18" charset="0"/>
            </a:endParaRPr>
          </a:p>
          <a:p>
            <a:pPr algn="l">
              <a:lnSpc>
                <a:spcPct val="80000"/>
              </a:lnSpc>
            </a:pPr>
            <a:r>
              <a:rPr lang="el-GR" altLang="el-GR" dirty="0" smtClean="0">
                <a:cs typeface="Times New Roman" panose="02020603050405020304" pitchFamily="18" charset="0"/>
              </a:rPr>
              <a:t>Σύμφωνα </a:t>
            </a:r>
            <a:r>
              <a:rPr lang="el-GR" altLang="el-GR" dirty="0">
                <a:cs typeface="Times New Roman" panose="02020603050405020304" pitchFamily="18" charset="0"/>
              </a:rPr>
              <a:t>με τους  (</a:t>
            </a:r>
            <a:r>
              <a:rPr lang="en-US" altLang="el-GR" dirty="0" err="1">
                <a:cs typeface="Times New Roman" panose="02020603050405020304" pitchFamily="18" charset="0"/>
              </a:rPr>
              <a:t>Taub</a:t>
            </a:r>
            <a:r>
              <a:rPr lang="en-US" altLang="el-GR" dirty="0">
                <a:cs typeface="Times New Roman" panose="02020603050405020304" pitchFamily="18" charset="0"/>
              </a:rPr>
              <a:t> </a:t>
            </a:r>
            <a:r>
              <a:rPr lang="el-GR" altLang="el-GR" dirty="0" smtClean="0">
                <a:cs typeface="Times New Roman" panose="02020603050405020304" pitchFamily="18" charset="0"/>
              </a:rPr>
              <a:t>κ.α.2013</a:t>
            </a:r>
            <a:r>
              <a:rPr lang="el-GR" altLang="el-GR" dirty="0">
                <a:cs typeface="Times New Roman" panose="02020603050405020304" pitchFamily="18" charset="0"/>
              </a:rPr>
              <a:t>), </a:t>
            </a:r>
            <a:r>
              <a:rPr lang="el-GR" altLang="el-GR" dirty="0" smtClean="0">
                <a:cs typeface="Times New Roman" panose="02020603050405020304" pitchFamily="18" charset="0"/>
              </a:rPr>
              <a:t> </a:t>
            </a:r>
            <a:r>
              <a:rPr lang="el-GR" altLang="el-GR" dirty="0" smtClean="0">
                <a:solidFill>
                  <a:srgbClr val="FF0000"/>
                </a:solidFill>
                <a:cs typeface="Times New Roman" panose="02020603050405020304" pitchFamily="18" charset="0"/>
              </a:rPr>
              <a:t>η </a:t>
            </a:r>
            <a:r>
              <a:rPr lang="el-GR" altLang="el-GR" dirty="0">
                <a:solidFill>
                  <a:srgbClr val="FF0000"/>
                </a:solidFill>
                <a:cs typeface="Times New Roman" panose="02020603050405020304" pitchFamily="18" charset="0"/>
              </a:rPr>
              <a:t>Υπολογιστική Επιστήμη ως επιστημονικό πεδίο ασχολείται με την κατασκευή υπολογιστικών μοντέλων και επιστημολογικά χαρακτηρίζεται ως διεπιστημονικό πεδίο,</a:t>
            </a:r>
            <a:r>
              <a:rPr lang="el-GR" altLang="el-GR" dirty="0">
                <a:solidFill>
                  <a:srgbClr val="002060"/>
                </a:solidFill>
                <a:cs typeface="Times New Roman" panose="02020603050405020304" pitchFamily="18" charset="0"/>
              </a:rPr>
              <a:t> </a:t>
            </a:r>
            <a:r>
              <a:rPr lang="el-GR" altLang="el-GR" dirty="0" smtClean="0">
                <a:cs typeface="Times New Roman" panose="02020603050405020304" pitchFamily="18" charset="0"/>
              </a:rPr>
              <a:t>διδάσκεται ήδη στα </a:t>
            </a:r>
            <a:r>
              <a:rPr lang="el-GR" altLang="el-GR" dirty="0">
                <a:cs typeface="Times New Roman" panose="02020603050405020304" pitchFamily="18" charset="0"/>
              </a:rPr>
              <a:t>Πανεπιστήμια </a:t>
            </a:r>
            <a:r>
              <a:rPr lang="el-GR" altLang="el-GR" dirty="0" smtClean="0">
                <a:cs typeface="Times New Roman" panose="02020603050405020304" pitchFamily="18" charset="0"/>
              </a:rPr>
              <a:t>ενώ </a:t>
            </a:r>
            <a:r>
              <a:rPr lang="el-GR" altLang="el-GR" dirty="0">
                <a:cs typeface="Times New Roman" panose="02020603050405020304" pitchFamily="18" charset="0"/>
              </a:rPr>
              <a:t>πρόσφατα έχει </a:t>
            </a:r>
            <a:r>
              <a:rPr lang="el-GR" altLang="el-GR" dirty="0" smtClean="0">
                <a:cs typeface="Times New Roman" panose="02020603050405020304" pitchFamily="18" charset="0"/>
              </a:rPr>
              <a:t>εισαχθεί </a:t>
            </a:r>
            <a:r>
              <a:rPr lang="el-GR" altLang="el-GR" dirty="0">
                <a:cs typeface="Times New Roman" panose="02020603050405020304" pitchFamily="18" charset="0"/>
              </a:rPr>
              <a:t>και στην σχολική εκπαίδευση.</a:t>
            </a:r>
            <a:endParaRPr lang="el-GR" altLang="el-GR" dirty="0">
              <a:cs typeface="Times New Roman" panose="02020603050405020304" pitchFamily="18" charset="0"/>
            </a:endParaRPr>
          </a:p>
          <a:p>
            <a:pPr algn="l">
              <a:lnSpc>
                <a:spcPct val="80000"/>
              </a:lnSpc>
            </a:pPr>
            <a:endParaRPr lang="el-GR" altLang="el-GR" b="1" dirty="0">
              <a:solidFill>
                <a:srgbClr val="002060"/>
              </a:solidFill>
              <a:latin typeface="Times New Roman" panose="02020603050405020304" pitchFamily="18" charset="0"/>
              <a:cs typeface="Times New Roman" panose="02020603050405020304" pitchFamily="18" charset="0"/>
            </a:endParaRPr>
          </a:p>
          <a:p>
            <a:pPr algn="l">
              <a:lnSpc>
                <a:spcPct val="80000"/>
              </a:lnSpc>
            </a:pPr>
            <a:r>
              <a:rPr lang="en-US" altLang="el-GR" sz="1800" dirty="0" err="1" smtClean="0">
                <a:latin typeface="Times New Roman" panose="02020603050405020304" pitchFamily="18" charset="0"/>
                <a:cs typeface="Times New Roman" panose="02020603050405020304" pitchFamily="18" charset="0"/>
              </a:rPr>
              <a:t>Taub</a:t>
            </a:r>
            <a:r>
              <a:rPr lang="en-US" altLang="el-GR" sz="1800" dirty="0">
                <a:latin typeface="Times New Roman" panose="02020603050405020304" pitchFamily="18" charset="0"/>
                <a:cs typeface="Times New Roman" panose="02020603050405020304" pitchFamily="18" charset="0"/>
              </a:rPr>
              <a:t>, R., </a:t>
            </a:r>
            <a:r>
              <a:rPr lang="en-US" altLang="el-GR" sz="1800" dirty="0" err="1">
                <a:latin typeface="Times New Roman" panose="02020603050405020304" pitchFamily="18" charset="0"/>
                <a:cs typeface="Times New Roman" panose="02020603050405020304" pitchFamily="18" charset="0"/>
              </a:rPr>
              <a:t>Armoni</a:t>
            </a:r>
            <a:r>
              <a:rPr lang="en-US" altLang="el-GR" sz="1800" dirty="0">
                <a:latin typeface="Times New Roman" panose="02020603050405020304" pitchFamily="18" charset="0"/>
                <a:cs typeface="Times New Roman" panose="02020603050405020304" pitchFamily="18" charset="0"/>
              </a:rPr>
              <a:t>, M., </a:t>
            </a:r>
            <a:r>
              <a:rPr lang="en-US" altLang="el-GR" sz="1800" dirty="0" err="1">
                <a:latin typeface="Times New Roman" panose="02020603050405020304" pitchFamily="18" charset="0"/>
                <a:cs typeface="Times New Roman" panose="02020603050405020304" pitchFamily="18" charset="0"/>
              </a:rPr>
              <a:t>Bagno</a:t>
            </a:r>
            <a:r>
              <a:rPr lang="en-US" altLang="el-GR" sz="1800" dirty="0">
                <a:latin typeface="Times New Roman" panose="02020603050405020304" pitchFamily="18" charset="0"/>
                <a:cs typeface="Times New Roman" panose="02020603050405020304" pitchFamily="18" charset="0"/>
              </a:rPr>
              <a:t>, E., &amp; Ben-Ari, M. (2015). The effect of computer science on physics understanding in a computational science environment. Computers &amp; Education 87, 10-23.</a:t>
            </a:r>
            <a:endParaRPr lang="el-GR" altLang="el-GR" sz="1800" dirty="0">
              <a:latin typeface="Times New Roman" panose="02020603050405020304" pitchFamily="18" charset="0"/>
              <a:cs typeface="Times New Roman" panose="02020603050405020304" pitchFamily="18" charset="0"/>
            </a:endParaRPr>
          </a:p>
          <a:p>
            <a:pPr algn="l">
              <a:lnSpc>
                <a:spcPct val="80000"/>
              </a:lnSpc>
            </a:pPr>
            <a:r>
              <a:rPr lang="en-US" altLang="el-GR" sz="1800" dirty="0" err="1" smtClean="0">
                <a:latin typeface="Times New Roman" panose="02020603050405020304" pitchFamily="18" charset="0"/>
                <a:cs typeface="Times New Roman" panose="02020603050405020304" pitchFamily="18" charset="0"/>
              </a:rPr>
              <a:t>Taub</a:t>
            </a:r>
            <a:r>
              <a:rPr lang="en-US" altLang="el-GR" sz="1800" dirty="0">
                <a:latin typeface="Times New Roman" panose="02020603050405020304" pitchFamily="18" charset="0"/>
                <a:cs typeface="Times New Roman" panose="02020603050405020304" pitchFamily="18" charset="0"/>
              </a:rPr>
              <a:t>, R., </a:t>
            </a:r>
            <a:r>
              <a:rPr lang="en-US" altLang="el-GR" sz="1800" dirty="0" err="1">
                <a:latin typeface="Times New Roman" panose="02020603050405020304" pitchFamily="18" charset="0"/>
                <a:cs typeface="Times New Roman" panose="02020603050405020304" pitchFamily="18" charset="0"/>
              </a:rPr>
              <a:t>Armoni</a:t>
            </a:r>
            <a:r>
              <a:rPr lang="en-US" altLang="el-GR" sz="1800" dirty="0">
                <a:latin typeface="Times New Roman" panose="02020603050405020304" pitchFamily="18" charset="0"/>
                <a:cs typeface="Times New Roman" panose="02020603050405020304" pitchFamily="18" charset="0"/>
              </a:rPr>
              <a:t>, M., &amp; Ben-Ari, M. (2013). The Contribution of Computer Science to Learning Computational Physics. In I. </a:t>
            </a:r>
            <a:r>
              <a:rPr lang="en-US" altLang="el-GR" sz="1800" dirty="0" err="1">
                <a:latin typeface="Times New Roman" panose="02020603050405020304" pitchFamily="18" charset="0"/>
                <a:cs typeface="Times New Roman" panose="02020603050405020304" pitchFamily="18" charset="0"/>
              </a:rPr>
              <a:t>Diethelm</a:t>
            </a:r>
            <a:r>
              <a:rPr lang="en-US" altLang="el-GR" sz="1800" dirty="0">
                <a:latin typeface="Times New Roman" panose="02020603050405020304" pitchFamily="18" charset="0"/>
                <a:cs typeface="Times New Roman" panose="02020603050405020304" pitchFamily="18" charset="0"/>
              </a:rPr>
              <a:t> &amp; R. </a:t>
            </a:r>
            <a:r>
              <a:rPr lang="en-US" altLang="el-GR" sz="1800" dirty="0" err="1">
                <a:latin typeface="Times New Roman" panose="02020603050405020304" pitchFamily="18" charset="0"/>
                <a:cs typeface="Times New Roman" panose="02020603050405020304" pitchFamily="18" charset="0"/>
              </a:rPr>
              <a:t>Mittermeir</a:t>
            </a:r>
            <a:r>
              <a:rPr lang="en-US" altLang="el-GR" sz="1800" dirty="0">
                <a:latin typeface="Times New Roman" panose="02020603050405020304" pitchFamily="18" charset="0"/>
                <a:cs typeface="Times New Roman" panose="02020603050405020304" pitchFamily="18" charset="0"/>
              </a:rPr>
              <a:t> (Eds.), Informatics in Schools. Sustainable Informatics Education for Pupils of all Ages (Vol. 7780, pp. 127-137): Springer Berlin Heidelberg</a:t>
            </a:r>
            <a:r>
              <a:rPr lang="en-US" altLang="el-GR" sz="1800" dirty="0" smtClean="0">
                <a:latin typeface="Times New Roman" panose="02020603050405020304" pitchFamily="18" charset="0"/>
                <a:cs typeface="Times New Roman" panose="02020603050405020304" pitchFamily="18" charset="0"/>
              </a:rPr>
              <a:t>.</a:t>
            </a:r>
            <a:endParaRPr lang="el-GR" altLang="el-GR" b="1" dirty="0">
              <a:solidFill>
                <a:schemeClr val="accent5">
                  <a:lumMod val="50000"/>
                </a:schemeClr>
              </a:solidFill>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1"/>
            <a:ext cx="8982635" cy="2415714"/>
          </a:xfrm>
        </p:spPr>
        <p:txBody>
          <a:bodyPr>
            <a:normAutofit fontScale="90000"/>
          </a:bodyPr>
          <a:lstStyle/>
          <a:p>
            <a:r>
              <a:rPr lang="el-GR" altLang="el-GR" b="1" dirty="0"/>
              <a:t>Η Υπολογιστική Επιστήμη</a:t>
            </a:r>
            <a:br>
              <a:rPr lang="el-GR" altLang="el-GR" b="1" dirty="0"/>
            </a:br>
            <a:r>
              <a:rPr lang="el-GR" altLang="el-GR" b="1" dirty="0"/>
              <a:t>Το Υπολογιστικό </a:t>
            </a:r>
            <a:r>
              <a:rPr lang="el-GR" altLang="el-GR" b="1" dirty="0" smtClean="0"/>
              <a:t>Πείραμα</a:t>
            </a:r>
            <a:br>
              <a:rPr lang="el-GR" altLang="el-GR" b="1" dirty="0" smtClean="0"/>
            </a:br>
            <a:r>
              <a:rPr lang="en-US" altLang="el-GR" b="1" dirty="0" smtClean="0"/>
              <a:t>TPACK vs CPACK</a:t>
            </a:r>
            <a:endParaRPr lang="el-GR" dirty="0"/>
          </a:p>
        </p:txBody>
      </p:sp>
      <p:sp>
        <p:nvSpPr>
          <p:cNvPr id="3" name="Υπότιτλος 2"/>
          <p:cNvSpPr>
            <a:spLocks noGrp="1"/>
          </p:cNvSpPr>
          <p:nvPr>
            <p:ph type="subTitle" idx="1"/>
          </p:nvPr>
        </p:nvSpPr>
        <p:spPr>
          <a:xfrm>
            <a:off x="641529" y="2415713"/>
            <a:ext cx="10744200" cy="4442287"/>
          </a:xfrm>
        </p:spPr>
        <p:txBody>
          <a:bodyPr>
            <a:noAutofit/>
          </a:bodyPr>
          <a:lstStyle/>
          <a:p>
            <a:pPr algn="l">
              <a:lnSpc>
                <a:spcPct val="80000"/>
              </a:lnSpc>
            </a:pPr>
            <a:r>
              <a:rPr lang="en-US" dirty="0">
                <a:solidFill>
                  <a:srgbClr val="FF0000"/>
                </a:solidFill>
              </a:rPr>
              <a:t>TPACK: Technological Pedagogical Content Knowledge </a:t>
            </a:r>
            <a:endParaRPr lang="en-US" dirty="0" smtClean="0">
              <a:solidFill>
                <a:srgbClr val="FF0000"/>
              </a:solidFill>
            </a:endParaRPr>
          </a:p>
          <a:p>
            <a:pPr algn="l">
              <a:lnSpc>
                <a:spcPct val="80000"/>
              </a:lnSpc>
            </a:pPr>
            <a:r>
              <a:rPr lang="el-GR" b="1" dirty="0" smtClean="0"/>
              <a:t>Τεχνολογική </a:t>
            </a:r>
            <a:r>
              <a:rPr lang="el-GR" b="1" dirty="0"/>
              <a:t>παιδαγωγική γνώση περιεχομένου</a:t>
            </a:r>
            <a:r>
              <a:rPr lang="el-GR" dirty="0"/>
              <a:t> (</a:t>
            </a:r>
            <a:r>
              <a:rPr lang="el-GR" b="1" dirty="0"/>
              <a:t>ΤΠΓΠ</a:t>
            </a:r>
            <a:r>
              <a:rPr lang="el-GR" dirty="0"/>
              <a:t>) είναι ένα πλαίσιο για να κατανοήσει κάποιος και να περιγράψει τα είδη </a:t>
            </a:r>
            <a:r>
              <a:rPr lang="el-GR" dirty="0" smtClean="0"/>
              <a:t>της γνώσης που </a:t>
            </a:r>
            <a:r>
              <a:rPr lang="el-GR" dirty="0"/>
              <a:t>πρέπει να κατέχει ο εκπαιδευτικός  για να διδάσκει  αποτελεσματικά σε ένα  περιβάλλον τεχνολογικά υποστηριζόμενης μάθησης</a:t>
            </a:r>
            <a:r>
              <a:rPr lang="el-GR" dirty="0" smtClean="0"/>
              <a:t>.</a:t>
            </a:r>
            <a:r>
              <a:rPr lang="en-US" dirty="0" smtClean="0"/>
              <a:t> </a:t>
            </a:r>
            <a:r>
              <a:rPr lang="el-GR" dirty="0" smtClean="0"/>
              <a:t>Οι</a:t>
            </a:r>
            <a:r>
              <a:rPr lang="el-GR" dirty="0"/>
              <a:t>  </a:t>
            </a:r>
            <a:r>
              <a:rPr lang="el-GR" dirty="0" err="1"/>
              <a:t>Mishra</a:t>
            </a:r>
            <a:r>
              <a:rPr lang="el-GR" dirty="0"/>
              <a:t> και </a:t>
            </a:r>
            <a:r>
              <a:rPr lang="el-GR" dirty="0" err="1"/>
              <a:t>Koehler</a:t>
            </a:r>
            <a:r>
              <a:rPr lang="el-GR" dirty="0"/>
              <a:t> πρόσθεσαν  την τεχνολογία ως βασικό  στοιχείο στην παιδαγωγική γνώση περιεχομένου (ΠΓΠ) </a:t>
            </a:r>
            <a:r>
              <a:rPr lang="el-GR" dirty="0" smtClean="0"/>
              <a:t>του </a:t>
            </a:r>
            <a:r>
              <a:rPr lang="en-US" dirty="0" smtClean="0"/>
              <a:t>Lee Shulman.</a:t>
            </a:r>
            <a:r>
              <a:rPr lang="el-GR" dirty="0"/>
              <a:t>  Πρότειναν ότι η γνώση του περιεχομένου, η παιδαγωγική γνώση και η γνώση της τεχνολογίας   παρέχουν  ένα πλαίσιο για την ενσωμάτωση της τεχνολογίας στο αναλυτικό πρόγραμμα</a:t>
            </a:r>
            <a:r>
              <a:rPr lang="el-GR" dirty="0" smtClean="0"/>
              <a:t>.</a:t>
            </a:r>
            <a:endParaRPr lang="el-GR" dirty="0" smtClean="0"/>
          </a:p>
          <a:p>
            <a:pPr algn="l">
              <a:lnSpc>
                <a:spcPct val="80000"/>
              </a:lnSpc>
            </a:pPr>
            <a:r>
              <a:rPr lang="en-US" dirty="0" smtClean="0">
                <a:solidFill>
                  <a:srgbClr val="FF0000"/>
                </a:solidFill>
              </a:rPr>
              <a:t>CPACK</a:t>
            </a:r>
            <a:r>
              <a:rPr lang="en-US" dirty="0">
                <a:solidFill>
                  <a:srgbClr val="FF0000"/>
                </a:solidFill>
              </a:rPr>
              <a:t>: Computational Pedagogical Content Knowledge</a:t>
            </a:r>
            <a:r>
              <a:rPr lang="en-US" b="1" dirty="0"/>
              <a:t> </a:t>
            </a:r>
            <a:endParaRPr lang="en-US" b="1" dirty="0" smtClean="0"/>
          </a:p>
          <a:p>
            <a:pPr lvl="0" algn="l">
              <a:lnSpc>
                <a:spcPct val="80000"/>
              </a:lnSpc>
            </a:pPr>
            <a:r>
              <a:rPr lang="el-GR" altLang="el-GR" b="1" dirty="0"/>
              <a:t>Υπολογιστική Παιδαγωγική Γνώση Περιεχομένου </a:t>
            </a:r>
            <a:r>
              <a:rPr lang="el-GR" altLang="el-GR" b="1" dirty="0" smtClean="0"/>
              <a:t>(ΥΠΓΠ)</a:t>
            </a:r>
            <a:r>
              <a:rPr lang="el-GR" altLang="el-GR" dirty="0" smtClean="0"/>
              <a:t>: </a:t>
            </a:r>
            <a:r>
              <a:rPr lang="el-GR" dirty="0"/>
              <a:t>είναι ένα πλαίσιο για να κατανοήσει κάποιος και να περιγράψει τα είδη της γνώσης που πρέπει να κατέχει ο εκπαιδευτικός  για να διδάσκει  αποτελεσματικά σε ένα  περιβάλλον </a:t>
            </a:r>
            <a:r>
              <a:rPr lang="el-GR" altLang="el-GR" dirty="0" smtClean="0"/>
              <a:t>STEM </a:t>
            </a:r>
            <a:endParaRPr lang="el-GR" altLang="el-GR" dirty="0"/>
          </a:p>
          <a:p>
            <a:pPr algn="l">
              <a:lnSpc>
                <a:spcPct val="80000"/>
              </a:lnSpc>
            </a:pPr>
            <a:endParaRPr lang="en-US" dirty="0" smtClean="0"/>
          </a:p>
          <a:p>
            <a:pPr algn="l">
              <a:lnSpc>
                <a:spcPct val="80000"/>
              </a:lnSpc>
            </a:pPr>
            <a:endParaRPr lang="el-GR" altLang="el-GR" b="1"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2337888"/>
          </a:xfrm>
        </p:spPr>
        <p:txBody>
          <a:bodyPr>
            <a:normAutofit fontScale="90000"/>
          </a:bodyPr>
          <a:lstStyle/>
          <a:p>
            <a:r>
              <a:rPr lang="el-GR" altLang="el-GR" b="1" dirty="0"/>
              <a:t>Η Υπολογιστική Επιστήμη</a:t>
            </a:r>
            <a:br>
              <a:rPr lang="el-GR" altLang="el-GR" b="1" dirty="0"/>
            </a:br>
            <a:r>
              <a:rPr lang="el-GR" altLang="el-GR" b="1" dirty="0"/>
              <a:t>Το Υπολογιστικό Πείραμα</a:t>
            </a:r>
            <a:br>
              <a:rPr lang="el-GR" altLang="el-GR" b="1" dirty="0"/>
            </a:br>
            <a:r>
              <a:rPr lang="en-US" altLang="el-GR" b="1" dirty="0" smtClean="0"/>
              <a:t>TPACK vs </a:t>
            </a:r>
            <a:r>
              <a:rPr lang="en-US" altLang="el-GR" b="1" dirty="0"/>
              <a:t>CPACK</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9" name="Εικόνα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622395" y="2337888"/>
            <a:ext cx="4699000" cy="325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Ορθογώνιο 2"/>
          <p:cNvSpPr/>
          <p:nvPr/>
        </p:nvSpPr>
        <p:spPr>
          <a:xfrm>
            <a:off x="453372" y="5807416"/>
            <a:ext cx="9618476" cy="923330"/>
          </a:xfrm>
          <a:prstGeom prst="rect">
            <a:avLst/>
          </a:prstGeom>
        </p:spPr>
        <p:txBody>
          <a:bodyPr wrap="square">
            <a:spAutoFit/>
          </a:bodyPr>
          <a:lstStyle/>
          <a:p>
            <a:pPr>
              <a:spcBef>
                <a:spcPct val="0"/>
              </a:spcBef>
              <a:buFontTx/>
              <a:buNone/>
            </a:pPr>
            <a:r>
              <a:rPr lang="en-US" altLang="el-GR" dirty="0" err="1">
                <a:solidFill>
                  <a:srgbClr val="002060"/>
                </a:solidFill>
                <a:latin typeface="Times New Roman" panose="02020603050405020304" pitchFamily="18" charset="0"/>
                <a:cs typeface="Times New Roman" panose="02020603050405020304" pitchFamily="18" charset="0"/>
              </a:rPr>
              <a:t>Yaşar</a:t>
            </a:r>
            <a:r>
              <a:rPr lang="en-US" altLang="el-GR" dirty="0">
                <a:solidFill>
                  <a:srgbClr val="002060"/>
                </a:solidFill>
                <a:latin typeface="Times New Roman" panose="02020603050405020304" pitchFamily="18" charset="0"/>
                <a:cs typeface="Times New Roman" panose="02020603050405020304" pitchFamily="18" charset="0"/>
              </a:rPr>
              <a:t>, O., </a:t>
            </a:r>
            <a:r>
              <a:rPr lang="en-US" altLang="el-GR" dirty="0" err="1">
                <a:solidFill>
                  <a:srgbClr val="002060"/>
                </a:solidFill>
                <a:latin typeface="Times New Roman" panose="02020603050405020304" pitchFamily="18" charset="0"/>
                <a:cs typeface="Times New Roman" panose="02020603050405020304" pitchFamily="18" charset="0"/>
              </a:rPr>
              <a:t>Veronesi</a:t>
            </a:r>
            <a:r>
              <a:rPr lang="en-US" altLang="el-GR" dirty="0">
                <a:solidFill>
                  <a:srgbClr val="002060"/>
                </a:solidFill>
                <a:latin typeface="Times New Roman" panose="02020603050405020304" pitchFamily="18" charset="0"/>
                <a:cs typeface="Times New Roman" panose="02020603050405020304" pitchFamily="18" charset="0"/>
              </a:rPr>
              <a:t>, P., </a:t>
            </a:r>
            <a:r>
              <a:rPr lang="en-US" altLang="el-GR" dirty="0" err="1">
                <a:solidFill>
                  <a:srgbClr val="002060"/>
                </a:solidFill>
                <a:latin typeface="Times New Roman" panose="02020603050405020304" pitchFamily="18" charset="0"/>
                <a:cs typeface="Times New Roman" panose="02020603050405020304" pitchFamily="18" charset="0"/>
              </a:rPr>
              <a:t>Maliekal</a:t>
            </a:r>
            <a:r>
              <a:rPr lang="en-US" altLang="el-GR" dirty="0">
                <a:solidFill>
                  <a:srgbClr val="002060"/>
                </a:solidFill>
                <a:latin typeface="Times New Roman" panose="02020603050405020304" pitchFamily="18" charset="0"/>
                <a:cs typeface="Times New Roman" panose="02020603050405020304" pitchFamily="18" charset="0"/>
              </a:rPr>
              <a:t>, J., Little, L., </a:t>
            </a:r>
            <a:r>
              <a:rPr lang="en-US" altLang="el-GR" dirty="0" err="1">
                <a:solidFill>
                  <a:srgbClr val="002060"/>
                </a:solidFill>
                <a:latin typeface="Times New Roman" panose="02020603050405020304" pitchFamily="18" charset="0"/>
                <a:cs typeface="Times New Roman" panose="02020603050405020304" pitchFamily="18" charset="0"/>
              </a:rPr>
              <a:t>Vattana</a:t>
            </a:r>
            <a:r>
              <a:rPr lang="en-US" altLang="el-GR" dirty="0">
                <a:solidFill>
                  <a:srgbClr val="002060"/>
                </a:solidFill>
                <a:latin typeface="Times New Roman" panose="02020603050405020304" pitchFamily="18" charset="0"/>
                <a:cs typeface="Times New Roman" panose="02020603050405020304" pitchFamily="18" charset="0"/>
              </a:rPr>
              <a:t>, S., &amp; </a:t>
            </a:r>
            <a:r>
              <a:rPr lang="en-US" altLang="el-GR" dirty="0" err="1">
                <a:solidFill>
                  <a:srgbClr val="002060"/>
                </a:solidFill>
                <a:latin typeface="Times New Roman" panose="02020603050405020304" pitchFamily="18" charset="0"/>
                <a:cs typeface="Times New Roman" panose="02020603050405020304" pitchFamily="18" charset="0"/>
              </a:rPr>
              <a:t>Yeter</a:t>
            </a:r>
            <a:r>
              <a:rPr lang="en-US" altLang="el-GR" dirty="0">
                <a:solidFill>
                  <a:srgbClr val="002060"/>
                </a:solidFill>
                <a:latin typeface="Times New Roman" panose="02020603050405020304" pitchFamily="18" charset="0"/>
                <a:cs typeface="Times New Roman" panose="02020603050405020304" pitchFamily="18" charset="0"/>
              </a:rPr>
              <a:t>, I. (2016). Computational Pedagogy: Fostering A New Method of Teaching. </a:t>
            </a:r>
            <a:r>
              <a:rPr lang="en-US" altLang="el-GR" i="1" dirty="0">
                <a:solidFill>
                  <a:srgbClr val="002060"/>
                </a:solidFill>
                <a:latin typeface="Times New Roman" panose="02020603050405020304" pitchFamily="18" charset="0"/>
                <a:cs typeface="Times New Roman" panose="02020603050405020304" pitchFamily="18" charset="0"/>
              </a:rPr>
              <a:t>Comp. in Education</a:t>
            </a:r>
            <a:r>
              <a:rPr lang="en-US" altLang="el-GR" dirty="0">
                <a:solidFill>
                  <a:srgbClr val="002060"/>
                </a:solidFill>
                <a:latin typeface="Times New Roman" panose="02020603050405020304" pitchFamily="18" charset="0"/>
                <a:cs typeface="Times New Roman" panose="02020603050405020304" pitchFamily="18" charset="0"/>
              </a:rPr>
              <a:t>, </a:t>
            </a:r>
            <a:r>
              <a:rPr lang="en-US" altLang="el-GR" i="1" dirty="0">
                <a:solidFill>
                  <a:srgbClr val="002060"/>
                </a:solidFill>
                <a:latin typeface="Times New Roman" panose="02020603050405020304" pitchFamily="18" charset="0"/>
                <a:cs typeface="Times New Roman" panose="02020603050405020304" pitchFamily="18" charset="0"/>
              </a:rPr>
              <a:t>7</a:t>
            </a:r>
            <a:r>
              <a:rPr lang="en-US" altLang="el-GR" dirty="0">
                <a:solidFill>
                  <a:srgbClr val="002060"/>
                </a:solidFill>
                <a:latin typeface="Times New Roman" panose="02020603050405020304" pitchFamily="18" charset="0"/>
                <a:cs typeface="Times New Roman" panose="02020603050405020304" pitchFamily="18" charset="0"/>
              </a:rPr>
              <a:t>(3), 51-72. Presented at: ASEE Annual Conference and Exposition. New Orleans, June 2016. </a:t>
            </a:r>
            <a:endParaRPr lang="el-GR" altLang="el-GR" dirty="0">
              <a:solidFill>
                <a:srgbClr val="002060"/>
              </a:solidFill>
              <a:latin typeface="Times New Roman" panose="02020603050405020304" pitchFamily="18" charset="0"/>
              <a:cs typeface="Times New Roman" panose="02020603050405020304"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188260"/>
            <a:ext cx="8982635" cy="1446528"/>
          </a:xfrm>
        </p:spPr>
        <p:txBody>
          <a:bodyPr>
            <a:normAutofit fontScale="90000"/>
          </a:bodyPr>
          <a:lstStyle/>
          <a:p>
            <a:r>
              <a:rPr lang="el-GR" altLang="el-GR" b="1" dirty="0"/>
              <a:t>Η Υπολογιστική Επιστήμη</a:t>
            </a:r>
            <a:br>
              <a:rPr lang="el-GR" altLang="el-GR" b="1" dirty="0"/>
            </a:br>
            <a:r>
              <a:rPr lang="el-GR" altLang="el-GR" b="1" dirty="0"/>
              <a:t>Το Υπολογιστικό Πείραμα</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578224" y="1578705"/>
            <a:ext cx="10596281" cy="4571188"/>
          </a:xfrm>
          <a:prstGeom prst="rect">
            <a:avLst/>
          </a:prstGeom>
        </p:spPr>
        <p:txBody>
          <a:bodyPr wrap="square">
            <a:spAutoFit/>
          </a:bodyPr>
          <a:lstStyle/>
          <a:p>
            <a:pPr>
              <a:lnSpc>
                <a:spcPct val="115000"/>
              </a:lnSpc>
              <a:spcBef>
                <a:spcPts val="425"/>
              </a:spcBef>
              <a:buFontTx/>
              <a:buNone/>
            </a:pPr>
            <a:r>
              <a:rPr lang="el-GR" altLang="el-GR" sz="2400" dirty="0" smtClean="0">
                <a:solidFill>
                  <a:srgbClr val="FF0000"/>
                </a:solidFill>
                <a:cs typeface="Times New Roman" panose="02020603050405020304" pitchFamily="18" charset="0"/>
              </a:rPr>
              <a:t>Ερώτηση</a:t>
            </a:r>
            <a:endParaRPr lang="el-GR" altLang="el-GR" sz="2400" dirty="0">
              <a:solidFill>
                <a:srgbClr val="FF0000"/>
              </a:solidFill>
              <a:cs typeface="Times New Roman" panose="02020603050405020304" pitchFamily="18" charset="0"/>
            </a:endParaRPr>
          </a:p>
          <a:p>
            <a:pPr>
              <a:lnSpc>
                <a:spcPct val="115000"/>
              </a:lnSpc>
              <a:spcBef>
                <a:spcPts val="425"/>
              </a:spcBef>
              <a:buFontTx/>
              <a:buNone/>
            </a:pPr>
            <a:r>
              <a:rPr lang="el-GR" altLang="el-GR" sz="2400" dirty="0" smtClean="0">
                <a:cs typeface="Times New Roman" panose="02020603050405020304" pitchFamily="18" charset="0"/>
              </a:rPr>
              <a:t>Αν </a:t>
            </a:r>
            <a:r>
              <a:rPr lang="el-GR" altLang="el-GR" sz="2400" dirty="0">
                <a:cs typeface="Times New Roman" panose="02020603050405020304" pitchFamily="18" charset="0"/>
              </a:rPr>
              <a:t>πραγματοποιούσαμε το πείραμα  για τον Νόμο του </a:t>
            </a:r>
            <a:r>
              <a:rPr lang="en-US" altLang="el-GR" sz="2400" dirty="0">
                <a:cs typeface="Times New Roman" panose="02020603050405020304" pitchFamily="18" charset="0"/>
              </a:rPr>
              <a:t>Ohm </a:t>
            </a:r>
            <a:r>
              <a:rPr lang="el-GR" altLang="el-GR" sz="2400" dirty="0">
                <a:cs typeface="Times New Roman" panose="02020603050405020304" pitchFamily="18" charset="0"/>
              </a:rPr>
              <a:t>με α) μαθησιακά αντικείμενα από αποθετήρια(π.χ. </a:t>
            </a:r>
            <a:r>
              <a:rPr lang="en-US" altLang="el-GR" sz="2400" dirty="0" err="1">
                <a:cs typeface="Times New Roman" panose="02020603050405020304" pitchFamily="18" charset="0"/>
              </a:rPr>
              <a:t>Phet</a:t>
            </a:r>
            <a:r>
              <a:rPr lang="en-US" altLang="el-GR" sz="2400" dirty="0">
                <a:cs typeface="Times New Roman" panose="02020603050405020304" pitchFamily="18" charset="0"/>
              </a:rPr>
              <a:t>, </a:t>
            </a:r>
            <a:r>
              <a:rPr lang="en-US" altLang="el-GR" sz="2400" dirty="0" err="1">
                <a:cs typeface="Times New Roman" panose="02020603050405020304" pitchFamily="18" charset="0"/>
              </a:rPr>
              <a:t>photodentro</a:t>
            </a:r>
            <a:r>
              <a:rPr lang="en-US" altLang="el-GR" sz="2400" dirty="0">
                <a:cs typeface="Times New Roman" panose="02020603050405020304" pitchFamily="18" charset="0"/>
              </a:rPr>
              <a:t>) </a:t>
            </a:r>
            <a:r>
              <a:rPr lang="el-GR" altLang="el-GR" sz="2400" dirty="0">
                <a:cs typeface="Times New Roman" panose="02020603050405020304" pitchFamily="18" charset="0"/>
              </a:rPr>
              <a:t>και β</a:t>
            </a:r>
            <a:r>
              <a:rPr lang="el-GR" altLang="el-GR" sz="2400" dirty="0" smtClean="0">
                <a:cs typeface="Times New Roman" panose="02020603050405020304" pitchFamily="18" charset="0"/>
              </a:rPr>
              <a:t>) στο </a:t>
            </a:r>
            <a:r>
              <a:rPr lang="el-GR" altLang="el-GR" sz="2400" dirty="0">
                <a:cs typeface="Times New Roman" panose="02020603050405020304" pitchFamily="18" charset="0"/>
              </a:rPr>
              <a:t>φυσικό εργαστήριο, </a:t>
            </a:r>
            <a:endParaRPr lang="el-GR" altLang="el-GR" sz="2400" dirty="0">
              <a:cs typeface="Times New Roman" panose="02020603050405020304" pitchFamily="18" charset="0"/>
            </a:endParaRPr>
          </a:p>
          <a:p>
            <a:pPr>
              <a:lnSpc>
                <a:spcPct val="115000"/>
              </a:lnSpc>
              <a:spcBef>
                <a:spcPts val="425"/>
              </a:spcBef>
              <a:buFontTx/>
              <a:buNone/>
            </a:pPr>
            <a:r>
              <a:rPr lang="el-GR" altLang="el-GR" sz="2400" dirty="0">
                <a:ea typeface="Calibri" panose="020F0502020204030204" charset="0"/>
                <a:cs typeface="Times New Roman" panose="02020603050405020304" pitchFamily="18" charset="0"/>
              </a:rPr>
              <a:t>Θα παίρναμε τα ίδια αποτελέσματα στις μετρήσεις</a:t>
            </a:r>
            <a:r>
              <a:rPr lang="en-US" altLang="el-GR" sz="2400" dirty="0">
                <a:ea typeface="Calibri" panose="020F0502020204030204" charset="0"/>
                <a:cs typeface="Times New Roman" panose="02020603050405020304" pitchFamily="18" charset="0"/>
              </a:rPr>
              <a:t>;</a:t>
            </a:r>
            <a:endParaRPr lang="en-US" altLang="el-GR" sz="2400" dirty="0">
              <a:ea typeface="Calibri" panose="020F0502020204030204" charset="0"/>
              <a:cs typeface="Times New Roman" panose="02020603050405020304" pitchFamily="18" charset="0"/>
            </a:endParaRPr>
          </a:p>
          <a:p>
            <a:pPr>
              <a:lnSpc>
                <a:spcPct val="115000"/>
              </a:lnSpc>
              <a:spcBef>
                <a:spcPts val="425"/>
              </a:spcBef>
              <a:buFontTx/>
              <a:buNone/>
            </a:pPr>
            <a:endParaRPr lang="el-GR" altLang="el-GR" sz="2400" dirty="0" smtClean="0">
              <a:solidFill>
                <a:srgbClr val="FF0000"/>
              </a:solidFill>
              <a:ea typeface="Calibri" panose="020F0502020204030204" charset="0"/>
              <a:cs typeface="Times New Roman" panose="02020603050405020304" pitchFamily="18" charset="0"/>
            </a:endParaRPr>
          </a:p>
          <a:p>
            <a:pPr>
              <a:lnSpc>
                <a:spcPct val="115000"/>
              </a:lnSpc>
              <a:spcBef>
                <a:spcPts val="425"/>
              </a:spcBef>
              <a:buFontTx/>
              <a:buNone/>
            </a:pPr>
            <a:r>
              <a:rPr lang="el-GR" altLang="el-GR" sz="2400" dirty="0" smtClean="0">
                <a:solidFill>
                  <a:srgbClr val="FF0000"/>
                </a:solidFill>
                <a:ea typeface="Calibri" panose="020F0502020204030204" charset="0"/>
                <a:cs typeface="Times New Roman" panose="02020603050405020304" pitchFamily="18" charset="0"/>
              </a:rPr>
              <a:t>Απάντηση</a:t>
            </a:r>
            <a:r>
              <a:rPr lang="en-US" altLang="el-GR" sz="2400" dirty="0" smtClean="0">
                <a:solidFill>
                  <a:srgbClr val="FF0000"/>
                </a:solidFill>
                <a:ea typeface="Calibri" panose="020F0502020204030204" charset="0"/>
                <a:cs typeface="Times New Roman" panose="02020603050405020304" pitchFamily="18" charset="0"/>
              </a:rPr>
              <a:t> </a:t>
            </a:r>
            <a:endParaRPr lang="el-GR" altLang="el-GR" sz="2400" dirty="0" smtClean="0">
              <a:solidFill>
                <a:srgbClr val="FF0000"/>
              </a:solidFill>
              <a:ea typeface="Calibri" panose="020F0502020204030204" charset="0"/>
              <a:cs typeface="Times New Roman" panose="02020603050405020304" pitchFamily="18" charset="0"/>
            </a:endParaRPr>
          </a:p>
          <a:p>
            <a:pPr>
              <a:lnSpc>
                <a:spcPct val="115000"/>
              </a:lnSpc>
              <a:spcBef>
                <a:spcPts val="425"/>
              </a:spcBef>
              <a:buFontTx/>
              <a:buNone/>
            </a:pPr>
            <a:r>
              <a:rPr lang="el-GR" altLang="el-GR" sz="2400" dirty="0" smtClean="0">
                <a:solidFill>
                  <a:srgbClr val="FF0000"/>
                </a:solidFill>
                <a:ea typeface="Calibri" panose="020F0502020204030204" charset="0"/>
                <a:cs typeface="Times New Roman" panose="02020603050405020304" pitchFamily="18" charset="0"/>
              </a:rPr>
              <a:t>Όχι</a:t>
            </a:r>
            <a:r>
              <a:rPr lang="el-GR" altLang="el-GR" sz="2400" dirty="0">
                <a:solidFill>
                  <a:srgbClr val="FF0000"/>
                </a:solidFill>
                <a:ea typeface="Calibri" panose="020F0502020204030204" charset="0"/>
                <a:cs typeface="Times New Roman" panose="02020603050405020304" pitchFamily="18" charset="0"/>
              </a:rPr>
              <a:t>. </a:t>
            </a:r>
            <a:r>
              <a:rPr lang="el-GR" altLang="el-GR" sz="2400" dirty="0">
                <a:ea typeface="Calibri" panose="020F0502020204030204" charset="0"/>
                <a:cs typeface="Times New Roman" panose="02020603050405020304" pitchFamily="18" charset="0"/>
              </a:rPr>
              <a:t>Γιατί υπάρχουν σφάλματα που στα εικονικά εργαστήρια δεν «φαίνονται». Άρα υπάρχει η ανάγκη για ένα πείραμα στον ΗΥ που να είναι «ισοδύναμο» με το φυσικό πείραμα. Αυτό θα μπορούσε να γίνει μέσω του Υπολογιστικού πειράματος.</a:t>
            </a:r>
            <a:endParaRPr lang="el-GR" altLang="el-GR" sz="2000" dirty="0">
              <a:ea typeface="Calibri" panose="020F050202020403020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0"/>
            <a:ext cx="8982635" cy="1613647"/>
          </a:xfrm>
        </p:spPr>
        <p:txBody>
          <a:bodyPr>
            <a:normAutofit fontScale="90000"/>
          </a:bodyPr>
          <a:lstStyle/>
          <a:p>
            <a:r>
              <a:rPr lang="el-GR" altLang="el-GR" b="1" dirty="0"/>
              <a:t>Η Υπολογιστική Επιστήμη</a:t>
            </a:r>
            <a:br>
              <a:rPr lang="el-GR" altLang="el-GR" b="1" dirty="0"/>
            </a:br>
            <a:r>
              <a:rPr lang="el-GR" altLang="el-GR" b="1" dirty="0"/>
              <a:t>Το Υπολογιστικό Πείραμα</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11" name="Εικόνα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36975" y="1842247"/>
            <a:ext cx="8453437" cy="49081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1492624"/>
          </a:xfrm>
        </p:spPr>
        <p:txBody>
          <a:bodyPr>
            <a:normAutofit/>
          </a:bodyPr>
          <a:lstStyle/>
          <a:p>
            <a:r>
              <a:rPr lang="el-GR" altLang="el-GR" b="1" dirty="0" smtClean="0"/>
              <a:t>Επιστημολογία</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062445" y="2716280"/>
            <a:ext cx="9953897" cy="2677656"/>
          </a:xfrm>
          <a:prstGeom prst="rect">
            <a:avLst/>
          </a:prstGeom>
        </p:spPr>
        <p:txBody>
          <a:bodyPr wrap="square">
            <a:spAutoFit/>
          </a:bodyPr>
          <a:lstStyle/>
          <a:p>
            <a:r>
              <a:rPr lang="el-GR" altLang="el-GR" sz="2400" b="1" dirty="0">
                <a:cs typeface="Times New Roman" panose="02020603050405020304" pitchFamily="18" charset="0"/>
              </a:rPr>
              <a:t>Η Επιστημολογία </a:t>
            </a:r>
            <a:r>
              <a:rPr lang="el-GR" altLang="el-GR" sz="2400" b="1" dirty="0" smtClean="0">
                <a:cs typeface="Times New Roman" panose="02020603050405020304" pitchFamily="18" charset="0"/>
              </a:rPr>
              <a:t>ή </a:t>
            </a:r>
            <a:r>
              <a:rPr lang="el-GR" sz="2400" b="1" dirty="0" err="1" smtClean="0">
                <a:cs typeface="Times New Roman" panose="02020603050405020304" pitchFamily="18" charset="0"/>
              </a:rPr>
              <a:t>γνωσολογία</a:t>
            </a:r>
            <a:r>
              <a:rPr lang="el-GR" sz="2400" b="1" dirty="0">
                <a:cs typeface="Times New Roman" panose="02020603050405020304" pitchFamily="18" charset="0"/>
              </a:rPr>
              <a:t> </a:t>
            </a:r>
            <a:r>
              <a:rPr lang="el-GR" sz="2400" dirty="0" smtClean="0">
                <a:cs typeface="Times New Roman" panose="02020603050405020304" pitchFamily="18" charset="0"/>
              </a:rPr>
              <a:t>είναι </a:t>
            </a:r>
            <a:r>
              <a:rPr lang="el-GR" sz="2400" dirty="0">
                <a:cs typeface="Times New Roman" panose="02020603050405020304" pitchFamily="18" charset="0"/>
              </a:rPr>
              <a:t>κλάδος της φιλοσοφίας που μελετάει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την </a:t>
            </a:r>
            <a:r>
              <a:rPr lang="el-GR" sz="2400" dirty="0">
                <a:cs typeface="Times New Roman" panose="02020603050405020304" pitchFamily="18" charset="0"/>
              </a:rPr>
              <a:t>ουσία,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τις </a:t>
            </a:r>
            <a:r>
              <a:rPr lang="el-GR" sz="2400" dirty="0">
                <a:cs typeface="Times New Roman" panose="02020603050405020304" pitchFamily="18" charset="0"/>
              </a:rPr>
              <a:t>μορφές,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τις </a:t>
            </a:r>
            <a:r>
              <a:rPr lang="el-GR" sz="2400" dirty="0">
                <a:cs typeface="Times New Roman" panose="02020603050405020304" pitchFamily="18" charset="0"/>
              </a:rPr>
              <a:t>πηγές,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τις </a:t>
            </a:r>
            <a:r>
              <a:rPr lang="el-GR" sz="2400" dirty="0">
                <a:cs typeface="Times New Roman" panose="02020603050405020304" pitchFamily="18" charset="0"/>
              </a:rPr>
              <a:t>δυνατότητες,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την </a:t>
            </a:r>
            <a:r>
              <a:rPr lang="el-GR" sz="2400" dirty="0">
                <a:cs typeface="Times New Roman" panose="02020603050405020304" pitchFamily="18" charset="0"/>
              </a:rPr>
              <a:t>αξία και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τα </a:t>
            </a:r>
            <a:r>
              <a:rPr lang="el-GR" sz="2400" dirty="0">
                <a:cs typeface="Times New Roman" panose="02020603050405020304" pitchFamily="18" charset="0"/>
              </a:rPr>
              <a:t>όρια της αληθινής γνώσης του εξωτερικού κόσμου και </a:t>
            </a:r>
            <a:r>
              <a:rPr lang="el-GR" sz="2400" dirty="0" smtClean="0">
                <a:cs typeface="Times New Roman" panose="02020603050405020304" pitchFamily="18" charset="0"/>
              </a:rPr>
              <a:t>του Εγώ. </a:t>
            </a:r>
            <a:r>
              <a:rPr lang="el-GR" sz="2400" dirty="0">
                <a:cs typeface="Times New Roman" panose="02020603050405020304" pitchFamily="18" charset="0"/>
              </a:rPr>
              <a:t> </a:t>
            </a:r>
            <a:endParaRPr lang="el-GR" altLang="el-GR" sz="2400"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120015"/>
            <a:ext cx="8982635" cy="1492624"/>
          </a:xfrm>
        </p:spPr>
        <p:txBody>
          <a:bodyPr>
            <a:normAutofit fontScale="90000"/>
          </a:bodyPr>
          <a:lstStyle/>
          <a:p>
            <a:r>
              <a:rPr lang="el-GR" altLang="el-GR" sz="4445" b="1" dirty="0"/>
              <a:t>Η Επιστημολογία της Τεχνολογίας </a:t>
            </a:r>
            <a:r>
              <a:rPr lang="el-GR" altLang="el-GR" sz="4445" b="1" dirty="0" smtClean="0"/>
              <a:t>και </a:t>
            </a:r>
            <a:r>
              <a:rPr lang="el-GR" altLang="el-GR" sz="4445" b="1" dirty="0"/>
              <a:t>της  Μηχανικής</a:t>
            </a:r>
            <a:r>
              <a:rPr lang="el-GR" altLang="el-GR" b="1" dirty="0"/>
              <a:t> </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37882" y="1706085"/>
            <a:ext cx="11376212" cy="4893647"/>
          </a:xfrm>
          <a:prstGeom prst="rect">
            <a:avLst/>
          </a:prstGeom>
        </p:spPr>
        <p:txBody>
          <a:bodyPr wrap="square">
            <a:spAutoFit/>
          </a:bodyPr>
          <a:lstStyle/>
          <a:p>
            <a:pPr>
              <a:buFont typeface="Arial" panose="020B0604020202020204" pitchFamily="34" charset="0"/>
              <a:buNone/>
            </a:pPr>
            <a:r>
              <a:rPr lang="el-GR" altLang="el-GR" sz="2400" b="1" dirty="0">
                <a:solidFill>
                  <a:srgbClr val="FF0000"/>
                </a:solidFill>
                <a:cs typeface="Times New Roman" panose="02020603050405020304" pitchFamily="18" charset="0"/>
              </a:rPr>
              <a:t>Η Επιστημολογία της Τεχνολογίας </a:t>
            </a:r>
            <a:endParaRPr lang="el-GR" altLang="el-GR" sz="2400" b="1" dirty="0">
              <a:solidFill>
                <a:srgbClr val="FF0000"/>
              </a:solidFill>
              <a:cs typeface="Times New Roman" panose="02020603050405020304" pitchFamily="18" charset="0"/>
            </a:endParaRPr>
          </a:p>
          <a:p>
            <a:pPr>
              <a:buFont typeface="Arial" panose="020B0604020202020204" pitchFamily="34" charset="0"/>
              <a:buNone/>
            </a:pPr>
            <a:r>
              <a:rPr lang="el-GR" altLang="el-GR" sz="2400" dirty="0">
                <a:solidFill>
                  <a:srgbClr val="002060"/>
                </a:solidFill>
                <a:cs typeface="Times New Roman" panose="02020603050405020304" pitchFamily="18" charset="0"/>
              </a:rPr>
              <a:t> </a:t>
            </a:r>
            <a:endParaRPr lang="el-GR" altLang="el-GR" sz="2400" dirty="0">
              <a:solidFill>
                <a:srgbClr val="002060"/>
              </a:solidFill>
              <a:cs typeface="Times New Roman" panose="02020603050405020304" pitchFamily="18" charset="0"/>
            </a:endParaRPr>
          </a:p>
          <a:p>
            <a:pPr>
              <a:buFont typeface="Arial" panose="020B0604020202020204" pitchFamily="34" charset="0"/>
              <a:buNone/>
            </a:pPr>
            <a:r>
              <a:rPr lang="el-GR" altLang="el-GR" sz="2400" dirty="0">
                <a:cs typeface="Times New Roman" panose="02020603050405020304" pitchFamily="18" charset="0"/>
              </a:rPr>
              <a:t>Σύμφωνα με τους  </a:t>
            </a:r>
            <a:r>
              <a:rPr lang="en-US" altLang="el-GR" sz="2400" dirty="0" err="1">
                <a:cs typeface="Times New Roman" panose="02020603050405020304" pitchFamily="18" charset="0"/>
              </a:rPr>
              <a:t>Kroes</a:t>
            </a:r>
            <a:r>
              <a:rPr lang="el-GR" altLang="el-GR" sz="2400" dirty="0">
                <a:cs typeface="Times New Roman" panose="02020603050405020304" pitchFamily="18" charset="0"/>
              </a:rPr>
              <a:t> &amp; </a:t>
            </a:r>
            <a:r>
              <a:rPr lang="en-US" altLang="el-GR" sz="2400" dirty="0">
                <a:cs typeface="Times New Roman" panose="02020603050405020304" pitchFamily="18" charset="0"/>
              </a:rPr>
              <a:t>Van de </a:t>
            </a:r>
            <a:r>
              <a:rPr lang="en-US" altLang="el-GR" sz="2400" dirty="0" err="1">
                <a:cs typeface="Times New Roman" panose="02020603050405020304" pitchFamily="18" charset="0"/>
              </a:rPr>
              <a:t>Poel</a:t>
            </a:r>
            <a:r>
              <a:rPr lang="el-GR" altLang="el-GR" sz="2400" dirty="0">
                <a:cs typeface="Times New Roman" panose="02020603050405020304" pitchFamily="18" charset="0"/>
              </a:rPr>
              <a:t> (2009), μπορούν να αποδοθούν δυο </a:t>
            </a:r>
            <a:r>
              <a:rPr lang="el-GR" altLang="el-GR" sz="2400" dirty="0" smtClean="0">
                <a:cs typeface="Times New Roman" panose="02020603050405020304" pitchFamily="18" charset="0"/>
              </a:rPr>
              <a:t>νοήματα </a:t>
            </a:r>
            <a:r>
              <a:rPr lang="el-GR" altLang="el-GR" sz="2400" dirty="0">
                <a:cs typeface="Times New Roman" panose="02020603050405020304" pitchFamily="18" charset="0"/>
              </a:rPr>
              <a:t>στην </a:t>
            </a:r>
            <a:r>
              <a:rPr lang="el-GR" altLang="el-GR" sz="2400" dirty="0" smtClean="0">
                <a:cs typeface="Times New Roman" panose="02020603050405020304" pitchFamily="18" charset="0"/>
              </a:rPr>
              <a:t>Τεχνολογία (</a:t>
            </a:r>
            <a:r>
              <a:rPr lang="en-US" altLang="el-GR" sz="2400" dirty="0">
                <a:cs typeface="Times New Roman" panose="02020603050405020304" pitchFamily="18" charset="0"/>
              </a:rPr>
              <a:t>Technology</a:t>
            </a:r>
            <a:r>
              <a:rPr lang="el-GR" altLang="el-GR" sz="2400" dirty="0">
                <a:cs typeface="Times New Roman" panose="02020603050405020304" pitchFamily="18" charset="0"/>
              </a:rPr>
              <a:t>): </a:t>
            </a:r>
            <a:endParaRPr lang="el-GR" altLang="el-GR" sz="2400" dirty="0">
              <a:cs typeface="Times New Roman" panose="02020603050405020304" pitchFamily="18" charset="0"/>
            </a:endParaRPr>
          </a:p>
          <a:p>
            <a:pPr marL="342900" indent="-342900">
              <a:buFont typeface="Arial" panose="020B0604020202020204" pitchFamily="34" charset="0"/>
              <a:buChar char="•"/>
            </a:pPr>
            <a:r>
              <a:rPr lang="el-GR" altLang="el-GR" sz="2400" dirty="0" smtClean="0">
                <a:cs typeface="Times New Roman" panose="02020603050405020304" pitchFamily="18" charset="0"/>
              </a:rPr>
              <a:t>Η </a:t>
            </a:r>
            <a:r>
              <a:rPr lang="el-GR" altLang="el-GR" sz="2400" dirty="0">
                <a:cs typeface="Times New Roman" panose="02020603050405020304" pitchFamily="18" charset="0"/>
              </a:rPr>
              <a:t>Τεχνολογία ως διαδικασία/δραστηριότητα, η οποία περιλαμβάνει την συλλογή διαδικασιών σχεδίασης, </a:t>
            </a:r>
            <a:r>
              <a:rPr lang="el-GR" altLang="el-GR" sz="2400" dirty="0" smtClean="0">
                <a:cs typeface="Times New Roman" panose="02020603050405020304" pitchFamily="18" charset="0"/>
              </a:rPr>
              <a:t>ανάπτυξης και </a:t>
            </a:r>
            <a:r>
              <a:rPr lang="el-GR" altLang="el-GR" sz="2400" dirty="0">
                <a:cs typeface="Times New Roman" panose="02020603050405020304" pitchFamily="18" charset="0"/>
              </a:rPr>
              <a:t>παραγωγής τεχνικών </a:t>
            </a:r>
            <a:r>
              <a:rPr lang="el-GR" altLang="el-GR" sz="2400" dirty="0" smtClean="0">
                <a:cs typeface="Times New Roman" panose="02020603050405020304" pitchFamily="18" charset="0"/>
              </a:rPr>
              <a:t>κατασκευών</a:t>
            </a:r>
            <a:r>
              <a:rPr lang="en-US" altLang="el-GR" sz="2400" dirty="0" smtClean="0">
                <a:cs typeface="Times New Roman" panose="02020603050405020304" pitchFamily="18" charset="0"/>
              </a:rPr>
              <a:t> </a:t>
            </a:r>
            <a:r>
              <a:rPr lang="el-GR" altLang="el-GR" sz="2400" dirty="0" smtClean="0">
                <a:cs typeface="Times New Roman" panose="02020603050405020304" pitchFamily="18" charset="0"/>
              </a:rPr>
              <a:t>/</a:t>
            </a:r>
            <a:r>
              <a:rPr lang="en-US" altLang="el-GR" sz="2400" dirty="0" smtClean="0">
                <a:cs typeface="Times New Roman" panose="02020603050405020304" pitchFamily="18" charset="0"/>
              </a:rPr>
              <a:t> </a:t>
            </a:r>
            <a:r>
              <a:rPr lang="el-GR" altLang="el-GR" sz="2400" dirty="0" smtClean="0">
                <a:cs typeface="Times New Roman" panose="02020603050405020304" pitchFamily="18" charset="0"/>
              </a:rPr>
              <a:t>τεχνουργημάτων </a:t>
            </a:r>
            <a:r>
              <a:rPr lang="el-GR" altLang="el-GR" sz="2400" dirty="0">
                <a:cs typeface="Times New Roman" panose="02020603050405020304" pitchFamily="18" charset="0"/>
              </a:rPr>
              <a:t>(</a:t>
            </a:r>
            <a:r>
              <a:rPr lang="en-US" altLang="el-GR" sz="2400" dirty="0">
                <a:cs typeface="Times New Roman" panose="02020603050405020304" pitchFamily="18" charset="0"/>
              </a:rPr>
              <a:t>artifacts</a:t>
            </a:r>
            <a:r>
              <a:rPr lang="el-GR" altLang="el-GR" sz="2400" dirty="0">
                <a:cs typeface="Times New Roman" panose="02020603050405020304" pitchFamily="18" charset="0"/>
              </a:rPr>
              <a:t>) </a:t>
            </a:r>
            <a:endParaRPr lang="el-GR" altLang="el-GR" sz="2400" dirty="0">
              <a:cs typeface="Times New Roman" panose="02020603050405020304" pitchFamily="18" charset="0"/>
            </a:endParaRPr>
          </a:p>
          <a:p>
            <a:pPr marL="342900" indent="-342900">
              <a:buFont typeface="Arial" panose="020B0604020202020204" pitchFamily="34" charset="0"/>
              <a:buChar char="•"/>
            </a:pPr>
            <a:r>
              <a:rPr lang="el-GR" altLang="el-GR" sz="2400" dirty="0" smtClean="0">
                <a:cs typeface="Times New Roman" panose="02020603050405020304" pitchFamily="18" charset="0"/>
              </a:rPr>
              <a:t>Η </a:t>
            </a:r>
            <a:r>
              <a:rPr lang="el-GR" altLang="el-GR" sz="2400" dirty="0">
                <a:cs typeface="Times New Roman" panose="02020603050405020304" pitchFamily="18" charset="0"/>
              </a:rPr>
              <a:t>Τεχνολογία ως προϊόν, δηλαδή συλλογή «</a:t>
            </a:r>
            <a:r>
              <a:rPr lang="el-GR" altLang="el-GR" sz="2400" i="1" dirty="0">
                <a:cs typeface="Times New Roman" panose="02020603050405020304" pitchFamily="18" charset="0"/>
              </a:rPr>
              <a:t>τεχνουργημάτων»(</a:t>
            </a:r>
            <a:r>
              <a:rPr lang="en-US" altLang="el-GR" sz="2400" i="1" dirty="0">
                <a:cs typeface="Times New Roman" panose="02020603050405020304" pitchFamily="18" charset="0"/>
              </a:rPr>
              <a:t>artifacts</a:t>
            </a:r>
            <a:r>
              <a:rPr lang="el-GR" altLang="el-GR" sz="2400" i="1" dirty="0" smtClean="0">
                <a:cs typeface="Times New Roman" panose="02020603050405020304" pitchFamily="18" charset="0"/>
              </a:rPr>
              <a:t>). </a:t>
            </a:r>
            <a:r>
              <a:rPr lang="el-GR" altLang="el-GR" sz="2400" dirty="0" smtClean="0">
                <a:cs typeface="Times New Roman" panose="02020603050405020304" pitchFamily="18" charset="0"/>
              </a:rPr>
              <a:t> </a:t>
            </a:r>
            <a:endParaRPr lang="en-US" altLang="el-GR" sz="2400" dirty="0" smtClean="0">
              <a:cs typeface="Times New Roman" panose="02020603050405020304" pitchFamily="18" charset="0"/>
            </a:endParaRPr>
          </a:p>
          <a:p>
            <a:pPr marL="360045"/>
            <a:r>
              <a:rPr lang="el-GR" altLang="el-GR" sz="2400" dirty="0" smtClean="0">
                <a:cs typeface="Times New Roman" panose="02020603050405020304" pitchFamily="18" charset="0"/>
              </a:rPr>
              <a:t>Στην </a:t>
            </a:r>
            <a:r>
              <a:rPr lang="el-GR" altLang="el-GR" sz="2400" dirty="0">
                <a:cs typeface="Times New Roman" panose="02020603050405020304" pitchFamily="18" charset="0"/>
              </a:rPr>
              <a:t>έκθεση της Επιτροπής</a:t>
            </a:r>
            <a:r>
              <a:rPr lang="en-US" altLang="el-GR" sz="2400" dirty="0">
                <a:cs typeface="Times New Roman" panose="02020603050405020304" pitchFamily="18" charset="0"/>
              </a:rPr>
              <a:t>   International Technology Education Association (ITEEA),  </a:t>
            </a:r>
            <a:r>
              <a:rPr lang="en-US" altLang="el-GR" sz="2400" u="sng" dirty="0">
                <a:cs typeface="Times New Roman" panose="02020603050405020304" pitchFamily="18" charset="0"/>
                <a:hlinkClick r:id="rId2"/>
              </a:rPr>
              <a:t>https://</a:t>
            </a:r>
            <a:r>
              <a:rPr lang="en-US" altLang="el-GR" sz="2400" u="sng" dirty="0" smtClean="0">
                <a:cs typeface="Times New Roman" panose="02020603050405020304" pitchFamily="18" charset="0"/>
                <a:hlinkClick r:id="rId2"/>
              </a:rPr>
              <a:t>www.iteea.org/File.aspx?id=67767&amp;v=b26b7852&amp;source=generalSearch</a:t>
            </a:r>
            <a:r>
              <a:rPr lang="el-GR" altLang="el-GR" sz="2400" u="sng" dirty="0" smtClean="0">
                <a:cs typeface="Times New Roman" panose="02020603050405020304" pitchFamily="18" charset="0"/>
              </a:rPr>
              <a:t> </a:t>
            </a:r>
            <a:r>
              <a:rPr lang="el-GR" altLang="el-GR" sz="2400" dirty="0" smtClean="0">
                <a:cs typeface="Times New Roman" panose="02020603050405020304" pitchFamily="18" charset="0"/>
              </a:rPr>
              <a:t>παρουσιάζονται </a:t>
            </a:r>
            <a:r>
              <a:rPr lang="el-GR" altLang="el-GR" sz="2400" dirty="0">
                <a:cs typeface="Times New Roman" panose="02020603050405020304" pitchFamily="18" charset="0"/>
              </a:rPr>
              <a:t>θέματα σχετικά με το περιεχόμενο της «Εκπαίδευσης στην Τεχνολογία» σε πέντε διαστάσεις, όπου η κάθε διάσταση περιλαμβάνει ορισμένους </a:t>
            </a:r>
            <a:r>
              <a:rPr lang="el-GR" altLang="el-GR" sz="2400" dirty="0" smtClean="0">
                <a:cs typeface="Times New Roman" panose="02020603050405020304" pitchFamily="18" charset="0"/>
              </a:rPr>
              <a:t>δείκτες (</a:t>
            </a:r>
            <a:r>
              <a:rPr lang="en-US" altLang="el-GR" sz="2400" dirty="0">
                <a:cs typeface="Times New Roman" panose="02020603050405020304" pitchFamily="18" charset="0"/>
              </a:rPr>
              <a:t>standards</a:t>
            </a:r>
            <a:r>
              <a:rPr lang="el-GR" altLang="el-GR" sz="2400" dirty="0">
                <a:cs typeface="Times New Roman" panose="02020603050405020304" pitchFamily="18" charset="0"/>
              </a:rPr>
              <a:t>).</a:t>
            </a:r>
            <a:endParaRPr lang="el-GR" altLang="el-GR" sz="2400" dirty="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837329" y="0"/>
            <a:ext cx="9186141" cy="995469"/>
          </a:xfrm>
        </p:spPr>
        <p:txBody>
          <a:bodyPr>
            <a:normAutofit fontScale="90000"/>
          </a:bodyPr>
          <a:lstStyle/>
          <a:p>
            <a:r>
              <a:rPr lang="el-GR" altLang="el-GR" b="1" dirty="0"/>
              <a:t>Η Επιστημολογία της </a:t>
            </a:r>
            <a:r>
              <a:rPr lang="el-GR" altLang="el-GR" b="1" dirty="0" smtClean="0"/>
              <a:t>Μηχανικής </a:t>
            </a:r>
            <a:endParaRPr lang="el-GR" dirty="0"/>
          </a:p>
        </p:txBody>
      </p:sp>
      <p:sp>
        <p:nvSpPr>
          <p:cNvPr id="3" name="Υπότιτλος 2"/>
          <p:cNvSpPr>
            <a:spLocks noGrp="1"/>
          </p:cNvSpPr>
          <p:nvPr>
            <p:ph type="subTitle" idx="1"/>
          </p:nvPr>
        </p:nvSpPr>
        <p:spPr>
          <a:xfrm>
            <a:off x="745870" y="1642094"/>
            <a:ext cx="11277600" cy="5215906"/>
          </a:xfrm>
        </p:spPr>
        <p:txBody>
          <a:bodyPr>
            <a:noAutofit/>
          </a:bodyPr>
          <a:lstStyle/>
          <a:p>
            <a:pPr algn="l"/>
            <a:r>
              <a:rPr lang="el-GR" altLang="el-GR" dirty="0">
                <a:solidFill>
                  <a:srgbClr val="FF0000"/>
                </a:solidFill>
                <a:cs typeface="Times New Roman" panose="02020603050405020304" pitchFamily="18" charset="0"/>
              </a:rPr>
              <a:t>Η γνωστική περιοχή των Μηχανικών μπορεί να διαιρεθεί</a:t>
            </a:r>
            <a:r>
              <a:rPr lang="el-GR" altLang="el-GR" dirty="0">
                <a:solidFill>
                  <a:srgbClr val="002060"/>
                </a:solidFill>
                <a:cs typeface="Times New Roman" panose="02020603050405020304" pitchFamily="18" charset="0"/>
              </a:rPr>
              <a:t> </a:t>
            </a:r>
            <a:r>
              <a:rPr lang="el-GR" altLang="el-GR" dirty="0">
                <a:cs typeface="Times New Roman" panose="02020603050405020304" pitchFamily="18" charset="0"/>
              </a:rPr>
              <a:t>στο περιεχόμενο (</a:t>
            </a:r>
            <a:r>
              <a:rPr lang="en-AU" altLang="el-GR" dirty="0">
                <a:cs typeface="Times New Roman" panose="02020603050405020304" pitchFamily="18" charset="0"/>
              </a:rPr>
              <a:t>engineering content</a:t>
            </a:r>
            <a:r>
              <a:rPr lang="el-GR" altLang="el-GR" dirty="0">
                <a:cs typeface="Times New Roman" panose="02020603050405020304" pitchFamily="18" charset="0"/>
              </a:rPr>
              <a:t>)  και στον σχεδιασμό (</a:t>
            </a:r>
            <a:r>
              <a:rPr lang="en-AU" altLang="el-GR" dirty="0">
                <a:cs typeface="Times New Roman" panose="02020603050405020304" pitchFamily="18" charset="0"/>
              </a:rPr>
              <a:t>engineering design</a:t>
            </a:r>
            <a:r>
              <a:rPr lang="el-GR" altLang="el-GR" dirty="0">
                <a:cs typeface="Times New Roman" panose="02020603050405020304" pitchFamily="18" charset="0"/>
              </a:rPr>
              <a:t>). Το περιεχόμενο προκύπτει από την τομή της </a:t>
            </a:r>
            <a:r>
              <a:rPr lang="el-GR" altLang="el-GR" dirty="0" smtClean="0">
                <a:cs typeface="Times New Roman" panose="02020603050405020304" pitchFamily="18" charset="0"/>
              </a:rPr>
              <a:t>Επιστήμης των </a:t>
            </a:r>
            <a:r>
              <a:rPr lang="el-GR" altLang="el-GR" dirty="0">
                <a:cs typeface="Times New Roman" panose="02020603050405020304" pitchFamily="18" charset="0"/>
              </a:rPr>
              <a:t>Μαθηματικών (Φυσικές Επιστήμες) και της ανάγκης να χρησιμοποιηθούν εργαλεία με τα οποία οι Μηχανικοί μπορούν να σχεδιάσουν λύσεις για συγκεκριμένα προβλήματα τα οποία θα υπόκεινται σε συγκεκριμένους περιορισμούς (</a:t>
            </a:r>
            <a:r>
              <a:rPr lang="en-US" altLang="el-GR" dirty="0" err="1">
                <a:cs typeface="Times New Roman" panose="02020603050405020304" pitchFamily="18" charset="0"/>
              </a:rPr>
              <a:t>Shirey</a:t>
            </a:r>
            <a:r>
              <a:rPr lang="el-GR" altLang="el-GR" dirty="0">
                <a:cs typeface="Times New Roman" panose="02020603050405020304" pitchFamily="18" charset="0"/>
              </a:rPr>
              <a:t>, 2017). </a:t>
            </a:r>
            <a:endParaRPr lang="en-US" altLang="el-GR" dirty="0">
              <a:cs typeface="Times New Roman" panose="02020603050405020304" pitchFamily="18" charset="0"/>
            </a:endParaRPr>
          </a:p>
          <a:p>
            <a:pPr algn="l"/>
            <a:r>
              <a:rPr lang="el-GR" altLang="el-GR" dirty="0">
                <a:cs typeface="Times New Roman" panose="02020603050405020304" pitchFamily="18" charset="0"/>
              </a:rPr>
              <a:t>Οι </a:t>
            </a:r>
            <a:r>
              <a:rPr lang="en-AU" altLang="el-GR" dirty="0" err="1" smtClean="0">
                <a:cs typeface="Times New Roman" panose="02020603050405020304" pitchFamily="18" charset="0"/>
              </a:rPr>
              <a:t>Katehi</a:t>
            </a:r>
            <a:r>
              <a:rPr lang="el-GR" altLang="el-GR" dirty="0" smtClean="0">
                <a:cs typeface="Times New Roman" panose="02020603050405020304" pitchFamily="18" charset="0"/>
              </a:rPr>
              <a:t> </a:t>
            </a:r>
            <a:r>
              <a:rPr lang="el-GR" altLang="el-GR" dirty="0">
                <a:cs typeface="Times New Roman" panose="02020603050405020304" pitchFamily="18" charset="0"/>
              </a:rPr>
              <a:t>κ α. </a:t>
            </a:r>
            <a:r>
              <a:rPr lang="en-US" altLang="el-GR" dirty="0" smtClean="0">
                <a:cs typeface="Times New Roman" panose="02020603050405020304" pitchFamily="18" charset="0"/>
              </a:rPr>
              <a:t>(</a:t>
            </a:r>
            <a:r>
              <a:rPr lang="el-GR" altLang="el-GR" dirty="0" smtClean="0">
                <a:cs typeface="Times New Roman" panose="02020603050405020304" pitchFamily="18" charset="0"/>
              </a:rPr>
              <a:t>2009</a:t>
            </a:r>
            <a:r>
              <a:rPr lang="el-GR" altLang="el-GR" dirty="0">
                <a:cs typeface="Times New Roman" panose="02020603050405020304" pitchFamily="18" charset="0"/>
              </a:rPr>
              <a:t>) αναφέρουν ότι «πιθανώς το πιο σημαντικό της Παιδαγωγικής των Μηχανικών είναι ο σχεδιασμός, ο οποίος αποτελεί την βασική προσέγγιση των Μηχανικών για να λύνουν προβλήματα και όταν οι εκπαιδευόμενοι εμπλέκονται με τον σχεδιασμό αναπτύσσουν συγκεκριμένες δεξιότητες και τύπους σκέψεων, όπως η αναλυτική και συνθετική σκέψη». </a:t>
            </a:r>
            <a:endParaRPr lang="el-GR" altLang="el-GR" dirty="0">
              <a:cs typeface="Times New Roman" panose="02020603050405020304" pitchFamily="18" charset="0"/>
            </a:endParaRPr>
          </a:p>
          <a:p>
            <a:pPr algn="l"/>
            <a:r>
              <a:rPr lang="en-AU" altLang="el-GR" sz="1600" dirty="0" err="1" smtClean="0">
                <a:latin typeface="Times New Roman" panose="02020603050405020304" pitchFamily="18" charset="0"/>
                <a:cs typeface="Times New Roman" panose="02020603050405020304" pitchFamily="18" charset="0"/>
              </a:rPr>
              <a:t>Katehi</a:t>
            </a:r>
            <a:r>
              <a:rPr lang="en-AU" altLang="el-GR" sz="1600" dirty="0">
                <a:latin typeface="Times New Roman" panose="02020603050405020304" pitchFamily="18" charset="0"/>
                <a:cs typeface="Times New Roman" panose="02020603050405020304" pitchFamily="18" charset="0"/>
              </a:rPr>
              <a:t>, L., Pearson G., &amp;</a:t>
            </a:r>
            <a:r>
              <a:rPr lang="en-AU" altLang="el-GR" sz="1600" dirty="0" err="1">
                <a:latin typeface="Times New Roman" panose="02020603050405020304" pitchFamily="18" charset="0"/>
                <a:cs typeface="Times New Roman" panose="02020603050405020304" pitchFamily="18" charset="0"/>
              </a:rPr>
              <a:t>Feder</a:t>
            </a:r>
            <a:r>
              <a:rPr lang="en-AU" altLang="el-GR" sz="1600" dirty="0">
                <a:latin typeface="Times New Roman" panose="02020603050405020304" pitchFamily="18" charset="0"/>
                <a:cs typeface="Times New Roman" panose="02020603050405020304" pitchFamily="18" charset="0"/>
              </a:rPr>
              <a:t> M. (2009). Engineering in K-12 education: Understanding the status and improving the prospects. Washington, DC: National Academy of Engineering and National Research Council.</a:t>
            </a:r>
            <a:endParaRPr lang="el-GR" altLang="el-GR" sz="1600" dirty="0">
              <a:latin typeface="Times New Roman" panose="02020603050405020304" pitchFamily="18" charset="0"/>
              <a:cs typeface="Times New Roman" panose="02020603050405020304" pitchFamily="18" charset="0"/>
            </a:endParaRPr>
          </a:p>
          <a:p>
            <a:pPr algn="l"/>
            <a:r>
              <a:rPr lang="en-US" altLang="el-GR" sz="1600" dirty="0" err="1">
                <a:latin typeface="Times New Roman" panose="02020603050405020304" pitchFamily="18" charset="0"/>
                <a:cs typeface="Times New Roman" panose="02020603050405020304" pitchFamily="18" charset="0"/>
              </a:rPr>
              <a:t>Shirey</a:t>
            </a:r>
            <a:r>
              <a:rPr lang="en-US" altLang="el-GR" sz="1600" dirty="0">
                <a:latin typeface="Times New Roman" panose="02020603050405020304" pitchFamily="18" charset="0"/>
                <a:cs typeface="Times New Roman" panose="02020603050405020304" pitchFamily="18" charset="0"/>
              </a:rPr>
              <a:t>, K. (2017).Teacher Productive Resources for Engineering Design Integration in High School Physics Instruction (Fundamental).In: Proceedings of the 2017 ASEE Annual Conference, Columbus, OH, June 2017</a:t>
            </a:r>
            <a:endParaRPr lang="el-GR" altLang="el-GR" sz="1600"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781935" y="-635"/>
            <a:ext cx="9105265" cy="1567815"/>
          </a:xfrm>
        </p:spPr>
        <p:txBody>
          <a:bodyPr>
            <a:normAutofit fontScale="90000"/>
          </a:bodyPr>
          <a:lstStyle/>
          <a:p>
            <a:r>
              <a:rPr lang="el-GR" altLang="el-GR" b="1" dirty="0"/>
              <a:t>Η Επιστημολογία της Μηχανικής </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Ορθογώνιο 8"/>
          <p:cNvSpPr/>
          <p:nvPr/>
        </p:nvSpPr>
        <p:spPr>
          <a:xfrm>
            <a:off x="94130" y="5644224"/>
            <a:ext cx="11268634" cy="1200329"/>
          </a:xfrm>
          <a:prstGeom prst="rect">
            <a:avLst/>
          </a:prstGeom>
        </p:spPr>
        <p:txBody>
          <a:bodyPr wrap="square">
            <a:spAutoFit/>
          </a:bodyPr>
          <a:lstStyle/>
          <a:p>
            <a:pPr>
              <a:buFontTx/>
              <a:buNone/>
            </a:pPr>
            <a:r>
              <a:rPr lang="el-GR" altLang="el-GR" dirty="0" err="1">
                <a:latin typeface="Times New Roman" panose="02020603050405020304" pitchFamily="18" charset="0"/>
                <a:cs typeface="Times New Roman" panose="02020603050405020304" pitchFamily="18" charset="0"/>
              </a:rPr>
              <a:t>Katehi</a:t>
            </a:r>
            <a:r>
              <a:rPr lang="el-GR" altLang="el-GR" dirty="0">
                <a:latin typeface="Times New Roman" panose="02020603050405020304" pitchFamily="18" charset="0"/>
                <a:cs typeface="Times New Roman" panose="02020603050405020304" pitchFamily="18" charset="0"/>
              </a:rPr>
              <a:t>, L., </a:t>
            </a:r>
            <a:r>
              <a:rPr lang="el-GR" altLang="el-GR" dirty="0" err="1">
                <a:latin typeface="Times New Roman" panose="02020603050405020304" pitchFamily="18" charset="0"/>
                <a:cs typeface="Times New Roman" panose="02020603050405020304" pitchFamily="18" charset="0"/>
              </a:rPr>
              <a:t>Pearson</a:t>
            </a:r>
            <a:r>
              <a:rPr lang="el-GR" altLang="el-GR" dirty="0">
                <a:latin typeface="Times New Roman" panose="02020603050405020304" pitchFamily="18" charset="0"/>
                <a:cs typeface="Times New Roman" panose="02020603050405020304" pitchFamily="18" charset="0"/>
              </a:rPr>
              <a:t> G., &amp; </a:t>
            </a:r>
            <a:r>
              <a:rPr lang="el-GR" altLang="el-GR" dirty="0" err="1">
                <a:latin typeface="Times New Roman" panose="02020603050405020304" pitchFamily="18" charset="0"/>
                <a:cs typeface="Times New Roman" panose="02020603050405020304" pitchFamily="18" charset="0"/>
              </a:rPr>
              <a:t>Feder</a:t>
            </a:r>
            <a:r>
              <a:rPr lang="el-GR" altLang="el-GR" dirty="0">
                <a:latin typeface="Times New Roman" panose="02020603050405020304" pitchFamily="18" charset="0"/>
                <a:cs typeface="Times New Roman" panose="02020603050405020304" pitchFamily="18" charset="0"/>
              </a:rPr>
              <a:t> M. (2009). </a:t>
            </a:r>
            <a:r>
              <a:rPr lang="el-GR" altLang="el-GR" dirty="0" err="1">
                <a:latin typeface="Times New Roman" panose="02020603050405020304" pitchFamily="18" charset="0"/>
                <a:cs typeface="Times New Roman" panose="02020603050405020304" pitchFamily="18" charset="0"/>
              </a:rPr>
              <a:t>Engineering</a:t>
            </a:r>
            <a:r>
              <a:rPr lang="el-GR" altLang="el-GR" dirty="0">
                <a:latin typeface="Times New Roman" panose="02020603050405020304" pitchFamily="18" charset="0"/>
                <a:cs typeface="Times New Roman" panose="02020603050405020304" pitchFamily="18" charset="0"/>
              </a:rPr>
              <a:t> in K-12 </a:t>
            </a:r>
            <a:r>
              <a:rPr lang="el-GR" altLang="el-GR" dirty="0" err="1">
                <a:latin typeface="Times New Roman" panose="02020603050405020304" pitchFamily="18" charset="0"/>
                <a:cs typeface="Times New Roman" panose="02020603050405020304" pitchFamily="18" charset="0"/>
              </a:rPr>
              <a:t>education</a:t>
            </a:r>
            <a:r>
              <a:rPr lang="el-GR" altLang="el-GR" dirty="0">
                <a:latin typeface="Times New Roman" panose="02020603050405020304" pitchFamily="18" charset="0"/>
                <a:cs typeface="Times New Roman" panose="02020603050405020304" pitchFamily="18" charset="0"/>
              </a:rPr>
              <a:t>: </a:t>
            </a:r>
            <a:r>
              <a:rPr lang="el-GR" altLang="el-GR" dirty="0" err="1">
                <a:latin typeface="Times New Roman" panose="02020603050405020304" pitchFamily="18" charset="0"/>
                <a:cs typeface="Times New Roman" panose="02020603050405020304" pitchFamily="18" charset="0"/>
              </a:rPr>
              <a:t>Understanding</a:t>
            </a:r>
            <a:r>
              <a:rPr lang="el-GR" altLang="el-GR" dirty="0">
                <a:latin typeface="Times New Roman" panose="02020603050405020304" pitchFamily="18" charset="0"/>
                <a:cs typeface="Times New Roman" panose="02020603050405020304" pitchFamily="18" charset="0"/>
              </a:rPr>
              <a:t> the status and </a:t>
            </a:r>
            <a:r>
              <a:rPr lang="el-GR" altLang="el-GR" dirty="0" err="1">
                <a:latin typeface="Times New Roman" panose="02020603050405020304" pitchFamily="18" charset="0"/>
                <a:cs typeface="Times New Roman" panose="02020603050405020304" pitchFamily="18" charset="0"/>
              </a:rPr>
              <a:t>improving</a:t>
            </a:r>
            <a:r>
              <a:rPr lang="el-GR" altLang="el-GR" dirty="0">
                <a:latin typeface="Times New Roman" panose="02020603050405020304" pitchFamily="18" charset="0"/>
                <a:cs typeface="Times New Roman" panose="02020603050405020304" pitchFamily="18" charset="0"/>
              </a:rPr>
              <a:t> the </a:t>
            </a:r>
            <a:r>
              <a:rPr lang="el-GR" altLang="el-GR" dirty="0" err="1">
                <a:latin typeface="Times New Roman" panose="02020603050405020304" pitchFamily="18" charset="0"/>
                <a:cs typeface="Times New Roman" panose="02020603050405020304" pitchFamily="18" charset="0"/>
              </a:rPr>
              <a:t>prospects</a:t>
            </a:r>
            <a:r>
              <a:rPr lang="el-GR" altLang="el-GR" dirty="0">
                <a:latin typeface="Times New Roman" panose="02020603050405020304" pitchFamily="18" charset="0"/>
                <a:cs typeface="Times New Roman" panose="02020603050405020304" pitchFamily="18" charset="0"/>
              </a:rPr>
              <a:t>. </a:t>
            </a:r>
            <a:r>
              <a:rPr lang="el-GR" altLang="el-GR" dirty="0" err="1">
                <a:latin typeface="Times New Roman" panose="02020603050405020304" pitchFamily="18" charset="0"/>
                <a:cs typeface="Times New Roman" panose="02020603050405020304" pitchFamily="18" charset="0"/>
              </a:rPr>
              <a:t>Washington</a:t>
            </a:r>
            <a:r>
              <a:rPr lang="el-GR" altLang="el-GR" dirty="0">
                <a:latin typeface="Times New Roman" panose="02020603050405020304" pitchFamily="18" charset="0"/>
                <a:cs typeface="Times New Roman" panose="02020603050405020304" pitchFamily="18" charset="0"/>
              </a:rPr>
              <a:t>, DC: </a:t>
            </a:r>
            <a:r>
              <a:rPr lang="el-GR" altLang="el-GR" dirty="0" err="1">
                <a:latin typeface="Times New Roman" panose="02020603050405020304" pitchFamily="18" charset="0"/>
                <a:cs typeface="Times New Roman" panose="02020603050405020304" pitchFamily="18" charset="0"/>
              </a:rPr>
              <a:t>National</a:t>
            </a:r>
            <a:r>
              <a:rPr lang="el-GR" altLang="el-GR" dirty="0">
                <a:latin typeface="Times New Roman" panose="02020603050405020304" pitchFamily="18" charset="0"/>
                <a:cs typeface="Times New Roman" panose="02020603050405020304" pitchFamily="18" charset="0"/>
              </a:rPr>
              <a:t> </a:t>
            </a:r>
            <a:r>
              <a:rPr lang="el-GR" altLang="el-GR" dirty="0" err="1">
                <a:latin typeface="Times New Roman" panose="02020603050405020304" pitchFamily="18" charset="0"/>
                <a:cs typeface="Times New Roman" panose="02020603050405020304" pitchFamily="18" charset="0"/>
              </a:rPr>
              <a:t>Academy</a:t>
            </a:r>
            <a:r>
              <a:rPr lang="el-GR" altLang="el-GR" dirty="0">
                <a:latin typeface="Times New Roman" panose="02020603050405020304" pitchFamily="18" charset="0"/>
                <a:cs typeface="Times New Roman" panose="02020603050405020304" pitchFamily="18" charset="0"/>
              </a:rPr>
              <a:t> of </a:t>
            </a:r>
            <a:r>
              <a:rPr lang="el-GR" altLang="el-GR" dirty="0" err="1">
                <a:latin typeface="Times New Roman" panose="02020603050405020304" pitchFamily="18" charset="0"/>
                <a:cs typeface="Times New Roman" panose="02020603050405020304" pitchFamily="18" charset="0"/>
              </a:rPr>
              <a:t>Engineering</a:t>
            </a:r>
            <a:r>
              <a:rPr lang="el-GR" altLang="el-GR" dirty="0">
                <a:latin typeface="Times New Roman" panose="02020603050405020304" pitchFamily="18" charset="0"/>
                <a:cs typeface="Times New Roman" panose="02020603050405020304" pitchFamily="18" charset="0"/>
              </a:rPr>
              <a:t> and </a:t>
            </a:r>
            <a:r>
              <a:rPr lang="el-GR" altLang="el-GR" dirty="0" err="1">
                <a:latin typeface="Times New Roman" panose="02020603050405020304" pitchFamily="18" charset="0"/>
                <a:cs typeface="Times New Roman" panose="02020603050405020304" pitchFamily="18" charset="0"/>
              </a:rPr>
              <a:t>National</a:t>
            </a:r>
            <a:r>
              <a:rPr lang="el-GR" altLang="el-GR" dirty="0">
                <a:latin typeface="Times New Roman" panose="02020603050405020304" pitchFamily="18" charset="0"/>
                <a:cs typeface="Times New Roman" panose="02020603050405020304" pitchFamily="18" charset="0"/>
              </a:rPr>
              <a:t> Research </a:t>
            </a:r>
            <a:r>
              <a:rPr lang="el-GR" altLang="el-GR" dirty="0" smtClean="0">
                <a:latin typeface="Times New Roman" panose="02020603050405020304" pitchFamily="18" charset="0"/>
                <a:cs typeface="Times New Roman" panose="02020603050405020304" pitchFamily="18" charset="0"/>
              </a:rPr>
              <a:t>Council</a:t>
            </a:r>
            <a:endParaRPr lang="el-GR" altLang="el-GR" dirty="0" smtClean="0">
              <a:latin typeface="Times New Roman" panose="02020603050405020304" pitchFamily="18" charset="0"/>
              <a:cs typeface="Times New Roman" panose="02020603050405020304" pitchFamily="18" charset="0"/>
            </a:endParaRPr>
          </a:p>
          <a:p>
            <a:pPr>
              <a:buFontTx/>
              <a:buNone/>
            </a:pPr>
            <a:r>
              <a:rPr lang="en-US" altLang="el-GR" dirty="0" err="1" smtClean="0">
                <a:latin typeface="Times New Roman" panose="02020603050405020304" pitchFamily="18" charset="0"/>
                <a:cs typeface="Times New Roman" panose="02020603050405020304" pitchFamily="18" charset="0"/>
              </a:rPr>
              <a:t>Shirey</a:t>
            </a:r>
            <a:r>
              <a:rPr lang="en-US" altLang="el-GR" dirty="0">
                <a:latin typeface="Times New Roman" panose="02020603050405020304" pitchFamily="18" charset="0"/>
                <a:cs typeface="Times New Roman" panose="02020603050405020304" pitchFamily="18" charset="0"/>
              </a:rPr>
              <a:t>, K. (2017). </a:t>
            </a:r>
            <a:r>
              <a:rPr lang="en-US" altLang="el-GR" i="1" dirty="0">
                <a:latin typeface="Times New Roman" panose="02020603050405020304" pitchFamily="18" charset="0"/>
                <a:cs typeface="Times New Roman" panose="02020603050405020304" pitchFamily="18" charset="0"/>
              </a:rPr>
              <a:t>Teacher Productive Resources for Engineering Design Integration in High School Physics Instruction (Fundamental). </a:t>
            </a:r>
            <a:r>
              <a:rPr lang="en-US" altLang="el-GR" dirty="0">
                <a:latin typeface="Times New Roman" panose="02020603050405020304" pitchFamily="18" charset="0"/>
                <a:cs typeface="Times New Roman" panose="02020603050405020304" pitchFamily="18" charset="0"/>
              </a:rPr>
              <a:t>In: Proceedings of the 2017 ASEE Annual Conference, Columbus, OH, June 2017</a:t>
            </a:r>
            <a:endParaRPr lang="en-US" altLang="el-GR" dirty="0">
              <a:latin typeface="Times New Roman" panose="02020603050405020304" pitchFamily="18" charset="0"/>
              <a:cs typeface="Times New Roman" panose="02020603050405020304" pitchFamily="18" charset="0"/>
            </a:endParaRPr>
          </a:p>
        </p:txBody>
      </p:sp>
      <p:pic>
        <p:nvPicPr>
          <p:cNvPr id="10" name="Εικόνα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69895" y="1462078"/>
            <a:ext cx="10717306" cy="3934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8"/>
            <a:ext cx="9118905" cy="1467914"/>
          </a:xfrm>
        </p:spPr>
        <p:txBody>
          <a:bodyPr>
            <a:noAutofit/>
          </a:bodyPr>
          <a:lstStyle/>
          <a:p>
            <a:pPr algn="l"/>
            <a:r>
              <a:rPr lang="en-US" altLang="el-GR" sz="4400" b="1" dirty="0"/>
              <a:t>Computing</a:t>
            </a:r>
            <a:r>
              <a:rPr lang="el-GR" altLang="el-GR" sz="4400" b="1" dirty="0"/>
              <a:t>, </a:t>
            </a:r>
            <a:r>
              <a:rPr lang="en-US" altLang="el-GR" sz="4400" b="1" dirty="0"/>
              <a:t>computation, computability </a:t>
            </a:r>
            <a:r>
              <a:rPr lang="el-GR" altLang="el-GR" sz="4400" b="1" dirty="0"/>
              <a:t>και </a:t>
            </a:r>
            <a:r>
              <a:rPr lang="en-US" altLang="el-GR" sz="4400" b="1" dirty="0"/>
              <a:t>computational </a:t>
            </a:r>
            <a:endParaRPr lang="en-US" altLang="el-GR" sz="4400" b="1"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37882" y="1546412"/>
            <a:ext cx="11093823" cy="3939540"/>
          </a:xfrm>
          <a:prstGeom prst="rect">
            <a:avLst/>
          </a:prstGeom>
        </p:spPr>
        <p:txBody>
          <a:bodyPr wrap="square">
            <a:spAutoFit/>
          </a:bodyPr>
          <a:lstStyle/>
          <a:p>
            <a:pPr>
              <a:spcBef>
                <a:spcPct val="0"/>
              </a:spcBef>
              <a:buFontTx/>
              <a:buNone/>
            </a:pPr>
            <a:r>
              <a:rPr lang="el-GR" altLang="el-GR" sz="2800" dirty="0"/>
              <a:t>Στην βιβλιογραφία υπάρχουν αντιφατικές απόψεις σχετικά με τους όρους </a:t>
            </a:r>
            <a:r>
              <a:rPr lang="el-GR" altLang="el-GR" sz="2800" dirty="0" err="1"/>
              <a:t>computing</a:t>
            </a:r>
            <a:r>
              <a:rPr lang="el-GR" altLang="el-GR" sz="2800" dirty="0"/>
              <a:t>, </a:t>
            </a:r>
            <a:r>
              <a:rPr lang="el-GR" altLang="el-GR" sz="2800" dirty="0" err="1"/>
              <a:t>computation</a:t>
            </a:r>
            <a:r>
              <a:rPr lang="el-GR" altLang="el-GR" sz="2800" dirty="0"/>
              <a:t>, </a:t>
            </a:r>
            <a:r>
              <a:rPr lang="el-GR" altLang="el-GR" sz="2800" dirty="0" err="1"/>
              <a:t>computability</a:t>
            </a:r>
            <a:r>
              <a:rPr lang="el-GR" altLang="el-GR" sz="2800" dirty="0"/>
              <a:t> και </a:t>
            </a:r>
            <a:r>
              <a:rPr lang="el-GR" altLang="el-GR" sz="2800" dirty="0" err="1"/>
              <a:t>computational</a:t>
            </a:r>
            <a:r>
              <a:rPr lang="el-GR" altLang="el-GR" sz="2800" dirty="0"/>
              <a:t> ενώ τα ερευνητικά άρθρα άλλοτε χρησιμοποιούν αυτές τις έννοιες ως ισοδύναμες και άλλες φορές τις διαφοροποιούν. </a:t>
            </a:r>
            <a:endParaRPr lang="el-GR" altLang="el-GR" sz="2800" dirty="0"/>
          </a:p>
          <a:p>
            <a:pPr>
              <a:spcBef>
                <a:spcPct val="0"/>
              </a:spcBef>
              <a:buFontTx/>
              <a:buNone/>
            </a:pPr>
            <a:r>
              <a:rPr lang="el-GR" altLang="el-GR" sz="2800" b="1" dirty="0" err="1" smtClean="0">
                <a:solidFill>
                  <a:srgbClr val="FF0000"/>
                </a:solidFill>
              </a:rPr>
              <a:t>Computability</a:t>
            </a:r>
            <a:r>
              <a:rPr lang="el-GR" altLang="el-GR" sz="2800" b="1" dirty="0" smtClean="0">
                <a:solidFill>
                  <a:srgbClr val="FF0000"/>
                </a:solidFill>
              </a:rPr>
              <a:t> (</a:t>
            </a:r>
            <a:r>
              <a:rPr lang="el-GR" altLang="el-GR" sz="2800" b="1" dirty="0" err="1" smtClean="0">
                <a:solidFill>
                  <a:srgbClr val="FF0000"/>
                </a:solidFill>
              </a:rPr>
              <a:t>υπολογισιμότητα</a:t>
            </a:r>
            <a:r>
              <a:rPr lang="el-GR" altLang="el-GR" sz="2800" b="1" dirty="0" smtClean="0">
                <a:solidFill>
                  <a:srgbClr val="FF0000"/>
                </a:solidFill>
              </a:rPr>
              <a:t>)</a:t>
            </a:r>
            <a:r>
              <a:rPr lang="el-GR" altLang="el-GR" sz="2800" dirty="0" smtClean="0"/>
              <a:t> τομέας που μελετά </a:t>
            </a:r>
            <a:r>
              <a:rPr lang="el-GR" altLang="el-GR" sz="2800" dirty="0"/>
              <a:t>το εάν μπορεί </a:t>
            </a:r>
            <a:r>
              <a:rPr lang="el-GR" altLang="el-GR" sz="2800" dirty="0" smtClean="0"/>
              <a:t>να λυθεί, και πόσο αποδοτικά μπορεί να λυθεί</a:t>
            </a:r>
            <a:r>
              <a:rPr lang="en-US" altLang="el-GR" sz="2800" dirty="0" smtClean="0"/>
              <a:t>,</a:t>
            </a:r>
            <a:r>
              <a:rPr lang="el-GR" altLang="el-GR" sz="2800" dirty="0" smtClean="0"/>
              <a:t>  αλγοριθμικά ένα υπολογιστικό </a:t>
            </a:r>
            <a:r>
              <a:rPr lang="el-GR" altLang="el-GR" sz="2800" dirty="0"/>
              <a:t>πρόβλημα σε ένα υπολογιστικό </a:t>
            </a:r>
            <a:r>
              <a:rPr lang="el-GR" altLang="el-GR" sz="2800" dirty="0" smtClean="0"/>
              <a:t>μοντέλο. </a:t>
            </a:r>
            <a:endParaRPr lang="el-GR" altLang="el-GR" sz="2800" dirty="0"/>
          </a:p>
          <a:p>
            <a:pPr>
              <a:spcBef>
                <a:spcPct val="0"/>
              </a:spcBef>
              <a:buFontTx/>
              <a:buNone/>
            </a:pPr>
            <a:endParaRPr lang="el-GR" altLang="el-GR" sz="2200" dirty="0"/>
          </a:p>
          <a:p>
            <a:pPr>
              <a:spcBef>
                <a:spcPct val="0"/>
              </a:spcBef>
              <a:buFontTx/>
              <a:buNone/>
            </a:pPr>
            <a:r>
              <a:rPr lang="el-GR" altLang="el-GR" sz="1600" dirty="0" smtClean="0">
                <a:latin typeface="Times New Roman" panose="02020603050405020304" pitchFamily="18" charset="0"/>
                <a:cs typeface="Times New Roman" panose="02020603050405020304" pitchFamily="18" charset="0"/>
              </a:rPr>
              <a:t>Διαλέξεις </a:t>
            </a:r>
            <a:r>
              <a:rPr lang="el-GR" altLang="el-GR" sz="1600" dirty="0">
                <a:latin typeface="Times New Roman" panose="02020603050405020304" pitchFamily="18" charset="0"/>
                <a:cs typeface="Times New Roman" panose="02020603050405020304" pitchFamily="18" charset="0"/>
              </a:rPr>
              <a:t>Νικολόπουλος Σταύρος, Πανεπιστήμιο Ιωαννίνων, http://www.cs.uoi.gr/~stavros/BSc-DAA-Algorithms/DAA-01.0-Introduction.pdf	</a:t>
            </a:r>
            <a:endParaRPr lang="el-GR" altLang="el-GR" sz="16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1015" y="0"/>
            <a:ext cx="9150985" cy="1595120"/>
          </a:xfrm>
        </p:spPr>
        <p:txBody>
          <a:bodyPr>
            <a:normAutofit fontScale="90000"/>
          </a:bodyPr>
          <a:lstStyle/>
          <a:p>
            <a:r>
              <a:rPr lang="el-GR" altLang="el-GR" b="1" dirty="0"/>
              <a:t>Η Επιστημολογία της Μηχανικής</a:t>
            </a:r>
            <a:endParaRPr lang="el-GR" dirty="0"/>
          </a:p>
        </p:txBody>
      </p:sp>
      <p:sp>
        <p:nvSpPr>
          <p:cNvPr id="3" name="Υπότιτλος 2"/>
          <p:cNvSpPr>
            <a:spLocks noGrp="1"/>
          </p:cNvSpPr>
          <p:nvPr>
            <p:ph type="subTitle" idx="1"/>
          </p:nvPr>
        </p:nvSpPr>
        <p:spPr>
          <a:xfrm>
            <a:off x="703259" y="1817150"/>
            <a:ext cx="11192649" cy="4789776"/>
          </a:xfrm>
        </p:spPr>
        <p:txBody>
          <a:bodyPr>
            <a:noAutofit/>
          </a:bodyPr>
          <a:lstStyle/>
          <a:p>
            <a:pPr>
              <a:spcBef>
                <a:spcPct val="0"/>
              </a:spcBef>
            </a:pPr>
            <a:r>
              <a:rPr lang="el-GR" altLang="el-GR" b="1" dirty="0" smtClean="0">
                <a:solidFill>
                  <a:srgbClr val="002060"/>
                </a:solidFill>
                <a:cs typeface="Times New Roman" panose="02020603050405020304" pitchFamily="18" charset="0"/>
              </a:rPr>
              <a:t>Η Διδακτική Στρατηγική «σχεδιασμός των Μηχανικών»</a:t>
            </a:r>
            <a:endParaRPr lang="el-GR" altLang="el-GR" b="1" dirty="0" smtClean="0">
              <a:solidFill>
                <a:srgbClr val="002060"/>
              </a:solidFill>
              <a:cs typeface="Times New Roman" panose="02020603050405020304" pitchFamily="18" charset="0"/>
            </a:endParaRPr>
          </a:p>
          <a:p>
            <a:pPr algn="l">
              <a:lnSpc>
                <a:spcPct val="115000"/>
              </a:lnSpc>
              <a:spcBef>
                <a:spcPct val="0"/>
              </a:spcBef>
            </a:pPr>
            <a:r>
              <a:rPr lang="el-GR" altLang="el-GR" dirty="0">
                <a:cs typeface="Times New Roman" panose="02020603050405020304" pitchFamily="18" charset="0"/>
              </a:rPr>
              <a:t>Τα τελευταία χρόνια, ερευνητές έχουν προτείνει την αναδόμηση των προγραμμάτων σπουδών της σχολικής εκπαίδευσης ώστε να βοηθηθούν οι εκπαιδευόμενοι να αναπτύξουν </a:t>
            </a:r>
            <a:r>
              <a:rPr lang="el-GR" altLang="el-GR" dirty="0" smtClean="0">
                <a:cs typeface="Times New Roman" panose="02020603050405020304" pitchFamily="18" charset="0"/>
              </a:rPr>
              <a:t>ικανότητες (</a:t>
            </a:r>
            <a:r>
              <a:rPr lang="el-GR" altLang="el-GR" dirty="0">
                <a:cs typeface="Times New Roman" panose="02020603050405020304" pitchFamily="18" charset="0"/>
              </a:rPr>
              <a:t>γνώσεις, δεξιότητες, στάσεις) που είναι αναγκαίες για τον σύγχρονο κόσμο</a:t>
            </a:r>
            <a:r>
              <a:rPr lang="el-GR" altLang="el-GR" dirty="0" smtClean="0">
                <a:cs typeface="Times New Roman" panose="02020603050405020304" pitchFamily="18" charset="0"/>
              </a:rPr>
              <a:t>.</a:t>
            </a:r>
            <a:endParaRPr lang="en-US" altLang="el-GR" dirty="0" smtClean="0">
              <a:cs typeface="Times New Roman" panose="02020603050405020304" pitchFamily="18" charset="0"/>
            </a:endParaRPr>
          </a:p>
          <a:p>
            <a:pPr algn="l">
              <a:lnSpc>
                <a:spcPct val="115000"/>
              </a:lnSpc>
              <a:spcBef>
                <a:spcPct val="0"/>
              </a:spcBef>
            </a:pPr>
            <a:endParaRPr lang="el-GR" altLang="el-GR" sz="1600" dirty="0">
              <a:cs typeface="Times New Roman" panose="02020603050405020304" pitchFamily="18" charset="0"/>
            </a:endParaRPr>
          </a:p>
          <a:p>
            <a:pPr algn="l">
              <a:lnSpc>
                <a:spcPct val="115000"/>
              </a:lnSpc>
              <a:spcBef>
                <a:spcPct val="0"/>
              </a:spcBef>
            </a:pPr>
            <a:r>
              <a:rPr lang="el-GR" altLang="el-GR" dirty="0">
                <a:cs typeface="Times New Roman" panose="02020603050405020304" pitchFamily="18" charset="0"/>
              </a:rPr>
              <a:t>Μια προτεινόμενη λύση είναι η  εισαγωγή του σχεδιασμού των </a:t>
            </a:r>
            <a:r>
              <a:rPr lang="el-GR" altLang="el-GR" dirty="0" smtClean="0">
                <a:cs typeface="Times New Roman" panose="02020603050405020304" pitchFamily="18" charset="0"/>
              </a:rPr>
              <a:t>Μηχανικών (</a:t>
            </a:r>
            <a:r>
              <a:rPr lang="el-GR" altLang="el-GR" dirty="0">
                <a:cs typeface="Times New Roman" panose="02020603050405020304" pitchFamily="18" charset="0"/>
              </a:rPr>
              <a:t>σχεδιασμός της Μηχανικής</a:t>
            </a:r>
            <a:r>
              <a:rPr lang="el-GR" altLang="el-GR" dirty="0" smtClean="0">
                <a:cs typeface="Times New Roman" panose="02020603050405020304" pitchFamily="18" charset="0"/>
              </a:rPr>
              <a:t>) -</a:t>
            </a:r>
            <a:r>
              <a:rPr lang="en-US" altLang="el-GR" dirty="0">
                <a:cs typeface="Times New Roman" panose="02020603050405020304" pitchFamily="18" charset="0"/>
              </a:rPr>
              <a:t>engineering design</a:t>
            </a:r>
            <a:r>
              <a:rPr lang="el-GR" altLang="el-GR" dirty="0">
                <a:cs typeface="Times New Roman" panose="02020603050405020304" pitchFamily="18" charset="0"/>
              </a:rPr>
              <a:t>- στα αναλυτικά προγράμματα, ώστε μέσω αυτού του διδακτικού μοντέλου να εμπλακούν οι εκπαιδευόμενοι </a:t>
            </a:r>
            <a:r>
              <a:rPr lang="el-GR" altLang="el-GR" b="1" dirty="0">
                <a:solidFill>
                  <a:srgbClr val="FF0000"/>
                </a:solidFill>
                <a:cs typeface="Times New Roman" panose="02020603050405020304" pitchFamily="18" charset="0"/>
              </a:rPr>
              <a:t>σε μη σαφώς ορισμένα προβλήματα</a:t>
            </a:r>
            <a:r>
              <a:rPr lang="el-GR" altLang="el-GR" dirty="0">
                <a:solidFill>
                  <a:srgbClr val="002060"/>
                </a:solidFill>
                <a:cs typeface="Times New Roman" panose="02020603050405020304" pitchFamily="18" charset="0"/>
              </a:rPr>
              <a:t>, </a:t>
            </a:r>
            <a:r>
              <a:rPr lang="el-GR" altLang="el-GR" dirty="0">
                <a:cs typeface="Times New Roman" panose="02020603050405020304" pitchFamily="18" charset="0"/>
              </a:rPr>
              <a:t>όπου δεν παρέχεται επαρκής πληροφορία ενώ δεν υπάρχει αυτό που καλούμε μια λύση, αλλά βέλτιστες λύσεις κάτω από περιορισμούς. </a:t>
            </a:r>
            <a:endParaRPr lang="el-GR" altLang="el-GR" dirty="0">
              <a:cs typeface="Times New Roman" panose="02020603050405020304" pitchFamily="18" charset="0"/>
            </a:endParaRPr>
          </a:p>
          <a:p>
            <a:pPr>
              <a:spcBef>
                <a:spcPct val="0"/>
              </a:spcBef>
            </a:pPr>
            <a:endParaRPr lang="en-US" altLang="el-GR" b="1" dirty="0">
              <a:solidFill>
                <a:srgbClr val="002060"/>
              </a:solidFill>
              <a:latin typeface="Arial" panose="020B0604020202020204" pitchFamily="34" charset="0"/>
            </a:endParaRPr>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1015" y="0"/>
            <a:ext cx="9150985" cy="1537970"/>
          </a:xfrm>
        </p:spPr>
        <p:txBody>
          <a:bodyPr>
            <a:normAutofit fontScale="90000"/>
          </a:bodyPr>
          <a:lstStyle/>
          <a:p>
            <a:r>
              <a:rPr lang="el-GR" altLang="el-GR" b="1" dirty="0"/>
              <a:t>Η Επιστημολογία της Μηχανικής</a:t>
            </a:r>
            <a:endParaRPr lang="el-GR" dirty="0"/>
          </a:p>
        </p:txBody>
      </p:sp>
      <p:sp>
        <p:nvSpPr>
          <p:cNvPr id="3" name="Υπότιτλος 2"/>
          <p:cNvSpPr>
            <a:spLocks noGrp="1"/>
          </p:cNvSpPr>
          <p:nvPr>
            <p:ph type="subTitle" idx="1"/>
          </p:nvPr>
        </p:nvSpPr>
        <p:spPr>
          <a:xfrm>
            <a:off x="676910" y="1395095"/>
            <a:ext cx="11007725" cy="5159375"/>
          </a:xfrm>
        </p:spPr>
        <p:txBody>
          <a:bodyPr>
            <a:noAutofit/>
          </a:bodyPr>
          <a:lstStyle/>
          <a:p>
            <a:pPr>
              <a:spcBef>
                <a:spcPct val="0"/>
              </a:spcBef>
            </a:pPr>
            <a:r>
              <a:rPr lang="el-GR" altLang="el-GR" b="1" dirty="0" smtClean="0">
                <a:solidFill>
                  <a:srgbClr val="002060"/>
                </a:solidFill>
                <a:cs typeface="Times New Roman" panose="02020603050405020304" pitchFamily="18" charset="0"/>
              </a:rPr>
              <a:t>Η Διδακτική Στρατηγική «σχεδιασμός των Μηχανικών»</a:t>
            </a:r>
            <a:endParaRPr lang="el-GR" altLang="el-GR" b="1" dirty="0" smtClean="0">
              <a:solidFill>
                <a:srgbClr val="002060"/>
              </a:solidFill>
              <a:cs typeface="Times New Roman" panose="02020603050405020304" pitchFamily="18" charset="0"/>
            </a:endParaRPr>
          </a:p>
          <a:p>
            <a:pPr>
              <a:spcBef>
                <a:spcPct val="0"/>
              </a:spcBef>
            </a:pPr>
            <a:r>
              <a:rPr lang="el-GR" altLang="el-GR" b="1" dirty="0">
                <a:solidFill>
                  <a:srgbClr val="FF0000"/>
                </a:solidFill>
                <a:cs typeface="Times New Roman" panose="02020603050405020304" pitchFamily="18" charset="0"/>
              </a:rPr>
              <a:t>Τα είδη των προβλημάτων</a:t>
            </a:r>
            <a:endParaRPr lang="el-GR" altLang="el-GR" b="1" dirty="0">
              <a:solidFill>
                <a:srgbClr val="FF0000"/>
              </a:solidFill>
              <a:cs typeface="Times New Roman" panose="02020603050405020304" pitchFamily="18" charset="0"/>
            </a:endParaRPr>
          </a:p>
          <a:p>
            <a:pPr algn="l">
              <a:spcBef>
                <a:spcPct val="0"/>
              </a:spcBef>
            </a:pPr>
            <a:endParaRPr lang="en-US" altLang="el-GR" dirty="0" smtClean="0">
              <a:cs typeface="Times New Roman" panose="02020603050405020304" pitchFamily="18" charset="0"/>
            </a:endParaRPr>
          </a:p>
          <a:p>
            <a:pPr algn="l">
              <a:spcBef>
                <a:spcPct val="0"/>
              </a:spcBef>
            </a:pPr>
            <a:r>
              <a:rPr lang="el-GR" altLang="el-GR" dirty="0" smtClean="0">
                <a:cs typeface="Times New Roman" panose="02020603050405020304" pitchFamily="18" charset="0"/>
              </a:rPr>
              <a:t>Κάθε </a:t>
            </a:r>
            <a:r>
              <a:rPr lang="el-GR" altLang="el-GR" dirty="0">
                <a:cs typeface="Times New Roman" panose="02020603050405020304" pitchFamily="18" charset="0"/>
              </a:rPr>
              <a:t>πρόβλημα στο οποίο είτε η αρχική κατάσταση, είτε οι επιτρεπόμενες  διαδικασίες, είτε ο σκοπός δεν είναι καθαρά </a:t>
            </a:r>
            <a:r>
              <a:rPr lang="el-GR" altLang="el-GR" dirty="0" smtClean="0">
                <a:cs typeface="Times New Roman" panose="02020603050405020304" pitchFamily="18" charset="0"/>
              </a:rPr>
              <a:t>εκφρασμένοι</a:t>
            </a:r>
            <a:r>
              <a:rPr lang="el-GR" altLang="el-GR" dirty="0">
                <a:cs typeface="Times New Roman" panose="02020603050405020304" pitchFamily="18" charset="0"/>
              </a:rPr>
              <a:t>, ή η λύση δεν είναι μοναδική, </a:t>
            </a:r>
            <a:r>
              <a:rPr lang="el-GR" altLang="el-GR" dirty="0">
                <a:solidFill>
                  <a:srgbClr val="FF0000"/>
                </a:solidFill>
                <a:cs typeface="Times New Roman" panose="02020603050405020304" pitchFamily="18" charset="0"/>
              </a:rPr>
              <a:t>τότε αυτό </a:t>
            </a:r>
            <a:r>
              <a:rPr lang="el-GR" altLang="el-GR" b="1" u="sng" dirty="0">
                <a:solidFill>
                  <a:srgbClr val="FF0000"/>
                </a:solidFill>
                <a:cs typeface="Times New Roman" panose="02020603050405020304" pitchFamily="18" charset="0"/>
              </a:rPr>
              <a:t>το πρόβλημα καλείται  μη σαφώς ορισμένο ή μη σαφώς δομημένο </a:t>
            </a:r>
            <a:r>
              <a:rPr lang="el-GR" altLang="el-GR" dirty="0">
                <a:solidFill>
                  <a:srgbClr val="FF0000"/>
                </a:solidFill>
                <a:cs typeface="Times New Roman" panose="02020603050405020304" pitchFamily="18" charset="0"/>
              </a:rPr>
              <a:t>(το αντίθετο είναι τα σαφώς ορισμένα προβλήματα). </a:t>
            </a:r>
            <a:endParaRPr lang="el-GR" altLang="el-GR" dirty="0">
              <a:solidFill>
                <a:srgbClr val="FF0000"/>
              </a:solidFill>
              <a:cs typeface="Times New Roman" panose="02020603050405020304" pitchFamily="18" charset="0"/>
            </a:endParaRPr>
          </a:p>
          <a:p>
            <a:pPr algn="l">
              <a:spcBef>
                <a:spcPct val="0"/>
              </a:spcBef>
            </a:pPr>
            <a:r>
              <a:rPr lang="el-GR" altLang="el-GR" dirty="0">
                <a:solidFill>
                  <a:srgbClr val="002060"/>
                </a:solidFill>
                <a:cs typeface="Times New Roman" panose="02020603050405020304" pitchFamily="18" charset="0"/>
              </a:rPr>
              <a:t>(</a:t>
            </a:r>
            <a:r>
              <a:rPr lang="en-US" altLang="el-GR" u="sng" dirty="0">
                <a:solidFill>
                  <a:srgbClr val="002060"/>
                </a:solidFill>
                <a:cs typeface="Times New Roman" panose="02020603050405020304" pitchFamily="18" charset="0"/>
                <a:hlinkClick r:id="rId1"/>
              </a:rPr>
              <a:t>https</a:t>
            </a:r>
            <a:r>
              <a:rPr lang="el-GR" altLang="el-GR" u="sng" dirty="0">
                <a:solidFill>
                  <a:srgbClr val="002060"/>
                </a:solidFill>
                <a:cs typeface="Times New Roman" panose="02020603050405020304" pitchFamily="18" charset="0"/>
                <a:hlinkClick r:id="rId1"/>
              </a:rPr>
              <a:t>://</a:t>
            </a:r>
            <a:r>
              <a:rPr lang="en-US" altLang="el-GR" u="sng" dirty="0">
                <a:solidFill>
                  <a:srgbClr val="002060"/>
                </a:solidFill>
                <a:cs typeface="Times New Roman" panose="02020603050405020304" pitchFamily="18" charset="0"/>
                <a:hlinkClick r:id="rId1"/>
              </a:rPr>
              <a:t>www</a:t>
            </a:r>
            <a:r>
              <a:rPr lang="el-GR" altLang="el-GR" u="sng" dirty="0">
                <a:solidFill>
                  <a:srgbClr val="002060"/>
                </a:solidFill>
                <a:cs typeface="Times New Roman" panose="02020603050405020304" pitchFamily="18" charset="0"/>
                <a:hlinkClick r:id="rId1"/>
              </a:rPr>
              <a:t>.</a:t>
            </a:r>
            <a:r>
              <a:rPr lang="en-US" altLang="el-GR" u="sng" dirty="0" err="1">
                <a:solidFill>
                  <a:srgbClr val="002060"/>
                </a:solidFill>
                <a:cs typeface="Times New Roman" panose="02020603050405020304" pitchFamily="18" charset="0"/>
                <a:hlinkClick r:id="rId1"/>
              </a:rPr>
              <a:t>oxfordreference</a:t>
            </a:r>
            <a:r>
              <a:rPr lang="el-GR" altLang="el-GR" u="sng" dirty="0">
                <a:solidFill>
                  <a:srgbClr val="002060"/>
                </a:solidFill>
                <a:cs typeface="Times New Roman" panose="02020603050405020304" pitchFamily="18" charset="0"/>
                <a:hlinkClick r:id="rId1"/>
              </a:rPr>
              <a:t>.</a:t>
            </a:r>
            <a:r>
              <a:rPr lang="en-US" altLang="el-GR" u="sng" dirty="0">
                <a:solidFill>
                  <a:srgbClr val="002060"/>
                </a:solidFill>
                <a:cs typeface="Times New Roman" panose="02020603050405020304" pitchFamily="18" charset="0"/>
                <a:hlinkClick r:id="rId1"/>
              </a:rPr>
              <a:t>com</a:t>
            </a:r>
            <a:r>
              <a:rPr lang="el-GR" altLang="el-GR" u="sng" dirty="0">
                <a:solidFill>
                  <a:srgbClr val="002060"/>
                </a:solidFill>
                <a:cs typeface="Times New Roman" panose="02020603050405020304" pitchFamily="18" charset="0"/>
                <a:hlinkClick r:id="rId1"/>
              </a:rPr>
              <a:t>/</a:t>
            </a:r>
            <a:r>
              <a:rPr lang="en-US" altLang="el-GR" u="sng" dirty="0">
                <a:solidFill>
                  <a:srgbClr val="002060"/>
                </a:solidFill>
                <a:cs typeface="Times New Roman" panose="02020603050405020304" pitchFamily="18" charset="0"/>
                <a:hlinkClick r:id="rId1"/>
              </a:rPr>
              <a:t>view</a:t>
            </a:r>
            <a:r>
              <a:rPr lang="el-GR" altLang="el-GR" u="sng" dirty="0">
                <a:solidFill>
                  <a:srgbClr val="002060"/>
                </a:solidFill>
                <a:cs typeface="Times New Roman" panose="02020603050405020304" pitchFamily="18" charset="0"/>
                <a:hlinkClick r:id="rId1"/>
              </a:rPr>
              <a:t>/10.1093/</a:t>
            </a:r>
            <a:r>
              <a:rPr lang="en-US" altLang="el-GR" u="sng" dirty="0" err="1">
                <a:solidFill>
                  <a:srgbClr val="002060"/>
                </a:solidFill>
                <a:cs typeface="Times New Roman" panose="02020603050405020304" pitchFamily="18" charset="0"/>
                <a:hlinkClick r:id="rId1"/>
              </a:rPr>
              <a:t>oi</a:t>
            </a:r>
            <a:r>
              <a:rPr lang="el-GR" altLang="el-GR" u="sng" dirty="0">
                <a:solidFill>
                  <a:srgbClr val="002060"/>
                </a:solidFill>
                <a:cs typeface="Times New Roman" panose="02020603050405020304" pitchFamily="18" charset="0"/>
                <a:hlinkClick r:id="rId1"/>
              </a:rPr>
              <a:t>/</a:t>
            </a:r>
            <a:r>
              <a:rPr lang="en-US" altLang="el-GR" u="sng" dirty="0">
                <a:solidFill>
                  <a:srgbClr val="002060"/>
                </a:solidFill>
                <a:cs typeface="Times New Roman" panose="02020603050405020304" pitchFamily="18" charset="0"/>
                <a:hlinkClick r:id="rId1"/>
              </a:rPr>
              <a:t>authority</a:t>
            </a:r>
            <a:r>
              <a:rPr lang="el-GR" altLang="el-GR" u="sng" dirty="0">
                <a:solidFill>
                  <a:srgbClr val="002060"/>
                </a:solidFill>
                <a:cs typeface="Times New Roman" panose="02020603050405020304" pitchFamily="18" charset="0"/>
                <a:hlinkClick r:id="rId1"/>
              </a:rPr>
              <a:t>.20110803095957654</a:t>
            </a:r>
            <a:r>
              <a:rPr lang="el-GR" altLang="el-GR" dirty="0">
                <a:solidFill>
                  <a:srgbClr val="002060"/>
                </a:solidFill>
                <a:cs typeface="Times New Roman" panose="02020603050405020304" pitchFamily="18" charset="0"/>
              </a:rPr>
              <a:t>)</a:t>
            </a:r>
            <a:endParaRPr lang="el-GR" altLang="el-GR" dirty="0">
              <a:solidFill>
                <a:srgbClr val="002060"/>
              </a:solidFill>
              <a:cs typeface="Times New Roman" panose="02020603050405020304" pitchFamily="18" charset="0"/>
            </a:endParaRPr>
          </a:p>
          <a:p>
            <a:pPr algn="l">
              <a:spcBef>
                <a:spcPct val="0"/>
              </a:spcBef>
            </a:pPr>
            <a:r>
              <a:rPr lang="el-GR" altLang="el-GR" dirty="0">
                <a:solidFill>
                  <a:srgbClr val="002060"/>
                </a:solidFill>
                <a:cs typeface="Times New Roman" panose="02020603050405020304" pitchFamily="18" charset="0"/>
              </a:rPr>
              <a:t> </a:t>
            </a:r>
            <a:endParaRPr lang="el-GR" altLang="el-GR" dirty="0">
              <a:solidFill>
                <a:srgbClr val="002060"/>
              </a:solidFill>
              <a:cs typeface="Times New Roman" panose="02020603050405020304" pitchFamily="18" charset="0"/>
            </a:endParaRPr>
          </a:p>
          <a:p>
            <a:pPr algn="l">
              <a:spcBef>
                <a:spcPct val="0"/>
              </a:spcBef>
            </a:pPr>
            <a:r>
              <a:rPr lang="el-GR" altLang="el-GR" dirty="0">
                <a:cs typeface="Times New Roman" panose="02020603050405020304" pitchFamily="18" charset="0"/>
              </a:rPr>
              <a:t>Στην σχολική </a:t>
            </a:r>
            <a:r>
              <a:rPr lang="el-GR" altLang="el-GR" dirty="0" smtClean="0">
                <a:cs typeface="Times New Roman" panose="02020603050405020304" pitchFamily="18" charset="0"/>
              </a:rPr>
              <a:t>εκπαίδευση, η </a:t>
            </a:r>
            <a:r>
              <a:rPr lang="el-GR" altLang="el-GR" dirty="0">
                <a:cs typeface="Times New Roman" panose="02020603050405020304" pitchFamily="18" charset="0"/>
              </a:rPr>
              <a:t>εκπαίδευση στις επιστήμες έχει δομηθεί μέσω σαφώς ορισμένων προβλημάτων. Στα περισσότερα αναλυτικά προγράμματα και στα περισσότερα διδακτικά μοντέλα δεν εμφανίζονται μη σαφώς ορισμένα προβλήματα με αποτέλεσμα να έχει υπάρξει κριτική καθώς έτσι οι εκπαιδευόμενοι δεν εμπλέκονται  σε πραγματικά προβλήματα στα οποία πρέπει να λάβουν αποφάσεις για την επίλυσή </a:t>
            </a:r>
            <a:r>
              <a:rPr lang="el-GR" altLang="el-GR" dirty="0" smtClean="0">
                <a:cs typeface="Times New Roman" panose="02020603050405020304" pitchFamily="18" charset="0"/>
              </a:rPr>
              <a:t>τους (</a:t>
            </a:r>
            <a:r>
              <a:rPr lang="el-GR" altLang="el-GR" dirty="0" err="1">
                <a:cs typeface="Times New Roman" panose="02020603050405020304" pitchFamily="18" charset="0"/>
              </a:rPr>
              <a:t>Fortus</a:t>
            </a:r>
            <a:r>
              <a:rPr lang="el-GR" altLang="el-GR" dirty="0">
                <a:cs typeface="Times New Roman" panose="02020603050405020304" pitchFamily="18" charset="0"/>
              </a:rPr>
              <a:t> </a:t>
            </a:r>
            <a:r>
              <a:rPr lang="el-GR" altLang="el-GR" dirty="0" err="1">
                <a:cs typeface="Times New Roman" panose="02020603050405020304" pitchFamily="18" charset="0"/>
              </a:rPr>
              <a:t>et</a:t>
            </a:r>
            <a:r>
              <a:rPr lang="el-GR" altLang="el-GR" dirty="0">
                <a:cs typeface="Times New Roman" panose="02020603050405020304" pitchFamily="18" charset="0"/>
              </a:rPr>
              <a:t> </a:t>
            </a:r>
            <a:r>
              <a:rPr lang="el-GR" altLang="el-GR" dirty="0" err="1">
                <a:cs typeface="Times New Roman" panose="02020603050405020304" pitchFamily="18" charset="0"/>
              </a:rPr>
              <a:t>al</a:t>
            </a:r>
            <a:r>
              <a:rPr lang="el-GR" altLang="el-GR" dirty="0">
                <a:cs typeface="Times New Roman" panose="02020603050405020304" pitchFamily="18" charset="0"/>
              </a:rPr>
              <a:t>., 2004). </a:t>
            </a:r>
            <a:endParaRPr lang="el-GR" altLang="el-GR" dirty="0" smtClean="0">
              <a:cs typeface="Times New Roman" panose="02020603050405020304" pitchFamily="18" charset="0"/>
            </a:endParaRPr>
          </a:p>
          <a:p>
            <a:pPr algn="l">
              <a:spcBef>
                <a:spcPct val="0"/>
              </a:spcBef>
            </a:pPr>
            <a:r>
              <a:rPr lang="en-AU" altLang="el-GR" sz="1600" dirty="0" err="1" smtClean="0">
                <a:latin typeface="Times New Roman" panose="02020603050405020304" pitchFamily="18" charset="0"/>
                <a:cs typeface="Times New Roman" panose="02020603050405020304" pitchFamily="18" charset="0"/>
              </a:rPr>
              <a:t>Fortus</a:t>
            </a:r>
            <a:r>
              <a:rPr lang="en-AU" altLang="el-GR" sz="1600" dirty="0">
                <a:latin typeface="Times New Roman" panose="02020603050405020304" pitchFamily="18" charset="0"/>
                <a:cs typeface="Times New Roman" panose="02020603050405020304" pitchFamily="18" charset="0"/>
              </a:rPr>
              <a:t>, D., </a:t>
            </a:r>
            <a:r>
              <a:rPr lang="en-AU" altLang="el-GR" sz="1600" dirty="0" err="1">
                <a:latin typeface="Times New Roman" panose="02020603050405020304" pitchFamily="18" charset="0"/>
                <a:cs typeface="Times New Roman" panose="02020603050405020304" pitchFamily="18" charset="0"/>
              </a:rPr>
              <a:t>Dershimer</a:t>
            </a:r>
            <a:r>
              <a:rPr lang="en-AU" altLang="el-GR" sz="1600" dirty="0">
                <a:latin typeface="Times New Roman" panose="02020603050405020304" pitchFamily="18" charset="0"/>
                <a:cs typeface="Times New Roman" panose="02020603050405020304" pitchFamily="18" charset="0"/>
              </a:rPr>
              <a:t>, C., </a:t>
            </a:r>
            <a:r>
              <a:rPr lang="en-AU" altLang="el-GR" sz="1600" dirty="0" err="1">
                <a:latin typeface="Times New Roman" panose="02020603050405020304" pitchFamily="18" charset="0"/>
                <a:cs typeface="Times New Roman" panose="02020603050405020304" pitchFamily="18" charset="0"/>
              </a:rPr>
              <a:t>Krajcik</a:t>
            </a:r>
            <a:r>
              <a:rPr lang="en-AU" altLang="el-GR" sz="1600" dirty="0">
                <a:latin typeface="Times New Roman" panose="02020603050405020304" pitchFamily="18" charset="0"/>
                <a:cs typeface="Times New Roman" panose="02020603050405020304" pitchFamily="18" charset="0"/>
              </a:rPr>
              <a:t>, J., Marx, R., &amp; </a:t>
            </a:r>
            <a:r>
              <a:rPr lang="en-AU" altLang="el-GR" sz="1600" dirty="0" err="1">
                <a:latin typeface="Times New Roman" panose="02020603050405020304" pitchFamily="18" charset="0"/>
                <a:cs typeface="Times New Roman" panose="02020603050405020304" pitchFamily="18" charset="0"/>
              </a:rPr>
              <a:t>Mamlok-Naaman</a:t>
            </a:r>
            <a:r>
              <a:rPr lang="en-AU" altLang="el-GR" sz="1600" dirty="0">
                <a:latin typeface="Times New Roman" panose="02020603050405020304" pitchFamily="18" charset="0"/>
                <a:cs typeface="Times New Roman" panose="02020603050405020304" pitchFamily="18" charset="0"/>
              </a:rPr>
              <a:t>, R. (2004). Design-based science and student learning. Journal of Research in Science Teaching, 41(10), 1081-1110 </a:t>
            </a:r>
            <a:endParaRPr lang="el-GR" altLang="el-GR" sz="1600" b="1" dirty="0">
              <a:latin typeface="Times New Roman" panose="02020603050405020304" pitchFamily="18" charset="0"/>
              <a:cs typeface="Times New Roman" panose="02020603050405020304" pitchFamily="18" charset="0"/>
            </a:endParaRPr>
          </a:p>
          <a:p>
            <a:pPr>
              <a:spcBef>
                <a:spcPct val="0"/>
              </a:spcBef>
            </a:pPr>
            <a:endParaRPr lang="en-US" altLang="el-GR" b="1" dirty="0">
              <a:solidFill>
                <a:srgbClr val="002060"/>
              </a:solidFill>
              <a:latin typeface="Arial" panose="020B0604020202020204" pitchFamily="34" charset="0"/>
            </a:endParaRPr>
          </a:p>
        </p:txBody>
      </p:sp>
      <p:pic>
        <p:nvPicPr>
          <p:cNvPr id="4" name="Εικόνα 3"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1015" y="0"/>
            <a:ext cx="9150985" cy="1548130"/>
          </a:xfrm>
        </p:spPr>
        <p:txBody>
          <a:bodyPr>
            <a:normAutofit fontScale="90000"/>
          </a:bodyPr>
          <a:lstStyle/>
          <a:p>
            <a:r>
              <a:rPr lang="el-GR" altLang="el-GR" b="1" dirty="0"/>
              <a:t>Η Επιστημολογία της Μηχανικής</a:t>
            </a:r>
            <a:endParaRPr lang="el-GR" dirty="0"/>
          </a:p>
        </p:txBody>
      </p:sp>
      <p:sp>
        <p:nvSpPr>
          <p:cNvPr id="3" name="Υπότιτλος 2"/>
          <p:cNvSpPr>
            <a:spLocks noGrp="1"/>
          </p:cNvSpPr>
          <p:nvPr>
            <p:ph type="subTitle" idx="1"/>
          </p:nvPr>
        </p:nvSpPr>
        <p:spPr>
          <a:xfrm>
            <a:off x="143510" y="1426845"/>
            <a:ext cx="11864975" cy="5309870"/>
          </a:xfrm>
        </p:spPr>
        <p:txBody>
          <a:bodyPr>
            <a:noAutofit/>
          </a:bodyPr>
          <a:lstStyle/>
          <a:p>
            <a:pPr>
              <a:spcBef>
                <a:spcPct val="0"/>
              </a:spcBef>
            </a:pPr>
            <a:r>
              <a:rPr lang="el-GR" altLang="el-GR" b="1" dirty="0" smtClean="0">
                <a:solidFill>
                  <a:srgbClr val="002060"/>
                </a:solidFill>
                <a:cs typeface="Times New Roman" panose="02020603050405020304" pitchFamily="18" charset="0"/>
              </a:rPr>
              <a:t>Η Διδακτική Στρατηγική «σχεδιασμός των Μηχανικών»</a:t>
            </a:r>
            <a:endParaRPr lang="el-GR" altLang="el-GR" b="1" dirty="0" smtClean="0">
              <a:solidFill>
                <a:srgbClr val="002060"/>
              </a:solidFill>
              <a:cs typeface="Times New Roman" panose="02020603050405020304" pitchFamily="18" charset="0"/>
            </a:endParaRPr>
          </a:p>
          <a:p>
            <a:pPr algn="l"/>
            <a:r>
              <a:rPr lang="el-GR" altLang="el-GR" sz="2800" b="1" dirty="0" smtClean="0">
                <a:solidFill>
                  <a:srgbClr val="FF0000"/>
                </a:solidFill>
                <a:cs typeface="Times New Roman" panose="02020603050405020304" pitchFamily="18" charset="0"/>
              </a:rPr>
              <a:t>Κατηγοριοποίηση προβλημάτων (</a:t>
            </a:r>
            <a:r>
              <a:rPr lang="en-US" altLang="el-GR" sz="2800" b="1" dirty="0">
                <a:solidFill>
                  <a:srgbClr val="FF0000"/>
                </a:solidFill>
                <a:cs typeface="Times New Roman" panose="02020603050405020304" pitchFamily="18" charset="0"/>
              </a:rPr>
              <a:t>Grubbs</a:t>
            </a:r>
            <a:r>
              <a:rPr lang="el-GR" altLang="el-GR" sz="2800" b="1" dirty="0">
                <a:solidFill>
                  <a:srgbClr val="FF0000"/>
                </a:solidFill>
                <a:cs typeface="Times New Roman" panose="02020603050405020304" pitchFamily="18" charset="0"/>
              </a:rPr>
              <a:t> &amp; </a:t>
            </a:r>
            <a:r>
              <a:rPr lang="en-US" altLang="el-GR" sz="2800" b="1" dirty="0" err="1">
                <a:solidFill>
                  <a:srgbClr val="FF0000"/>
                </a:solidFill>
                <a:cs typeface="Times New Roman" panose="02020603050405020304" pitchFamily="18" charset="0"/>
              </a:rPr>
              <a:t>Strimel</a:t>
            </a:r>
            <a:r>
              <a:rPr lang="el-GR" altLang="el-GR" sz="2800" b="1" dirty="0">
                <a:solidFill>
                  <a:srgbClr val="FF0000"/>
                </a:solidFill>
                <a:cs typeface="Times New Roman" panose="02020603050405020304" pitchFamily="18" charset="0"/>
              </a:rPr>
              <a:t>, 2015)</a:t>
            </a:r>
            <a:endParaRPr lang="el-GR" altLang="el-GR" sz="2800" dirty="0">
              <a:solidFill>
                <a:srgbClr val="FF0000"/>
              </a:solidFill>
              <a:cs typeface="Times New Roman" panose="02020603050405020304" pitchFamily="18" charset="0"/>
            </a:endParaRPr>
          </a:p>
          <a:p>
            <a:pPr algn="l"/>
            <a:r>
              <a:rPr lang="el-GR" altLang="el-GR" dirty="0" smtClean="0">
                <a:cs typeface="Times New Roman" panose="02020603050405020304" pitchFamily="18" charset="0"/>
              </a:rPr>
              <a:t>Σύμφωνα </a:t>
            </a:r>
            <a:r>
              <a:rPr lang="el-GR" altLang="el-GR" dirty="0">
                <a:cs typeface="Times New Roman" panose="02020603050405020304" pitchFamily="18" charset="0"/>
              </a:rPr>
              <a:t>με τον </a:t>
            </a:r>
            <a:r>
              <a:rPr lang="el-GR" altLang="el-GR" dirty="0" err="1">
                <a:cs typeface="Times New Roman" panose="02020603050405020304" pitchFamily="18" charset="0"/>
              </a:rPr>
              <a:t>Jonassen</a:t>
            </a:r>
            <a:r>
              <a:rPr lang="el-GR" altLang="el-GR" dirty="0">
                <a:cs typeface="Times New Roman" panose="02020603050405020304" pitchFamily="18" charset="0"/>
              </a:rPr>
              <a:t> (2011) τα προβλήματα διαφέρουν ως προς τρείς διαστάσεις: το περιεχόμενο (</a:t>
            </a:r>
            <a:r>
              <a:rPr lang="el-GR" altLang="el-GR" dirty="0" err="1">
                <a:cs typeface="Times New Roman" panose="02020603050405020304" pitchFamily="18" charset="0"/>
              </a:rPr>
              <a:t>context</a:t>
            </a:r>
            <a:r>
              <a:rPr lang="el-GR" altLang="el-GR" dirty="0">
                <a:cs typeface="Times New Roman" panose="02020603050405020304" pitchFamily="18" charset="0"/>
              </a:rPr>
              <a:t>), την πολυπλοκότητα (</a:t>
            </a:r>
            <a:r>
              <a:rPr lang="el-GR" altLang="el-GR" dirty="0" err="1">
                <a:cs typeface="Times New Roman" panose="02020603050405020304" pitchFamily="18" charset="0"/>
              </a:rPr>
              <a:t>complexity</a:t>
            </a:r>
            <a:r>
              <a:rPr lang="el-GR" altLang="el-GR" dirty="0" smtClean="0">
                <a:cs typeface="Times New Roman" panose="02020603050405020304" pitchFamily="18" charset="0"/>
              </a:rPr>
              <a:t>) </a:t>
            </a:r>
            <a:r>
              <a:rPr lang="el-GR" altLang="el-GR" dirty="0">
                <a:cs typeface="Times New Roman" panose="02020603050405020304" pitchFamily="18" charset="0"/>
              </a:rPr>
              <a:t>και την </a:t>
            </a:r>
            <a:r>
              <a:rPr lang="el-GR" altLang="el-GR" dirty="0" smtClean="0">
                <a:cs typeface="Times New Roman" panose="02020603050405020304" pitchFamily="18" charset="0"/>
              </a:rPr>
              <a:t>δομή (</a:t>
            </a:r>
            <a:r>
              <a:rPr lang="el-GR" altLang="el-GR" dirty="0" err="1">
                <a:cs typeface="Times New Roman" panose="02020603050405020304" pitchFamily="18" charset="0"/>
              </a:rPr>
              <a:t>structure</a:t>
            </a:r>
            <a:r>
              <a:rPr lang="el-GR" altLang="el-GR" dirty="0">
                <a:cs typeface="Times New Roman" panose="02020603050405020304" pitchFamily="18" charset="0"/>
              </a:rPr>
              <a:t>).</a:t>
            </a:r>
            <a:endParaRPr lang="el-GR" altLang="el-GR" dirty="0">
              <a:cs typeface="Times New Roman" panose="02020603050405020304" pitchFamily="18" charset="0"/>
            </a:endParaRPr>
          </a:p>
          <a:p>
            <a:pPr algn="l"/>
            <a:r>
              <a:rPr lang="el-GR" altLang="el-GR" dirty="0">
                <a:cs typeface="Times New Roman" panose="02020603050405020304" pitchFamily="18" charset="0"/>
              </a:rPr>
              <a:t>Τα προβλήματα της Μηχανικής που βασίζονται στον «σχεδιασμό της Μηχανικής» θεωρούνται ως τα πιο πολύπλοκα και ως τα λιγότερο δομημένα.</a:t>
            </a:r>
            <a:endParaRPr lang="el-GR" altLang="el-GR" dirty="0">
              <a:cs typeface="Times New Roman" panose="02020603050405020304" pitchFamily="18" charset="0"/>
            </a:endParaRPr>
          </a:p>
          <a:p>
            <a:pPr algn="l">
              <a:lnSpc>
                <a:spcPct val="80000"/>
              </a:lnSpc>
            </a:pPr>
            <a:r>
              <a:rPr lang="el-GR" altLang="el-GR" dirty="0">
                <a:cs typeface="Times New Roman" panose="02020603050405020304" pitchFamily="18" charset="0"/>
              </a:rPr>
              <a:t>Προβλήματα με υψηλό βαθμό δόμησης μπορούν να βρεθούν  π.χ. στα βιβλία της Φυσικής με τη μορφή μιας λεκτικής διατύπωσης ενός προβλήματος που η λύση του απαιτεί την εφαρμογή μιας μεθοδολογίας για την λύση του καθώς και την αξιοποίηση κατάλληλων εξισώσεων. </a:t>
            </a:r>
            <a:r>
              <a:rPr lang="en-AU" altLang="el-GR" sz="2800" dirty="0">
                <a:cs typeface="Times New Roman" panose="02020603050405020304" pitchFamily="18" charset="0"/>
              </a:rPr>
              <a:t> </a:t>
            </a:r>
            <a:endParaRPr lang="el-GR" altLang="el-GR" sz="2800" b="1" dirty="0">
              <a:cs typeface="Times New Roman" panose="02020603050405020304" pitchFamily="18" charset="0"/>
            </a:endParaRPr>
          </a:p>
          <a:p>
            <a:pPr algn="l">
              <a:lnSpc>
                <a:spcPct val="80000"/>
              </a:lnSpc>
            </a:pPr>
            <a:r>
              <a:rPr lang="en-AU" altLang="el-GR" sz="1800" dirty="0" smtClean="0">
                <a:latin typeface="Times New Roman" panose="02020603050405020304" pitchFamily="18" charset="0"/>
                <a:cs typeface="Times New Roman" panose="02020603050405020304" pitchFamily="18" charset="0"/>
              </a:rPr>
              <a:t>Grubbs</a:t>
            </a:r>
            <a:r>
              <a:rPr lang="en-AU" altLang="el-GR" sz="1800" dirty="0">
                <a:latin typeface="Times New Roman" panose="02020603050405020304" pitchFamily="18" charset="0"/>
                <a:cs typeface="Times New Roman" panose="02020603050405020304" pitchFamily="18" charset="0"/>
              </a:rPr>
              <a:t>, M. E. (2013). Bridging design cognition research and theory with teaching and learning. In P. J. Williams, &amp; D. </a:t>
            </a:r>
            <a:r>
              <a:rPr lang="en-AU" altLang="el-GR" sz="1800" dirty="0" err="1">
                <a:latin typeface="Times New Roman" panose="02020603050405020304" pitchFamily="18" charset="0"/>
                <a:cs typeface="Times New Roman" panose="02020603050405020304" pitchFamily="18" charset="0"/>
              </a:rPr>
              <a:t>Gedera</a:t>
            </a:r>
            <a:r>
              <a:rPr lang="en-AU" altLang="el-GR" sz="1800" dirty="0">
                <a:latin typeface="Times New Roman" panose="02020603050405020304" pitchFamily="18" charset="0"/>
                <a:cs typeface="Times New Roman" panose="02020603050405020304" pitchFamily="18" charset="0"/>
              </a:rPr>
              <a:t> (Eds.), Technology Education for the Future: A Play on Sustainability (pp.189–195). Hamilton, New Zealand: University of Waikato. Retrieved from</a:t>
            </a:r>
            <a:r>
              <a:rPr lang="en-AU" altLang="el-GR" sz="1800" dirty="0">
                <a:solidFill>
                  <a:srgbClr val="002060"/>
                </a:solidFill>
                <a:latin typeface="Times New Roman" panose="02020603050405020304" pitchFamily="18" charset="0"/>
                <a:cs typeface="Times New Roman" panose="02020603050405020304" pitchFamily="18" charset="0"/>
              </a:rPr>
              <a:t> </a:t>
            </a:r>
            <a:r>
              <a:rPr lang="en-AU" altLang="el-GR" sz="1800" dirty="0">
                <a:solidFill>
                  <a:srgbClr val="002060"/>
                </a:solidFill>
                <a:latin typeface="Times New Roman" panose="02020603050405020304" pitchFamily="18" charset="0"/>
                <a:cs typeface="Times New Roman" panose="02020603050405020304" pitchFamily="18" charset="0"/>
                <a:hlinkClick r:id="rId1"/>
              </a:rPr>
              <a:t>http://www.iteaconnect.org/Conference/PATT/PATT27/PATT27proceedingsNZDec2013.pdf</a:t>
            </a:r>
            <a:r>
              <a:rPr lang="el-GR" altLang="el-GR" sz="1800" dirty="0">
                <a:solidFill>
                  <a:srgbClr val="002060"/>
                </a:solidFill>
                <a:latin typeface="Times New Roman" panose="02020603050405020304" pitchFamily="18" charset="0"/>
                <a:cs typeface="Times New Roman" panose="02020603050405020304" pitchFamily="18" charset="0"/>
              </a:rPr>
              <a:t> </a:t>
            </a:r>
            <a:endParaRPr lang="el-GR" altLang="el-GR" sz="1800" dirty="0" smtClean="0">
              <a:solidFill>
                <a:srgbClr val="002060"/>
              </a:solidFill>
              <a:latin typeface="Times New Roman" panose="02020603050405020304" pitchFamily="18" charset="0"/>
              <a:cs typeface="Times New Roman" panose="02020603050405020304" pitchFamily="18" charset="0"/>
            </a:endParaRPr>
          </a:p>
          <a:p>
            <a:pPr algn="l">
              <a:lnSpc>
                <a:spcPct val="80000"/>
              </a:lnSpc>
            </a:pPr>
            <a:r>
              <a:rPr lang="en-AU" altLang="el-GR" sz="1800" dirty="0" err="1" smtClean="0">
                <a:latin typeface="Times New Roman" panose="02020603050405020304" pitchFamily="18" charset="0"/>
                <a:cs typeface="Times New Roman" panose="02020603050405020304" pitchFamily="18" charset="0"/>
              </a:rPr>
              <a:t>Jonassen</a:t>
            </a:r>
            <a:r>
              <a:rPr lang="en-AU" altLang="el-GR" sz="1800" dirty="0">
                <a:latin typeface="Times New Roman" panose="02020603050405020304" pitchFamily="18" charset="0"/>
                <a:cs typeface="Times New Roman" panose="02020603050405020304" pitchFamily="18" charset="0"/>
              </a:rPr>
              <a:t>, D. H. (2011). Learning to solve problems: A handbook for designing problem-solving learning environments. New York, NY: Routledge</a:t>
            </a:r>
            <a:r>
              <a:rPr lang="en-AU" altLang="el-GR" sz="1800" dirty="0">
                <a:solidFill>
                  <a:srgbClr val="002060"/>
                </a:solidFill>
                <a:latin typeface="Times New Roman" panose="02020603050405020304" pitchFamily="18" charset="0"/>
                <a:cs typeface="Times New Roman" panose="02020603050405020304" pitchFamily="18" charset="0"/>
              </a:rPr>
              <a:t>.</a:t>
            </a:r>
            <a:endParaRPr lang="el-GR" altLang="el-GR" sz="1800" b="1" dirty="0">
              <a:solidFill>
                <a:srgbClr val="002060"/>
              </a:solidFill>
              <a:latin typeface="Times New Roman" panose="02020603050405020304" pitchFamily="18" charset="0"/>
              <a:cs typeface="Times New Roman" panose="02020603050405020304" pitchFamily="18" charset="0"/>
            </a:endParaRPr>
          </a:p>
          <a:p>
            <a:pPr>
              <a:spcBef>
                <a:spcPct val="0"/>
              </a:spcBef>
            </a:pPr>
            <a:endParaRPr lang="en-US" altLang="el-GR" b="1" dirty="0">
              <a:solidFill>
                <a:srgbClr val="002060"/>
              </a:solidFill>
              <a:latin typeface="Arial" panose="020B0604020202020204" pitchFamily="34" charset="0"/>
            </a:endParaRPr>
          </a:p>
        </p:txBody>
      </p:sp>
      <p:pic>
        <p:nvPicPr>
          <p:cNvPr id="4" name="Εικόνα 3" descr="ΛΟΓΟΤΥΠΟ ΑΣΠΑΙΤΕ ΕΛΛΗΝΙΚΟ copy"/>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1015" y="0"/>
            <a:ext cx="9150985" cy="1576070"/>
          </a:xfrm>
        </p:spPr>
        <p:txBody>
          <a:bodyPr>
            <a:normAutofit fontScale="90000"/>
          </a:bodyPr>
          <a:lstStyle/>
          <a:p>
            <a:r>
              <a:rPr lang="el-GR" altLang="el-GR" b="1" dirty="0"/>
              <a:t>Η Επιστημολογία της Μηχανικής</a:t>
            </a:r>
            <a:endParaRPr lang="el-GR" dirty="0"/>
          </a:p>
        </p:txBody>
      </p:sp>
      <p:sp>
        <p:nvSpPr>
          <p:cNvPr id="3" name="Υπότιτλος 2"/>
          <p:cNvSpPr>
            <a:spLocks noGrp="1"/>
          </p:cNvSpPr>
          <p:nvPr>
            <p:ph type="subTitle" idx="1"/>
          </p:nvPr>
        </p:nvSpPr>
        <p:spPr>
          <a:xfrm>
            <a:off x="309245" y="1644015"/>
            <a:ext cx="11699240" cy="5092700"/>
          </a:xfrm>
        </p:spPr>
        <p:txBody>
          <a:bodyPr>
            <a:noAutofit/>
          </a:bodyPr>
          <a:lstStyle/>
          <a:p>
            <a:pPr>
              <a:spcBef>
                <a:spcPct val="0"/>
              </a:spcBef>
            </a:pPr>
            <a:r>
              <a:rPr lang="el-GR" altLang="el-GR" b="1" dirty="0" smtClean="0">
                <a:solidFill>
                  <a:srgbClr val="002060"/>
                </a:solidFill>
                <a:latin typeface="Times New Roman" panose="02020603050405020304" pitchFamily="18" charset="0"/>
                <a:cs typeface="Times New Roman" panose="02020603050405020304" pitchFamily="18" charset="0"/>
              </a:rPr>
              <a:t>Η Διδακτική Στρατηγική «σχεδιασμός των Μηχανικών»</a:t>
            </a:r>
            <a:endParaRPr lang="el-GR" altLang="el-GR" b="1" dirty="0" smtClean="0">
              <a:solidFill>
                <a:srgbClr val="002060"/>
              </a:solidFill>
              <a:latin typeface="Times New Roman" panose="02020603050405020304" pitchFamily="18" charset="0"/>
              <a:cs typeface="Times New Roman" panose="02020603050405020304" pitchFamily="18" charset="0"/>
            </a:endParaRPr>
          </a:p>
          <a:p>
            <a:pPr>
              <a:spcBef>
                <a:spcPct val="0"/>
              </a:spcBef>
            </a:pPr>
            <a:endParaRPr lang="el-GR" altLang="el-GR" b="1" dirty="0" smtClean="0">
              <a:solidFill>
                <a:srgbClr val="FF0000"/>
              </a:solidFill>
              <a:latin typeface="Times New Roman" panose="02020603050405020304" pitchFamily="18" charset="0"/>
              <a:cs typeface="Times New Roman" panose="02020603050405020304" pitchFamily="18" charset="0"/>
            </a:endParaRPr>
          </a:p>
          <a:p>
            <a:pPr>
              <a:spcBef>
                <a:spcPct val="0"/>
              </a:spcBef>
            </a:pPr>
            <a:r>
              <a:rPr lang="el-GR" altLang="el-GR" b="1" dirty="0" smtClean="0">
                <a:solidFill>
                  <a:srgbClr val="FF0000"/>
                </a:solidFill>
                <a:latin typeface="Times New Roman" panose="02020603050405020304" pitchFamily="18" charset="0"/>
                <a:cs typeface="Times New Roman" panose="02020603050405020304" pitchFamily="18" charset="0"/>
              </a:rPr>
              <a:t>Τα </a:t>
            </a:r>
            <a:r>
              <a:rPr lang="el-GR" altLang="el-GR" b="1" dirty="0">
                <a:solidFill>
                  <a:srgbClr val="FF0000"/>
                </a:solidFill>
                <a:latin typeface="Times New Roman" panose="02020603050405020304" pitchFamily="18" charset="0"/>
                <a:cs typeface="Times New Roman" panose="02020603050405020304" pitchFamily="18" charset="0"/>
              </a:rPr>
              <a:t>είδη των προβλημάτων</a:t>
            </a:r>
            <a:endParaRPr lang="el-GR" altLang="el-GR" b="1" dirty="0">
              <a:solidFill>
                <a:srgbClr val="FF0000"/>
              </a:solidFill>
              <a:latin typeface="Times New Roman" panose="02020603050405020304" pitchFamily="18" charset="0"/>
              <a:cs typeface="Times New Roman" panose="02020603050405020304" pitchFamily="18" charset="0"/>
            </a:endParaRPr>
          </a:p>
          <a:p>
            <a:pPr>
              <a:spcBef>
                <a:spcPct val="0"/>
              </a:spcBef>
            </a:pPr>
            <a:endParaRPr lang="en-US" altLang="el-GR" b="1" dirty="0">
              <a:solidFill>
                <a:srgbClr val="002060"/>
              </a:solidFill>
              <a:latin typeface="Arial" panose="020B0604020202020204" pitchFamily="34" charset="0"/>
            </a:endParaRPr>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7" name="Εικόνα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90563" y="2688105"/>
            <a:ext cx="8876366" cy="395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1015" y="0"/>
            <a:ext cx="9150985" cy="1579880"/>
          </a:xfrm>
        </p:spPr>
        <p:txBody>
          <a:bodyPr>
            <a:normAutofit fontScale="90000"/>
          </a:bodyPr>
          <a:lstStyle/>
          <a:p>
            <a:r>
              <a:rPr lang="el-GR" altLang="el-GR" b="1" dirty="0"/>
              <a:t>Η Επιστημολογία της Μηχανικής</a:t>
            </a:r>
            <a:endParaRPr lang="el-GR" dirty="0"/>
          </a:p>
        </p:txBody>
      </p:sp>
      <p:sp>
        <p:nvSpPr>
          <p:cNvPr id="3" name="Υπότιτλος 2"/>
          <p:cNvSpPr>
            <a:spLocks noGrp="1"/>
          </p:cNvSpPr>
          <p:nvPr>
            <p:ph type="subTitle" idx="1"/>
          </p:nvPr>
        </p:nvSpPr>
        <p:spPr>
          <a:xfrm>
            <a:off x="309245" y="1672590"/>
            <a:ext cx="11699240" cy="5064125"/>
          </a:xfrm>
        </p:spPr>
        <p:txBody>
          <a:bodyPr>
            <a:noAutofit/>
          </a:bodyPr>
          <a:lstStyle/>
          <a:p>
            <a:pPr>
              <a:spcBef>
                <a:spcPct val="0"/>
              </a:spcBef>
            </a:pPr>
            <a:r>
              <a:rPr lang="el-GR" altLang="el-GR" b="1" dirty="0" smtClean="0">
                <a:solidFill>
                  <a:srgbClr val="002060"/>
                </a:solidFill>
                <a:latin typeface="Times New Roman" panose="02020603050405020304" pitchFamily="18" charset="0"/>
                <a:cs typeface="Times New Roman" panose="02020603050405020304" pitchFamily="18" charset="0"/>
              </a:rPr>
              <a:t>Η Διδακτική Στρατηγική «σχεδιασμός των Μηχανικών»</a:t>
            </a:r>
            <a:endParaRPr lang="el-GR" altLang="el-GR" b="1" dirty="0" smtClean="0">
              <a:solidFill>
                <a:srgbClr val="002060"/>
              </a:solidFill>
              <a:latin typeface="Times New Roman" panose="02020603050405020304" pitchFamily="18" charset="0"/>
              <a:cs typeface="Times New Roman" panose="02020603050405020304" pitchFamily="18" charset="0"/>
            </a:endParaRPr>
          </a:p>
          <a:p>
            <a:pPr>
              <a:spcBef>
                <a:spcPct val="0"/>
              </a:spcBef>
            </a:pPr>
            <a:endParaRPr lang="el-GR" altLang="el-GR" b="1" dirty="0" smtClean="0">
              <a:solidFill>
                <a:srgbClr val="FF0000"/>
              </a:solidFill>
              <a:latin typeface="Times New Roman" panose="02020603050405020304" pitchFamily="18" charset="0"/>
              <a:cs typeface="Times New Roman" panose="02020603050405020304" pitchFamily="18" charset="0"/>
            </a:endParaRPr>
          </a:p>
          <a:p>
            <a:pPr>
              <a:spcBef>
                <a:spcPct val="0"/>
              </a:spcBef>
            </a:pPr>
            <a:r>
              <a:rPr lang="el-GR" altLang="el-GR" b="1" dirty="0" smtClean="0">
                <a:solidFill>
                  <a:srgbClr val="FF0000"/>
                </a:solidFill>
                <a:latin typeface="Times New Roman" panose="02020603050405020304" pitchFamily="18" charset="0"/>
                <a:cs typeface="Times New Roman" panose="02020603050405020304" pitchFamily="18" charset="0"/>
              </a:rPr>
              <a:t>Τα </a:t>
            </a:r>
            <a:r>
              <a:rPr lang="el-GR" altLang="el-GR" b="1" dirty="0">
                <a:solidFill>
                  <a:srgbClr val="FF0000"/>
                </a:solidFill>
                <a:latin typeface="Times New Roman" panose="02020603050405020304" pitchFamily="18" charset="0"/>
                <a:cs typeface="Times New Roman" panose="02020603050405020304" pitchFamily="18" charset="0"/>
              </a:rPr>
              <a:t>είδη των προβλημάτων</a:t>
            </a:r>
            <a:endParaRPr lang="el-GR" altLang="el-GR" b="1" dirty="0">
              <a:solidFill>
                <a:srgbClr val="FF0000"/>
              </a:solidFill>
              <a:latin typeface="Times New Roman" panose="02020603050405020304" pitchFamily="18" charset="0"/>
              <a:cs typeface="Times New Roman" panose="02020603050405020304" pitchFamily="18" charset="0"/>
            </a:endParaRPr>
          </a:p>
          <a:p>
            <a:pPr>
              <a:spcBef>
                <a:spcPct val="0"/>
              </a:spcBef>
            </a:pPr>
            <a:endParaRPr lang="en-US" altLang="el-GR" b="1" dirty="0">
              <a:solidFill>
                <a:srgbClr val="002060"/>
              </a:solidFill>
              <a:latin typeface="Arial" panose="020B0604020202020204" pitchFamily="34" charset="0"/>
            </a:endParaRPr>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10" name="Εικόνα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1934" y="2735636"/>
            <a:ext cx="7109478" cy="3745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90890" y="3213146"/>
            <a:ext cx="3409950" cy="2790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1015" y="0"/>
            <a:ext cx="9150985" cy="1538605"/>
          </a:xfrm>
        </p:spPr>
        <p:txBody>
          <a:bodyPr>
            <a:normAutofit fontScale="90000"/>
          </a:bodyPr>
          <a:lstStyle/>
          <a:p>
            <a:r>
              <a:rPr lang="el-GR" altLang="el-GR" b="1" dirty="0"/>
              <a:t>Η Επιστημολογία της Μηχανικής</a:t>
            </a:r>
            <a:endParaRPr lang="el-GR" dirty="0"/>
          </a:p>
        </p:txBody>
      </p:sp>
      <p:sp>
        <p:nvSpPr>
          <p:cNvPr id="3" name="Υπότιτλος 2"/>
          <p:cNvSpPr>
            <a:spLocks noGrp="1"/>
          </p:cNvSpPr>
          <p:nvPr>
            <p:ph type="subTitle" idx="1"/>
          </p:nvPr>
        </p:nvSpPr>
        <p:spPr>
          <a:xfrm>
            <a:off x="309245" y="1653540"/>
            <a:ext cx="11699240" cy="5083175"/>
          </a:xfrm>
        </p:spPr>
        <p:txBody>
          <a:bodyPr>
            <a:noAutofit/>
          </a:bodyPr>
          <a:lstStyle/>
          <a:p>
            <a:pPr>
              <a:spcBef>
                <a:spcPct val="0"/>
              </a:spcBef>
            </a:pPr>
            <a:r>
              <a:rPr lang="el-GR" altLang="el-GR" b="1" dirty="0" smtClean="0">
                <a:solidFill>
                  <a:srgbClr val="002060"/>
                </a:solidFill>
                <a:cs typeface="Times New Roman" panose="02020603050405020304" pitchFamily="18" charset="0"/>
              </a:rPr>
              <a:t>Η Διδακτική Στρατηγική «σχεδιασμός των Μηχανικών»</a:t>
            </a:r>
            <a:endParaRPr lang="el-GR" altLang="el-GR" b="1" dirty="0" smtClean="0">
              <a:solidFill>
                <a:srgbClr val="002060"/>
              </a:solidFill>
              <a:cs typeface="Times New Roman" panose="02020603050405020304" pitchFamily="18" charset="0"/>
            </a:endParaRPr>
          </a:p>
          <a:p>
            <a:pPr>
              <a:spcBef>
                <a:spcPct val="0"/>
              </a:spcBef>
            </a:pPr>
            <a:endParaRPr lang="el-GR" altLang="el-GR" b="1" dirty="0" smtClean="0">
              <a:solidFill>
                <a:srgbClr val="FF0000"/>
              </a:solidFill>
              <a:cs typeface="Times New Roman" panose="02020603050405020304" pitchFamily="18" charset="0"/>
            </a:endParaRPr>
          </a:p>
          <a:p>
            <a:pPr algn="l">
              <a:spcBef>
                <a:spcPct val="0"/>
              </a:spcBef>
            </a:pPr>
            <a:r>
              <a:rPr lang="el-GR" altLang="el-GR" dirty="0">
                <a:cs typeface="Times New Roman" panose="02020603050405020304" pitchFamily="18" charset="0"/>
              </a:rPr>
              <a:t>Η εισαγωγή του σχεδιασμού της Μηχανικής δεν σημαίνει σε καμία περίπτωση ότι είναι σημαντικότερη παιδαγωγική στρατηγική από ότι η επιστημονική διερευνητική στρατηγική.</a:t>
            </a:r>
            <a:endParaRPr lang="el-GR" altLang="el-GR" dirty="0">
              <a:cs typeface="Times New Roman" panose="02020603050405020304" pitchFamily="18" charset="0"/>
            </a:endParaRPr>
          </a:p>
          <a:p>
            <a:pPr algn="l">
              <a:spcBef>
                <a:spcPct val="0"/>
              </a:spcBef>
            </a:pPr>
            <a:r>
              <a:rPr lang="el-GR" altLang="el-GR" dirty="0">
                <a:cs typeface="Times New Roman" panose="02020603050405020304" pitchFamily="18" charset="0"/>
              </a:rPr>
              <a:t>Ουσιαστικά ο σχεδιασμός της Μηχανικής είναι η αντίστοιχη παιδαγωγική στρατηγική στην διερευνητική μάθηση για τις Επιστήμες. </a:t>
            </a:r>
            <a:endParaRPr lang="el-GR" altLang="el-GR" dirty="0">
              <a:cs typeface="Times New Roman" panose="02020603050405020304" pitchFamily="18" charset="0"/>
            </a:endParaRPr>
          </a:p>
          <a:p>
            <a:pPr algn="l">
              <a:spcBef>
                <a:spcPct val="0"/>
              </a:spcBef>
            </a:pPr>
            <a:endParaRPr lang="el-GR" altLang="el-GR" b="1" dirty="0" smtClean="0">
              <a:cs typeface="Times New Roman" panose="02020603050405020304" pitchFamily="18" charset="0"/>
            </a:endParaRPr>
          </a:p>
          <a:p>
            <a:pPr algn="l">
              <a:spcBef>
                <a:spcPct val="0"/>
              </a:spcBef>
            </a:pPr>
            <a:r>
              <a:rPr lang="el-GR" altLang="el-GR" b="1" dirty="0" smtClean="0">
                <a:cs typeface="Times New Roman" panose="02020603050405020304" pitchFamily="18" charset="0"/>
              </a:rPr>
              <a:t>Οι Επιστήμονες </a:t>
            </a:r>
            <a:r>
              <a:rPr lang="el-GR" altLang="el-GR" b="1" dirty="0">
                <a:cs typeface="Times New Roman" panose="02020603050405020304" pitchFamily="18" charset="0"/>
              </a:rPr>
              <a:t>ανακαλύπτουν νέα γνώση και οι Μηχανικοί βασίζονται σε αυτές τις ανακαλύψεις για να παραγάγουν λειτουργικά «προϊόντα»  (</a:t>
            </a:r>
            <a:r>
              <a:rPr lang="el-GR" altLang="el-GR" b="1" dirty="0" err="1">
                <a:cs typeface="Times New Roman" panose="02020603050405020304" pitchFamily="18" charset="0"/>
              </a:rPr>
              <a:t>Carlson</a:t>
            </a:r>
            <a:r>
              <a:rPr lang="el-GR" altLang="el-GR" b="1" dirty="0">
                <a:cs typeface="Times New Roman" panose="02020603050405020304" pitchFamily="18" charset="0"/>
              </a:rPr>
              <a:t> &amp; Sullivan,2004). </a:t>
            </a:r>
            <a:endParaRPr lang="el-GR" altLang="el-GR" b="1" dirty="0">
              <a:cs typeface="Times New Roman" panose="02020603050405020304" pitchFamily="18" charset="0"/>
            </a:endParaRPr>
          </a:p>
          <a:p>
            <a:pPr algn="l">
              <a:spcBef>
                <a:spcPct val="0"/>
              </a:spcBef>
            </a:pPr>
            <a:endParaRPr lang="el-GR" altLang="el-GR" dirty="0">
              <a:cs typeface="Times New Roman" panose="02020603050405020304" pitchFamily="18" charset="0"/>
            </a:endParaRPr>
          </a:p>
          <a:p>
            <a:pPr algn="l">
              <a:spcBef>
                <a:spcPct val="0"/>
              </a:spcBef>
            </a:pPr>
            <a:r>
              <a:rPr lang="el-GR" altLang="el-GR" dirty="0">
                <a:cs typeface="Times New Roman" panose="02020603050405020304" pitchFamily="18" charset="0"/>
              </a:rPr>
              <a:t>Η επιστημονική έρευνα «δημιουργεί» δεδομένα που θα ληφθούν υπόψη από τους Μηχανικούς στον σχεδιασμό τους για την κατασκευή της «μηχανής» που θα αντιστοιχεί στην </a:t>
            </a:r>
            <a:r>
              <a:rPr lang="el-GR" altLang="el-GR" dirty="0" err="1">
                <a:cs typeface="Times New Roman" panose="02020603050405020304" pitchFamily="18" charset="0"/>
              </a:rPr>
              <a:t>μοντελοποίηση</a:t>
            </a:r>
            <a:r>
              <a:rPr lang="el-GR" altLang="el-GR" dirty="0">
                <a:cs typeface="Times New Roman" panose="02020603050405020304" pitchFamily="18" charset="0"/>
              </a:rPr>
              <a:t> που έχει προέλθει από τους Επιστήμονες, ενώ  η κατασκευή αυτή θα στηρίζεται στο μοντέλο των Επιστημόνων.</a:t>
            </a:r>
            <a:endParaRPr lang="el-GR" altLang="el-GR" dirty="0">
              <a:cs typeface="Times New Roman" panose="02020603050405020304" pitchFamily="18" charset="0"/>
            </a:endParaRPr>
          </a:p>
          <a:p>
            <a:pPr algn="l">
              <a:spcBef>
                <a:spcPct val="0"/>
              </a:spcBef>
            </a:pPr>
            <a:endParaRPr lang="el-GR" altLang="el-GR" sz="1600" dirty="0" smtClean="0">
              <a:latin typeface="Times New Roman" panose="02020603050405020304" pitchFamily="18" charset="0"/>
              <a:cs typeface="Times New Roman" panose="02020603050405020304" pitchFamily="18" charset="0"/>
            </a:endParaRPr>
          </a:p>
          <a:p>
            <a:pPr algn="l">
              <a:spcBef>
                <a:spcPct val="0"/>
              </a:spcBef>
            </a:pPr>
            <a:r>
              <a:rPr lang="en-AU" altLang="el-GR" sz="1600" dirty="0" smtClean="0">
                <a:latin typeface="Times New Roman" panose="02020603050405020304" pitchFamily="18" charset="0"/>
                <a:cs typeface="Times New Roman" panose="02020603050405020304" pitchFamily="18" charset="0"/>
              </a:rPr>
              <a:t>Carlson</a:t>
            </a:r>
            <a:r>
              <a:rPr lang="en-AU" altLang="el-GR" sz="1600" dirty="0">
                <a:latin typeface="Times New Roman" panose="02020603050405020304" pitchFamily="18" charset="0"/>
                <a:cs typeface="Times New Roman" panose="02020603050405020304" pitchFamily="18" charset="0"/>
              </a:rPr>
              <a:t>, L. E., &amp; Sullivan, J. F. (2004). Exploiting design to inspire interest in engineering across the K-16 engineering curriculum. International Journal of Engineering Education, 20(3), 372-378.</a:t>
            </a:r>
            <a:endParaRPr lang="el-GR" altLang="el-GR" sz="1600" b="1" dirty="0">
              <a:latin typeface="Times New Roman" panose="02020603050405020304" pitchFamily="18" charset="0"/>
              <a:cs typeface="Times New Roman" panose="02020603050405020304" pitchFamily="18" charset="0"/>
            </a:endParaRPr>
          </a:p>
          <a:p>
            <a:pPr algn="l">
              <a:spcBef>
                <a:spcPct val="0"/>
              </a:spcBef>
            </a:pPr>
            <a:endParaRPr lang="en-US" altLang="el-GR" b="1" dirty="0">
              <a:solidFill>
                <a:srgbClr val="002060"/>
              </a:solidFill>
              <a:latin typeface="Arial" panose="020B0604020202020204" pitchFamily="34" charset="0"/>
            </a:endParaRPr>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1015" y="0"/>
            <a:ext cx="9150985" cy="1455420"/>
          </a:xfrm>
        </p:spPr>
        <p:txBody>
          <a:bodyPr>
            <a:normAutofit fontScale="90000"/>
          </a:bodyPr>
          <a:lstStyle/>
          <a:p>
            <a:r>
              <a:rPr lang="el-GR" altLang="el-GR" b="1" dirty="0"/>
              <a:t>Η Επιστημολογία της Μηχανικής</a:t>
            </a:r>
            <a:endParaRPr lang="el-GR" dirty="0"/>
          </a:p>
        </p:txBody>
      </p:sp>
      <p:sp>
        <p:nvSpPr>
          <p:cNvPr id="3" name="Υπότιτλος 2"/>
          <p:cNvSpPr>
            <a:spLocks noGrp="1"/>
          </p:cNvSpPr>
          <p:nvPr>
            <p:ph type="subTitle" idx="1"/>
          </p:nvPr>
        </p:nvSpPr>
        <p:spPr>
          <a:xfrm>
            <a:off x="3409950" y="1395095"/>
            <a:ext cx="7759065" cy="384810"/>
          </a:xfrm>
        </p:spPr>
        <p:txBody>
          <a:bodyPr>
            <a:noAutofit/>
          </a:bodyPr>
          <a:lstStyle/>
          <a:p>
            <a:pPr>
              <a:spcBef>
                <a:spcPct val="0"/>
              </a:spcBef>
            </a:pPr>
            <a:r>
              <a:rPr lang="el-GR" altLang="el-GR" b="1" dirty="0" smtClean="0">
                <a:solidFill>
                  <a:srgbClr val="002060"/>
                </a:solidFill>
                <a:latin typeface="Times New Roman" panose="02020603050405020304" pitchFamily="18" charset="0"/>
                <a:cs typeface="Times New Roman" panose="02020603050405020304" pitchFamily="18" charset="0"/>
              </a:rPr>
              <a:t>Η Διδακτική Στρατηγική «σχεδιασμός των Μηχανικών»</a:t>
            </a:r>
            <a:endParaRPr lang="el-GR" altLang="el-GR" b="1" dirty="0" smtClean="0">
              <a:solidFill>
                <a:srgbClr val="002060"/>
              </a:solidFill>
              <a:latin typeface="Times New Roman" panose="02020603050405020304" pitchFamily="18" charset="0"/>
              <a:cs typeface="Times New Roman" panose="02020603050405020304" pitchFamily="18" charset="0"/>
            </a:endParaRPr>
          </a:p>
          <a:p>
            <a:pPr>
              <a:spcBef>
                <a:spcPct val="0"/>
              </a:spcBef>
            </a:pPr>
            <a:endParaRPr lang="el-GR" altLang="el-GR" b="1" dirty="0" smtClean="0">
              <a:solidFill>
                <a:srgbClr val="FF0000"/>
              </a:solidFill>
              <a:latin typeface="Times New Roman" panose="02020603050405020304" pitchFamily="18" charset="0"/>
              <a:cs typeface="Times New Roman" panose="02020603050405020304" pitchFamily="18" charset="0"/>
            </a:endParaRPr>
          </a:p>
          <a:p>
            <a:pPr algn="l">
              <a:spcBef>
                <a:spcPct val="0"/>
              </a:spcBef>
            </a:pPr>
            <a:endParaRPr lang="en-US" altLang="el-GR" b="1" dirty="0">
              <a:solidFill>
                <a:srgbClr val="002060"/>
              </a:solidFill>
              <a:latin typeface="Arial" panose="020B0604020202020204" pitchFamily="34" charset="0"/>
            </a:endParaRPr>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7" name="Εικόνα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51180" y="1868805"/>
            <a:ext cx="10986135" cy="49891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2917825" y="0"/>
            <a:ext cx="9105265" cy="1561465"/>
          </a:xfrm>
        </p:spPr>
        <p:txBody>
          <a:bodyPr>
            <a:normAutofit fontScale="90000"/>
          </a:bodyPr>
          <a:lstStyle/>
          <a:p>
            <a:r>
              <a:rPr lang="el-GR" altLang="el-GR" b="1" dirty="0"/>
              <a:t>Η Επιστημολογία της </a:t>
            </a:r>
            <a:r>
              <a:rPr lang="el-GR" altLang="el-GR" b="1" dirty="0" smtClean="0"/>
              <a:t>Μηχανικής</a:t>
            </a:r>
            <a:r>
              <a:rPr lang="el-GR" b="1" dirty="0" smtClean="0"/>
              <a:t> </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8" name="Εικόνα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14512" y="1395872"/>
            <a:ext cx="9897875" cy="48032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1015" y="572135"/>
            <a:ext cx="8982710" cy="1017270"/>
          </a:xfrm>
        </p:spPr>
        <p:txBody>
          <a:bodyPr>
            <a:noAutofit/>
          </a:bodyPr>
          <a:lstStyle/>
          <a:p>
            <a:r>
              <a:rPr lang="el-GR" altLang="el-GR" sz="5400" b="1" dirty="0"/>
              <a:t>Οι πρακτικές των Επιστημόνων και </a:t>
            </a:r>
            <a:r>
              <a:rPr lang="el-GR" altLang="el-GR" sz="5400" b="1" dirty="0" smtClean="0"/>
              <a:t>των </a:t>
            </a:r>
            <a:r>
              <a:rPr lang="el-GR" altLang="el-GR" sz="5400" b="1" dirty="0"/>
              <a:t>Μηχανικών</a:t>
            </a:r>
            <a:endParaRPr lang="el-GR" sz="5400" b="1"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9" name="Rectangle 1"/>
          <p:cNvSpPr>
            <a:spLocks noChangeArrowheads="1"/>
          </p:cNvSpPr>
          <p:nvPr/>
        </p:nvSpPr>
        <p:spPr bwMode="auto">
          <a:xfrm>
            <a:off x="1042988" y="1196975"/>
            <a:ext cx="7845425"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9pPr>
          </a:lstStyle>
          <a:p>
            <a:pPr eaLnBrk="1" hangingPunct="1">
              <a:lnSpc>
                <a:spcPct val="90000"/>
              </a:lnSpc>
              <a:spcBef>
                <a:spcPct val="45000"/>
              </a:spcBef>
              <a:buFontTx/>
              <a:buNone/>
            </a:pPr>
            <a:endParaRPr lang="en-US" altLang="el-GR" sz="2100" b="1">
              <a:solidFill>
                <a:schemeClr val="tx2"/>
              </a:solidFill>
              <a:latin typeface="Times New Roman" panose="02020603050405020304" pitchFamily="18" charset="0"/>
            </a:endParaRPr>
          </a:p>
        </p:txBody>
      </p:sp>
      <p:sp>
        <p:nvSpPr>
          <p:cNvPr id="10" name="Rectangle 1"/>
          <p:cNvSpPr>
            <a:spLocks noChangeArrowheads="1"/>
          </p:cNvSpPr>
          <p:nvPr/>
        </p:nvSpPr>
        <p:spPr bwMode="auto">
          <a:xfrm>
            <a:off x="1195388" y="1349375"/>
            <a:ext cx="7845425"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9pPr>
          </a:lstStyle>
          <a:p>
            <a:pPr eaLnBrk="1" hangingPunct="1">
              <a:lnSpc>
                <a:spcPct val="90000"/>
              </a:lnSpc>
              <a:spcBef>
                <a:spcPct val="45000"/>
              </a:spcBef>
              <a:buFontTx/>
              <a:buNone/>
            </a:pPr>
            <a:endParaRPr lang="en-US" altLang="el-GR" sz="2100" b="1">
              <a:solidFill>
                <a:schemeClr val="tx2"/>
              </a:solidFill>
              <a:latin typeface="Times New Roman" panose="02020603050405020304" pitchFamily="18" charset="0"/>
            </a:endParaRPr>
          </a:p>
        </p:txBody>
      </p:sp>
      <p:graphicFrame>
        <p:nvGraphicFramePr>
          <p:cNvPr id="11" name="Πίνακας 10"/>
          <p:cNvGraphicFramePr>
            <a:graphicFrameLocks noGrp="1"/>
          </p:cNvGraphicFramePr>
          <p:nvPr/>
        </p:nvGraphicFramePr>
        <p:xfrm>
          <a:off x="251400" y="1589488"/>
          <a:ext cx="11772070" cy="4408171"/>
        </p:xfrm>
        <a:graphic>
          <a:graphicData uri="http://schemas.openxmlformats.org/drawingml/2006/table">
            <a:tbl>
              <a:tblPr/>
              <a:tblGrid>
                <a:gridCol w="1766048"/>
                <a:gridCol w="10006022"/>
              </a:tblGrid>
              <a:tr h="343478">
                <a:tc gridSpan="2">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dirty="0" smtClean="0">
                          <a:ln>
                            <a:noFill/>
                          </a:ln>
                          <a:solidFill>
                            <a:srgbClr val="FFFFFF"/>
                          </a:solidFill>
                          <a:effectLst/>
                          <a:latin typeface="Calibri" panose="020F0502020204030204" charset="0"/>
                          <a:cs typeface="Arial" panose="020B0604020202020204" pitchFamily="34" charset="0"/>
                        </a:rPr>
                        <a:t>Οι οκτώ πρακτικές για την Σχολική εκπαίδευση για τις Επιστήμες και την Μηχανική</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cPr/>
                </a:tc>
              </a:tr>
              <a:tr h="686955">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dirty="0" smtClean="0">
                          <a:ln>
                            <a:noFill/>
                          </a:ln>
                          <a:solidFill>
                            <a:srgbClr val="FFFFFF"/>
                          </a:solidFill>
                          <a:effectLst/>
                          <a:latin typeface="Calibri" panose="020F0502020204030204" charset="0"/>
                          <a:cs typeface="Arial" panose="020B0604020202020204" pitchFamily="34" charset="0"/>
                        </a:rPr>
                        <a:t>Πρακτική 1 </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0" i="0" u="none" strike="noStrike" cap="none" normalizeH="0" baseline="0" dirty="0" smtClean="0">
                          <a:ln>
                            <a:noFill/>
                          </a:ln>
                          <a:solidFill>
                            <a:srgbClr val="000000"/>
                          </a:solidFill>
                          <a:effectLst/>
                          <a:latin typeface="Calibri" panose="020F0502020204030204" charset="0"/>
                          <a:cs typeface="Arial" panose="020B0604020202020204" pitchFamily="34" charset="0"/>
                        </a:rPr>
                        <a:t>Οι εκπαιδευόμενοι  θέτουν ερωτήματα (για τις Επιστήμες) και ορίζουν προβλήματα (για την Μηχανική)</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54923">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dirty="0" smtClean="0">
                          <a:ln>
                            <a:noFill/>
                          </a:ln>
                          <a:solidFill>
                            <a:srgbClr val="FFFFFF"/>
                          </a:solidFill>
                          <a:effectLst/>
                          <a:latin typeface="Calibri" panose="020F0502020204030204" charset="0"/>
                          <a:cs typeface="Arial" panose="020B0604020202020204" pitchFamily="34" charset="0"/>
                        </a:rPr>
                        <a:t>Πρακτική 2</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0" i="0" u="none" strike="noStrike" cap="none" normalizeH="0" baseline="0" dirty="0" smtClean="0">
                          <a:ln>
                            <a:noFill/>
                          </a:ln>
                          <a:solidFill>
                            <a:srgbClr val="000000"/>
                          </a:solidFill>
                          <a:effectLst/>
                          <a:latin typeface="Calibri" panose="020F0502020204030204" charset="0"/>
                          <a:cs typeface="Arial" panose="020B0604020202020204" pitchFamily="34" charset="0"/>
                        </a:rPr>
                        <a:t>Οι εκπαιδευόμενοι  αναπτύσσουν και χρησιμοποιούν μοντέλα</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43478">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dirty="0" smtClean="0">
                          <a:ln>
                            <a:noFill/>
                          </a:ln>
                          <a:solidFill>
                            <a:srgbClr val="FFFFFF"/>
                          </a:solidFill>
                          <a:effectLst/>
                          <a:latin typeface="Calibri" panose="020F0502020204030204" charset="0"/>
                          <a:cs typeface="Arial" panose="020B0604020202020204" pitchFamily="34" charset="0"/>
                        </a:rPr>
                        <a:t>Πρακτική 3</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0" i="0" u="none" strike="noStrike" cap="none" normalizeH="0" baseline="0" dirty="0" smtClean="0">
                          <a:ln>
                            <a:noFill/>
                          </a:ln>
                          <a:solidFill>
                            <a:srgbClr val="000000"/>
                          </a:solidFill>
                          <a:effectLst/>
                          <a:latin typeface="Calibri" panose="020F0502020204030204" charset="0"/>
                          <a:cs typeface="Arial" panose="020B0604020202020204" pitchFamily="34" charset="0"/>
                        </a:rPr>
                        <a:t>Οι εκπαιδευόμενοι  σχεδιάζουν και υλοποιούν έρευνες</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4893">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dirty="0" smtClean="0">
                          <a:ln>
                            <a:noFill/>
                          </a:ln>
                          <a:solidFill>
                            <a:srgbClr val="FFFFFF"/>
                          </a:solidFill>
                          <a:effectLst/>
                          <a:latin typeface="Calibri" panose="020F0502020204030204" charset="0"/>
                          <a:cs typeface="Arial" panose="020B0604020202020204" pitchFamily="34" charset="0"/>
                        </a:rPr>
                        <a:t>Πρακτική 4</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l" defTabSz="914400" rtl="0" eaLnBrk="1" fontAlgn="base" latinLnBrk="0" hangingPunct="1">
                        <a:lnSpc>
                          <a:spcPct val="115000"/>
                        </a:lnSpc>
                        <a:spcBef>
                          <a:spcPct val="0"/>
                        </a:spcBef>
                        <a:spcAft>
                          <a:spcPts val="1000"/>
                        </a:spcAft>
                        <a:buClrTx/>
                        <a:buSzTx/>
                        <a:buFontTx/>
                        <a:buNone/>
                      </a:pPr>
                      <a:r>
                        <a:rPr kumimoji="0" lang="el-GR" altLang="el-GR" sz="2400" b="0" i="0" u="none" strike="noStrike" cap="none" normalizeH="0" baseline="0" dirty="0" smtClean="0">
                          <a:ln>
                            <a:noFill/>
                          </a:ln>
                          <a:solidFill>
                            <a:srgbClr val="000000"/>
                          </a:solidFill>
                          <a:effectLst/>
                          <a:latin typeface="Calibri" panose="020F0502020204030204" charset="0"/>
                          <a:cs typeface="Arial" panose="020B0604020202020204" pitchFamily="34" charset="0"/>
                        </a:rPr>
                        <a:t>Οι εκπαιδευόμενοι  συλλέγουν, αναλύουν και ερμηνεύουν δεδομένα </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88608">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dirty="0" smtClean="0">
                          <a:ln>
                            <a:noFill/>
                          </a:ln>
                          <a:solidFill>
                            <a:srgbClr val="FFFFFF"/>
                          </a:solidFill>
                          <a:effectLst/>
                          <a:latin typeface="Calibri" panose="020F0502020204030204" charset="0"/>
                          <a:cs typeface="Arial" panose="020B0604020202020204" pitchFamily="34" charset="0"/>
                        </a:rPr>
                        <a:t>Πρακτική 5</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0" i="0" u="none" strike="noStrike" cap="none" normalizeH="0" baseline="0" dirty="0" smtClean="0">
                          <a:ln>
                            <a:noFill/>
                          </a:ln>
                          <a:solidFill>
                            <a:srgbClr val="000000"/>
                          </a:solidFill>
                          <a:effectLst/>
                          <a:latin typeface="Calibri" panose="020F0502020204030204" charset="0"/>
                          <a:cs typeface="Arial" panose="020B0604020202020204" pitchFamily="34" charset="0"/>
                        </a:rPr>
                        <a:t>Οι εκπαιδευόμενοι  χρησιμοποιούν Μαθηματική και Υπολογιστική σκέψη  </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686955">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smtClean="0">
                          <a:ln>
                            <a:noFill/>
                          </a:ln>
                          <a:solidFill>
                            <a:srgbClr val="FFFFFF"/>
                          </a:solidFill>
                          <a:effectLst/>
                          <a:latin typeface="Calibri" panose="020F0502020204030204" charset="0"/>
                          <a:cs typeface="Arial" panose="020B0604020202020204" pitchFamily="34" charset="0"/>
                        </a:rPr>
                        <a:t>Πρακτική 6</a:t>
                      </a:r>
                      <a:endParaRPr kumimoji="0" lang="el-GR" altLang="el-GR" sz="2400" b="1" i="0" u="none" strike="noStrike" cap="none" normalizeH="0" baseline="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0" i="0" u="none" strike="noStrike" cap="none" normalizeH="0" baseline="0" dirty="0" smtClean="0">
                          <a:ln>
                            <a:noFill/>
                          </a:ln>
                          <a:solidFill>
                            <a:srgbClr val="000000"/>
                          </a:solidFill>
                          <a:effectLst/>
                          <a:latin typeface="Calibri" panose="020F0502020204030204" charset="0"/>
                          <a:cs typeface="Arial" panose="020B0604020202020204" pitchFamily="34" charset="0"/>
                        </a:rPr>
                        <a:t>Οι εκπαιδευόμενοι  αναπτύσσουν εξηγήσεις (για Επιστήμες) και να σχεδιάζουν λύσεις (για την Μηχανική)</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95465">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dirty="0" smtClean="0">
                          <a:ln>
                            <a:noFill/>
                          </a:ln>
                          <a:solidFill>
                            <a:srgbClr val="FFFFFF"/>
                          </a:solidFill>
                          <a:effectLst/>
                          <a:latin typeface="Calibri" panose="020F0502020204030204" charset="0"/>
                          <a:cs typeface="Arial" panose="020B0604020202020204" pitchFamily="34" charset="0"/>
                        </a:rPr>
                        <a:t>Πρακτική 7</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l" defTabSz="914400" rtl="0" eaLnBrk="1" fontAlgn="base" latinLnBrk="0" hangingPunct="1">
                        <a:lnSpc>
                          <a:spcPct val="115000"/>
                        </a:lnSpc>
                        <a:spcBef>
                          <a:spcPct val="0"/>
                        </a:spcBef>
                        <a:spcAft>
                          <a:spcPts val="1000"/>
                        </a:spcAft>
                        <a:buClrTx/>
                        <a:buSzTx/>
                        <a:buFontTx/>
                        <a:buNone/>
                      </a:pPr>
                      <a:r>
                        <a:rPr kumimoji="0" lang="el-GR" altLang="el-GR" sz="2400" b="0" i="0" u="none" strike="noStrike" cap="none" normalizeH="0" baseline="0" dirty="0" smtClean="0">
                          <a:ln>
                            <a:noFill/>
                          </a:ln>
                          <a:solidFill>
                            <a:srgbClr val="000000"/>
                          </a:solidFill>
                          <a:effectLst/>
                          <a:latin typeface="Calibri" panose="020F0502020204030204" charset="0"/>
                          <a:cs typeface="Arial" panose="020B0604020202020204" pitchFamily="34" charset="0"/>
                        </a:rPr>
                        <a:t>Οι εκπαιδευόμενοι  επιχειρηματολογούν αξιοποιώντας δεδομένα </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617995">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just" defTabSz="914400" rtl="0" eaLnBrk="1" fontAlgn="base" latinLnBrk="0" hangingPunct="1">
                        <a:lnSpc>
                          <a:spcPct val="100000"/>
                        </a:lnSpc>
                        <a:spcBef>
                          <a:spcPct val="0"/>
                        </a:spcBef>
                        <a:spcAft>
                          <a:spcPts val="600"/>
                        </a:spcAft>
                        <a:buClrTx/>
                        <a:buSzTx/>
                        <a:buFontTx/>
                        <a:buNone/>
                      </a:pPr>
                      <a:r>
                        <a:rPr kumimoji="0" lang="el-GR" altLang="el-GR" sz="2400" b="1" i="0" u="none" strike="noStrike" cap="none" normalizeH="0" baseline="0" smtClean="0">
                          <a:ln>
                            <a:noFill/>
                          </a:ln>
                          <a:solidFill>
                            <a:srgbClr val="FFFFFF"/>
                          </a:solidFill>
                          <a:effectLst/>
                          <a:latin typeface="Calibri" panose="020F0502020204030204" charset="0"/>
                          <a:cs typeface="Arial" panose="020B0604020202020204" pitchFamily="34" charset="0"/>
                        </a:rPr>
                        <a:t>Πρακτική 8</a:t>
                      </a:r>
                      <a:endParaRPr kumimoji="0" lang="el-GR" altLang="el-GR" sz="2400" b="1" i="0" u="none" strike="noStrike" cap="none" normalizeH="0" baseline="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Font typeface="Arial" panose="020B0604020202020204" pitchFamily="34" charset="0"/>
                        <a:defRPr sz="2800">
                          <a:solidFill>
                            <a:schemeClr val="tx1"/>
                          </a:solidFill>
                          <a:latin typeface="Calibri" panose="020F0502020204030204" charset="0"/>
                        </a:defRPr>
                      </a:lvl1pPr>
                      <a:lvl2pPr marL="742950" indent="-285750">
                        <a:spcBef>
                          <a:spcPct val="20000"/>
                        </a:spcBef>
                        <a:buFont typeface="Arial" panose="020B0604020202020204" pitchFamily="34" charset="0"/>
                        <a:defRPr sz="2400">
                          <a:solidFill>
                            <a:schemeClr val="tx1"/>
                          </a:solidFill>
                          <a:latin typeface="Calibri" panose="020F0502020204030204" charset="0"/>
                        </a:defRPr>
                      </a:lvl2pPr>
                      <a:lvl3pPr marL="1143000" indent="-228600">
                        <a:spcBef>
                          <a:spcPct val="20000"/>
                        </a:spcBef>
                        <a:buFont typeface="Arial" panose="020B0604020202020204" pitchFamily="34" charset="0"/>
                        <a:defRPr sz="2000">
                          <a:solidFill>
                            <a:schemeClr val="tx1"/>
                          </a:solidFill>
                          <a:latin typeface="Calibri" panose="020F0502020204030204" charset="0"/>
                        </a:defRPr>
                      </a:lvl3pPr>
                      <a:lvl4pPr marL="1600200" indent="-228600">
                        <a:spcBef>
                          <a:spcPct val="20000"/>
                        </a:spcBef>
                        <a:buFont typeface="Arial" panose="020B0604020202020204" pitchFamily="34" charset="0"/>
                        <a:defRPr>
                          <a:solidFill>
                            <a:schemeClr val="tx1"/>
                          </a:solidFill>
                          <a:latin typeface="Calibri" panose="020F0502020204030204" charset="0"/>
                        </a:defRPr>
                      </a:lvl4pPr>
                      <a:lvl5pPr marL="2057400" indent="-228600">
                        <a:spcBef>
                          <a:spcPct val="20000"/>
                        </a:spcBef>
                        <a:buFont typeface="Arial" panose="020B0604020202020204" pitchFamily="34" charset="0"/>
                        <a:defRPr>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defRPr>
                          <a:solidFill>
                            <a:schemeClr val="tx1"/>
                          </a:solidFill>
                          <a:latin typeface="Calibri" panose="020F0502020204030204" charset="0"/>
                        </a:defRPr>
                      </a:lvl9pPr>
                    </a:lstStyle>
                    <a:p>
                      <a:pPr marL="0" marR="0" lvl="0" indent="0" algn="l" defTabSz="914400" rtl="0" eaLnBrk="1" fontAlgn="base" latinLnBrk="0" hangingPunct="1">
                        <a:lnSpc>
                          <a:spcPct val="115000"/>
                        </a:lnSpc>
                        <a:spcBef>
                          <a:spcPct val="0"/>
                        </a:spcBef>
                        <a:spcAft>
                          <a:spcPts val="1000"/>
                        </a:spcAft>
                        <a:buClrTx/>
                        <a:buSzTx/>
                        <a:buFontTx/>
                        <a:buNone/>
                      </a:pPr>
                      <a:r>
                        <a:rPr kumimoji="0" lang="el-GR" altLang="el-GR" sz="2400" b="0" i="0" u="none" strike="noStrike" cap="none" normalizeH="0" baseline="0" dirty="0" smtClean="0">
                          <a:ln>
                            <a:noFill/>
                          </a:ln>
                          <a:solidFill>
                            <a:srgbClr val="000000"/>
                          </a:solidFill>
                          <a:effectLst/>
                          <a:latin typeface="Calibri" panose="020F0502020204030204" charset="0"/>
                          <a:cs typeface="Arial" panose="020B0604020202020204" pitchFamily="34" charset="0"/>
                        </a:rPr>
                        <a:t>Οι εκπαιδευόμενοι  συλλέγουν, αξιολογούν και επικοινωνούν την πληροφορία</a:t>
                      </a:r>
                      <a:endParaRPr kumimoji="0" lang="el-GR" altLang="el-GR" sz="2400" b="1" i="0" u="none" strike="noStrike" cap="none" normalizeH="0" baseline="0" dirty="0" smtClean="0">
                        <a:ln>
                          <a:noFill/>
                        </a:ln>
                        <a:solidFill>
                          <a:srgbClr val="943634"/>
                        </a:solidFill>
                        <a:effectLst/>
                        <a:latin typeface="Arial" panose="020B0604020202020204" pitchFamily="34" charset="0"/>
                        <a:cs typeface="Times New Roman" panose="02020603050405020304" pitchFamily="18" charset="0"/>
                      </a:endParaRPr>
                    </a:p>
                  </a:txBody>
                  <a:tcPr marL="68368" marR="68368"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14" name="TextBox 14"/>
          <p:cNvSpPr txBox="1">
            <a:spLocks noChangeArrowheads="1"/>
          </p:cNvSpPr>
          <p:nvPr/>
        </p:nvSpPr>
        <p:spPr bwMode="auto">
          <a:xfrm>
            <a:off x="1350029" y="6100763"/>
            <a:ext cx="955553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charset="0"/>
              </a:defRPr>
            </a:lvl9pPr>
          </a:lstStyle>
          <a:p>
            <a:pPr>
              <a:spcBef>
                <a:spcPct val="0"/>
              </a:spcBef>
              <a:buFontTx/>
              <a:buNone/>
            </a:pPr>
            <a:br>
              <a:rPr lang="en-US" altLang="el-GR" sz="1800" u="sng" dirty="0">
                <a:solidFill>
                  <a:srgbClr val="1A0DAB"/>
                </a:solidFill>
                <a:latin typeface="Arial" panose="020B0604020202020204" pitchFamily="34" charset="0"/>
                <a:hlinkClick r:id="rId2"/>
              </a:rPr>
            </a:br>
            <a:r>
              <a:rPr lang="en-US" altLang="el-GR" sz="1800" u="sng" dirty="0">
                <a:latin typeface="Arial" panose="020B0604020202020204" pitchFamily="34" charset="0"/>
                <a:hlinkClick r:id="rId2"/>
              </a:rPr>
              <a:t>Science and Engineering Practices Progression </a:t>
            </a:r>
            <a:r>
              <a:rPr lang="en-US" altLang="el-GR" sz="1800" u="sng" dirty="0" smtClean="0">
                <a:latin typeface="Arial" panose="020B0604020202020204" pitchFamily="34" charset="0"/>
                <a:hlinkClick r:id="rId2"/>
              </a:rPr>
              <a:t>Matrix</a:t>
            </a:r>
            <a:r>
              <a:rPr lang="el-GR" altLang="el-GR" sz="1800" u="sng" dirty="0" smtClean="0">
                <a:latin typeface="Arial" panose="020B0604020202020204" pitchFamily="34" charset="0"/>
                <a:hlinkClick r:id="rId2"/>
              </a:rPr>
              <a:t> </a:t>
            </a:r>
            <a:r>
              <a:rPr lang="en-US" altLang="el-GR" sz="1800" u="sng" dirty="0" smtClean="0">
                <a:latin typeface="Arial" panose="020B0604020202020204" pitchFamily="34" charset="0"/>
                <a:hlinkClick r:id="rId2"/>
              </a:rPr>
              <a:t>https</a:t>
            </a:r>
            <a:r>
              <a:rPr lang="en-US" altLang="el-GR" sz="1800" u="sng" dirty="0">
                <a:latin typeface="Arial" panose="020B0604020202020204" pitchFamily="34" charset="0"/>
                <a:hlinkClick r:id="rId2"/>
              </a:rPr>
              <a:t>://www.doe.mass.edu</a:t>
            </a:r>
            <a:r>
              <a:rPr lang="en-US" altLang="el-GR" sz="1800" u="sng" dirty="0">
                <a:solidFill>
                  <a:srgbClr val="5F6368"/>
                </a:solidFill>
                <a:latin typeface="Arial" panose="020B0604020202020204" pitchFamily="34" charset="0"/>
                <a:hlinkClick r:id="rId2"/>
              </a:rPr>
              <a:t> </a:t>
            </a:r>
            <a:endParaRPr lang="en-US" altLang="el-GR" sz="1800" u="sng" dirty="0">
              <a:solidFill>
                <a:srgbClr val="1A0DAB"/>
              </a:solidFill>
              <a:latin typeface="Arial" panose="020B0604020202020204" pitchFamily="34" charset="0"/>
              <a:hlinkClick r:id="rId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8"/>
            <a:ext cx="9118905" cy="1467914"/>
          </a:xfrm>
        </p:spPr>
        <p:txBody>
          <a:bodyPr>
            <a:noAutofit/>
          </a:bodyPr>
          <a:lstStyle/>
          <a:p>
            <a:pPr algn="l"/>
            <a:r>
              <a:rPr lang="en-US" altLang="el-GR" sz="4000" b="1" dirty="0"/>
              <a:t>Computing</a:t>
            </a:r>
            <a:r>
              <a:rPr lang="el-GR" altLang="el-GR" sz="4000" b="1" dirty="0"/>
              <a:t>, </a:t>
            </a:r>
            <a:r>
              <a:rPr lang="en-US" altLang="el-GR" sz="4000" b="1" dirty="0"/>
              <a:t>computation, computability </a:t>
            </a:r>
            <a:r>
              <a:rPr lang="el-GR" altLang="el-GR" sz="4000" b="1" dirty="0"/>
              <a:t>και </a:t>
            </a:r>
            <a:r>
              <a:rPr lang="en-US" altLang="el-GR" sz="4000" b="1" dirty="0"/>
              <a:t>computational </a:t>
            </a:r>
            <a:endParaRPr lang="en-US" altLang="el-GR" sz="4000" b="1"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20465" y="2234389"/>
            <a:ext cx="11093823" cy="3877985"/>
          </a:xfrm>
          <a:prstGeom prst="rect">
            <a:avLst/>
          </a:prstGeom>
        </p:spPr>
        <p:txBody>
          <a:bodyPr wrap="square">
            <a:spAutoFit/>
          </a:bodyPr>
          <a:lstStyle/>
          <a:p>
            <a:pPr>
              <a:spcBef>
                <a:spcPct val="0"/>
              </a:spcBef>
              <a:buFontTx/>
              <a:buNone/>
            </a:pPr>
            <a:r>
              <a:rPr lang="el-GR" sz="2800" dirty="0"/>
              <a:t>Ο γενικός όρος </a:t>
            </a:r>
            <a:r>
              <a:rPr lang="el-GR" sz="2800" b="1" dirty="0" err="1" smtClean="0">
                <a:solidFill>
                  <a:srgbClr val="FF0000"/>
                </a:solidFill>
              </a:rPr>
              <a:t>computation</a:t>
            </a:r>
            <a:r>
              <a:rPr lang="el-GR" sz="2800" b="1" dirty="0">
                <a:solidFill>
                  <a:srgbClr val="FF0000"/>
                </a:solidFill>
              </a:rPr>
              <a:t> </a:t>
            </a:r>
            <a:r>
              <a:rPr lang="el-GR" sz="2800" b="1" dirty="0" smtClean="0">
                <a:solidFill>
                  <a:srgbClr val="FF0000"/>
                </a:solidFill>
              </a:rPr>
              <a:t>(</a:t>
            </a:r>
            <a:r>
              <a:rPr lang="el-GR" sz="2800" b="1" dirty="0">
                <a:solidFill>
                  <a:srgbClr val="FF0000"/>
                </a:solidFill>
              </a:rPr>
              <a:t>υπολογισμός</a:t>
            </a:r>
            <a:r>
              <a:rPr lang="el-GR" sz="2800" b="1" dirty="0" smtClean="0">
                <a:solidFill>
                  <a:srgbClr val="FF0000"/>
                </a:solidFill>
              </a:rPr>
              <a:t>) </a:t>
            </a:r>
            <a:r>
              <a:rPr lang="el-GR" sz="2800" dirty="0" smtClean="0"/>
              <a:t>αναφέρεται σε </a:t>
            </a:r>
            <a:r>
              <a:rPr lang="el-GR" sz="2800" dirty="0"/>
              <a:t>οποιοδήποτε είδος </a:t>
            </a:r>
            <a:r>
              <a:rPr lang="el-GR" sz="2800" dirty="0">
                <a:hlinkClick r:id="rId2" tooltip="Επεξεργασία πληροφοριών"/>
              </a:rPr>
              <a:t>επεξεργασίας </a:t>
            </a:r>
            <a:r>
              <a:rPr lang="el-GR" sz="2800" dirty="0" smtClean="0">
                <a:hlinkClick r:id="rId2" tooltip="Επεξεργασία πληροφοριών"/>
              </a:rPr>
              <a:t>πληροφοριών</a:t>
            </a:r>
            <a:r>
              <a:rPr lang="el-GR" sz="2800" dirty="0" smtClean="0"/>
              <a:t>, που εκτείνεται από </a:t>
            </a:r>
            <a:r>
              <a:rPr lang="el-GR" sz="2800" dirty="0"/>
              <a:t>την ανθρώπινη σκέψη, μέχρι αριθμητικούς υπολογισμούς με στενότερη έννοια (</a:t>
            </a:r>
            <a:r>
              <a:rPr lang="el-GR" sz="2800" dirty="0" err="1"/>
              <a:t>calculation</a:t>
            </a:r>
            <a:r>
              <a:rPr lang="el-GR" sz="2800" dirty="0"/>
              <a:t>). </a:t>
            </a:r>
            <a:endParaRPr lang="el-GR" sz="2800" dirty="0" smtClean="0"/>
          </a:p>
          <a:p>
            <a:pPr>
              <a:spcBef>
                <a:spcPct val="0"/>
              </a:spcBef>
              <a:buFontTx/>
              <a:buNone/>
            </a:pPr>
            <a:endParaRPr lang="el-GR" sz="2800" dirty="0"/>
          </a:p>
          <a:p>
            <a:pPr>
              <a:spcBef>
                <a:spcPct val="0"/>
              </a:spcBef>
              <a:buFontTx/>
              <a:buNone/>
            </a:pPr>
            <a:r>
              <a:rPr lang="el-GR" sz="2800" dirty="0" smtClean="0"/>
              <a:t>Υπολογισμός </a:t>
            </a:r>
            <a:r>
              <a:rPr lang="el-GR" sz="2800" dirty="0"/>
              <a:t>είναι μια διαδικασία που ακολουθεί κάποιο καλά ορισμένο </a:t>
            </a:r>
            <a:r>
              <a:rPr lang="el-GR" sz="2800" dirty="0">
                <a:hlinkClick r:id="rId3" tooltip="Επιστημονικό μοντέλο"/>
              </a:rPr>
              <a:t>μοντέλο</a:t>
            </a:r>
            <a:r>
              <a:rPr lang="el-GR" sz="2800" dirty="0"/>
              <a:t>, το οποίο είναι κατανοητό και μπορεί να εκφραστεί με έναν </a:t>
            </a:r>
            <a:r>
              <a:rPr lang="el-GR" sz="2800" dirty="0">
                <a:hlinkClick r:id="rId4" tooltip="Αλγόριθμος"/>
              </a:rPr>
              <a:t>αλγόριθμο</a:t>
            </a:r>
            <a:r>
              <a:rPr lang="el-GR" sz="2800" dirty="0"/>
              <a:t>, </a:t>
            </a:r>
            <a:r>
              <a:rPr lang="el-GR" sz="2800" dirty="0">
                <a:hlinkClick r:id="rId5" tooltip="Πρωτόκολλο (υπολογιστές) (δεν έχει γραφτεί ακόμα)"/>
              </a:rPr>
              <a:t>πρωτόκολλο</a:t>
            </a:r>
            <a:r>
              <a:rPr lang="el-GR" sz="2800" dirty="0"/>
              <a:t>, </a:t>
            </a:r>
            <a:r>
              <a:rPr lang="el-GR" sz="2800" dirty="0">
                <a:hlinkClick r:id="rId6" tooltip="Τοπολογία δικτύου"/>
              </a:rPr>
              <a:t>τοπολογία δικτύου</a:t>
            </a:r>
            <a:r>
              <a:rPr lang="el-GR" sz="2800" dirty="0"/>
              <a:t>, κλπ. </a:t>
            </a:r>
            <a:endParaRPr lang="el-GR" altLang="el-GR" sz="2800" dirty="0"/>
          </a:p>
          <a:p>
            <a:pPr>
              <a:spcBef>
                <a:spcPct val="0"/>
              </a:spcBef>
              <a:buFontTx/>
              <a:buNone/>
            </a:pPr>
            <a:endParaRPr lang="el-GR" altLang="el-GR" sz="22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8"/>
            <a:ext cx="9118905" cy="1392644"/>
          </a:xfrm>
        </p:spPr>
        <p:txBody>
          <a:bodyPr>
            <a:noAutofit/>
          </a:bodyPr>
          <a:lstStyle/>
          <a:p>
            <a:pPr algn="l"/>
            <a:r>
              <a:rPr lang="en-US" altLang="el-GR" sz="4000" b="1" dirty="0"/>
              <a:t>Computing</a:t>
            </a:r>
            <a:r>
              <a:rPr lang="el-GR" altLang="el-GR" sz="4000" b="1" dirty="0"/>
              <a:t>, </a:t>
            </a:r>
            <a:r>
              <a:rPr lang="en-US" altLang="el-GR" sz="4000" b="1" dirty="0"/>
              <a:t>computation, computability </a:t>
            </a:r>
            <a:r>
              <a:rPr lang="el-GR" altLang="el-GR" sz="4000" b="1" dirty="0"/>
              <a:t>και </a:t>
            </a:r>
            <a:r>
              <a:rPr lang="en-US" altLang="el-GR" sz="4000" b="1" dirty="0"/>
              <a:t>computational</a:t>
            </a:r>
            <a:r>
              <a:rPr lang="en-US" altLang="el-GR" sz="5400" b="1" dirty="0"/>
              <a:t> </a:t>
            </a:r>
            <a:endParaRPr lang="en-US" altLang="el-GR" sz="5400" b="1"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37882" y="1546412"/>
            <a:ext cx="10826804" cy="5201424"/>
          </a:xfrm>
          <a:prstGeom prst="rect">
            <a:avLst/>
          </a:prstGeom>
        </p:spPr>
        <p:txBody>
          <a:bodyPr wrap="square">
            <a:spAutoFit/>
          </a:bodyPr>
          <a:lstStyle/>
          <a:p>
            <a:pPr>
              <a:spcBef>
                <a:spcPct val="0"/>
              </a:spcBef>
              <a:buFontTx/>
              <a:buNone/>
            </a:pPr>
            <a:r>
              <a:rPr lang="el-GR" altLang="el-GR" sz="2800" dirty="0" smtClean="0"/>
              <a:t>Σύμφωνα </a:t>
            </a:r>
            <a:r>
              <a:rPr lang="el-GR" altLang="el-GR" sz="2800" dirty="0"/>
              <a:t>με την </a:t>
            </a:r>
            <a:r>
              <a:rPr lang="el-GR" altLang="el-GR" sz="2800" dirty="0" err="1"/>
              <a:t>Wing</a:t>
            </a:r>
            <a:r>
              <a:rPr lang="el-GR" altLang="el-GR" sz="2800" dirty="0"/>
              <a:t> (2008) </a:t>
            </a:r>
            <a:r>
              <a:rPr lang="el-GR" altLang="el-GR" sz="2800" b="1" dirty="0">
                <a:solidFill>
                  <a:srgbClr val="FF0000"/>
                </a:solidFill>
              </a:rPr>
              <a:t>«</a:t>
            </a:r>
            <a:r>
              <a:rPr lang="el-GR" altLang="el-GR" sz="2800" b="1" dirty="0" err="1">
                <a:solidFill>
                  <a:srgbClr val="FF0000"/>
                </a:solidFill>
              </a:rPr>
              <a:t>computing</a:t>
            </a:r>
            <a:r>
              <a:rPr lang="el-GR" altLang="el-GR" sz="2800" b="1" dirty="0">
                <a:solidFill>
                  <a:srgbClr val="FF0000"/>
                </a:solidFill>
              </a:rPr>
              <a:t>» </a:t>
            </a:r>
            <a:r>
              <a:rPr lang="el-GR" altLang="el-GR" sz="2800" dirty="0"/>
              <a:t>είναι το πεδίο που περιλαμβάνει </a:t>
            </a:r>
            <a:endParaRPr lang="el-GR" altLang="el-GR" sz="2800" dirty="0" smtClean="0"/>
          </a:p>
          <a:p>
            <a:pPr marL="457200" indent="-457200">
              <a:spcBef>
                <a:spcPct val="0"/>
              </a:spcBef>
              <a:buFont typeface="Arial" panose="020B0604020202020204" pitchFamily="34" charset="0"/>
              <a:buChar char="•"/>
            </a:pPr>
            <a:r>
              <a:rPr lang="el-GR" altLang="el-GR" sz="2800" dirty="0" smtClean="0"/>
              <a:t>την </a:t>
            </a:r>
            <a:r>
              <a:rPr lang="el-GR" altLang="el-GR" sz="2800" dirty="0"/>
              <a:t>επιστήμη των υπολογιστών (Computer </a:t>
            </a:r>
            <a:r>
              <a:rPr lang="el-GR" altLang="el-GR" sz="2800" dirty="0" err="1"/>
              <a:t>Science</a:t>
            </a:r>
            <a:r>
              <a:rPr lang="el-GR" altLang="el-GR" sz="2800" dirty="0"/>
              <a:t>), </a:t>
            </a:r>
            <a:endParaRPr lang="el-GR" altLang="el-GR" sz="2800" dirty="0" smtClean="0"/>
          </a:p>
          <a:p>
            <a:pPr marL="457200" indent="-457200">
              <a:spcBef>
                <a:spcPct val="0"/>
              </a:spcBef>
              <a:buFont typeface="Arial" panose="020B0604020202020204" pitchFamily="34" charset="0"/>
              <a:buChar char="•"/>
            </a:pPr>
            <a:r>
              <a:rPr lang="el-GR" altLang="el-GR" sz="2800" dirty="0" smtClean="0"/>
              <a:t>την </a:t>
            </a:r>
            <a:r>
              <a:rPr lang="el-GR" sz="2800" dirty="0"/>
              <a:t>επιστήμη ηλεκτρονικού μηχανικού και την πληροφορική </a:t>
            </a:r>
            <a:r>
              <a:rPr lang="el-GR" sz="2800" dirty="0" smtClean="0"/>
              <a:t>(</a:t>
            </a:r>
            <a:r>
              <a:rPr lang="el-GR" altLang="el-GR" sz="2800" dirty="0" smtClean="0"/>
              <a:t>Computer </a:t>
            </a:r>
            <a:r>
              <a:rPr lang="el-GR" altLang="el-GR" sz="2800" dirty="0" err="1" smtClean="0"/>
              <a:t>Engineering</a:t>
            </a:r>
            <a:r>
              <a:rPr lang="el-GR" altLang="el-GR" sz="2800" dirty="0" smtClean="0"/>
              <a:t>), </a:t>
            </a:r>
            <a:endParaRPr lang="el-GR" altLang="el-GR" sz="2800" dirty="0" smtClean="0"/>
          </a:p>
          <a:p>
            <a:pPr marL="457200" indent="-457200">
              <a:spcBef>
                <a:spcPct val="0"/>
              </a:spcBef>
              <a:buFont typeface="Arial" panose="020B0604020202020204" pitchFamily="34" charset="0"/>
              <a:buChar char="•"/>
            </a:pPr>
            <a:r>
              <a:rPr lang="el-GR" altLang="el-GR" sz="2800" dirty="0" smtClean="0"/>
              <a:t>την </a:t>
            </a:r>
            <a:r>
              <a:rPr lang="el-GR" altLang="el-GR" sz="2800" dirty="0"/>
              <a:t>Επιστήμη της Πληροφορίας και </a:t>
            </a:r>
            <a:endParaRPr lang="el-GR" altLang="el-GR" sz="2800" dirty="0" smtClean="0"/>
          </a:p>
          <a:p>
            <a:pPr marL="457200" indent="-457200">
              <a:spcBef>
                <a:spcPct val="0"/>
              </a:spcBef>
              <a:buFont typeface="Arial" panose="020B0604020202020204" pitchFamily="34" charset="0"/>
              <a:buChar char="•"/>
            </a:pPr>
            <a:r>
              <a:rPr lang="el-GR" altLang="el-GR" sz="2800" dirty="0" smtClean="0"/>
              <a:t>την </a:t>
            </a:r>
            <a:r>
              <a:rPr lang="el-GR" altLang="el-GR" sz="2800" dirty="0"/>
              <a:t>Τεχνολογία της Πληροφορίας. </a:t>
            </a:r>
            <a:endParaRPr lang="el-GR" altLang="el-GR" sz="2800" dirty="0"/>
          </a:p>
          <a:p>
            <a:pPr>
              <a:spcBef>
                <a:spcPct val="0"/>
              </a:spcBef>
            </a:pPr>
            <a:r>
              <a:rPr lang="en-US" altLang="el-GR" sz="2800" dirty="0" smtClean="0"/>
              <a:t>H </a:t>
            </a:r>
            <a:r>
              <a:rPr lang="en-US" altLang="el-GR" sz="2800" dirty="0"/>
              <a:t>Wing (2008) </a:t>
            </a:r>
            <a:r>
              <a:rPr lang="el-GR" altLang="el-GR" sz="2800" dirty="0"/>
              <a:t>επίσης αναφέρει ότι το </a:t>
            </a:r>
            <a:r>
              <a:rPr lang="el-GR" altLang="el-GR" sz="2800" dirty="0">
                <a:solidFill>
                  <a:srgbClr val="FF0000"/>
                </a:solidFill>
              </a:rPr>
              <a:t>«</a:t>
            </a:r>
            <a:r>
              <a:rPr lang="en-US" altLang="el-GR" sz="2800" dirty="0">
                <a:solidFill>
                  <a:srgbClr val="FF0000"/>
                </a:solidFill>
              </a:rPr>
              <a:t>computing» </a:t>
            </a:r>
            <a:r>
              <a:rPr lang="el-GR" altLang="el-GR" sz="2800" dirty="0"/>
              <a:t>είναι </a:t>
            </a:r>
            <a:endParaRPr lang="el-GR" altLang="el-GR" sz="2800" dirty="0" smtClean="0"/>
          </a:p>
          <a:p>
            <a:pPr>
              <a:spcBef>
                <a:spcPct val="0"/>
              </a:spcBef>
            </a:pPr>
            <a:r>
              <a:rPr lang="el-GR" altLang="el-GR" sz="2800" dirty="0" smtClean="0">
                <a:solidFill>
                  <a:srgbClr val="FF0000"/>
                </a:solidFill>
              </a:rPr>
              <a:t>η </a:t>
            </a:r>
            <a:r>
              <a:rPr lang="el-GR" altLang="el-GR" sz="2800" dirty="0">
                <a:solidFill>
                  <a:srgbClr val="FF0000"/>
                </a:solidFill>
              </a:rPr>
              <a:t>αυτοματοποίηση των αφαιρετικών </a:t>
            </a:r>
            <a:r>
              <a:rPr lang="el-GR" altLang="el-GR" sz="2800" dirty="0" smtClean="0">
                <a:solidFill>
                  <a:srgbClr val="FF0000"/>
                </a:solidFill>
              </a:rPr>
              <a:t>διαδικασιών.</a:t>
            </a:r>
            <a:endParaRPr lang="el-GR" altLang="el-GR" sz="2800" dirty="0" smtClean="0">
              <a:solidFill>
                <a:srgbClr val="FF0000"/>
              </a:solidFill>
            </a:endParaRPr>
          </a:p>
          <a:p>
            <a:pPr>
              <a:spcBef>
                <a:spcPct val="0"/>
              </a:spcBef>
            </a:pPr>
            <a:r>
              <a:rPr lang="en-US" altLang="el-GR" sz="1600" dirty="0" smtClean="0">
                <a:latin typeface="Times New Roman" panose="02020603050405020304" pitchFamily="18" charset="0"/>
                <a:cs typeface="Times New Roman" panose="02020603050405020304" pitchFamily="18" charset="0"/>
              </a:rPr>
              <a:t>Open </a:t>
            </a:r>
            <a:r>
              <a:rPr lang="en-US" altLang="el-GR" sz="1600" dirty="0">
                <a:latin typeface="Times New Roman" panose="02020603050405020304" pitchFamily="18" charset="0"/>
                <a:cs typeface="Times New Roman" panose="02020603050405020304" pitchFamily="18" charset="0"/>
              </a:rPr>
              <a:t>University course M269 Algorithms, data structures and computability </a:t>
            </a:r>
            <a:r>
              <a:rPr lang="en-US" altLang="el-GR" sz="1600" dirty="0" smtClean="0">
                <a:latin typeface="Times New Roman" panose="02020603050405020304" pitchFamily="18" charset="0"/>
                <a:cs typeface="Times New Roman" panose="02020603050405020304" pitchFamily="18" charset="0"/>
              </a:rPr>
              <a:t>http</a:t>
            </a:r>
            <a:r>
              <a:rPr lang="en-US" altLang="el-GR" sz="1600" dirty="0">
                <a:latin typeface="Times New Roman" panose="02020603050405020304" pitchFamily="18" charset="0"/>
                <a:cs typeface="Times New Roman" panose="02020603050405020304" pitchFamily="18" charset="0"/>
              </a:rPr>
              <a:t>://</a:t>
            </a:r>
            <a:r>
              <a:rPr lang="en-US" altLang="el-GR" sz="1600" dirty="0" smtClean="0">
                <a:latin typeface="Times New Roman" panose="02020603050405020304" pitchFamily="18" charset="0"/>
                <a:cs typeface="Times New Roman" panose="02020603050405020304" pitchFamily="18" charset="0"/>
              </a:rPr>
              <a:t>www3.open.ac.uk/study/undergraduate/course/m269.htm</a:t>
            </a:r>
            <a:endParaRPr lang="el-GR" altLang="el-GR" sz="2200" dirty="0"/>
          </a:p>
          <a:p>
            <a:pPr>
              <a:spcBef>
                <a:spcPct val="0"/>
              </a:spcBef>
              <a:buFontTx/>
              <a:buNone/>
            </a:pPr>
            <a:r>
              <a:rPr lang="en-AU" altLang="el-GR" sz="1600" dirty="0" smtClean="0">
                <a:latin typeface="Times New Roman" panose="02020603050405020304" pitchFamily="18" charset="0"/>
                <a:cs typeface="Times New Roman" panose="02020603050405020304" pitchFamily="18" charset="0"/>
              </a:rPr>
              <a:t>Wing</a:t>
            </a:r>
            <a:r>
              <a:rPr lang="en-AU" altLang="el-GR" sz="1600" dirty="0">
                <a:latin typeface="Times New Roman" panose="02020603050405020304" pitchFamily="18" charset="0"/>
                <a:cs typeface="Times New Roman" panose="02020603050405020304" pitchFamily="18" charset="0"/>
              </a:rPr>
              <a:t>, J. M. (2006).Computational thinking. Communications of the ACM, 49, 33-35.</a:t>
            </a:r>
            <a:endParaRPr lang="el-GR" altLang="el-GR" sz="1600" b="1" dirty="0">
              <a:latin typeface="Times New Roman" panose="02020603050405020304" pitchFamily="18" charset="0"/>
              <a:cs typeface="Times New Roman" panose="02020603050405020304" pitchFamily="18" charset="0"/>
            </a:endParaRPr>
          </a:p>
          <a:p>
            <a:r>
              <a:rPr lang="en-AU" altLang="el-GR" sz="1600" dirty="0" smtClean="0">
                <a:latin typeface="Times New Roman" panose="02020603050405020304" pitchFamily="18" charset="0"/>
                <a:cs typeface="Times New Roman" panose="02020603050405020304" pitchFamily="18" charset="0"/>
              </a:rPr>
              <a:t>Wing</a:t>
            </a:r>
            <a:r>
              <a:rPr lang="en-AU" altLang="el-GR" sz="1600" dirty="0">
                <a:latin typeface="Times New Roman" panose="02020603050405020304" pitchFamily="18" charset="0"/>
                <a:cs typeface="Times New Roman" panose="02020603050405020304" pitchFamily="18" charset="0"/>
              </a:rPr>
              <a:t>, J. M. (2008). Computational thinking and thinking about computing. Philosophical Transactions of the Royal Society a-Mathematical Physical and Engineering Sciences, 366(1881), 3717-3725. doi:10.1098/rsta.2008.0118</a:t>
            </a:r>
            <a:endParaRPr lang="el-GR" altLang="el-GR" sz="16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01077" y="78498"/>
            <a:ext cx="9118905" cy="1392644"/>
          </a:xfrm>
        </p:spPr>
        <p:txBody>
          <a:bodyPr>
            <a:noAutofit/>
          </a:bodyPr>
          <a:lstStyle/>
          <a:p>
            <a:pPr algn="l"/>
            <a:r>
              <a:rPr lang="en-US" altLang="el-GR" sz="4000" b="1" dirty="0"/>
              <a:t>Computing</a:t>
            </a:r>
            <a:r>
              <a:rPr lang="el-GR" altLang="el-GR" sz="4000" b="1" dirty="0"/>
              <a:t>, </a:t>
            </a:r>
            <a:r>
              <a:rPr lang="en-US" altLang="el-GR" sz="4000" b="1" dirty="0"/>
              <a:t>computation, computability </a:t>
            </a:r>
            <a:r>
              <a:rPr lang="el-GR" altLang="el-GR" sz="4000" b="1" dirty="0"/>
              <a:t>και </a:t>
            </a:r>
            <a:r>
              <a:rPr lang="en-US" altLang="el-GR" sz="4000" b="1" dirty="0"/>
              <a:t>computational </a:t>
            </a:r>
            <a:endParaRPr lang="en-US" altLang="el-GR" sz="4000" b="1"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691573" y="78498"/>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537882" y="1546412"/>
            <a:ext cx="11582100" cy="4585871"/>
          </a:xfrm>
          <a:prstGeom prst="rect">
            <a:avLst/>
          </a:prstGeom>
        </p:spPr>
        <p:txBody>
          <a:bodyPr wrap="square">
            <a:spAutoFit/>
          </a:bodyPr>
          <a:lstStyle/>
          <a:p>
            <a:pPr>
              <a:spcBef>
                <a:spcPct val="0"/>
              </a:spcBef>
            </a:pPr>
            <a:r>
              <a:rPr lang="el-GR" altLang="el-GR" sz="2800" dirty="0"/>
              <a:t>Οι </a:t>
            </a:r>
            <a:r>
              <a:rPr lang="el-GR" altLang="el-GR" sz="2800" dirty="0" err="1"/>
              <a:t>Katehi</a:t>
            </a:r>
            <a:r>
              <a:rPr lang="el-GR" altLang="el-GR" sz="2800" dirty="0"/>
              <a:t> κ.ά. (2009) συνδέουν το </a:t>
            </a:r>
            <a:r>
              <a:rPr lang="el-GR" altLang="el-GR" sz="2800" dirty="0">
                <a:solidFill>
                  <a:srgbClr val="FF0000"/>
                </a:solidFill>
              </a:rPr>
              <a:t>«</a:t>
            </a:r>
            <a:r>
              <a:rPr lang="el-GR" altLang="el-GR" sz="2800" dirty="0" err="1">
                <a:solidFill>
                  <a:srgbClr val="FF0000"/>
                </a:solidFill>
              </a:rPr>
              <a:t>computing</a:t>
            </a:r>
            <a:r>
              <a:rPr lang="el-GR" altLang="el-GR" sz="2800" dirty="0">
                <a:solidFill>
                  <a:srgbClr val="FF0000"/>
                </a:solidFill>
              </a:rPr>
              <a:t>» </a:t>
            </a:r>
            <a:r>
              <a:rPr lang="el-GR" altLang="el-GR" sz="2800" dirty="0"/>
              <a:t>με την </a:t>
            </a:r>
            <a:r>
              <a:rPr lang="el-GR" altLang="el-GR" sz="2800" dirty="0">
                <a:solidFill>
                  <a:srgbClr val="FF0000"/>
                </a:solidFill>
              </a:rPr>
              <a:t>«σχεδίαση των Μηχανικών»</a:t>
            </a:r>
            <a:r>
              <a:rPr lang="el-GR" altLang="el-GR" sz="2800" dirty="0"/>
              <a:t> και </a:t>
            </a:r>
            <a:r>
              <a:rPr lang="el-GR" altLang="el-GR" sz="2800" dirty="0">
                <a:solidFill>
                  <a:srgbClr val="FF0000"/>
                </a:solidFill>
              </a:rPr>
              <a:t>των εφαρμογών των μαθηματικών</a:t>
            </a:r>
            <a:r>
              <a:rPr lang="el-GR" altLang="el-GR" sz="2800" dirty="0"/>
              <a:t>. </a:t>
            </a:r>
            <a:endParaRPr lang="el-GR" altLang="el-GR" sz="2800" dirty="0" smtClean="0"/>
          </a:p>
          <a:p>
            <a:pPr>
              <a:spcBef>
                <a:spcPct val="0"/>
              </a:spcBef>
            </a:pPr>
            <a:endParaRPr lang="el-GR" altLang="el-GR" sz="2800" dirty="0" smtClean="0"/>
          </a:p>
          <a:p>
            <a:pPr>
              <a:spcBef>
                <a:spcPct val="0"/>
              </a:spcBef>
            </a:pPr>
            <a:r>
              <a:rPr lang="el-GR" altLang="el-GR" sz="2800" dirty="0" smtClean="0"/>
              <a:t>Η παραπάνω σύνδεση </a:t>
            </a:r>
            <a:r>
              <a:rPr lang="el-GR" altLang="el-GR" sz="2800" dirty="0"/>
              <a:t>του </a:t>
            </a:r>
            <a:r>
              <a:rPr lang="el-GR" altLang="el-GR" sz="2800" dirty="0">
                <a:solidFill>
                  <a:srgbClr val="FF0000"/>
                </a:solidFill>
              </a:rPr>
              <a:t>«</a:t>
            </a:r>
            <a:r>
              <a:rPr lang="el-GR" altLang="el-GR" sz="2800" dirty="0" err="1">
                <a:solidFill>
                  <a:srgbClr val="FF0000"/>
                </a:solidFill>
              </a:rPr>
              <a:t>computing</a:t>
            </a:r>
            <a:r>
              <a:rPr lang="el-GR" altLang="el-GR" sz="2800" dirty="0">
                <a:solidFill>
                  <a:srgbClr val="FF0000"/>
                </a:solidFill>
              </a:rPr>
              <a:t>» </a:t>
            </a:r>
            <a:r>
              <a:rPr lang="el-GR" altLang="el-GR" sz="2800" dirty="0"/>
              <a:t>με το </a:t>
            </a:r>
            <a:r>
              <a:rPr lang="el-GR" altLang="el-GR" sz="2800" dirty="0">
                <a:solidFill>
                  <a:srgbClr val="FF0000"/>
                </a:solidFill>
              </a:rPr>
              <a:t>«</a:t>
            </a:r>
            <a:r>
              <a:rPr lang="el-GR" altLang="el-GR" sz="2800" dirty="0" err="1">
                <a:solidFill>
                  <a:srgbClr val="FF0000"/>
                </a:solidFill>
              </a:rPr>
              <a:t>Engineering</a:t>
            </a:r>
            <a:r>
              <a:rPr lang="el-GR" altLang="el-GR" sz="2800" dirty="0">
                <a:solidFill>
                  <a:srgbClr val="FF0000"/>
                </a:solidFill>
              </a:rPr>
              <a:t>» </a:t>
            </a:r>
            <a:r>
              <a:rPr lang="el-GR" altLang="el-GR" sz="2800" dirty="0" smtClean="0"/>
              <a:t>θα </a:t>
            </a:r>
            <a:r>
              <a:rPr lang="el-GR" altLang="el-GR" sz="2800" dirty="0"/>
              <a:t>προκαλέσει </a:t>
            </a:r>
            <a:r>
              <a:rPr lang="el-GR" altLang="el-GR" sz="2800" dirty="0" smtClean="0"/>
              <a:t>και </a:t>
            </a:r>
            <a:r>
              <a:rPr lang="el-GR" altLang="el-GR" sz="2800" dirty="0"/>
              <a:t>την σύνδεση του </a:t>
            </a:r>
            <a:r>
              <a:rPr lang="el-GR" altLang="el-GR" sz="2800" dirty="0">
                <a:solidFill>
                  <a:srgbClr val="FF0000"/>
                </a:solidFill>
              </a:rPr>
              <a:t>«</a:t>
            </a:r>
            <a:r>
              <a:rPr lang="el-GR" altLang="el-GR" sz="2800" dirty="0" err="1">
                <a:solidFill>
                  <a:srgbClr val="FF0000"/>
                </a:solidFill>
              </a:rPr>
              <a:t>computing</a:t>
            </a:r>
            <a:r>
              <a:rPr lang="el-GR" altLang="el-GR" sz="2800" dirty="0">
                <a:solidFill>
                  <a:srgbClr val="FF0000"/>
                </a:solidFill>
              </a:rPr>
              <a:t>» </a:t>
            </a:r>
            <a:r>
              <a:rPr lang="el-GR" altLang="el-GR" sz="2800" dirty="0"/>
              <a:t>με την επιστημολογία του </a:t>
            </a:r>
            <a:r>
              <a:rPr lang="el-GR" altLang="el-GR" sz="2800" dirty="0">
                <a:solidFill>
                  <a:srgbClr val="FF0000"/>
                </a:solidFill>
              </a:rPr>
              <a:t>STEM </a:t>
            </a:r>
            <a:r>
              <a:rPr lang="el-GR" altLang="el-GR" sz="2800" dirty="0"/>
              <a:t>στην εκπαίδευση με την προσέγγιση </a:t>
            </a:r>
            <a:r>
              <a:rPr lang="el-GR" altLang="el-GR" sz="2800" dirty="0" smtClean="0"/>
              <a:t>περιεχομένου. </a:t>
            </a:r>
            <a:endParaRPr lang="el-GR" altLang="el-GR" sz="2800" dirty="0"/>
          </a:p>
          <a:p>
            <a:r>
              <a:rPr lang="el-GR" altLang="el-GR" sz="2800" dirty="0">
                <a:solidFill>
                  <a:srgbClr val="002060"/>
                </a:solidFill>
                <a:latin typeface="Times New Roman" panose="02020603050405020304" pitchFamily="18" charset="0"/>
                <a:cs typeface="Times New Roman" panose="02020603050405020304" pitchFamily="18" charset="0"/>
              </a:rPr>
              <a:t>	</a:t>
            </a:r>
            <a:endParaRPr lang="el-GR" altLang="el-GR" sz="2800" dirty="0">
              <a:solidFill>
                <a:srgbClr val="002060"/>
              </a:solidFill>
              <a:latin typeface="Times New Roman" panose="02020603050405020304" pitchFamily="18" charset="0"/>
              <a:cs typeface="Times New Roman" panose="02020603050405020304" pitchFamily="18" charset="0"/>
            </a:endParaRPr>
          </a:p>
          <a:p>
            <a:r>
              <a:rPr lang="en-AU" altLang="el-GR" sz="1600" dirty="0" err="1">
                <a:latin typeface="Times New Roman" panose="02020603050405020304" pitchFamily="18" charset="0"/>
                <a:cs typeface="Times New Roman" panose="02020603050405020304" pitchFamily="18" charset="0"/>
              </a:rPr>
              <a:t>Katehi</a:t>
            </a:r>
            <a:r>
              <a:rPr lang="en-AU" altLang="el-GR" sz="1600" dirty="0">
                <a:latin typeface="Times New Roman" panose="02020603050405020304" pitchFamily="18" charset="0"/>
                <a:cs typeface="Times New Roman" panose="02020603050405020304" pitchFamily="18" charset="0"/>
              </a:rPr>
              <a:t>, L., Pearson G., &amp;</a:t>
            </a:r>
            <a:r>
              <a:rPr lang="en-AU" altLang="el-GR" sz="1600" dirty="0" err="1">
                <a:latin typeface="Times New Roman" panose="02020603050405020304" pitchFamily="18" charset="0"/>
                <a:cs typeface="Times New Roman" panose="02020603050405020304" pitchFamily="18" charset="0"/>
              </a:rPr>
              <a:t>Feder</a:t>
            </a:r>
            <a:r>
              <a:rPr lang="en-AU" altLang="el-GR" sz="1600" dirty="0">
                <a:latin typeface="Times New Roman" panose="02020603050405020304" pitchFamily="18" charset="0"/>
                <a:cs typeface="Times New Roman" panose="02020603050405020304" pitchFamily="18" charset="0"/>
              </a:rPr>
              <a:t> M. (2009). Engineering in K-12 education: Understanding the status and improving the prospects. Washington, DC: National Academy of Engineering and National Research Council.</a:t>
            </a:r>
            <a:endParaRPr lang="el-GR" altLang="el-GR" sz="1600" dirty="0">
              <a:latin typeface="Times New Roman" panose="02020603050405020304" pitchFamily="18" charset="0"/>
              <a:cs typeface="Times New Roman" panose="02020603050405020304" pitchFamily="18" charset="0"/>
            </a:endParaRPr>
          </a:p>
          <a:p>
            <a:r>
              <a:rPr lang="el-GR" altLang="el-GR" sz="1600" dirty="0">
                <a:latin typeface="Times New Roman" panose="02020603050405020304" pitchFamily="18" charset="0"/>
                <a:cs typeface="Times New Roman" panose="02020603050405020304" pitchFamily="18" charset="0"/>
              </a:rPr>
              <a:t>«</a:t>
            </a:r>
            <a:r>
              <a:rPr lang="en-US" altLang="el-GR" sz="1600" dirty="0">
                <a:latin typeface="Times New Roman" panose="02020603050405020304" pitchFamily="18" charset="0"/>
                <a:cs typeface="Times New Roman" panose="02020603050405020304" pitchFamily="18" charset="0"/>
              </a:rPr>
              <a:t>Computing at School Working Group» (2012), (</a:t>
            </a:r>
            <a:r>
              <a:rPr lang="el-GR" altLang="el-GR" sz="1600" dirty="0">
                <a:latin typeface="Times New Roman" panose="02020603050405020304" pitchFamily="18" charset="0"/>
                <a:cs typeface="Times New Roman" panose="02020603050405020304" pitchFamily="18" charset="0"/>
              </a:rPr>
              <a:t>Μάρτιος, 2012, ανάκτηση από: </a:t>
            </a:r>
            <a:r>
              <a:rPr lang="en-US" altLang="el-GR" sz="1600" dirty="0">
                <a:latin typeface="Times New Roman" panose="02020603050405020304" pitchFamily="18" charset="0"/>
                <a:cs typeface="Times New Roman" panose="02020603050405020304" pitchFamily="18" charset="0"/>
              </a:rPr>
              <a:t>https://www.computingatschool.org.uk/data/uploads/ComputingCurric.pdf)», </a:t>
            </a:r>
            <a:r>
              <a:rPr lang="el-GR" altLang="el-GR" sz="1600" dirty="0">
                <a:latin typeface="Times New Roman" panose="02020603050405020304" pitchFamily="18" charset="0"/>
                <a:cs typeface="Times New Roman" panose="02020603050405020304" pitchFamily="18" charset="0"/>
              </a:rPr>
              <a:t>δηλώνεται ότι «η Επιστήμη των Η/Υ - </a:t>
            </a:r>
            <a:r>
              <a:rPr lang="en-US" altLang="el-GR" sz="1600" dirty="0">
                <a:latin typeface="Times New Roman" panose="02020603050405020304" pitchFamily="18" charset="0"/>
                <a:cs typeface="Times New Roman" panose="02020603050405020304" pitchFamily="18" charset="0"/>
              </a:rPr>
              <a:t>Computer Science (CS) - </a:t>
            </a:r>
            <a:r>
              <a:rPr lang="el-GR" altLang="el-GR" sz="1600" dirty="0">
                <a:latin typeface="Times New Roman" panose="02020603050405020304" pitchFamily="18" charset="0"/>
                <a:cs typeface="Times New Roman" panose="02020603050405020304" pitchFamily="18" charset="0"/>
              </a:rPr>
              <a:t>και η Τεχνολογία Πληροφορίας- </a:t>
            </a:r>
            <a:r>
              <a:rPr lang="en-US" altLang="el-GR" sz="1600" dirty="0">
                <a:latin typeface="Times New Roman" panose="02020603050405020304" pitchFamily="18" charset="0"/>
                <a:cs typeface="Times New Roman" panose="02020603050405020304" pitchFamily="18" charset="0"/>
              </a:rPr>
              <a:t>Information Technology (IT) - </a:t>
            </a:r>
            <a:r>
              <a:rPr lang="el-GR" altLang="el-GR" sz="1600" dirty="0">
                <a:latin typeface="Times New Roman" panose="02020603050405020304" pitchFamily="18" charset="0"/>
                <a:cs typeface="Times New Roman" panose="02020603050405020304" pitchFamily="18" charset="0"/>
              </a:rPr>
              <a:t>είναι γνωστικές περιοχές «μέσα» στο </a:t>
            </a:r>
            <a:r>
              <a:rPr lang="en-US" altLang="el-GR" sz="1600" dirty="0">
                <a:latin typeface="Times New Roman" panose="02020603050405020304" pitchFamily="18" charset="0"/>
                <a:cs typeface="Times New Roman" panose="02020603050405020304" pitchFamily="18" charset="0"/>
              </a:rPr>
              <a:t>Computing.</a:t>
            </a:r>
            <a:endParaRPr lang="el-GR" altLang="el-GR" sz="1600" dirty="0">
              <a:latin typeface="Times New Roman" panose="02020603050405020304" pitchFamily="18" charset="0"/>
              <a:cs typeface="Times New Roman" panose="02020603050405020304" pitchFamily="18" charset="0"/>
            </a:endParaRPr>
          </a:p>
          <a:p>
            <a:pPr>
              <a:spcBef>
                <a:spcPct val="0"/>
              </a:spcBef>
            </a:pPr>
            <a:endParaRPr lang="el-GR" altLang="el-GR" sz="1600" dirty="0" smtClean="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14165" y="184785"/>
            <a:ext cx="8982635" cy="2205318"/>
          </a:xfrm>
        </p:spPr>
        <p:txBody>
          <a:bodyPr>
            <a:noAutofit/>
          </a:bodyPr>
          <a:lstStyle/>
          <a:p>
            <a:r>
              <a:rPr lang="el-GR" altLang="el-GR" sz="5400" b="1" dirty="0"/>
              <a:t>Η Υπολογιστική </a:t>
            </a:r>
            <a:r>
              <a:rPr lang="el-GR" altLang="el-GR" sz="5400" b="1" dirty="0" smtClean="0"/>
              <a:t>Επιστήμη (</a:t>
            </a:r>
            <a:r>
              <a:rPr lang="en-US" altLang="el-GR" sz="5400" b="1" dirty="0"/>
              <a:t>Computational Science</a:t>
            </a:r>
            <a:r>
              <a:rPr lang="en-US" altLang="el-GR" sz="5400" b="1" dirty="0" smtClean="0"/>
              <a:t>)</a:t>
            </a:r>
            <a:r>
              <a:rPr lang="el-GR" altLang="el-GR" sz="5400" b="1" dirty="0" smtClean="0"/>
              <a:t> </a:t>
            </a:r>
            <a:r>
              <a:rPr lang="en-US" altLang="el-GR" sz="5400" b="1" dirty="0" smtClean="0"/>
              <a:t>-</a:t>
            </a:r>
            <a:r>
              <a:rPr lang="el-GR" altLang="el-GR" sz="5400" b="1" dirty="0" smtClean="0"/>
              <a:t> Υ.Ε</a:t>
            </a:r>
            <a:r>
              <a:rPr lang="el-GR" altLang="el-GR" sz="5400" b="1" dirty="0"/>
              <a:t>. </a:t>
            </a:r>
            <a:br>
              <a:rPr lang="el-GR" altLang="el-GR" sz="5400" b="1" dirty="0" smtClean="0"/>
            </a:br>
            <a:r>
              <a:rPr lang="el-GR" altLang="el-GR" sz="5400" b="1" dirty="0" smtClean="0"/>
              <a:t>Το </a:t>
            </a:r>
            <a:r>
              <a:rPr lang="el-GR" altLang="el-GR" sz="5400" b="1" dirty="0"/>
              <a:t>Υπολογιστικό Πείραμα</a:t>
            </a:r>
            <a:endParaRPr lang="el-GR" altLang="el-GR" sz="5400" b="1"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1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7988" y="2390103"/>
            <a:ext cx="9195640" cy="42627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0"/>
            <a:ext cx="8982635" cy="1527523"/>
          </a:xfrm>
        </p:spPr>
        <p:txBody>
          <a:bodyPr>
            <a:normAutofit fontScale="90000"/>
          </a:bodyPr>
          <a:lstStyle/>
          <a:p>
            <a:r>
              <a:rPr lang="el-GR" altLang="el-GR" b="1" dirty="0"/>
              <a:t>Η Υπολογιστική </a:t>
            </a:r>
            <a:r>
              <a:rPr lang="el-GR" altLang="el-GR" b="1" dirty="0" smtClean="0"/>
              <a:t>Επιστήμη</a:t>
            </a:r>
            <a:br>
              <a:rPr lang="el-GR" altLang="el-GR" b="1" dirty="0"/>
            </a:br>
            <a:r>
              <a:rPr lang="el-GR" altLang="el-GR" b="1" dirty="0"/>
              <a:t>Το Υπολογιστικό Πείραμα</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1704320" cy="369332"/>
          </a:xfrm>
          <a:prstGeom prst="rect">
            <a:avLst/>
          </a:prstGeom>
          <a:noFill/>
        </p:spPr>
        <p:txBody>
          <a:bodyPr wrap="square" rtlCol="0">
            <a:spAutoFit/>
          </a:bodyPr>
          <a:lstStyle/>
          <a:p>
            <a:r>
              <a:rPr lang="el-GR" b="1" dirty="0"/>
              <a:t>ΕΠΠΑΙΚ </a:t>
            </a:r>
            <a:r>
              <a:rPr lang="el-GR" b="1" dirty="0" smtClean="0"/>
              <a:t>ΑΘΗΝΑΣ</a:t>
            </a:r>
            <a:endParaRPr lang="el-GR" b="1" dirty="0"/>
          </a:p>
        </p:txBody>
      </p:sp>
      <p:sp>
        <p:nvSpPr>
          <p:cNvPr id="3" name="Ορθογώνιο 2"/>
          <p:cNvSpPr/>
          <p:nvPr/>
        </p:nvSpPr>
        <p:spPr>
          <a:xfrm>
            <a:off x="198488" y="1566805"/>
            <a:ext cx="11824982" cy="4524315"/>
          </a:xfrm>
          <a:prstGeom prst="rect">
            <a:avLst/>
          </a:prstGeom>
        </p:spPr>
        <p:txBody>
          <a:bodyPr wrap="square">
            <a:spAutoFit/>
          </a:bodyPr>
          <a:lstStyle/>
          <a:p>
            <a:r>
              <a:rPr lang="el-GR" altLang="el-GR" sz="2400" dirty="0" smtClean="0">
                <a:cs typeface="Times New Roman" panose="02020603050405020304" pitchFamily="18" charset="0"/>
              </a:rPr>
              <a:t>Η</a:t>
            </a:r>
            <a:r>
              <a:rPr lang="el-GR" sz="2400" b="1" dirty="0"/>
              <a:t> </a:t>
            </a:r>
            <a:r>
              <a:rPr lang="el-GR" sz="2400" dirty="0">
                <a:cs typeface="Times New Roman" panose="02020603050405020304" pitchFamily="18" charset="0"/>
              </a:rPr>
              <a:t>Υπολογιστική Επιστήμη θεωρείται ότι αποτελεί από μόνη της ένα γνωστικό </a:t>
            </a:r>
            <a:r>
              <a:rPr lang="el-GR" sz="2400" dirty="0" smtClean="0">
                <a:cs typeface="Times New Roman" panose="02020603050405020304" pitchFamily="18" charset="0"/>
              </a:rPr>
              <a:t>πεδίο</a:t>
            </a:r>
            <a:r>
              <a:rPr lang="en-US" sz="2400" dirty="0" smtClean="0">
                <a:cs typeface="Times New Roman" panose="02020603050405020304" pitchFamily="18" charset="0"/>
              </a:rPr>
              <a:t>,</a:t>
            </a:r>
            <a:r>
              <a:rPr lang="el-GR" sz="2400" dirty="0" smtClean="0">
                <a:cs typeface="Times New Roman" panose="02020603050405020304" pitchFamily="18" charset="0"/>
              </a:rPr>
              <a:t> συνδυάζει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την προσομοίωση </a:t>
            </a:r>
            <a:r>
              <a:rPr lang="el-GR" sz="2400" dirty="0">
                <a:cs typeface="Times New Roman" panose="02020603050405020304" pitchFamily="18" charset="0"/>
              </a:rPr>
              <a:t>με την χρήση </a:t>
            </a:r>
            <a:r>
              <a:rPr lang="el-GR" sz="2400" dirty="0" smtClean="0">
                <a:cs typeface="Times New Roman" panose="02020603050405020304" pitchFamily="18" charset="0"/>
              </a:rPr>
              <a:t>ΗΥ,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την </a:t>
            </a:r>
            <a:r>
              <a:rPr lang="el-GR" sz="2400" dirty="0">
                <a:cs typeface="Times New Roman" panose="02020603050405020304" pitchFamily="18" charset="0"/>
              </a:rPr>
              <a:t>επιστημονική </a:t>
            </a:r>
            <a:r>
              <a:rPr lang="el-GR" sz="2400" dirty="0" err="1">
                <a:cs typeface="Times New Roman" panose="02020603050405020304" pitchFamily="18" charset="0"/>
              </a:rPr>
              <a:t>οπτικοποίηση</a:t>
            </a:r>
            <a:r>
              <a:rPr lang="el-GR" sz="2400" dirty="0">
                <a:cs typeface="Times New Roman" panose="02020603050405020304" pitchFamily="18" charset="0"/>
              </a:rPr>
              <a:t>,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τη </a:t>
            </a:r>
            <a:r>
              <a:rPr lang="el-GR" sz="2400" dirty="0">
                <a:cs typeface="Times New Roman" panose="02020603050405020304" pitchFamily="18" charset="0"/>
              </a:rPr>
              <a:t>μαθηματική </a:t>
            </a:r>
            <a:r>
              <a:rPr lang="el-GR" sz="2400" dirty="0" err="1" smtClean="0">
                <a:cs typeface="Times New Roman" panose="02020603050405020304" pitchFamily="18" charset="0"/>
              </a:rPr>
              <a:t>μοντελοποίηση</a:t>
            </a:r>
            <a:r>
              <a:rPr lang="el-GR" sz="2400" dirty="0" smtClean="0">
                <a:cs typeface="Times New Roman" panose="02020603050405020304" pitchFamily="18" charset="0"/>
              </a:rPr>
              <a:t>,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τον προγραμματισμό,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τις δομές δεδομένων,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τους αλγορίθμους,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το συμβολικό υπολογισμό,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τις μεθόδους βελτιστοποίησης και </a:t>
            </a:r>
            <a:endParaRPr lang="el-GR" sz="2400" dirty="0" smtClean="0">
              <a:cs typeface="Times New Roman" panose="02020603050405020304" pitchFamily="18" charset="0"/>
            </a:endParaRPr>
          </a:p>
          <a:p>
            <a:pPr marL="342900" indent="-342900">
              <a:buFont typeface="Arial" panose="020B0604020202020204" pitchFamily="34" charset="0"/>
              <a:buChar char="•"/>
            </a:pPr>
            <a:r>
              <a:rPr lang="el-GR" sz="2400" dirty="0" smtClean="0">
                <a:cs typeface="Times New Roman" panose="02020603050405020304" pitchFamily="18" charset="0"/>
              </a:rPr>
              <a:t>τους υπολογισμούς «υψηλού επιπέδου» σε διάφορα γνωστικά αντικείμενο</a:t>
            </a:r>
            <a:r>
              <a:rPr lang="en-US" sz="2400" dirty="0" smtClean="0">
                <a:cs typeface="Times New Roman" panose="02020603050405020304" pitchFamily="18" charset="0"/>
              </a:rPr>
              <a:t> (</a:t>
            </a:r>
            <a:r>
              <a:rPr lang="en-US" sz="2400" dirty="0" err="1" smtClean="0">
                <a:cs typeface="Times New Roman" panose="02020603050405020304" pitchFamily="18" charset="0"/>
              </a:rPr>
              <a:t>Shiflet</a:t>
            </a:r>
            <a:r>
              <a:rPr lang="en-US" sz="2400" dirty="0" smtClean="0">
                <a:cs typeface="Times New Roman" panose="02020603050405020304" pitchFamily="18" charset="0"/>
              </a:rPr>
              <a:t> &amp; </a:t>
            </a:r>
            <a:r>
              <a:rPr lang="en-US" sz="2400" dirty="0" err="1" smtClean="0">
                <a:cs typeface="Times New Roman" panose="02020603050405020304" pitchFamily="18" charset="0"/>
              </a:rPr>
              <a:t>Shiflet</a:t>
            </a:r>
            <a:r>
              <a:rPr lang="en-US" sz="2400" dirty="0" smtClean="0">
                <a:cs typeface="Times New Roman" panose="02020603050405020304" pitchFamily="18" charset="0"/>
              </a:rPr>
              <a:t> 2014)</a:t>
            </a:r>
            <a:r>
              <a:rPr lang="el-GR" sz="2400" dirty="0" smtClean="0">
                <a:cs typeface="Times New Roman" panose="02020603050405020304" pitchFamily="18" charset="0"/>
              </a:rPr>
              <a:t>.</a:t>
            </a:r>
            <a:endParaRPr lang="en-GB" altLang="el-GR" sz="2400" dirty="0">
              <a:cs typeface="Times New Roman" panose="02020603050405020304" pitchFamily="18" charset="0"/>
            </a:endParaRPr>
          </a:p>
        </p:txBody>
      </p:sp>
      <p:pic>
        <p:nvPicPr>
          <p:cNvPr id="7" name="Εικόνα 6"/>
          <p:cNvPicPr>
            <a:picLocks noChangeAspect="1"/>
          </p:cNvPicPr>
          <p:nvPr/>
        </p:nvPicPr>
        <p:blipFill>
          <a:blip r:embed="rId2"/>
          <a:stretch>
            <a:fillRect/>
          </a:stretch>
        </p:blipFill>
        <p:spPr>
          <a:xfrm>
            <a:off x="6232270" y="2503717"/>
            <a:ext cx="5791200" cy="2447925"/>
          </a:xfrm>
          <a:prstGeom prst="rect">
            <a:avLst/>
          </a:prstGeom>
        </p:spPr>
      </p:pic>
      <p:sp>
        <p:nvSpPr>
          <p:cNvPr id="11" name="Ορθογώνιο 10"/>
          <p:cNvSpPr/>
          <p:nvPr/>
        </p:nvSpPr>
        <p:spPr>
          <a:xfrm>
            <a:off x="322730" y="6211669"/>
            <a:ext cx="12689886" cy="646331"/>
          </a:xfrm>
          <a:prstGeom prst="rect">
            <a:avLst/>
          </a:prstGeom>
        </p:spPr>
        <p:txBody>
          <a:bodyPr wrap="square">
            <a:spAutoFit/>
          </a:bodyPr>
          <a:lstStyle/>
          <a:p>
            <a:r>
              <a:rPr lang="en-AU" altLang="el-GR" dirty="0" err="1" smtClean="0">
                <a:latin typeface="Times New Roman" panose="02020603050405020304" pitchFamily="18" charset="0"/>
                <a:cs typeface="Times New Roman" panose="02020603050405020304" pitchFamily="18" charset="0"/>
              </a:rPr>
              <a:t>Shiflet</a:t>
            </a:r>
            <a:r>
              <a:rPr lang="en-AU" altLang="el-GR" dirty="0">
                <a:latin typeface="Times New Roman" panose="02020603050405020304" pitchFamily="18" charset="0"/>
                <a:cs typeface="Times New Roman" panose="02020603050405020304" pitchFamily="18" charset="0"/>
              </a:rPr>
              <a:t>, A. B., &amp;</a:t>
            </a:r>
            <a:r>
              <a:rPr lang="en-AU" altLang="el-GR" dirty="0" err="1">
                <a:latin typeface="Times New Roman" panose="02020603050405020304" pitchFamily="18" charset="0"/>
                <a:cs typeface="Times New Roman" panose="02020603050405020304" pitchFamily="18" charset="0"/>
              </a:rPr>
              <a:t>Shiflet</a:t>
            </a:r>
            <a:r>
              <a:rPr lang="en-AU" altLang="el-GR" dirty="0">
                <a:latin typeface="Times New Roman" panose="02020603050405020304" pitchFamily="18" charset="0"/>
                <a:cs typeface="Times New Roman" panose="02020603050405020304" pitchFamily="18" charset="0"/>
              </a:rPr>
              <a:t>, G. W. (2014). Introduction to computational science: </a:t>
            </a:r>
            <a:r>
              <a:rPr lang="en-AU" altLang="el-GR" dirty="0" err="1">
                <a:latin typeface="Times New Roman" panose="02020603050405020304" pitchFamily="18" charset="0"/>
                <a:cs typeface="Times New Roman" panose="02020603050405020304" pitchFamily="18" charset="0"/>
              </a:rPr>
              <a:t>modeling</a:t>
            </a:r>
            <a:r>
              <a:rPr lang="en-AU" altLang="el-GR" dirty="0">
                <a:latin typeface="Times New Roman" panose="02020603050405020304" pitchFamily="18" charset="0"/>
                <a:cs typeface="Times New Roman" panose="02020603050405020304" pitchFamily="18" charset="0"/>
              </a:rPr>
              <a:t> and simulation for the sciences. Princeton University Press.</a:t>
            </a:r>
            <a:endParaRPr lang="el-GR" altLang="el-GR"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209365" y="0"/>
            <a:ext cx="8982635" cy="1411405"/>
          </a:xfrm>
        </p:spPr>
        <p:txBody>
          <a:bodyPr>
            <a:normAutofit fontScale="90000"/>
          </a:bodyPr>
          <a:lstStyle/>
          <a:p>
            <a:r>
              <a:rPr lang="el-GR" altLang="el-GR" b="1" dirty="0"/>
              <a:t>Η Υπολογιστική Επιστήμη</a:t>
            </a:r>
            <a:br>
              <a:rPr lang="el-GR" altLang="el-GR" b="1" dirty="0"/>
            </a:br>
            <a:r>
              <a:rPr lang="el-GR" altLang="el-GR" b="1" dirty="0"/>
              <a:t>Το Υπολογιστικό Πείραμα</a:t>
            </a:r>
            <a:endParaRPr lang="el-GR" dirty="0"/>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pic>
        <p:nvPicPr>
          <p:cNvPr id="7" name="Εικόνα 2"/>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78321" y="1395871"/>
            <a:ext cx="8604068" cy="5331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3040835" y="50346"/>
            <a:ext cx="8982635" cy="1503760"/>
          </a:xfrm>
        </p:spPr>
        <p:txBody>
          <a:bodyPr>
            <a:normAutofit fontScale="90000"/>
          </a:bodyPr>
          <a:lstStyle/>
          <a:p>
            <a:r>
              <a:rPr lang="el-GR" altLang="el-GR" b="1" dirty="0"/>
              <a:t>Η Υπολογιστική Επιστήμη</a:t>
            </a:r>
            <a:br>
              <a:rPr lang="el-GR" altLang="el-GR" b="1" dirty="0"/>
            </a:br>
            <a:r>
              <a:rPr lang="el-GR" altLang="el-GR" b="1" dirty="0"/>
              <a:t>Το Υπολογιστικό Πείραμα</a:t>
            </a:r>
            <a:endParaRPr lang="el-GR" dirty="0"/>
          </a:p>
        </p:txBody>
      </p:sp>
      <p:sp>
        <p:nvSpPr>
          <p:cNvPr id="3" name="Υπότιτλος 2"/>
          <p:cNvSpPr>
            <a:spLocks noGrp="1"/>
          </p:cNvSpPr>
          <p:nvPr>
            <p:ph type="subTitle" idx="1"/>
          </p:nvPr>
        </p:nvSpPr>
        <p:spPr>
          <a:xfrm>
            <a:off x="403410" y="1610319"/>
            <a:ext cx="11255190" cy="5030951"/>
          </a:xfrm>
        </p:spPr>
        <p:txBody>
          <a:bodyPr>
            <a:noAutofit/>
          </a:bodyPr>
          <a:lstStyle/>
          <a:p>
            <a:pPr algn="l"/>
            <a:r>
              <a:rPr lang="el-GR" altLang="el-GR" dirty="0">
                <a:cs typeface="Times New Roman" panose="02020603050405020304" pitchFamily="18" charset="0"/>
              </a:rPr>
              <a:t>Η αναφορά της Επιτροπής</a:t>
            </a:r>
            <a:r>
              <a:rPr lang="en-US" altLang="el-GR" dirty="0">
                <a:cs typeface="Times New Roman" panose="02020603050405020304" pitchFamily="18" charset="0"/>
              </a:rPr>
              <a:t> «Computational Science: Ensuring America’s Competitiveness - President’s Information Technology- Advisory Committee» </a:t>
            </a:r>
            <a:r>
              <a:rPr lang="el-GR" altLang="el-GR" dirty="0">
                <a:cs typeface="Times New Roman" panose="02020603050405020304" pitchFamily="18" charset="0"/>
              </a:rPr>
              <a:t>εστίασε στην ανάγκη εισαγωγής του</a:t>
            </a:r>
            <a:r>
              <a:rPr lang="en-US" altLang="el-GR" dirty="0">
                <a:cs typeface="Times New Roman" panose="02020603050405020304" pitchFamily="18" charset="0"/>
              </a:rPr>
              <a:t> STEM </a:t>
            </a:r>
            <a:r>
              <a:rPr lang="el-GR" altLang="el-GR" dirty="0">
                <a:cs typeface="Times New Roman" panose="02020603050405020304" pitchFamily="18" charset="0"/>
              </a:rPr>
              <a:t>στην σχολική εκπαίδευση δίνοντας έμφαση στον όρο</a:t>
            </a:r>
            <a:r>
              <a:rPr lang="en-US" altLang="el-GR" dirty="0">
                <a:cs typeface="Times New Roman" panose="02020603050405020304" pitchFamily="18" charset="0"/>
              </a:rPr>
              <a:t> </a:t>
            </a:r>
            <a:r>
              <a:rPr lang="en-US" altLang="el-GR" dirty="0">
                <a:solidFill>
                  <a:srgbClr val="FFFF00"/>
                </a:solidFill>
                <a:cs typeface="Times New Roman" panose="02020603050405020304" pitchFamily="18" charset="0"/>
              </a:rPr>
              <a:t>«</a:t>
            </a:r>
            <a:r>
              <a:rPr lang="el-GR" altLang="el-GR" dirty="0">
                <a:solidFill>
                  <a:srgbClr val="FFFF00"/>
                </a:solidFill>
                <a:cs typeface="Times New Roman" panose="02020603050405020304" pitchFamily="18" charset="0"/>
              </a:rPr>
              <a:t>Υπολογιστική Επιστήμη</a:t>
            </a:r>
            <a:r>
              <a:rPr lang="en-US" altLang="el-GR" dirty="0">
                <a:solidFill>
                  <a:srgbClr val="FFFF00"/>
                </a:solidFill>
                <a:cs typeface="Times New Roman" panose="02020603050405020304" pitchFamily="18" charset="0"/>
              </a:rPr>
              <a:t>» </a:t>
            </a:r>
            <a:r>
              <a:rPr lang="el-GR" altLang="el-GR" dirty="0">
                <a:cs typeface="Times New Roman" panose="02020603050405020304" pitchFamily="18" charset="0"/>
              </a:rPr>
              <a:t>αναφέροντας ότι</a:t>
            </a:r>
            <a:r>
              <a:rPr lang="en-US" altLang="el-GR" dirty="0">
                <a:cs typeface="Times New Roman" panose="02020603050405020304" pitchFamily="18" charset="0"/>
              </a:rPr>
              <a:t> …. </a:t>
            </a:r>
            <a:endParaRPr lang="el-GR" altLang="el-GR" dirty="0" smtClean="0">
              <a:cs typeface="Times New Roman" panose="02020603050405020304" pitchFamily="18" charset="0"/>
            </a:endParaRPr>
          </a:p>
          <a:p>
            <a:pPr algn="l"/>
            <a:r>
              <a:rPr lang="en-US" altLang="el-GR" dirty="0" smtClean="0">
                <a:cs typeface="Times New Roman" panose="02020603050405020304" pitchFamily="18" charset="0"/>
              </a:rPr>
              <a:t>The </a:t>
            </a:r>
            <a:r>
              <a:rPr lang="en-US" altLang="el-GR" dirty="0">
                <a:cs typeface="Times New Roman" panose="02020603050405020304" pitchFamily="18" charset="0"/>
              </a:rPr>
              <a:t>President’s Information Technology Advisory Committee (PITAC) </a:t>
            </a:r>
            <a:endParaRPr lang="el-GR" altLang="el-GR" dirty="0" smtClean="0">
              <a:cs typeface="Times New Roman" panose="02020603050405020304" pitchFamily="18" charset="0"/>
            </a:endParaRPr>
          </a:p>
          <a:p>
            <a:pPr algn="l"/>
            <a:r>
              <a:rPr lang="en-US" altLang="el-GR" i="1" dirty="0" smtClean="0">
                <a:cs typeface="Times New Roman" panose="02020603050405020304" pitchFamily="18" charset="0"/>
              </a:rPr>
              <a:t>is </a:t>
            </a:r>
            <a:r>
              <a:rPr lang="en-US" altLang="el-GR" i="1" dirty="0">
                <a:cs typeface="Times New Roman" panose="02020603050405020304" pitchFamily="18" charset="0"/>
              </a:rPr>
              <a:t>pleased to submit to you the enclosed report </a:t>
            </a:r>
            <a:r>
              <a:rPr lang="en-US" altLang="el-GR" i="1" dirty="0">
                <a:solidFill>
                  <a:srgbClr val="FFFF00"/>
                </a:solidFill>
                <a:cs typeface="Times New Roman" panose="02020603050405020304" pitchFamily="18" charset="0"/>
              </a:rPr>
              <a:t>Computational Science</a:t>
            </a:r>
            <a:r>
              <a:rPr lang="en-US" altLang="el-GR" i="1" dirty="0">
                <a:cs typeface="Times New Roman" panose="02020603050405020304" pitchFamily="18" charset="0"/>
              </a:rPr>
              <a:t>: Ensuring America’s Competitiveness. </a:t>
            </a:r>
            <a:r>
              <a:rPr lang="en-US" altLang="el-GR" i="1" dirty="0">
                <a:solidFill>
                  <a:srgbClr val="FF0000"/>
                </a:solidFill>
                <a:cs typeface="Times New Roman" panose="02020603050405020304" pitchFamily="18" charset="0"/>
              </a:rPr>
              <a:t>Computational science – the use of advanced computing capabilities to understand and solve complex problems – has become critical to scientific leadership, economic competitiveness, and national security</a:t>
            </a:r>
            <a:r>
              <a:rPr lang="en-US" altLang="el-GR" i="1" dirty="0" smtClean="0">
                <a:solidFill>
                  <a:srgbClr val="FF0000"/>
                </a:solidFill>
                <a:cs typeface="Times New Roman" panose="02020603050405020304" pitchFamily="18" charset="0"/>
              </a:rPr>
              <a:t>.</a:t>
            </a:r>
            <a:endParaRPr lang="el-GR" altLang="el-GR" i="1" dirty="0" smtClean="0">
              <a:solidFill>
                <a:srgbClr val="FF0000"/>
              </a:solidFill>
              <a:cs typeface="Times New Roman" panose="02020603050405020304" pitchFamily="18" charset="0"/>
            </a:endParaRPr>
          </a:p>
          <a:p>
            <a:pPr algn="l"/>
            <a:r>
              <a:rPr lang="el-GR" altLang="el-GR" i="1" dirty="0">
                <a:cs typeface="Times New Roman" panose="02020603050405020304" pitchFamily="18" charset="0"/>
              </a:rPr>
              <a:t>είναι στην ευχάριστη θέση να σας υποβάλει τη συνημμένη έκθεση </a:t>
            </a:r>
            <a:r>
              <a:rPr lang="el-GR" altLang="el-GR" i="1" dirty="0">
                <a:solidFill>
                  <a:srgbClr val="FFFF00"/>
                </a:solidFill>
                <a:cs typeface="Times New Roman" panose="02020603050405020304" pitchFamily="18" charset="0"/>
              </a:rPr>
              <a:t>Υπολογιστική Επιστήμη</a:t>
            </a:r>
            <a:r>
              <a:rPr lang="el-GR" altLang="el-GR" i="1" dirty="0">
                <a:cs typeface="Times New Roman" panose="02020603050405020304" pitchFamily="18" charset="0"/>
              </a:rPr>
              <a:t>: Διασφάλιση της Ανταγωνιστικότητας της Αμερικής. </a:t>
            </a:r>
            <a:r>
              <a:rPr lang="el-GR" altLang="el-GR" i="1" dirty="0">
                <a:solidFill>
                  <a:srgbClr val="FF0000"/>
                </a:solidFill>
                <a:cs typeface="Times New Roman" panose="02020603050405020304" pitchFamily="18" charset="0"/>
              </a:rPr>
              <a:t>Η υπολογιστική επιστήμη - η χρήση προηγμένων υπολογιστικών δυνατοτήτων για την κατανόηση και την επίλυση σύνθετων προβλημάτων - έχει καταστεί κρίσιμη για την </a:t>
            </a:r>
            <a:r>
              <a:rPr lang="el-GR" altLang="el-GR" i="1" dirty="0">
                <a:solidFill>
                  <a:srgbClr val="FFC000"/>
                </a:solidFill>
                <a:cs typeface="Times New Roman" panose="02020603050405020304" pitchFamily="18" charset="0"/>
              </a:rPr>
              <a:t>επιστημονική ηγεσία</a:t>
            </a:r>
            <a:r>
              <a:rPr lang="el-GR" altLang="el-GR" i="1" dirty="0">
                <a:solidFill>
                  <a:srgbClr val="FF0000"/>
                </a:solidFill>
                <a:cs typeface="Times New Roman" panose="02020603050405020304" pitchFamily="18" charset="0"/>
              </a:rPr>
              <a:t>, την </a:t>
            </a:r>
            <a:r>
              <a:rPr lang="el-GR" altLang="el-GR" i="1" dirty="0">
                <a:solidFill>
                  <a:srgbClr val="FFC000"/>
                </a:solidFill>
                <a:cs typeface="Times New Roman" panose="02020603050405020304" pitchFamily="18" charset="0"/>
              </a:rPr>
              <a:t>οικονομική ανταγωνιστικότητα </a:t>
            </a:r>
            <a:r>
              <a:rPr lang="el-GR" altLang="el-GR" i="1" dirty="0">
                <a:solidFill>
                  <a:srgbClr val="FF0000"/>
                </a:solidFill>
                <a:cs typeface="Times New Roman" panose="02020603050405020304" pitchFamily="18" charset="0"/>
              </a:rPr>
              <a:t>και την </a:t>
            </a:r>
            <a:r>
              <a:rPr lang="el-GR" altLang="el-GR" i="1" dirty="0">
                <a:solidFill>
                  <a:srgbClr val="FFC000"/>
                </a:solidFill>
                <a:cs typeface="Times New Roman" panose="02020603050405020304" pitchFamily="18" charset="0"/>
              </a:rPr>
              <a:t>εθνική ασφάλεια</a:t>
            </a:r>
            <a:r>
              <a:rPr lang="el-GR" altLang="el-GR" i="1" dirty="0">
                <a:solidFill>
                  <a:srgbClr val="FF0000"/>
                </a:solidFill>
                <a:cs typeface="Times New Roman" panose="02020603050405020304" pitchFamily="18" charset="0"/>
              </a:rPr>
              <a:t>.</a:t>
            </a:r>
            <a:endParaRPr lang="el-GR" altLang="el-GR" i="1" dirty="0">
              <a:solidFill>
                <a:srgbClr val="FF0000"/>
              </a:solidFill>
              <a:cs typeface="Times New Roman" panose="02020603050405020304" pitchFamily="18" charset="0"/>
            </a:endParaRPr>
          </a:p>
          <a:p>
            <a:pPr algn="l">
              <a:lnSpc>
                <a:spcPct val="80000"/>
              </a:lnSpc>
            </a:pPr>
            <a:r>
              <a:rPr lang="el-GR" altLang="el-GR" dirty="0">
                <a:latin typeface="Times New Roman" panose="02020603050405020304" pitchFamily="18" charset="0"/>
                <a:cs typeface="Times New Roman" panose="02020603050405020304" pitchFamily="18" charset="0"/>
              </a:rPr>
              <a:t>. </a:t>
            </a:r>
            <a:endParaRPr lang="en-US" altLang="el-GR" dirty="0">
              <a:latin typeface="Times New Roman" panose="02020603050405020304" pitchFamily="18" charset="0"/>
              <a:cs typeface="Times New Roman" panose="02020603050405020304" pitchFamily="18" charset="0"/>
            </a:endParaRPr>
          </a:p>
          <a:p>
            <a:pPr algn="l"/>
            <a:endParaRPr lang="el-GR" altLang="el-GR" b="1" dirty="0">
              <a:latin typeface="Times New Roman" panose="02020603050405020304" pitchFamily="18" charset="0"/>
              <a:cs typeface="Times New Roman" panose="02020603050405020304" pitchFamily="18" charset="0"/>
            </a:endParaRPr>
          </a:p>
        </p:txBody>
      </p:sp>
      <p:pic>
        <p:nvPicPr>
          <p:cNvPr id="4" name="Εικόνα 3" descr="ΛΟΓΟΤΥΠΟ ΑΣΠΑΙΤΕ ΕΛΛΗΝΙΚΟ copy"/>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0" y="0"/>
            <a:ext cx="1678321" cy="995469"/>
          </a:xfrm>
          <a:prstGeom prst="rect">
            <a:avLst/>
          </a:prstGeom>
          <a:noFill/>
          <a:ln>
            <a:noFill/>
          </a:ln>
        </p:spPr>
      </p:pic>
      <p:sp>
        <p:nvSpPr>
          <p:cNvPr id="5" name="TextBox 4"/>
          <p:cNvSpPr txBox="1"/>
          <p:nvPr/>
        </p:nvSpPr>
        <p:spPr>
          <a:xfrm>
            <a:off x="1704826" y="50345"/>
            <a:ext cx="1309504" cy="1015663"/>
          </a:xfrm>
          <a:prstGeom prst="rect">
            <a:avLst/>
          </a:prstGeom>
          <a:noFill/>
        </p:spPr>
        <p:txBody>
          <a:bodyPr wrap="square" rtlCol="0">
            <a:spAutoFit/>
          </a:bodyPr>
          <a:lstStyle/>
          <a:p>
            <a:r>
              <a:rPr lang="el-GR" sz="1200" b="1" dirty="0"/>
              <a:t>Α</a:t>
            </a:r>
            <a:r>
              <a:rPr lang="el-GR" sz="1200" dirty="0"/>
              <a:t>ΝΩΤΑΤΗ </a:t>
            </a:r>
            <a:endParaRPr lang="el-GR" sz="1200" dirty="0"/>
          </a:p>
          <a:p>
            <a:r>
              <a:rPr lang="el-GR" sz="1200" b="1" dirty="0"/>
              <a:t>Σ</a:t>
            </a:r>
            <a:r>
              <a:rPr lang="el-GR" sz="1200" dirty="0"/>
              <a:t>ΧΟΛΗ</a:t>
            </a:r>
            <a:endParaRPr lang="el-GR" sz="1200" dirty="0"/>
          </a:p>
          <a:p>
            <a:r>
              <a:rPr lang="el-GR" sz="1200" b="1" dirty="0"/>
              <a:t>ΠΑ</a:t>
            </a:r>
            <a:r>
              <a:rPr lang="el-GR" sz="1200" dirty="0"/>
              <a:t>ΙΔΑΓΩΓΙΚΗΣ &amp;</a:t>
            </a:r>
            <a:endParaRPr lang="el-GR" sz="1200" dirty="0"/>
          </a:p>
          <a:p>
            <a:r>
              <a:rPr lang="el-GR" sz="1200" b="1" dirty="0"/>
              <a:t>Τ</a:t>
            </a:r>
            <a:r>
              <a:rPr lang="el-GR" sz="1200" dirty="0"/>
              <a:t>ΕΧΝΟΛΟΓΙΚΗΣ</a:t>
            </a:r>
            <a:endParaRPr lang="el-GR" sz="1200" dirty="0"/>
          </a:p>
          <a:p>
            <a:r>
              <a:rPr lang="el-GR" sz="1200" b="1" dirty="0"/>
              <a:t>Ε</a:t>
            </a:r>
            <a:r>
              <a:rPr lang="el-GR" sz="1200" dirty="0"/>
              <a:t>ΚΠΑΙΔΕΥΣΗΣ</a:t>
            </a:r>
            <a:endParaRPr lang="el-GR" sz="1200" dirty="0"/>
          </a:p>
        </p:txBody>
      </p:sp>
      <p:sp>
        <p:nvSpPr>
          <p:cNvPr id="6" name="TextBox 5"/>
          <p:cNvSpPr txBox="1"/>
          <p:nvPr/>
        </p:nvSpPr>
        <p:spPr>
          <a:xfrm>
            <a:off x="0" y="1026539"/>
            <a:ext cx="1804918" cy="369332"/>
          </a:xfrm>
          <a:prstGeom prst="rect">
            <a:avLst/>
          </a:prstGeom>
          <a:noFill/>
        </p:spPr>
        <p:txBody>
          <a:bodyPr wrap="none" rtlCol="0">
            <a:spAutoFit/>
          </a:bodyPr>
          <a:lstStyle/>
          <a:p>
            <a:r>
              <a:rPr lang="el-GR" b="1" dirty="0"/>
              <a:t>ΕΠΠΑΙΚ </a:t>
            </a:r>
            <a:r>
              <a:rPr lang="el-GR" b="1" dirty="0" smtClean="0"/>
              <a:t>ΑΘΗΝΑΣ</a:t>
            </a:r>
            <a:endParaRPr lang="el-GR"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otalTime>0</TotalTime>
  <Words>18042</Words>
  <Application>WPS Presentation</Application>
  <PresentationFormat>Ευρεία οθόνη</PresentationFormat>
  <Paragraphs>476</Paragraphs>
  <Slides>28</Slides>
  <Notes>28</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28</vt:i4>
      </vt:variant>
    </vt:vector>
  </HeadingPairs>
  <TitlesOfParts>
    <vt:vector size="37" baseType="lpstr">
      <vt:lpstr>Arial</vt:lpstr>
      <vt:lpstr>SimSun</vt:lpstr>
      <vt:lpstr>Wingdings</vt:lpstr>
      <vt:lpstr>Times New Roman</vt:lpstr>
      <vt:lpstr>Calibri Light</vt:lpstr>
      <vt:lpstr>Calibri</vt:lpstr>
      <vt:lpstr>Microsoft YaHei</vt:lpstr>
      <vt:lpstr>Arial Unicode MS</vt:lpstr>
      <vt:lpstr>Θέμα του Office</vt:lpstr>
      <vt:lpstr>Παιδαγωγικές Εφαρμογές ΗΥ</vt:lpstr>
      <vt:lpstr>Computing, computation, computability και computational </vt:lpstr>
      <vt:lpstr>Computing, computation, computability και computational </vt:lpstr>
      <vt:lpstr>Computing, computation, computability και computational </vt:lpstr>
      <vt:lpstr>Computing, computation, computability και computational </vt:lpstr>
      <vt:lpstr>Η Υπολογιστική Επιστήμη (Computational Science) - Υ.Ε.  Το Υπολογιστικό Πείραμα</vt:lpstr>
      <vt:lpstr>Η Υπολογιστική Επιστήμη Το Υπολογιστικό Πείραμα</vt:lpstr>
      <vt:lpstr>Η Υπολογιστική Επιστήμη Το Υπολογιστικό Πείραμα</vt:lpstr>
      <vt:lpstr>Η Υπολογιστική Επιστήμη Το Υπολογιστικό Πείραμα</vt:lpstr>
      <vt:lpstr>Η Υπολογιστική Επιστήμη Το Υπολογιστικό Πείραμα</vt:lpstr>
      <vt:lpstr>Η Υπολογιστική Επιστήμη Το Υπολογιστικό Πείραμα</vt:lpstr>
      <vt:lpstr>Η Υπολογιστική Επιστήμη Το Υπολογιστικό Πείραμα TPACK vs CPACK</vt:lpstr>
      <vt:lpstr>Η Υπολογιστική Επιστήμη Το Υπολογιστικό Πείραμα TPACK vs CPACK</vt:lpstr>
      <vt:lpstr>Η Υπολογιστική Επιστήμη Το Υπολογιστικό Πείραμα</vt:lpstr>
      <vt:lpstr>Η Υπολογιστική Επιστήμη Το Υπολογιστικό Πείραμα</vt:lpstr>
      <vt:lpstr>Επιστημολογία</vt:lpstr>
      <vt:lpstr>Η Επιστημολογία της Τεχνολογίας και της  Μηχανικής </vt:lpstr>
      <vt:lpstr>Η Επιστημολογία της Μηχανικής </vt:lpstr>
      <vt:lpstr>Η Επιστημολογία της Μηχανικής </vt:lpstr>
      <vt:lpstr>Η Επιστημολογία της Μηχανικής</vt:lpstr>
      <vt:lpstr>Η Επιστημολογία της Μηχανικής</vt:lpstr>
      <vt:lpstr>Η Επιστημολογία της Μηχανικής</vt:lpstr>
      <vt:lpstr>Η Επιστημολογία της Μηχανικής</vt:lpstr>
      <vt:lpstr>Η Επιστημολογία της Μηχανικής</vt:lpstr>
      <vt:lpstr>Η Επιστημολογία της Μηχανικής</vt:lpstr>
      <vt:lpstr>Η Επιστημολογία της Μηχανικής</vt:lpstr>
      <vt:lpstr>Η Επιστημολογία της Μηχανικής </vt:lpstr>
      <vt:lpstr>Οι πρακτικές των Επιστημόνων και των Μηχανικών</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Παιδαγωγικές Εφαρμογές ΗΥ</dc:title>
  <dc:creator>spanetsos</dc:creator>
  <cp:lastModifiedBy>spanetsos</cp:lastModifiedBy>
  <cp:revision>109</cp:revision>
  <dcterms:created xsi:type="dcterms:W3CDTF">2022-02-14T19:54:00Z</dcterms:created>
  <dcterms:modified xsi:type="dcterms:W3CDTF">2023-04-02T05:11:42Z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05B7A694284840B6B550E56BA345397F</vt:lpwstr>
  </property>
  <property fmtid="{D5CDD505-2E9C-101B-9397-08002B2CF9AE}" pid="3" name="KSOProductBuildVer">
    <vt:lpwstr>1033-11.2.0.11516</vt:lpwstr>
  </property>
</Properties>
</file>