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723" r:id="rId1"/>
  </p:sldMasterIdLst>
  <p:sldIdLst>
    <p:sldId id="286" r:id="rId2"/>
    <p:sldId id="257" r:id="rId3"/>
    <p:sldId id="258" r:id="rId4"/>
    <p:sldId id="259" r:id="rId5"/>
    <p:sldId id="262" r:id="rId6"/>
    <p:sldId id="263" r:id="rId7"/>
    <p:sldId id="265" r:id="rId8"/>
    <p:sldId id="266" r:id="rId9"/>
    <p:sldId id="268" r:id="rId10"/>
    <p:sldId id="269" r:id="rId11"/>
    <p:sldId id="270" r:id="rId12"/>
    <p:sldId id="271" r:id="rId13"/>
    <p:sldId id="275" r:id="rId14"/>
    <p:sldId id="281" r:id="rId15"/>
    <p:sldId id="282" r:id="rId16"/>
    <p:sldId id="283" r:id="rId17"/>
    <p:sldId id="284" r:id="rId18"/>
    <p:sldId id="285" r:id="rId19"/>
  </p:sldIdLst>
  <p:sldSz cx="9144000" cy="6858000" type="screen4x3"/>
  <p:notesSz cx="9144000" cy="6858000"/>
  <p:embeddedFontLst>
    <p:embeddedFont>
      <p:font typeface="Book Antiqua" panose="02040602050305030304" pitchFamily="18" charset="0"/>
      <p:regular r:id="rId20"/>
      <p:bold r:id="rId21"/>
      <p:italic r:id="rId22"/>
      <p:boldItalic r:id="rId23"/>
    </p:embeddedFont>
    <p:embeddedFont>
      <p:font typeface="Century Gothic" panose="020B0502020202020204" pitchFamily="34" charset="0"/>
      <p:regular r:id="rId24"/>
      <p:bold r:id="rId25"/>
      <p:italic r:id="rId26"/>
      <p:boldItalic r:id="rId27"/>
    </p:embeddedFont>
    <p:embeddedFont>
      <p:font typeface="Wingdings 3" panose="05040102010807070707" pitchFamily="18" charset="2"/>
      <p:regular r:id="rId28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font" Target="fonts/font9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7219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3693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3051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5292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62492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54598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56491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55340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38033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Title</a:t>
            </a:r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05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0277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0682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3257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8394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5162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1555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6536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5867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80797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  <p:sldLayoutId id="2147483741" r:id="rId18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DE2A52-A23F-67C2-7D89-A54F63DD4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/>
              <a:t>Το ερωτηματολόγιο ως ψυχομετρικό εργαλείο 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C8B0CA7-7A49-F32A-2908-0A15816ACB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7700" y="2780928"/>
            <a:ext cx="6711654" cy="16561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2800" dirty="0"/>
              <a:t>ΙΩΣΗΦ  ΦΡΑΓΚΟΥΛΗΣ</a:t>
            </a:r>
          </a:p>
          <a:p>
            <a:pPr marL="0" indent="0">
              <a:buNone/>
            </a:pP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3092078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20242" y="533948"/>
            <a:ext cx="7586282" cy="97410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11"/>
              </a:lnSpc>
              <a:spcBef>
                <a:spcPts val="0"/>
              </a:spcBef>
              <a:spcAft>
                <a:spcPts val="0"/>
              </a:spcAft>
            </a:pPr>
            <a:r>
              <a:rPr sz="3200" i="1" spc="-20" dirty="0">
                <a:solidFill>
                  <a:srgbClr val="000000"/>
                </a:solidFill>
                <a:latin typeface="Calibri Light"/>
                <a:cs typeface="Calibri Light"/>
              </a:rPr>
              <a:t>Οι</a:t>
            </a:r>
            <a:r>
              <a:rPr sz="3200" i="1" spc="-27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200" i="1" spc="-24" dirty="0">
                <a:solidFill>
                  <a:srgbClr val="000000"/>
                </a:solidFill>
                <a:latin typeface="Calibri Light"/>
                <a:cs typeface="Calibri Light"/>
              </a:rPr>
              <a:t>«ανοικτού»</a:t>
            </a:r>
            <a:r>
              <a:rPr sz="3200" i="1" spc="-51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200" i="1" spc="-22" dirty="0">
                <a:solidFill>
                  <a:srgbClr val="000000"/>
                </a:solidFill>
                <a:latin typeface="Calibri Light"/>
                <a:cs typeface="Calibri Light"/>
              </a:rPr>
              <a:t>τύπου</a:t>
            </a:r>
            <a:r>
              <a:rPr sz="3200" i="1" spc="-57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200" i="1" spc="-23" dirty="0">
                <a:solidFill>
                  <a:srgbClr val="000000"/>
                </a:solidFill>
                <a:latin typeface="Calibri Light"/>
                <a:cs typeface="Calibri Light"/>
              </a:rPr>
              <a:t>ερωτήσεις</a:t>
            </a:r>
            <a:r>
              <a:rPr sz="3200" i="1" spc="-44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200" i="1" spc="-20" dirty="0">
                <a:solidFill>
                  <a:srgbClr val="000000"/>
                </a:solidFill>
                <a:latin typeface="Calibri Light"/>
                <a:cs typeface="Calibri Light"/>
              </a:rPr>
              <a:t>έχουν</a:t>
            </a:r>
            <a:r>
              <a:rPr sz="3200" i="1" spc="-50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200" i="1" spc="-21" dirty="0">
                <a:solidFill>
                  <a:srgbClr val="000000"/>
                </a:solidFill>
                <a:latin typeface="Calibri Light"/>
                <a:cs typeface="Calibri Light"/>
              </a:rPr>
              <a:t>αρκετά</a:t>
            </a:r>
          </a:p>
          <a:p>
            <a:pPr marL="0" marR="0">
              <a:lnSpc>
                <a:spcPts val="3459"/>
              </a:lnSpc>
              <a:spcBef>
                <a:spcPts val="0"/>
              </a:spcBef>
              <a:spcAft>
                <a:spcPts val="0"/>
              </a:spcAft>
            </a:pPr>
            <a:r>
              <a:rPr sz="3200" i="1" spc="-25" dirty="0">
                <a:solidFill>
                  <a:srgbClr val="000000"/>
                </a:solidFill>
                <a:latin typeface="Calibri Light"/>
                <a:cs typeface="Calibri Light"/>
              </a:rPr>
              <a:t>μειονεκτήματα.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20242" y="1836660"/>
            <a:ext cx="7024369" cy="348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446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000" spc="15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Λόγω</a:t>
            </a:r>
            <a:r>
              <a:rPr sz="2000" spc="-3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της</a:t>
            </a:r>
            <a:r>
              <a:rPr sz="2000" spc="-1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φύσης τους</a:t>
            </a:r>
            <a:r>
              <a:rPr sz="200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πρέπει</a:t>
            </a:r>
            <a:r>
              <a:rPr sz="2000" spc="-1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να λαμβάνονται</a:t>
            </a:r>
            <a:r>
              <a:rPr sz="2000" spc="-2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υπόψη</a:t>
            </a:r>
            <a:r>
              <a:rPr sz="200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σε ατομικό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92454" y="2111361"/>
            <a:ext cx="1067162" cy="348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446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επίπεδο.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20242" y="2487789"/>
            <a:ext cx="7825700" cy="348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446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000" spc="15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Δεν</a:t>
            </a:r>
            <a:r>
              <a:rPr sz="2000" spc="-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υπάρχει</a:t>
            </a:r>
            <a:r>
              <a:rPr sz="200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τρόπος</a:t>
            </a:r>
            <a:r>
              <a:rPr sz="2000" spc="-2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για αυτόματη</a:t>
            </a:r>
            <a:r>
              <a:rPr sz="2000" b="1" spc="-3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σύνοψη</a:t>
            </a:r>
            <a:r>
              <a:rPr sz="2000" b="1" spc="-2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ή στατιστική</a:t>
            </a:r>
            <a:r>
              <a:rPr sz="2000" b="1" spc="-3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ανάλυσή</a:t>
            </a:r>
            <a:r>
              <a:rPr sz="2000" b="1" spc="-1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1" spc="10" dirty="0">
                <a:solidFill>
                  <a:srgbClr val="000000"/>
                </a:solidFill>
                <a:latin typeface="Calibri"/>
                <a:cs typeface="Calibri"/>
              </a:rPr>
              <a:t>τους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20242" y="2862693"/>
            <a:ext cx="6876409" cy="348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446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000" spc="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Απαιτούν</a:t>
            </a:r>
            <a:r>
              <a:rPr sz="2000" spc="-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περισσότερο</a:t>
            </a:r>
            <a:r>
              <a:rPr sz="2000" spc="-4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χρόνο</a:t>
            </a:r>
            <a:r>
              <a:rPr sz="2000" spc="-2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spc="-28" dirty="0">
                <a:solidFill>
                  <a:srgbClr val="000000"/>
                </a:solidFill>
                <a:latin typeface="Calibri"/>
                <a:cs typeface="Calibri"/>
              </a:rPr>
              <a:t>και</a:t>
            </a:r>
            <a:r>
              <a:rPr sz="2000" spc="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χρήματα</a:t>
            </a:r>
            <a:r>
              <a:rPr sz="200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στην</a:t>
            </a:r>
            <a:r>
              <a:rPr sz="2000" spc="-1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ανάλυση</a:t>
            </a:r>
            <a:r>
              <a:rPr sz="2000" spc="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τους.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063142" y="3191871"/>
            <a:ext cx="7112290" cy="10583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1800" spc="27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Η ερμηνεία</a:t>
            </a:r>
            <a:r>
              <a:rPr sz="1800" spc="3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μιας</a:t>
            </a:r>
            <a:r>
              <a:rPr sz="1800" spc="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απάντησης μπορεί</a:t>
            </a:r>
            <a:r>
              <a:rPr sz="1800" spc="2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να</a:t>
            </a:r>
            <a:r>
              <a:rPr sz="1800" spc="1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είναι</a:t>
            </a:r>
            <a:r>
              <a:rPr sz="1800" spc="4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διαφορετική</a:t>
            </a:r>
            <a:r>
              <a:rPr sz="1800" spc="1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αν</a:t>
            </a:r>
            <a:r>
              <a:rPr sz="1800" spc="1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αυτή</a:t>
            </a:r>
          </a:p>
          <a:p>
            <a:pPr marL="172212" marR="0">
              <a:lnSpc>
                <a:spcPts val="1946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διαβασθεί</a:t>
            </a:r>
            <a:r>
              <a:rPr sz="1800" spc="3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από</a:t>
            </a:r>
            <a:r>
              <a:rPr sz="180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διαφορετικούς</a:t>
            </a:r>
            <a:r>
              <a:rPr sz="1800" spc="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ανθρώπους.</a:t>
            </a:r>
            <a:r>
              <a:rPr sz="1800" spc="2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Αυτό θα</a:t>
            </a:r>
            <a:r>
              <a:rPr sz="1800" spc="1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μπορούσε</a:t>
            </a:r>
            <a:r>
              <a:rPr sz="1800" spc="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να</a:t>
            </a:r>
          </a:p>
          <a:p>
            <a:pPr marL="172212" marR="0">
              <a:lnSpc>
                <a:spcPts val="1944"/>
              </a:lnSpc>
              <a:spcBef>
                <a:spcPts val="5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εξαλειφθεί</a:t>
            </a:r>
            <a:r>
              <a:rPr sz="1800" spc="6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αν</a:t>
            </a:r>
            <a:r>
              <a:rPr sz="1800" spc="1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ένας</a:t>
            </a:r>
            <a:r>
              <a:rPr sz="1800" spc="1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μόνο</a:t>
            </a:r>
            <a:r>
              <a:rPr sz="1800" spc="2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αναγνώστης</a:t>
            </a:r>
            <a:r>
              <a:rPr sz="1800" spc="1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διάβαζε</a:t>
            </a:r>
            <a:r>
              <a:rPr sz="180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spc="-31" dirty="0">
                <a:solidFill>
                  <a:srgbClr val="000000"/>
                </a:solidFill>
                <a:latin typeface="Calibri"/>
                <a:cs typeface="Calibri"/>
              </a:rPr>
              <a:t>και</a:t>
            </a:r>
            <a:r>
              <a:rPr sz="1800" spc="5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επεξεργαζόταν</a:t>
            </a:r>
            <a:r>
              <a:rPr sz="1800" spc="5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spc="-21" dirty="0">
                <a:solidFill>
                  <a:srgbClr val="000000"/>
                </a:solidFill>
                <a:latin typeface="Calibri"/>
                <a:cs typeface="Calibri"/>
              </a:rPr>
              <a:t>όλα</a:t>
            </a:r>
            <a:r>
              <a:rPr sz="1800" spc="3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spc="-13" dirty="0">
                <a:solidFill>
                  <a:srgbClr val="000000"/>
                </a:solidFill>
                <a:latin typeface="Calibri"/>
                <a:cs typeface="Calibri"/>
              </a:rPr>
              <a:t>τα</a:t>
            </a:r>
          </a:p>
          <a:p>
            <a:pPr marL="172212" marR="0">
              <a:lnSpc>
                <a:spcPts val="1944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ερωτηματολόγια</a:t>
            </a:r>
            <a:r>
              <a:rPr sz="1800" spc="3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που είναι</a:t>
            </a:r>
            <a:r>
              <a:rPr sz="1800" spc="4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μάλλον</a:t>
            </a:r>
            <a:r>
              <a:rPr sz="1800" spc="3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αδύνατο.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720242" y="4277219"/>
            <a:ext cx="7767285" cy="348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446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000" spc="15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Απαιτούν</a:t>
            </a:r>
            <a:r>
              <a:rPr sz="2000" spc="-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περισσότερο</a:t>
            </a:r>
            <a:r>
              <a:rPr sz="2000" spc="-4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χρόνο</a:t>
            </a:r>
            <a:r>
              <a:rPr sz="2000" spc="-3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spc="-28" dirty="0">
                <a:solidFill>
                  <a:srgbClr val="000000"/>
                </a:solidFill>
                <a:latin typeface="Calibri"/>
                <a:cs typeface="Calibri"/>
              </a:rPr>
              <a:t>και</a:t>
            </a:r>
            <a:r>
              <a:rPr sz="2000" spc="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σκέψη</a:t>
            </a:r>
            <a:r>
              <a:rPr sz="2000" spc="-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για</a:t>
            </a:r>
            <a:r>
              <a:rPr sz="2000" spc="-1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spc="-19" dirty="0">
                <a:solidFill>
                  <a:srgbClr val="000000"/>
                </a:solidFill>
                <a:latin typeface="Calibri"/>
                <a:cs typeface="Calibri"/>
              </a:rPr>
              <a:t>την</a:t>
            </a:r>
            <a:r>
              <a:rPr sz="2000" spc="1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απάντησή</a:t>
            </a:r>
            <a:r>
              <a:rPr sz="200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τους</a:t>
            </a:r>
            <a:r>
              <a:rPr sz="200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πράγμα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92454" y="4551249"/>
            <a:ext cx="5130027" cy="349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449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που</a:t>
            </a:r>
            <a:r>
              <a:rPr sz="2000" spc="-1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πολλές φορές</a:t>
            </a:r>
            <a:r>
              <a:rPr sz="2000" spc="-3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κουράζει</a:t>
            </a:r>
            <a:r>
              <a:rPr sz="2000" spc="-1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τους ερωτώμενους.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20242" y="684774"/>
            <a:ext cx="6056348" cy="6579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80"/>
              </a:lnSpc>
              <a:spcBef>
                <a:spcPts val="0"/>
              </a:spcBef>
              <a:spcAft>
                <a:spcPts val="0"/>
              </a:spcAft>
            </a:pPr>
            <a:r>
              <a:rPr sz="4000" spc="-31" dirty="0">
                <a:solidFill>
                  <a:srgbClr val="000000"/>
                </a:solidFill>
                <a:latin typeface="Calibri Light"/>
                <a:cs typeface="Calibri Light"/>
              </a:rPr>
              <a:t>«Κλειστού»</a:t>
            </a:r>
            <a:r>
              <a:rPr sz="4000" spc="-58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000" spc="-27" dirty="0">
                <a:solidFill>
                  <a:srgbClr val="000000"/>
                </a:solidFill>
                <a:latin typeface="Calibri Light"/>
                <a:cs typeface="Calibri Light"/>
              </a:rPr>
              <a:t>τύπου</a:t>
            </a:r>
            <a:r>
              <a:rPr sz="4000" spc="-65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000" spc="-31" dirty="0">
                <a:solidFill>
                  <a:srgbClr val="000000"/>
                </a:solidFill>
                <a:latin typeface="Calibri Light"/>
                <a:cs typeface="Calibri Light"/>
              </a:rPr>
              <a:t>ερωτήσεις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20242" y="1829632"/>
            <a:ext cx="7219287" cy="4105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32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400" spc="-8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Δίνονται συνήθως με τη</a:t>
            </a:r>
            <a:r>
              <a:rPr sz="2400" spc="-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μορφή ερωτήσεων</a:t>
            </a:r>
            <a:r>
              <a:rPr sz="2400" spc="1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spc="-11" dirty="0">
                <a:solidFill>
                  <a:srgbClr val="000000"/>
                </a:solidFill>
                <a:latin typeface="Calibri"/>
                <a:cs typeface="Calibri"/>
              </a:rPr>
              <a:t>πολλαπλών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92454" y="2159488"/>
            <a:ext cx="1407169" cy="410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29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επιλογών.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20242" y="2590780"/>
            <a:ext cx="5427048" cy="410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29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400" spc="-8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Οι απαντήσεις</a:t>
            </a:r>
            <a:r>
              <a:rPr sz="2400" b="1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δίνονται</a:t>
            </a:r>
            <a:r>
              <a:rPr sz="2400" b="1" spc="-2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spc="-11" dirty="0">
                <a:solidFill>
                  <a:srgbClr val="000000"/>
                </a:solidFill>
                <a:latin typeface="Calibri"/>
                <a:cs typeface="Calibri"/>
              </a:rPr>
              <a:t>σχετικά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spc="-13" dirty="0">
                <a:solidFill>
                  <a:srgbClr val="000000"/>
                </a:solidFill>
                <a:latin typeface="Calibri"/>
                <a:cs typeface="Calibri"/>
              </a:rPr>
              <a:t>εύκολα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20242" y="3021781"/>
            <a:ext cx="7589990" cy="4105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32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400" spc="-8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Δεν</a:t>
            </a:r>
            <a:r>
              <a:rPr sz="2400" spc="5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spc="-11" dirty="0">
                <a:solidFill>
                  <a:srgbClr val="000000"/>
                </a:solidFill>
                <a:latin typeface="Calibri"/>
                <a:cs typeface="Calibri"/>
              </a:rPr>
              <a:t>υπάρχει</a:t>
            </a:r>
            <a:r>
              <a:rPr sz="2400" spc="1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000000"/>
                </a:solidFill>
                <a:latin typeface="Calibri"/>
                <a:cs typeface="Calibri"/>
              </a:rPr>
              <a:t>κάποια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 συμφωνία</a:t>
            </a:r>
            <a:r>
              <a:rPr sz="2400" spc="1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spc="-16" dirty="0">
                <a:solidFill>
                  <a:srgbClr val="000000"/>
                </a:solidFill>
                <a:latin typeface="Calibri"/>
                <a:cs typeface="Calibri"/>
              </a:rPr>
              <a:t>σχετικά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 με </a:t>
            </a:r>
            <a:r>
              <a:rPr sz="2400" spc="-14" dirty="0">
                <a:solidFill>
                  <a:srgbClr val="000000"/>
                </a:solidFill>
                <a:latin typeface="Calibri"/>
                <a:cs typeface="Calibri"/>
              </a:rPr>
              <a:t>τον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 αριθμό </a:t>
            </a:r>
            <a:r>
              <a:rPr sz="2400" spc="-15" dirty="0">
                <a:solidFill>
                  <a:srgbClr val="000000"/>
                </a:solidFill>
                <a:latin typeface="Calibri"/>
                <a:cs typeface="Calibri"/>
              </a:rPr>
              <a:t>των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92454" y="3351510"/>
            <a:ext cx="7642820" cy="410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29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επιλογών που </a:t>
            </a:r>
            <a:r>
              <a:rPr sz="2400" spc="-10" dirty="0">
                <a:solidFill>
                  <a:srgbClr val="000000"/>
                </a:solidFill>
                <a:latin typeface="Calibri"/>
                <a:cs typeface="Calibri"/>
              </a:rPr>
              <a:t>υπάρχουν</a:t>
            </a:r>
            <a:r>
              <a:rPr sz="2400" spc="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σε μία ερώτηση «κλειστού» τύπου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063142" y="3745273"/>
            <a:ext cx="6935231" cy="14937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81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400" spc="45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Ο αριθμός</a:t>
            </a:r>
            <a:r>
              <a:rPr sz="2000" spc="-3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των</a:t>
            </a:r>
            <a:r>
              <a:rPr sz="2000" spc="1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επιλογών</a:t>
            </a:r>
            <a:r>
              <a:rPr sz="2000" spc="-2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πρέπει</a:t>
            </a:r>
            <a:r>
              <a:rPr sz="2000" spc="-1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να είναι αυτός που προφανώς</a:t>
            </a:r>
          </a:p>
          <a:p>
            <a:pPr marL="172212" marR="0">
              <a:lnSpc>
                <a:spcPts val="2267"/>
              </a:lnSpc>
              <a:spcBef>
                <a:spcPts val="0"/>
              </a:spcBef>
              <a:spcAft>
                <a:spcPts val="0"/>
              </a:spcAft>
            </a:pPr>
            <a:r>
              <a:rPr sz="2000" spc="-11" dirty="0">
                <a:solidFill>
                  <a:srgbClr val="000000"/>
                </a:solidFill>
                <a:latin typeface="Calibri"/>
                <a:cs typeface="Calibri"/>
              </a:rPr>
              <a:t>καλύπτει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 ένα μεγάλο</a:t>
            </a:r>
            <a:r>
              <a:rPr sz="2000" spc="-1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εύρος απαντήσεων.</a:t>
            </a:r>
            <a:r>
              <a:rPr sz="2000" spc="-1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Προσοχή!</a:t>
            </a:r>
            <a:r>
              <a:rPr sz="2000" b="1" spc="-2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Πρέπει</a:t>
            </a:r>
            <a:r>
              <a:rPr sz="200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να</a:t>
            </a:r>
          </a:p>
          <a:p>
            <a:pPr marL="172212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γίνεται</a:t>
            </a:r>
            <a:r>
              <a:rPr sz="2000" spc="-2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σαφής</a:t>
            </a:r>
            <a:r>
              <a:rPr sz="2000" spc="-2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διάκριση</a:t>
            </a:r>
            <a:r>
              <a:rPr sz="2000" spc="-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ανάμεσα</a:t>
            </a:r>
            <a:r>
              <a:rPr sz="2000" spc="-1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spc="11" dirty="0">
                <a:solidFill>
                  <a:srgbClr val="000000"/>
                </a:solidFill>
                <a:latin typeface="Calibri"/>
                <a:cs typeface="Calibri"/>
              </a:rPr>
              <a:t>στις</a:t>
            </a:r>
            <a:r>
              <a:rPr sz="2000" spc="-2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διαφορετικές</a:t>
            </a:r>
            <a:r>
              <a:rPr sz="2000" spc="-3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επιλογές.</a:t>
            </a:r>
            <a:r>
              <a:rPr sz="200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Ο</a:t>
            </a:r>
          </a:p>
          <a:p>
            <a:pPr marL="172212" marR="0">
              <a:lnSpc>
                <a:spcPts val="2162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συνήθης</a:t>
            </a:r>
            <a:r>
              <a:rPr sz="2000" spc="-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αριθμός</a:t>
            </a:r>
            <a:r>
              <a:rPr sz="2000" spc="-2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επιλογών</a:t>
            </a:r>
            <a:r>
              <a:rPr sz="2000" spc="-2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 err="1">
                <a:solidFill>
                  <a:srgbClr val="000000"/>
                </a:solidFill>
                <a:latin typeface="Calibri"/>
                <a:cs typeface="Calibri"/>
              </a:rPr>
              <a:t>είν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αι </a:t>
            </a:r>
            <a:r>
              <a:rPr lang="el-GR" sz="2000" dirty="0">
                <a:solidFill>
                  <a:srgbClr val="000000"/>
                </a:solidFill>
                <a:latin typeface="Calibri"/>
                <a:cs typeface="Calibri"/>
              </a:rPr>
              <a:t>έως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π</a:t>
            </a:r>
            <a:r>
              <a:rPr sz="2000" dirty="0" err="1">
                <a:solidFill>
                  <a:srgbClr val="000000"/>
                </a:solidFill>
                <a:latin typeface="Calibri"/>
                <a:cs typeface="Calibri"/>
              </a:rPr>
              <a:t>έντε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 err="1">
                <a:solidFill>
                  <a:srgbClr val="000000"/>
                </a:solidFill>
                <a:latin typeface="Calibri"/>
                <a:cs typeface="Calibri"/>
              </a:rPr>
              <a:t>γι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α</a:t>
            </a:r>
            <a:r>
              <a:rPr sz="2000" spc="-1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spc="-18" dirty="0">
                <a:solidFill>
                  <a:srgbClr val="000000"/>
                </a:solidFill>
                <a:latin typeface="Calibri"/>
                <a:cs typeface="Calibri"/>
              </a:rPr>
              <a:t>κάθε</a:t>
            </a:r>
          </a:p>
          <a:p>
            <a:pPr marL="172212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ερώτηση.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20242" y="684774"/>
            <a:ext cx="5642833" cy="6579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80"/>
              </a:lnSpc>
              <a:spcBef>
                <a:spcPts val="0"/>
              </a:spcBef>
              <a:spcAft>
                <a:spcPts val="0"/>
              </a:spcAft>
            </a:pPr>
            <a:r>
              <a:rPr sz="4000" spc="-30" dirty="0">
                <a:solidFill>
                  <a:srgbClr val="000000"/>
                </a:solidFill>
                <a:latin typeface="Calibri Light"/>
                <a:cs typeface="Calibri Light"/>
              </a:rPr>
              <a:t>Απαντήσεις</a:t>
            </a:r>
            <a:r>
              <a:rPr sz="4000" spc="-52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000" spc="-32" dirty="0">
                <a:solidFill>
                  <a:srgbClr val="000000"/>
                </a:solidFill>
                <a:latin typeface="Calibri Light"/>
                <a:cs typeface="Calibri Light"/>
              </a:rPr>
              <a:t>κλίμακας</a:t>
            </a:r>
            <a:r>
              <a:rPr sz="4000" spc="-33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000" spc="-42" dirty="0">
                <a:solidFill>
                  <a:srgbClr val="000000"/>
                </a:solidFill>
                <a:latin typeface="Calibri Light"/>
                <a:cs typeface="Calibri Light"/>
              </a:rPr>
              <a:t>Likert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20242" y="1822895"/>
            <a:ext cx="7091120" cy="16244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416"/>
              </a:lnSpc>
              <a:spcBef>
                <a:spcPts val="0"/>
              </a:spcBef>
              <a:spcAft>
                <a:spcPts val="0"/>
              </a:spcAft>
            </a:pPr>
            <a:r>
              <a:rPr sz="2800" spc="376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Ο </a:t>
            </a:r>
            <a:r>
              <a:rPr sz="2800" spc="-11" dirty="0">
                <a:solidFill>
                  <a:srgbClr val="000000"/>
                </a:solidFill>
                <a:latin typeface="Calibri"/>
                <a:cs typeface="Calibri"/>
              </a:rPr>
              <a:t>Rensis</a:t>
            </a:r>
            <a:r>
              <a:rPr sz="2800" spc="2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spc="-18" dirty="0">
                <a:solidFill>
                  <a:srgbClr val="000000"/>
                </a:solidFill>
                <a:latin typeface="Calibri"/>
                <a:cs typeface="Calibri"/>
              </a:rPr>
              <a:t>Likert</a:t>
            </a:r>
            <a:r>
              <a:rPr sz="2800" spc="2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πρότεινε (1932)</a:t>
            </a:r>
            <a:r>
              <a:rPr sz="2800" spc="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μια 5-βαθμη</a:t>
            </a:r>
          </a:p>
          <a:p>
            <a:pPr marL="172212" marR="0">
              <a:lnSpc>
                <a:spcPts val="3027"/>
              </a:lnSpc>
              <a:spcBef>
                <a:spcPts val="0"/>
              </a:spcBef>
              <a:spcAft>
                <a:spcPts val="0"/>
              </a:spcAft>
            </a:pPr>
            <a:r>
              <a:rPr sz="2800" spc="-22" dirty="0">
                <a:solidFill>
                  <a:srgbClr val="000000"/>
                </a:solidFill>
                <a:latin typeface="Calibri"/>
                <a:cs typeface="Calibri"/>
              </a:rPr>
              <a:t>κλίμακα</a:t>
            </a:r>
            <a:r>
              <a:rPr sz="2800" spc="1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διαφωνίας-συμφωνίας</a:t>
            </a:r>
            <a:r>
              <a:rPr sz="2800" spc="3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(δίπολη), που</a:t>
            </a:r>
          </a:p>
          <a:p>
            <a:pPr marL="172212" marR="0">
              <a:lnSpc>
                <a:spcPts val="3023"/>
              </a:lnSpc>
              <a:spcBef>
                <a:spcPts val="5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έκτοτε</a:t>
            </a:r>
            <a:r>
              <a:rPr sz="2800" spc="2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χρησιμοποιείται ευρύτατα</a:t>
            </a:r>
            <a:r>
              <a:rPr sz="2800" spc="2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στις έρευνες</a:t>
            </a:r>
          </a:p>
          <a:p>
            <a:pPr marL="172212" marR="0">
              <a:lnSpc>
                <a:spcPts val="3023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πεδίου.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063142" y="3418566"/>
            <a:ext cx="7039224" cy="410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29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400" spc="-8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Π.χ. Ισχυρά</a:t>
            </a:r>
            <a:r>
              <a:rPr sz="2400" spc="1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διαφωνώ,</a:t>
            </a:r>
            <a:r>
              <a:rPr sz="2400" spc="2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Διαφωνώ,</a:t>
            </a:r>
            <a:r>
              <a:rPr sz="240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ούτε συμφωνώ/ούτε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235354" y="3747750"/>
            <a:ext cx="5135709" cy="410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29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διαφωνώ,</a:t>
            </a:r>
            <a:r>
              <a:rPr sz="2400" spc="2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συμφωνώ,</a:t>
            </a:r>
            <a:r>
              <a:rPr sz="2400" spc="2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ισχυρά συμφωνώ.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406017" y="4133963"/>
            <a:ext cx="7144602" cy="8977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446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563C1"/>
                </a:solidFill>
                <a:latin typeface="Arial"/>
                <a:cs typeface="Arial"/>
              </a:rPr>
              <a:t>•</a:t>
            </a:r>
            <a:r>
              <a:rPr sz="2000" spc="156" dirty="0">
                <a:solidFill>
                  <a:srgbClr val="0563C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563C1"/>
                </a:solidFill>
                <a:latin typeface="Calibri"/>
                <a:cs typeface="Calibri"/>
              </a:rPr>
              <a:t>Η κωδικοποίηση</a:t>
            </a:r>
            <a:r>
              <a:rPr sz="2000" spc="-18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563C1"/>
                </a:solidFill>
                <a:latin typeface="Calibri"/>
                <a:cs typeface="Calibri"/>
              </a:rPr>
              <a:t>στην</a:t>
            </a:r>
            <a:r>
              <a:rPr sz="2000" spc="-14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2000" spc="-11" dirty="0">
                <a:solidFill>
                  <a:srgbClr val="0563C1"/>
                </a:solidFill>
                <a:latin typeface="Calibri"/>
                <a:cs typeface="Calibri"/>
              </a:rPr>
              <a:t>κλίμακα</a:t>
            </a:r>
            <a:r>
              <a:rPr sz="2000" dirty="0">
                <a:solidFill>
                  <a:srgbClr val="0563C1"/>
                </a:solidFill>
                <a:latin typeface="Calibri"/>
                <a:cs typeface="Calibri"/>
              </a:rPr>
              <a:t> (1,</a:t>
            </a:r>
            <a:r>
              <a:rPr sz="2000" spc="-20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563C1"/>
                </a:solidFill>
                <a:latin typeface="Calibri"/>
                <a:cs typeface="Calibri"/>
              </a:rPr>
              <a:t>2, 3,</a:t>
            </a:r>
            <a:r>
              <a:rPr sz="2000" spc="-16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563C1"/>
                </a:solidFill>
                <a:latin typeface="Calibri"/>
                <a:cs typeface="Calibri"/>
              </a:rPr>
              <a:t>4 &amp; 5)</a:t>
            </a:r>
            <a:r>
              <a:rPr sz="2000" spc="14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563C1"/>
                </a:solidFill>
                <a:latin typeface="Calibri"/>
                <a:cs typeface="Calibri"/>
              </a:rPr>
              <a:t>δεν</a:t>
            </a:r>
            <a:r>
              <a:rPr sz="2000" b="1" spc="-23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563C1"/>
                </a:solidFill>
                <a:latin typeface="Calibri"/>
                <a:cs typeface="Calibri"/>
              </a:rPr>
              <a:t>υποδηλώνει</a:t>
            </a:r>
            <a:r>
              <a:rPr sz="2000" b="1" spc="-30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2000" b="1" spc="-29" dirty="0">
                <a:solidFill>
                  <a:srgbClr val="0563C1"/>
                </a:solidFill>
                <a:latin typeface="Calibri"/>
                <a:cs typeface="Calibri"/>
              </a:rPr>
              <a:t>και</a:t>
            </a:r>
          </a:p>
          <a:p>
            <a:pPr marL="172211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2000" b="1" spc="-13" dirty="0">
                <a:solidFill>
                  <a:srgbClr val="0563C1"/>
                </a:solidFill>
                <a:latin typeface="Calibri"/>
                <a:cs typeface="Calibri"/>
              </a:rPr>
              <a:t>την</a:t>
            </a:r>
            <a:r>
              <a:rPr sz="2000" b="1" dirty="0">
                <a:solidFill>
                  <a:srgbClr val="0563C1"/>
                </a:solidFill>
                <a:latin typeface="Calibri"/>
                <a:cs typeface="Calibri"/>
              </a:rPr>
              <a:t> βαρύτητα</a:t>
            </a:r>
            <a:r>
              <a:rPr sz="2000" b="1" spc="-27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2000" b="1" spc="10" dirty="0">
                <a:solidFill>
                  <a:srgbClr val="0563C1"/>
                </a:solidFill>
                <a:latin typeface="Calibri"/>
                <a:cs typeface="Calibri"/>
              </a:rPr>
              <a:t>στις</a:t>
            </a:r>
            <a:r>
              <a:rPr sz="2000" b="1" spc="-21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563C1"/>
                </a:solidFill>
                <a:latin typeface="Calibri"/>
                <a:cs typeface="Calibri"/>
              </a:rPr>
              <a:t>διαφορές</a:t>
            </a:r>
            <a:r>
              <a:rPr sz="2000" b="1" spc="-26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563C1"/>
                </a:solidFill>
                <a:latin typeface="Calibri"/>
                <a:cs typeface="Calibri"/>
              </a:rPr>
              <a:t>μεταξύ των</a:t>
            </a:r>
            <a:r>
              <a:rPr sz="2000" spc="14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563C1"/>
                </a:solidFill>
                <a:latin typeface="Calibri"/>
                <a:cs typeface="Calibri"/>
              </a:rPr>
              <a:t>απαντήσεων</a:t>
            </a:r>
            <a:r>
              <a:rPr sz="2000" spc="-18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563C1"/>
                </a:solidFill>
                <a:latin typeface="Calibri"/>
                <a:cs typeface="Calibri"/>
              </a:rPr>
              <a:t>(μεγάλο</a:t>
            </a:r>
          </a:p>
          <a:p>
            <a:pPr marL="172211" marR="0">
              <a:lnSpc>
                <a:spcPts val="2163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563C1"/>
                </a:solidFill>
                <a:latin typeface="Calibri"/>
                <a:cs typeface="Calibri"/>
              </a:rPr>
              <a:t>θέμα για</a:t>
            </a:r>
            <a:r>
              <a:rPr sz="2000" spc="-13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563C1"/>
                </a:solidFill>
                <a:latin typeface="Calibri"/>
                <a:cs typeface="Calibri"/>
              </a:rPr>
              <a:t>έρευνα).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20242" y="744208"/>
            <a:ext cx="4528442" cy="5496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8"/>
              </a:lnSpc>
              <a:spcBef>
                <a:spcPts val="0"/>
              </a:spcBef>
              <a:spcAft>
                <a:spcPts val="0"/>
              </a:spcAft>
            </a:pPr>
            <a:r>
              <a:rPr sz="3300" spc="-19" dirty="0">
                <a:solidFill>
                  <a:srgbClr val="000000"/>
                </a:solidFill>
                <a:latin typeface="Calibri Light"/>
                <a:cs typeface="Calibri Light"/>
              </a:rPr>
              <a:t>Έλεγχοι</a:t>
            </a:r>
            <a:r>
              <a:rPr sz="3300" spc="-51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300" spc="-26" dirty="0">
                <a:solidFill>
                  <a:srgbClr val="000000"/>
                </a:solidFill>
                <a:latin typeface="Calibri Light"/>
                <a:cs typeface="Calibri Light"/>
              </a:rPr>
              <a:t>ερωτηματολογίων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20242" y="1835720"/>
            <a:ext cx="2440248" cy="11428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563"/>
              </a:lnSpc>
              <a:spcBef>
                <a:spcPts val="0"/>
              </a:spcBef>
              <a:spcAft>
                <a:spcPts val="0"/>
              </a:spcAft>
            </a:pPr>
            <a:r>
              <a:rPr sz="21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100" spc="9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000000"/>
                </a:solidFill>
                <a:latin typeface="Calibri"/>
                <a:cs typeface="Calibri"/>
              </a:rPr>
              <a:t>Εγκυρότητας</a:t>
            </a:r>
          </a:p>
          <a:p>
            <a:pPr marL="0" marR="0">
              <a:lnSpc>
                <a:spcPts val="2563"/>
              </a:lnSpc>
              <a:spcBef>
                <a:spcPts val="449"/>
              </a:spcBef>
              <a:spcAft>
                <a:spcPts val="0"/>
              </a:spcAft>
            </a:pPr>
            <a:r>
              <a:rPr sz="21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100" spc="9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000000"/>
                </a:solidFill>
                <a:latin typeface="Calibri"/>
                <a:cs typeface="Calibri"/>
              </a:rPr>
              <a:t>Αξιοπιστίας</a:t>
            </a:r>
          </a:p>
          <a:p>
            <a:pPr marL="0" marR="0">
              <a:lnSpc>
                <a:spcPts val="2563"/>
              </a:lnSpc>
              <a:spcBef>
                <a:spcPts val="508"/>
              </a:spcBef>
              <a:spcAft>
                <a:spcPts val="0"/>
              </a:spcAft>
            </a:pPr>
            <a:r>
              <a:rPr sz="21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100" spc="9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000000"/>
                </a:solidFill>
                <a:latin typeface="Calibri"/>
                <a:cs typeface="Calibri"/>
              </a:rPr>
              <a:t>Επαναληψιμότητας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20242" y="410455"/>
            <a:ext cx="4511936" cy="12069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80"/>
              </a:lnSpc>
              <a:spcBef>
                <a:spcPts val="0"/>
              </a:spcBef>
              <a:spcAft>
                <a:spcPts val="0"/>
              </a:spcAft>
            </a:pPr>
            <a:r>
              <a:rPr sz="4000" spc="-27" dirty="0">
                <a:solidFill>
                  <a:srgbClr val="000000"/>
                </a:solidFill>
                <a:latin typeface="Calibri Light"/>
                <a:cs typeface="Calibri Light"/>
              </a:rPr>
              <a:t>Σύνταξη</a:t>
            </a:r>
            <a:r>
              <a:rPr sz="4000" spc="-58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000" spc="-29" dirty="0">
                <a:solidFill>
                  <a:srgbClr val="000000"/>
                </a:solidFill>
                <a:latin typeface="Calibri Light"/>
                <a:cs typeface="Calibri Light"/>
              </a:rPr>
              <a:t>και</a:t>
            </a:r>
            <a:r>
              <a:rPr sz="4000" spc="-40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000" spc="-28" dirty="0">
                <a:solidFill>
                  <a:srgbClr val="000000"/>
                </a:solidFill>
                <a:latin typeface="Calibri Light"/>
                <a:cs typeface="Calibri Light"/>
              </a:rPr>
              <a:t>ερμηνεία</a:t>
            </a:r>
          </a:p>
          <a:p>
            <a:pPr marL="0" marR="0">
              <a:lnSpc>
                <a:spcPts val="4322"/>
              </a:lnSpc>
              <a:spcBef>
                <a:spcPts val="0"/>
              </a:spcBef>
              <a:spcAft>
                <a:spcPts val="0"/>
              </a:spcAft>
            </a:pPr>
            <a:r>
              <a:rPr sz="4000" spc="-32" dirty="0">
                <a:solidFill>
                  <a:srgbClr val="000000"/>
                </a:solidFill>
                <a:latin typeface="Calibri Light"/>
                <a:cs typeface="Calibri Light"/>
              </a:rPr>
              <a:t>ερωτηματολογίων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20242" y="1824206"/>
            <a:ext cx="241502" cy="3224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238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29817" y="1812276"/>
            <a:ext cx="6697105" cy="348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446"/>
              </a:lnSpc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Ερωτήσεις</a:t>
            </a:r>
            <a:r>
              <a:rPr sz="2000" b="1" spc="-2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που</a:t>
            </a:r>
            <a:r>
              <a:rPr sz="2000" b="1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καθοδηγούν</a:t>
            </a:r>
            <a:r>
              <a:rPr sz="2000" b="1" spc="-1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1" spc="-13" dirty="0">
                <a:solidFill>
                  <a:srgbClr val="000000"/>
                </a:solidFill>
                <a:latin typeface="Calibri"/>
                <a:cs typeface="Calibri"/>
              </a:rPr>
              <a:t>την</a:t>
            </a: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 απάντηση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(leading questions)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77442" y="2123228"/>
            <a:ext cx="232539" cy="2938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013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710817" y="2112498"/>
            <a:ext cx="6823918" cy="11956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Μία</a:t>
            </a:r>
            <a:r>
              <a:rPr sz="1800" spc="2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ερώτηση τέτοιου</a:t>
            </a:r>
            <a:r>
              <a:rPr sz="1800" spc="3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είδους</a:t>
            </a:r>
            <a:r>
              <a:rPr sz="1800" spc="1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υποχρεώνει</a:t>
            </a:r>
            <a:r>
              <a:rPr sz="1800" spc="3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τον</a:t>
            </a:r>
            <a:r>
              <a:rPr sz="1800" spc="2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ερωτώμενο</a:t>
            </a:r>
            <a:r>
              <a:rPr sz="1800" spc="5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να δώσει</a:t>
            </a:r>
            <a:r>
              <a:rPr sz="1800" spc="1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μια</a:t>
            </a:r>
          </a:p>
          <a:p>
            <a:pPr marL="0" marR="0">
              <a:lnSpc>
                <a:spcPts val="1730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συγκεκριμένη</a:t>
            </a:r>
            <a:r>
              <a:rPr sz="1800" spc="4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απάντηση. Ο συντάκτης</a:t>
            </a:r>
            <a:r>
              <a:rPr sz="1800" spc="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ενός</a:t>
            </a:r>
            <a:r>
              <a:rPr sz="1800" spc="2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ερωτηματολογίου</a:t>
            </a:r>
          </a:p>
          <a:p>
            <a:pPr marL="0" marR="0">
              <a:lnSpc>
                <a:spcPts val="1727"/>
              </a:lnSpc>
              <a:spcBef>
                <a:spcPts val="5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διαπράττει</a:t>
            </a:r>
            <a:r>
              <a:rPr sz="1800" spc="4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αυτό</a:t>
            </a:r>
            <a:r>
              <a:rPr sz="1800" spc="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spc="-11" dirty="0">
                <a:solidFill>
                  <a:srgbClr val="000000"/>
                </a:solidFill>
                <a:latin typeface="Calibri"/>
                <a:cs typeface="Calibri"/>
              </a:rPr>
              <a:t>το</a:t>
            </a:r>
            <a:r>
              <a:rPr sz="1800" spc="2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σφάλμα</a:t>
            </a:r>
            <a:r>
              <a:rPr sz="1800" spc="3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στην</a:t>
            </a:r>
            <a:r>
              <a:rPr sz="1800" spc="40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επιλογή</a:t>
            </a:r>
            <a:r>
              <a:rPr sz="1800" spc="3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spc="-13" dirty="0">
                <a:solidFill>
                  <a:srgbClr val="000000"/>
                </a:solidFill>
                <a:latin typeface="Calibri"/>
                <a:cs typeface="Calibri"/>
              </a:rPr>
              <a:t>των</a:t>
            </a:r>
            <a:r>
              <a:rPr sz="1800" spc="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απαντήσεων.</a:t>
            </a:r>
            <a:r>
              <a:rPr sz="1800" spc="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Οι</a:t>
            </a:r>
          </a:p>
          <a:p>
            <a:pPr marL="0" marR="0">
              <a:lnSpc>
                <a:spcPts val="172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απαντήσεις</a:t>
            </a:r>
            <a:r>
              <a:rPr sz="1800" spc="3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στις</a:t>
            </a:r>
            <a:r>
              <a:rPr sz="180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«κλειστού»</a:t>
            </a:r>
            <a:r>
              <a:rPr sz="1800" spc="2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τύπου</a:t>
            </a:r>
            <a:r>
              <a:rPr sz="1800" spc="2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ερωτήσεις</a:t>
            </a:r>
            <a:r>
              <a:rPr sz="1800" spc="3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πρέπει</a:t>
            </a:r>
            <a:r>
              <a:rPr sz="1800" spc="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να</a:t>
            </a:r>
            <a:r>
              <a:rPr sz="1800" spc="2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spc="-12" dirty="0">
                <a:solidFill>
                  <a:srgbClr val="000000"/>
                </a:solidFill>
                <a:latin typeface="Calibri"/>
                <a:cs typeface="Calibri"/>
              </a:rPr>
              <a:t>καλύπτουν</a:t>
            </a:r>
          </a:p>
          <a:p>
            <a:pPr marL="0" marR="0">
              <a:lnSpc>
                <a:spcPts val="172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ένα</a:t>
            </a:r>
            <a:r>
              <a:rPr sz="1800" spc="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ευρύ</a:t>
            </a:r>
            <a:r>
              <a:rPr sz="1800" spc="2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φάσμα</a:t>
            </a:r>
            <a:r>
              <a:rPr sz="1800" spc="1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spc="-31" dirty="0">
                <a:solidFill>
                  <a:srgbClr val="000000"/>
                </a:solidFill>
                <a:latin typeface="Calibri"/>
                <a:cs typeface="Calibri"/>
              </a:rPr>
              <a:t>και</a:t>
            </a:r>
            <a:r>
              <a:rPr sz="1800" spc="5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να είναι</a:t>
            </a:r>
            <a:r>
              <a:rPr sz="1800" spc="5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εξ ίσου</a:t>
            </a:r>
            <a:r>
              <a:rPr sz="1800" spc="2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πιθανές.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177442" y="3272705"/>
            <a:ext cx="232539" cy="2938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013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710817" y="3261975"/>
            <a:ext cx="6656439" cy="3175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Ένα </a:t>
            </a:r>
            <a:r>
              <a:rPr sz="1800" spc="-39" dirty="0">
                <a:solidFill>
                  <a:srgbClr val="000000"/>
                </a:solidFill>
                <a:latin typeface="Calibri"/>
                <a:cs typeface="Calibri"/>
              </a:rPr>
              <a:t>κακό</a:t>
            </a:r>
            <a:r>
              <a:rPr sz="1800" spc="5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παράδειγμα</a:t>
            </a:r>
            <a:r>
              <a:rPr sz="1800" spc="3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είναι</a:t>
            </a:r>
            <a:r>
              <a:rPr sz="1800" spc="5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η ερώτηση</a:t>
            </a:r>
            <a:r>
              <a:rPr sz="1800" spc="1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της οποίας</a:t>
            </a:r>
            <a:r>
              <a:rPr sz="1800" spc="3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οι</a:t>
            </a:r>
            <a:r>
              <a:rPr sz="1800" spc="1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επιλογές</a:t>
            </a:r>
            <a:r>
              <a:rPr sz="1800" spc="4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για</a:t>
            </a:r>
            <a:r>
              <a:rPr sz="1800" spc="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spc="-14" dirty="0">
                <a:solidFill>
                  <a:srgbClr val="000000"/>
                </a:solidFill>
                <a:latin typeface="Calibri"/>
                <a:cs typeface="Calibri"/>
              </a:rPr>
              <a:t>την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634617" y="3481975"/>
            <a:ext cx="3413815" cy="5616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620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απάντησή</a:t>
            </a:r>
            <a:r>
              <a:rPr sz="1800" spc="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της είναι</a:t>
            </a:r>
            <a:r>
              <a:rPr sz="1800" spc="4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οι</a:t>
            </a:r>
            <a:r>
              <a:rPr sz="1800" spc="2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ακόλουθες:</a:t>
            </a:r>
          </a:p>
          <a:p>
            <a:pPr marL="0" marR="0">
              <a:lnSpc>
                <a:spcPts val="1948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000000"/>
                </a:solidFill>
                <a:latin typeface="Calibri"/>
                <a:cs typeface="Calibri"/>
              </a:rPr>
              <a:t>1.</a:t>
            </a:r>
            <a:r>
              <a:rPr sz="1600" spc="20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600" spc="-13" dirty="0">
                <a:solidFill>
                  <a:srgbClr val="000000"/>
                </a:solidFill>
                <a:latin typeface="Calibri"/>
                <a:cs typeface="Calibri"/>
              </a:rPr>
              <a:t>Έξοχα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634617" y="4003468"/>
            <a:ext cx="1484674" cy="10235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48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000000"/>
                </a:solidFill>
                <a:latin typeface="Calibri"/>
                <a:cs typeface="Calibri"/>
              </a:rPr>
              <a:t>2.</a:t>
            </a:r>
            <a:r>
              <a:rPr sz="1600" spc="20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000000"/>
                </a:solidFill>
                <a:latin typeface="Calibri"/>
                <a:cs typeface="Calibri"/>
              </a:rPr>
              <a:t>Εξαιρετικά</a:t>
            </a:r>
          </a:p>
          <a:p>
            <a:pPr marL="0" marR="0">
              <a:lnSpc>
                <a:spcPts val="1944"/>
              </a:lnSpc>
              <a:spcBef>
                <a:spcPts val="50"/>
              </a:spcBef>
              <a:spcAft>
                <a:spcPts val="0"/>
              </a:spcAft>
            </a:pPr>
            <a:r>
              <a:rPr sz="1600" dirty="0">
                <a:solidFill>
                  <a:srgbClr val="000000"/>
                </a:solidFill>
                <a:latin typeface="Calibri"/>
                <a:cs typeface="Calibri"/>
              </a:rPr>
              <a:t>3.</a:t>
            </a:r>
            <a:r>
              <a:rPr sz="1600" spc="20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000000"/>
                </a:solidFill>
                <a:latin typeface="Calibri"/>
                <a:cs typeface="Calibri"/>
              </a:rPr>
              <a:t>Σπουδαία</a:t>
            </a:r>
          </a:p>
          <a:p>
            <a:pPr marL="0" marR="0">
              <a:lnSpc>
                <a:spcPts val="1932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000000"/>
                </a:solidFill>
                <a:latin typeface="Calibri"/>
                <a:cs typeface="Calibri"/>
              </a:rPr>
              <a:t>4.</a:t>
            </a:r>
            <a:r>
              <a:rPr sz="1600" spc="20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600" spc="-11" dirty="0">
                <a:solidFill>
                  <a:srgbClr val="000000"/>
                </a:solidFill>
                <a:latin typeface="Calibri"/>
                <a:cs typeface="Calibri"/>
              </a:rPr>
              <a:t>Καλά</a:t>
            </a:r>
          </a:p>
          <a:p>
            <a:pPr marL="0" marR="0">
              <a:lnSpc>
                <a:spcPts val="1934"/>
              </a:lnSpc>
              <a:spcBef>
                <a:spcPts val="50"/>
              </a:spcBef>
              <a:spcAft>
                <a:spcPts val="0"/>
              </a:spcAft>
            </a:pPr>
            <a:r>
              <a:rPr sz="1600" dirty="0">
                <a:solidFill>
                  <a:srgbClr val="000000"/>
                </a:solidFill>
                <a:latin typeface="Calibri"/>
                <a:cs typeface="Calibri"/>
              </a:rPr>
              <a:t>5.</a:t>
            </a:r>
            <a:r>
              <a:rPr sz="1600" spc="20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000000"/>
                </a:solidFill>
                <a:latin typeface="Calibri"/>
                <a:cs typeface="Calibri"/>
              </a:rPr>
              <a:t>Μέτρια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634617" y="4988353"/>
            <a:ext cx="1786685" cy="28552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48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000000"/>
                </a:solidFill>
                <a:latin typeface="Calibri"/>
                <a:cs typeface="Calibri"/>
              </a:rPr>
              <a:t>6.</a:t>
            </a:r>
            <a:r>
              <a:rPr sz="1600" spc="20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000000"/>
                </a:solidFill>
                <a:latin typeface="Calibri"/>
                <a:cs typeface="Calibri"/>
              </a:rPr>
              <a:t>Όχι τόσο</a:t>
            </a:r>
            <a:r>
              <a:rPr sz="1600" spc="2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600" spc="-28" dirty="0">
                <a:solidFill>
                  <a:srgbClr val="000000"/>
                </a:solidFill>
                <a:latin typeface="Calibri"/>
                <a:cs typeface="Calibri"/>
              </a:rPr>
              <a:t>καλά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20242" y="410455"/>
            <a:ext cx="5372309" cy="12069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80"/>
              </a:lnSpc>
              <a:spcBef>
                <a:spcPts val="0"/>
              </a:spcBef>
              <a:spcAft>
                <a:spcPts val="0"/>
              </a:spcAft>
            </a:pPr>
            <a:r>
              <a:rPr sz="4000" spc="-27" dirty="0">
                <a:solidFill>
                  <a:srgbClr val="000000"/>
                </a:solidFill>
                <a:latin typeface="Calibri Light"/>
                <a:cs typeface="Calibri Light"/>
              </a:rPr>
              <a:t>Σύνταξη</a:t>
            </a:r>
            <a:r>
              <a:rPr sz="4000" spc="-58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000" spc="-29" dirty="0">
                <a:solidFill>
                  <a:srgbClr val="000000"/>
                </a:solidFill>
                <a:latin typeface="Calibri Light"/>
                <a:cs typeface="Calibri Light"/>
              </a:rPr>
              <a:t>και</a:t>
            </a:r>
            <a:r>
              <a:rPr sz="4000" spc="-40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000" spc="-28" dirty="0">
                <a:solidFill>
                  <a:srgbClr val="000000"/>
                </a:solidFill>
                <a:latin typeface="Calibri Light"/>
                <a:cs typeface="Calibri Light"/>
              </a:rPr>
              <a:t>ερμηνεία</a:t>
            </a:r>
            <a:r>
              <a:rPr sz="4000" spc="-70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000" spc="-27" dirty="0">
                <a:solidFill>
                  <a:srgbClr val="000000"/>
                </a:solidFill>
                <a:latin typeface="Calibri Light"/>
                <a:cs typeface="Calibri Light"/>
              </a:rPr>
              <a:t>των</a:t>
            </a:r>
          </a:p>
          <a:p>
            <a:pPr marL="0" marR="0">
              <a:lnSpc>
                <a:spcPts val="4322"/>
              </a:lnSpc>
              <a:spcBef>
                <a:spcPts val="0"/>
              </a:spcBef>
              <a:spcAft>
                <a:spcPts val="0"/>
              </a:spcAft>
            </a:pPr>
            <a:r>
              <a:rPr sz="4000" spc="-33" dirty="0">
                <a:solidFill>
                  <a:srgbClr val="000000"/>
                </a:solidFill>
                <a:latin typeface="Calibri Light"/>
                <a:cs typeface="Calibri Light"/>
              </a:rPr>
              <a:t>ερωτηματολογίων: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20242" y="1818656"/>
            <a:ext cx="7619214" cy="3171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Ένα</a:t>
            </a:r>
            <a:r>
              <a:rPr sz="1800" spc="1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λιγότερο</a:t>
            </a:r>
            <a:r>
              <a:rPr sz="1800" spc="4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0000"/>
                </a:solidFill>
                <a:latin typeface="Calibri"/>
                <a:cs typeface="Calibri"/>
              </a:rPr>
              <a:t>καταφανές</a:t>
            </a:r>
            <a:r>
              <a:rPr sz="1800" spc="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παράδειγμα</a:t>
            </a:r>
            <a:r>
              <a:rPr sz="1800" spc="3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είναι</a:t>
            </a:r>
            <a:r>
              <a:rPr sz="1800" spc="3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η</a:t>
            </a:r>
            <a:r>
              <a:rPr sz="1800" spc="1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0000"/>
                </a:solidFill>
                <a:latin typeface="Calibri"/>
                <a:cs typeface="Calibri"/>
              </a:rPr>
              <a:t>Ναι/Όχι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απάντηση</a:t>
            </a:r>
            <a:r>
              <a:rPr sz="1800" spc="1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στην </a:t>
            </a:r>
            <a:r>
              <a:rPr sz="1800" spc="-14" dirty="0">
                <a:solidFill>
                  <a:srgbClr val="000000"/>
                </a:solidFill>
                <a:latin typeface="Calibri"/>
                <a:cs typeface="Calibri"/>
              </a:rPr>
              <a:t>ακόλουθη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01242" y="2037822"/>
            <a:ext cx="1050024" cy="3175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ερώτηση: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20242" y="2579513"/>
            <a:ext cx="7391075" cy="2821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1.</a:t>
            </a:r>
            <a:r>
              <a:rPr sz="1800" spc="122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l-GR" dirty="0">
                <a:solidFill>
                  <a:srgbClr val="000000"/>
                </a:solidFill>
                <a:latin typeface="Calibri"/>
                <a:cs typeface="Calibri"/>
              </a:rPr>
              <a:t>Ήταν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</a:t>
            </a:r>
            <a:r>
              <a:rPr sz="1800" dirty="0" err="1">
                <a:solidFill>
                  <a:srgbClr val="000000"/>
                </a:solidFill>
                <a:latin typeface="Calibri"/>
                <a:cs typeface="Calibri"/>
              </a:rPr>
              <a:t>υτ</a:t>
            </a:r>
            <a:r>
              <a:rPr lang="el-GR" spc="16" dirty="0">
                <a:solidFill>
                  <a:srgbClr val="000000"/>
                </a:solidFill>
                <a:latin typeface="Calibri"/>
                <a:cs typeface="Calibri"/>
              </a:rPr>
              <a:t>ή η καλύτερη συνεδρία στην οποία συμμετείχατε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;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20242" y="2899554"/>
            <a:ext cx="7625271" cy="7561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1800" spc="19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Στην</a:t>
            </a:r>
            <a:r>
              <a:rPr sz="180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περίπτωση</a:t>
            </a:r>
            <a:r>
              <a:rPr sz="1800" spc="4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αυτή</a:t>
            </a:r>
            <a:r>
              <a:rPr sz="1800" spc="1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000000"/>
                </a:solidFill>
                <a:latin typeface="Calibri"/>
                <a:cs typeface="Calibri"/>
              </a:rPr>
              <a:t>ακόμα</a:t>
            </a:r>
            <a:r>
              <a:rPr sz="1800" spc="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spc="-31" dirty="0">
                <a:solidFill>
                  <a:srgbClr val="000000"/>
                </a:solidFill>
                <a:latin typeface="Calibri"/>
                <a:cs typeface="Calibri"/>
              </a:rPr>
              <a:t>και</a:t>
            </a:r>
            <a:r>
              <a:rPr sz="1800" spc="5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αν ο</a:t>
            </a:r>
            <a:r>
              <a:rPr sz="180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ερωτώμενος</a:t>
            </a:r>
            <a:r>
              <a:rPr sz="1800" spc="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προτιμά</a:t>
            </a:r>
            <a:r>
              <a:rPr sz="1800" spc="3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spc="-13" dirty="0">
                <a:solidFill>
                  <a:srgbClr val="000000"/>
                </a:solidFill>
                <a:latin typeface="Calibri"/>
                <a:cs typeface="Calibri"/>
              </a:rPr>
              <a:t>το</a:t>
            </a:r>
            <a:r>
              <a:rPr sz="1800" spc="2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προϊόν</a:t>
            </a:r>
            <a:r>
              <a:rPr sz="1800" spc="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χωρίς</a:t>
            </a:r>
          </a:p>
          <a:p>
            <a:pPr marL="380999" marR="0">
              <a:lnSpc>
                <a:spcPts val="172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όμως να</a:t>
            </a:r>
            <a:r>
              <a:rPr sz="1800" spc="1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spc="-13" dirty="0">
                <a:solidFill>
                  <a:srgbClr val="000000"/>
                </a:solidFill>
                <a:latin typeface="Calibri"/>
                <a:cs typeface="Calibri"/>
              </a:rPr>
              <a:t>το</a:t>
            </a:r>
            <a:r>
              <a:rPr sz="1800" spc="2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χαρακτηρίζει</a:t>
            </a:r>
            <a:r>
              <a:rPr sz="1800" spc="2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ως </a:t>
            </a:r>
            <a:r>
              <a:rPr sz="1800" spc="-13" dirty="0">
                <a:solidFill>
                  <a:srgbClr val="000000"/>
                </a:solidFill>
                <a:latin typeface="Calibri"/>
                <a:cs typeface="Calibri"/>
              </a:rPr>
              <a:t>το</a:t>
            </a:r>
            <a:r>
              <a:rPr sz="1800" spc="1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spc="-14" dirty="0">
                <a:solidFill>
                  <a:srgbClr val="000000"/>
                </a:solidFill>
                <a:latin typeface="Calibri"/>
                <a:cs typeface="Calibri"/>
              </a:rPr>
              <a:t>καλύτερο</a:t>
            </a:r>
            <a:r>
              <a:rPr sz="1800" spc="5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θα</a:t>
            </a:r>
            <a:r>
              <a:rPr sz="1800" spc="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επέλεγε</a:t>
            </a:r>
            <a:r>
              <a:rPr sz="1800" spc="4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spc="-16" dirty="0">
                <a:solidFill>
                  <a:srgbClr val="000000"/>
                </a:solidFill>
                <a:latin typeface="Calibri"/>
                <a:cs typeface="Calibri"/>
              </a:rPr>
              <a:t>την</a:t>
            </a:r>
            <a:r>
              <a:rPr sz="1800" spc="2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απάντηση «όχι».</a:t>
            </a:r>
            <a:r>
              <a:rPr sz="1800" spc="1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Η</a:t>
            </a:r>
          </a:p>
          <a:p>
            <a:pPr marL="380999" marR="0">
              <a:lnSpc>
                <a:spcPts val="1727"/>
              </a:lnSpc>
              <a:spcBef>
                <a:spcPts val="5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αρνητική</a:t>
            </a:r>
            <a:r>
              <a:rPr sz="1800" spc="2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απάντηση </a:t>
            </a:r>
            <a:r>
              <a:rPr sz="1800" spc="-14" dirty="0">
                <a:solidFill>
                  <a:srgbClr val="000000"/>
                </a:solidFill>
                <a:latin typeface="Calibri"/>
                <a:cs typeface="Calibri"/>
              </a:rPr>
              <a:t>καλύπτει</a:t>
            </a:r>
            <a:r>
              <a:rPr sz="1800" spc="7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ένα</a:t>
            </a:r>
            <a:r>
              <a:rPr sz="1800" spc="1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ευρύ</a:t>
            </a:r>
            <a:r>
              <a:rPr sz="1800" spc="2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φάσμα</a:t>
            </a:r>
            <a:r>
              <a:rPr sz="1800" spc="1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απόψεων.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720242" y="3660284"/>
            <a:ext cx="7834908" cy="3171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1800" spc="19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Ο </a:t>
            </a:r>
            <a:r>
              <a:rPr sz="1800" spc="-13" dirty="0">
                <a:solidFill>
                  <a:srgbClr val="000000"/>
                </a:solidFill>
                <a:latin typeface="Calibri"/>
                <a:cs typeface="Calibri"/>
              </a:rPr>
              <a:t>καλύτερος</a:t>
            </a:r>
            <a:r>
              <a:rPr sz="1800" spc="4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τρόπος</a:t>
            </a:r>
            <a:r>
              <a:rPr sz="1800" spc="2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παρουσίασης</a:t>
            </a:r>
            <a:r>
              <a:rPr sz="1800" spc="1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000000"/>
                </a:solidFill>
                <a:latin typeface="Calibri"/>
                <a:cs typeface="Calibri"/>
              </a:rPr>
              <a:t>των</a:t>
            </a:r>
            <a:r>
              <a:rPr sz="1800" spc="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απαντήσεων</a:t>
            </a:r>
            <a:r>
              <a:rPr sz="1800" spc="4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στην παραπάνω</a:t>
            </a:r>
            <a:r>
              <a:rPr sz="1800" spc="2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ερώτηση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101242" y="3879740"/>
            <a:ext cx="675456" cy="3171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είναι: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520317" y="4155868"/>
            <a:ext cx="2907042" cy="12704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948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000000"/>
                </a:solidFill>
                <a:latin typeface="Calibri"/>
                <a:cs typeface="Calibri"/>
              </a:rPr>
              <a:t>1. Συμφωνώ απολύτως</a:t>
            </a:r>
          </a:p>
          <a:p>
            <a:pPr marL="0" marR="0">
              <a:lnSpc>
                <a:spcPts val="1944"/>
              </a:lnSpc>
              <a:spcBef>
                <a:spcPts val="50"/>
              </a:spcBef>
              <a:spcAft>
                <a:spcPts val="0"/>
              </a:spcAft>
            </a:pPr>
            <a:r>
              <a:rPr sz="1600" dirty="0">
                <a:solidFill>
                  <a:srgbClr val="000000"/>
                </a:solidFill>
                <a:latin typeface="Calibri"/>
                <a:cs typeface="Calibri"/>
              </a:rPr>
              <a:t>2. Συμφωνώ μερικώς</a:t>
            </a:r>
          </a:p>
          <a:p>
            <a:pPr marL="0" marR="0">
              <a:lnSpc>
                <a:spcPts val="1935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000000"/>
                </a:solidFill>
                <a:latin typeface="Calibri"/>
                <a:cs typeface="Calibri"/>
              </a:rPr>
              <a:t>3. Ούτε συμφωνώ</a:t>
            </a:r>
            <a:r>
              <a:rPr sz="160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000000"/>
                </a:solidFill>
                <a:latin typeface="Calibri"/>
                <a:cs typeface="Calibri"/>
              </a:rPr>
              <a:t>ούτε</a:t>
            </a:r>
            <a:r>
              <a:rPr sz="1600" spc="1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000000"/>
                </a:solidFill>
                <a:latin typeface="Calibri"/>
                <a:cs typeface="Calibri"/>
              </a:rPr>
              <a:t>διαφωνώ</a:t>
            </a:r>
          </a:p>
          <a:p>
            <a:pPr marL="0" marR="0">
              <a:lnSpc>
                <a:spcPts val="1931"/>
              </a:lnSpc>
              <a:spcBef>
                <a:spcPts val="50"/>
              </a:spcBef>
              <a:spcAft>
                <a:spcPts val="0"/>
              </a:spcAft>
            </a:pPr>
            <a:r>
              <a:rPr sz="1600" dirty="0">
                <a:solidFill>
                  <a:srgbClr val="000000"/>
                </a:solidFill>
                <a:latin typeface="Calibri"/>
                <a:cs typeface="Calibri"/>
              </a:rPr>
              <a:t>4. Διαφωνώ μερικώς</a:t>
            </a:r>
          </a:p>
          <a:p>
            <a:pPr marL="0" marR="0">
              <a:lnSpc>
                <a:spcPts val="1944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000000"/>
                </a:solidFill>
                <a:latin typeface="Calibri"/>
                <a:cs typeface="Calibri"/>
              </a:rPr>
              <a:t>5. Διαφωνώ απολύτως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20242" y="410455"/>
            <a:ext cx="5276678" cy="12069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80"/>
              </a:lnSpc>
              <a:spcBef>
                <a:spcPts val="0"/>
              </a:spcBef>
              <a:spcAft>
                <a:spcPts val="0"/>
              </a:spcAft>
            </a:pPr>
            <a:r>
              <a:rPr sz="4000" spc="-31" dirty="0">
                <a:solidFill>
                  <a:srgbClr val="000000"/>
                </a:solidFill>
                <a:latin typeface="Calibri Light"/>
                <a:cs typeface="Calibri Light"/>
              </a:rPr>
              <a:t>Ερωτήσεις</a:t>
            </a:r>
            <a:r>
              <a:rPr sz="4000" spc="-40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000" spc="-27" dirty="0">
                <a:solidFill>
                  <a:srgbClr val="000000"/>
                </a:solidFill>
                <a:latin typeface="Calibri Light"/>
                <a:cs typeface="Calibri Light"/>
              </a:rPr>
              <a:t>που</a:t>
            </a:r>
            <a:r>
              <a:rPr sz="4000" spc="-65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000" spc="-29" dirty="0">
                <a:solidFill>
                  <a:srgbClr val="000000"/>
                </a:solidFill>
                <a:latin typeface="Calibri Light"/>
                <a:cs typeface="Calibri Light"/>
              </a:rPr>
              <a:t>πρέπει</a:t>
            </a:r>
            <a:r>
              <a:rPr sz="4000" spc="-52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000" spc="-19" dirty="0">
                <a:solidFill>
                  <a:srgbClr val="000000"/>
                </a:solidFill>
                <a:latin typeface="Calibri Light"/>
                <a:cs typeface="Calibri Light"/>
              </a:rPr>
              <a:t>να</a:t>
            </a:r>
          </a:p>
          <a:p>
            <a:pPr marL="0" marR="0">
              <a:lnSpc>
                <a:spcPts val="4322"/>
              </a:lnSpc>
              <a:spcBef>
                <a:spcPts val="0"/>
              </a:spcBef>
              <a:spcAft>
                <a:spcPts val="0"/>
              </a:spcAft>
            </a:pPr>
            <a:r>
              <a:rPr sz="4000" spc="-32" dirty="0">
                <a:solidFill>
                  <a:srgbClr val="000000"/>
                </a:solidFill>
                <a:latin typeface="Calibri Light"/>
                <a:cs typeface="Calibri Light"/>
              </a:rPr>
              <a:t>αποφεύγονται.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20242" y="1829632"/>
            <a:ext cx="3852251" cy="4105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32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400" spc="335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«Ερωτήσεις</a:t>
            </a:r>
            <a:r>
              <a:rPr sz="2400" b="1" spc="-2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αμηχανίας»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77442" y="2228447"/>
            <a:ext cx="241502" cy="3224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238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710817" y="2216517"/>
            <a:ext cx="6825785" cy="11717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446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Ερωτήσεις</a:t>
            </a:r>
            <a:r>
              <a:rPr sz="2000" spc="-4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τέτοιου</a:t>
            </a:r>
            <a:r>
              <a:rPr sz="2000" spc="-1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είδους αφορούν</a:t>
            </a:r>
            <a:r>
              <a:rPr sz="2000" spc="-1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προσωπικά</a:t>
            </a:r>
            <a:r>
              <a:rPr sz="200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δεδομένα </a:t>
            </a:r>
            <a:r>
              <a:rPr sz="2000" spc="-25" dirty="0">
                <a:solidFill>
                  <a:srgbClr val="000000"/>
                </a:solidFill>
                <a:latin typeface="Calibri"/>
                <a:cs typeface="Calibri"/>
              </a:rPr>
              <a:t>και</a:t>
            </a: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2000" spc="-25" dirty="0">
                <a:solidFill>
                  <a:srgbClr val="000000"/>
                </a:solidFill>
                <a:latin typeface="Calibri"/>
                <a:cs typeface="Calibri"/>
              </a:rPr>
              <a:t>καλό</a:t>
            </a:r>
            <a:r>
              <a:rPr sz="2000" spc="2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θα είναι να αποφεύγονται</a:t>
            </a:r>
            <a:r>
              <a:rPr sz="2000" spc="-6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γιατί</a:t>
            </a:r>
            <a:r>
              <a:rPr sz="2000" spc="-2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πολλοί</a:t>
            </a:r>
            <a:r>
              <a:rPr sz="2000" spc="-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από</a:t>
            </a:r>
            <a:r>
              <a:rPr sz="200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τους</a:t>
            </a: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ερωτώμενους</a:t>
            </a:r>
            <a:r>
              <a:rPr sz="2000" spc="-1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είτε</a:t>
            </a:r>
            <a:r>
              <a:rPr sz="2000" spc="-1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αρνούνται</a:t>
            </a:r>
            <a:r>
              <a:rPr sz="2000" spc="-1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να απαντήσουν</a:t>
            </a:r>
            <a:r>
              <a:rPr sz="2000" spc="-2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είτε</a:t>
            </a:r>
            <a:r>
              <a:rPr sz="2000" spc="-1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δεν απαντούν</a:t>
            </a: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με ειλικρίνεια.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20242" y="3409422"/>
            <a:ext cx="3571236" cy="410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29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400" spc="335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Υποθετικές</a:t>
            </a:r>
            <a:r>
              <a:rPr sz="2400" b="1" spc="-1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ερωτήσεις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177442" y="3807565"/>
            <a:ext cx="241502" cy="3224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238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710817" y="3795635"/>
            <a:ext cx="6559735" cy="348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446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όπως για</a:t>
            </a:r>
            <a:r>
              <a:rPr sz="2000" spc="-1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παράδειγμα</a:t>
            </a:r>
            <a:r>
              <a:rPr sz="2000" spc="-2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«Αν</a:t>
            </a:r>
            <a:r>
              <a:rPr sz="200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είσαστε</a:t>
            </a:r>
            <a:r>
              <a:rPr sz="2000" spc="-3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ο Υπουργός</a:t>
            </a:r>
            <a:r>
              <a:rPr sz="200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Παιδείας τι θα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1710817" y="4069955"/>
            <a:ext cx="6811257" cy="17207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446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κάνατε</a:t>
            </a:r>
            <a:r>
              <a:rPr sz="200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για</a:t>
            </a:r>
            <a:r>
              <a:rPr sz="2000" spc="-1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spc="-18" dirty="0">
                <a:solidFill>
                  <a:srgbClr val="000000"/>
                </a:solidFill>
                <a:latin typeface="Calibri"/>
                <a:cs typeface="Calibri"/>
              </a:rPr>
              <a:t>την</a:t>
            </a:r>
            <a:r>
              <a:rPr sz="2000" spc="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βελτίωση των</a:t>
            </a:r>
            <a:r>
              <a:rPr lang="el-GR" sz="2000" dirty="0">
                <a:solidFill>
                  <a:srgbClr val="000000"/>
                </a:solidFill>
                <a:latin typeface="Calibri"/>
                <a:cs typeface="Calibri"/>
              </a:rPr>
              <a:t> συμβουλευτικών συναντήσεων των</a:t>
            </a:r>
            <a:endParaRPr sz="2000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μαθητών </a:t>
            </a:r>
            <a:r>
              <a:rPr sz="2000" spc="15" dirty="0">
                <a:solidFill>
                  <a:srgbClr val="000000"/>
                </a:solidFill>
                <a:latin typeface="Calibri"/>
                <a:cs typeface="Calibri"/>
              </a:rPr>
              <a:t>στα</a:t>
            </a:r>
            <a:r>
              <a:rPr sz="2000" spc="-3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σχολεία;»</a:t>
            </a:r>
            <a:r>
              <a:rPr sz="2000" spc="-1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μπορεί</a:t>
            </a:r>
            <a:r>
              <a:rPr sz="2000" spc="-2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να μη προσφέρουν</a:t>
            </a:r>
            <a:r>
              <a:rPr sz="2000" spc="-3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δεδομένα</a:t>
            </a:r>
          </a:p>
          <a:p>
            <a:pPr marL="0" marR="0">
              <a:lnSpc>
                <a:spcPts val="2163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που</a:t>
            </a:r>
            <a:r>
              <a:rPr sz="200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απεικονίζουν μία</a:t>
            </a:r>
            <a:r>
              <a:rPr sz="2000" spc="-1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πραγματική</a:t>
            </a:r>
            <a:r>
              <a:rPr sz="2000" spc="-2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άποψη</a:t>
            </a:r>
            <a:r>
              <a:rPr sz="2000" spc="-1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γιατί</a:t>
            </a:r>
            <a:r>
              <a:rPr sz="2000" spc="-3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οι απαντήσεις</a:t>
            </a: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μπορεί</a:t>
            </a:r>
            <a:r>
              <a:rPr sz="2000" spc="-2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να στηρίζονται</a:t>
            </a:r>
            <a:r>
              <a:rPr sz="2000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σε εικασίες</a:t>
            </a:r>
            <a:r>
              <a:rPr sz="2000" spc="-1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ή </a:t>
            </a:r>
            <a:r>
              <a:rPr sz="2000" spc="-10" dirty="0">
                <a:solidFill>
                  <a:srgbClr val="000000"/>
                </a:solidFill>
                <a:latin typeface="Calibri"/>
                <a:cs typeface="Calibri"/>
              </a:rPr>
              <a:t>ακόμα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000000"/>
                </a:solidFill>
                <a:latin typeface="Calibri"/>
                <a:cs typeface="Calibri"/>
              </a:rPr>
              <a:t>και</a:t>
            </a:r>
            <a:r>
              <a:rPr sz="200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spc="17" dirty="0">
                <a:solidFill>
                  <a:srgbClr val="000000"/>
                </a:solidFill>
                <a:latin typeface="Calibri"/>
                <a:cs typeface="Calibri"/>
              </a:rPr>
              <a:t>στη</a:t>
            </a:r>
            <a:r>
              <a:rPr sz="200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φαντασία</a:t>
            </a:r>
          </a:p>
          <a:p>
            <a:pPr marL="0" marR="0">
              <a:lnSpc>
                <a:spcPts val="2160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των ερωτώμενων.</a:t>
            </a:r>
            <a:r>
              <a:rPr sz="2000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Για το</a:t>
            </a:r>
            <a:r>
              <a:rPr sz="2000" spc="-2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λόγο</a:t>
            </a:r>
            <a:r>
              <a:rPr sz="2000" spc="-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αυτό </a:t>
            </a:r>
            <a:r>
              <a:rPr sz="2000" spc="-25" dirty="0">
                <a:solidFill>
                  <a:srgbClr val="000000"/>
                </a:solidFill>
                <a:latin typeface="Calibri"/>
                <a:cs typeface="Calibri"/>
              </a:rPr>
              <a:t>και</a:t>
            </a:r>
            <a:r>
              <a:rPr sz="2000" spc="2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οι</a:t>
            </a:r>
            <a:r>
              <a:rPr sz="2000" spc="-1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υποθετικές</a:t>
            </a:r>
            <a:r>
              <a:rPr sz="2000" spc="-1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ερωτήσεις</a:t>
            </a:r>
          </a:p>
          <a:p>
            <a:pPr marL="0" marR="0">
              <a:lnSpc>
                <a:spcPts val="2159"/>
              </a:lnSpc>
              <a:spcBef>
                <a:spcPts val="0"/>
              </a:spcBef>
              <a:spcAft>
                <a:spcPts val="0"/>
              </a:spcAft>
            </a:pPr>
            <a:r>
              <a:rPr sz="2000" spc="-25" dirty="0">
                <a:solidFill>
                  <a:srgbClr val="000000"/>
                </a:solidFill>
                <a:latin typeface="Calibri"/>
                <a:cs typeface="Calibri"/>
              </a:rPr>
              <a:t>καλό</a:t>
            </a:r>
            <a:r>
              <a:rPr sz="2000" spc="2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θα είναι να αποφεύγονται.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20242" y="517767"/>
            <a:ext cx="7227387" cy="10027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8"/>
              </a:lnSpc>
              <a:spcBef>
                <a:spcPts val="0"/>
              </a:spcBef>
              <a:spcAft>
                <a:spcPts val="0"/>
              </a:spcAft>
            </a:pPr>
            <a:r>
              <a:rPr sz="3300" spc="-27" dirty="0">
                <a:solidFill>
                  <a:srgbClr val="000000"/>
                </a:solidFill>
                <a:latin typeface="Calibri Light"/>
                <a:cs typeface="Calibri Light"/>
              </a:rPr>
              <a:t>Μεροληψία</a:t>
            </a:r>
            <a:r>
              <a:rPr sz="3300" spc="-52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300" spc="-23" dirty="0">
                <a:solidFill>
                  <a:srgbClr val="000000"/>
                </a:solidFill>
                <a:latin typeface="Calibri Light"/>
                <a:cs typeface="Calibri Light"/>
              </a:rPr>
              <a:t>«γοήτρου</a:t>
            </a:r>
            <a:r>
              <a:rPr sz="3300" spc="-62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300" dirty="0">
                <a:solidFill>
                  <a:srgbClr val="000000"/>
                </a:solidFill>
                <a:latin typeface="Calibri Light"/>
                <a:cs typeface="Calibri Light"/>
              </a:rPr>
              <a:t>ή</a:t>
            </a:r>
            <a:r>
              <a:rPr sz="3300" spc="-34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300" spc="-27" dirty="0">
                <a:solidFill>
                  <a:srgbClr val="000000"/>
                </a:solidFill>
                <a:latin typeface="Calibri Light"/>
                <a:cs typeface="Calibri Light"/>
              </a:rPr>
              <a:t>κύρους»</a:t>
            </a:r>
            <a:r>
              <a:rPr sz="3300" spc="-39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300" spc="-18" dirty="0">
                <a:solidFill>
                  <a:srgbClr val="000000"/>
                </a:solidFill>
                <a:latin typeface="Calibri Light"/>
                <a:cs typeface="Calibri Light"/>
              </a:rPr>
              <a:t>(Prestige</a:t>
            </a:r>
          </a:p>
          <a:p>
            <a:pPr marL="0" marR="0">
              <a:lnSpc>
                <a:spcPts val="3566"/>
              </a:lnSpc>
              <a:spcBef>
                <a:spcPts val="0"/>
              </a:spcBef>
              <a:spcAft>
                <a:spcPts val="0"/>
              </a:spcAft>
            </a:pPr>
            <a:r>
              <a:rPr sz="3300" dirty="0">
                <a:solidFill>
                  <a:srgbClr val="000000"/>
                </a:solidFill>
                <a:latin typeface="Calibri Light"/>
                <a:cs typeface="Calibri Light"/>
              </a:rPr>
              <a:t>bias)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20242" y="1809812"/>
            <a:ext cx="7104299" cy="619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563"/>
              </a:lnSpc>
              <a:spcBef>
                <a:spcPts val="0"/>
              </a:spcBef>
              <a:spcAft>
                <a:spcPts val="0"/>
              </a:spcAft>
            </a:pPr>
            <a:r>
              <a:rPr sz="21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100" spc="9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000000"/>
                </a:solidFill>
                <a:latin typeface="Calibri"/>
                <a:cs typeface="Calibri"/>
              </a:rPr>
              <a:t>Είναι η </a:t>
            </a:r>
            <a:r>
              <a:rPr sz="2100" spc="-10" dirty="0">
                <a:solidFill>
                  <a:srgbClr val="000000"/>
                </a:solidFill>
                <a:latin typeface="Calibri"/>
                <a:cs typeface="Calibri"/>
              </a:rPr>
              <a:t>τάση</a:t>
            </a:r>
            <a:r>
              <a:rPr sz="21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100" spc="-10" dirty="0">
                <a:solidFill>
                  <a:srgbClr val="000000"/>
                </a:solidFill>
                <a:latin typeface="Calibri"/>
                <a:cs typeface="Calibri"/>
              </a:rPr>
              <a:t>των</a:t>
            </a:r>
            <a:r>
              <a:rPr sz="210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000000"/>
                </a:solidFill>
                <a:latin typeface="Calibri"/>
                <a:cs typeface="Calibri"/>
              </a:rPr>
              <a:t>ατόμων να</a:t>
            </a:r>
            <a:r>
              <a:rPr sz="2100" spc="-1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000000"/>
                </a:solidFill>
                <a:latin typeface="Calibri"/>
                <a:cs typeface="Calibri"/>
              </a:rPr>
              <a:t>δίνουν απαντήσεις</a:t>
            </a:r>
            <a:r>
              <a:rPr sz="2100" spc="-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000000"/>
                </a:solidFill>
                <a:latin typeface="Calibri"/>
                <a:cs typeface="Calibri"/>
              </a:rPr>
              <a:t>οι οποίες</a:t>
            </a:r>
            <a:r>
              <a:rPr sz="2100" spc="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000000"/>
                </a:solidFill>
                <a:latin typeface="Calibri"/>
                <a:cs typeface="Calibri"/>
              </a:rPr>
              <a:t>τους</a:t>
            </a:r>
          </a:p>
          <a:p>
            <a:pPr marL="172212" marR="0">
              <a:lnSpc>
                <a:spcPts val="2016"/>
              </a:lnSpc>
              <a:spcBef>
                <a:spcPts val="0"/>
              </a:spcBef>
              <a:spcAft>
                <a:spcPts val="0"/>
              </a:spcAft>
            </a:pPr>
            <a:r>
              <a:rPr sz="2100" spc="-12" dirty="0">
                <a:solidFill>
                  <a:srgbClr val="000000"/>
                </a:solidFill>
                <a:latin typeface="Calibri"/>
                <a:cs typeface="Calibri"/>
              </a:rPr>
              <a:t>κάνουν</a:t>
            </a:r>
            <a:r>
              <a:rPr sz="2100" dirty="0">
                <a:solidFill>
                  <a:srgbClr val="000000"/>
                </a:solidFill>
                <a:latin typeface="Calibri"/>
                <a:cs typeface="Calibri"/>
              </a:rPr>
              <a:t> να</a:t>
            </a:r>
            <a:r>
              <a:rPr sz="210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000000"/>
                </a:solidFill>
                <a:latin typeface="Calibri"/>
                <a:cs typeface="Calibri"/>
              </a:rPr>
              <a:t>αισθάνονται</a:t>
            </a:r>
            <a:r>
              <a:rPr sz="2100" spc="-2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100" spc="-13" dirty="0">
                <a:solidFill>
                  <a:srgbClr val="000000"/>
                </a:solidFill>
                <a:latin typeface="Calibri"/>
                <a:cs typeface="Calibri"/>
              </a:rPr>
              <a:t>καλύτερα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063142" y="2381393"/>
            <a:ext cx="3852696" cy="3171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1800" spc="27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spc="-31" dirty="0">
                <a:solidFill>
                  <a:srgbClr val="000000"/>
                </a:solidFill>
                <a:latin typeface="Calibri"/>
                <a:cs typeface="Calibri"/>
              </a:rPr>
              <a:t>και</a:t>
            </a:r>
            <a:r>
              <a:rPr sz="1800" spc="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χαρακτηρίζονται</a:t>
            </a:r>
            <a:r>
              <a:rPr sz="1800" spc="4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ευθέως</a:t>
            </a:r>
            <a:r>
              <a:rPr sz="1800" spc="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ψευδείς.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20242" y="684774"/>
            <a:ext cx="3268854" cy="6579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80"/>
              </a:lnSpc>
              <a:spcBef>
                <a:spcPts val="0"/>
              </a:spcBef>
              <a:spcAft>
                <a:spcPts val="0"/>
              </a:spcAft>
            </a:pPr>
            <a:r>
              <a:rPr sz="4000" spc="-36" dirty="0">
                <a:solidFill>
                  <a:srgbClr val="000000"/>
                </a:solidFill>
                <a:latin typeface="Calibri Light"/>
                <a:cs typeface="Calibri Light"/>
              </a:rPr>
              <a:t>Συμπεράσματα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20242" y="1829632"/>
            <a:ext cx="7286622" cy="4105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32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400" spc="-8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Ο </a:t>
            </a:r>
            <a:r>
              <a:rPr sz="2400" spc="-10" dirty="0">
                <a:solidFill>
                  <a:srgbClr val="000000"/>
                </a:solidFill>
                <a:latin typeface="Calibri"/>
                <a:cs typeface="Calibri"/>
              </a:rPr>
              <a:t>σχεδιασμός</a:t>
            </a:r>
            <a:r>
              <a:rPr sz="2400" spc="2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ενός ερωτηματολογίου</a:t>
            </a:r>
            <a:r>
              <a:rPr sz="2400" spc="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είναι μία</a:t>
            </a:r>
            <a:r>
              <a:rPr sz="2400" spc="1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563C1"/>
                </a:solidFill>
                <a:latin typeface="Calibri"/>
                <a:cs typeface="Calibri"/>
              </a:rPr>
              <a:t>επίπονη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92454" y="2159488"/>
            <a:ext cx="6040052" cy="410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29"/>
              </a:lnSpc>
              <a:spcBef>
                <a:spcPts val="0"/>
              </a:spcBef>
              <a:spcAft>
                <a:spcPts val="0"/>
              </a:spcAft>
            </a:pPr>
            <a:r>
              <a:rPr sz="2400" spc="-15" dirty="0">
                <a:solidFill>
                  <a:srgbClr val="000000"/>
                </a:solidFill>
                <a:latin typeface="Calibri"/>
                <a:cs typeface="Calibri"/>
              </a:rPr>
              <a:t>διαδικασία</a:t>
            </a:r>
            <a:r>
              <a:rPr sz="2400" spc="3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η οποία</a:t>
            </a:r>
            <a:r>
              <a:rPr sz="240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spc="-11" dirty="0">
                <a:solidFill>
                  <a:srgbClr val="000000"/>
                </a:solidFill>
                <a:latin typeface="Calibri"/>
                <a:cs typeface="Calibri"/>
              </a:rPr>
              <a:t>απαιτεί</a:t>
            </a:r>
            <a:r>
              <a:rPr sz="240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ιδιαίτερη προσοχή.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20242" y="2590780"/>
            <a:ext cx="7641929" cy="410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29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400" spc="-8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Ένα ερωτηματολόγιο</a:t>
            </a:r>
            <a:r>
              <a:rPr sz="2400" spc="3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αποτελεί ένα</a:t>
            </a:r>
            <a:r>
              <a:rPr sz="2400" spc="-1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563C1"/>
                </a:solidFill>
                <a:latin typeface="Calibri"/>
                <a:cs typeface="Calibri"/>
              </a:rPr>
              <a:t>ισχυρό </a:t>
            </a:r>
            <a:r>
              <a:rPr sz="2400" spc="-36" dirty="0">
                <a:solidFill>
                  <a:srgbClr val="000000"/>
                </a:solidFill>
                <a:latin typeface="Calibri"/>
                <a:cs typeface="Calibri"/>
              </a:rPr>
              <a:t>και</a:t>
            </a:r>
            <a:r>
              <a:rPr sz="2400" spc="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με</a:t>
            </a:r>
            <a:r>
              <a:rPr sz="2400" spc="-2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ιδιαίτερη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92454" y="2919964"/>
            <a:ext cx="4364566" cy="410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29"/>
              </a:lnSpc>
              <a:spcBef>
                <a:spcPts val="0"/>
              </a:spcBef>
              <a:spcAft>
                <a:spcPts val="0"/>
              </a:spcAft>
            </a:pPr>
            <a:r>
              <a:rPr sz="2400" spc="-10" dirty="0">
                <a:solidFill>
                  <a:srgbClr val="000000"/>
                </a:solidFill>
                <a:latin typeface="Calibri"/>
                <a:cs typeface="Calibri"/>
              </a:rPr>
              <a:t>βαρύτητα</a:t>
            </a:r>
            <a:r>
              <a:rPr sz="2400" spc="2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563C1"/>
                </a:solidFill>
                <a:latin typeface="Calibri"/>
                <a:cs typeface="Calibri"/>
              </a:rPr>
              <a:t>εργαλείο αξιολόγησης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720242" y="3351510"/>
            <a:ext cx="7811541" cy="24861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29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400" spc="-8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spc="-16" dirty="0">
                <a:solidFill>
                  <a:srgbClr val="000000"/>
                </a:solidFill>
                <a:latin typeface="Calibri"/>
                <a:cs typeface="Calibri"/>
              </a:rPr>
              <a:t>Αρχικό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 βήμα για </a:t>
            </a:r>
            <a:r>
              <a:rPr sz="2400" spc="-29" dirty="0">
                <a:solidFill>
                  <a:srgbClr val="000000"/>
                </a:solidFill>
                <a:latin typeface="Calibri"/>
                <a:cs typeface="Calibri"/>
              </a:rPr>
              <a:t>το</a:t>
            </a:r>
            <a:r>
              <a:rPr sz="2400" spc="2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spc="-12" dirty="0">
                <a:solidFill>
                  <a:srgbClr val="000000"/>
                </a:solidFill>
                <a:latin typeface="Calibri"/>
                <a:cs typeface="Calibri"/>
              </a:rPr>
              <a:t>σχεδιασμό</a:t>
            </a:r>
            <a:r>
              <a:rPr sz="2400" spc="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spc="-13" dirty="0">
                <a:solidFill>
                  <a:srgbClr val="000000"/>
                </a:solidFill>
                <a:latin typeface="Calibri"/>
                <a:cs typeface="Calibri"/>
              </a:rPr>
              <a:t>του</a:t>
            </a:r>
            <a:r>
              <a:rPr sz="2400" spc="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είναι η </a:t>
            </a:r>
            <a:r>
              <a:rPr sz="2400" spc="-14" dirty="0">
                <a:solidFill>
                  <a:srgbClr val="000000"/>
                </a:solidFill>
                <a:latin typeface="Calibri"/>
                <a:cs typeface="Calibri"/>
              </a:rPr>
              <a:t>κατανόηση</a:t>
            </a:r>
            <a:r>
              <a:rPr sz="2400" spc="2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563C1"/>
                </a:solidFill>
                <a:latin typeface="Calibri"/>
                <a:cs typeface="Calibri"/>
              </a:rPr>
              <a:t>των</a:t>
            </a:r>
          </a:p>
          <a:p>
            <a:pPr marL="172212" marR="0">
              <a:lnSpc>
                <a:spcPts val="2591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0563C1"/>
                </a:solidFill>
                <a:latin typeface="Calibri"/>
                <a:cs typeface="Calibri"/>
              </a:rPr>
              <a:t>δυνατοτήτων</a:t>
            </a:r>
            <a:r>
              <a:rPr sz="2400" b="1" spc="-46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563C1"/>
                </a:solidFill>
                <a:latin typeface="Calibri"/>
                <a:cs typeface="Calibri"/>
              </a:rPr>
              <a:t>του</a:t>
            </a:r>
            <a:r>
              <a:rPr sz="2400" b="1" spc="-12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2400" b="1" spc="-36" dirty="0">
                <a:solidFill>
                  <a:srgbClr val="0563C1"/>
                </a:solidFill>
                <a:latin typeface="Calibri"/>
                <a:cs typeface="Calibri"/>
              </a:rPr>
              <a:t>και</a:t>
            </a:r>
            <a:r>
              <a:rPr sz="2400" b="1" spc="28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563C1"/>
                </a:solidFill>
                <a:latin typeface="Calibri"/>
                <a:cs typeface="Calibri"/>
              </a:rPr>
              <a:t>του</a:t>
            </a:r>
            <a:r>
              <a:rPr sz="2400" b="1" spc="-12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563C1"/>
                </a:solidFill>
                <a:latin typeface="Calibri"/>
                <a:cs typeface="Calibri"/>
              </a:rPr>
              <a:t>τρόπου</a:t>
            </a:r>
            <a:r>
              <a:rPr sz="2400" b="1" spc="-33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με </a:t>
            </a:r>
            <a:r>
              <a:rPr sz="2400" spc="-17" dirty="0">
                <a:solidFill>
                  <a:srgbClr val="000000"/>
                </a:solidFill>
                <a:latin typeface="Calibri"/>
                <a:cs typeface="Calibri"/>
              </a:rPr>
              <a:t>τον</a:t>
            </a:r>
            <a:r>
              <a:rPr sz="2400" spc="1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οποίο μπορεί να</a:t>
            </a:r>
          </a:p>
          <a:p>
            <a:pPr marL="172212" marR="0">
              <a:lnSpc>
                <a:spcPts val="2592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συμβάλει</a:t>
            </a:r>
            <a:r>
              <a:rPr sz="2400" spc="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spc="-14" dirty="0">
                <a:solidFill>
                  <a:srgbClr val="000000"/>
                </a:solidFill>
                <a:latin typeface="Calibri"/>
                <a:cs typeface="Calibri"/>
              </a:rPr>
              <a:t>στην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 έρευνα.</a:t>
            </a:r>
          </a:p>
          <a:p>
            <a:pPr marL="0" marR="0">
              <a:lnSpc>
                <a:spcPts val="2932"/>
              </a:lnSpc>
              <a:spcBef>
                <a:spcPts val="452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400" spc="-8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Αν</a:t>
            </a:r>
            <a:r>
              <a:rPr sz="2400" spc="-1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από</a:t>
            </a:r>
            <a:r>
              <a:rPr sz="240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τη φύση της έρευνας η χρήση ενός</a:t>
            </a:r>
          </a:p>
          <a:p>
            <a:pPr marL="172212" marR="0">
              <a:lnSpc>
                <a:spcPts val="2595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ερωτηματολογίου</a:t>
            </a:r>
            <a:r>
              <a:rPr sz="2400" spc="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είναι επιβεβλημένη,</a:t>
            </a:r>
            <a:r>
              <a:rPr sz="2400" spc="-1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θα πρέπει</a:t>
            </a:r>
            <a:r>
              <a:rPr sz="2400" spc="-2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να</a:t>
            </a:r>
            <a:r>
              <a:rPr sz="2400" spc="-1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δίνεται</a:t>
            </a:r>
          </a:p>
          <a:p>
            <a:pPr marL="172212" marR="0">
              <a:lnSpc>
                <a:spcPts val="2591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μεγάλη προσοχή στο </a:t>
            </a:r>
            <a:r>
              <a:rPr sz="2400" spc="-12" dirty="0">
                <a:solidFill>
                  <a:srgbClr val="000000"/>
                </a:solidFill>
                <a:latin typeface="Calibri"/>
                <a:cs typeface="Calibri"/>
              </a:rPr>
              <a:t>σχεδιασμό</a:t>
            </a:r>
            <a:r>
              <a:rPr sz="2400" spc="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spc="-16" dirty="0">
                <a:solidFill>
                  <a:srgbClr val="000000"/>
                </a:solidFill>
                <a:latin typeface="Calibri"/>
                <a:cs typeface="Calibri"/>
              </a:rPr>
              <a:t>των</a:t>
            </a:r>
            <a:r>
              <a:rPr sz="2400" spc="3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563C1"/>
                </a:solidFill>
                <a:latin typeface="Calibri"/>
                <a:cs typeface="Calibri"/>
              </a:rPr>
              <a:t>αντικειμενικών</a:t>
            </a:r>
          </a:p>
          <a:p>
            <a:pPr marL="172212" marR="0">
              <a:lnSpc>
                <a:spcPts val="2591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0563C1"/>
                </a:solidFill>
                <a:latin typeface="Calibri"/>
                <a:cs typeface="Calibri"/>
              </a:rPr>
              <a:t>στόχων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-324544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20242" y="744208"/>
            <a:ext cx="4571838" cy="10259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algn="r">
              <a:lnSpc>
                <a:spcPts val="4028"/>
              </a:lnSpc>
              <a:spcBef>
                <a:spcPts val="0"/>
              </a:spcBef>
              <a:spcAft>
                <a:spcPts val="0"/>
              </a:spcAft>
            </a:pPr>
            <a:r>
              <a:rPr sz="3300" dirty="0" err="1">
                <a:solidFill>
                  <a:srgbClr val="000000"/>
                </a:solidFill>
                <a:latin typeface="Calibri Light"/>
                <a:cs typeface="Calibri Light"/>
              </a:rPr>
              <a:t>Το</a:t>
            </a:r>
            <a:r>
              <a:rPr sz="3300" spc="-76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300" spc="-24" dirty="0" err="1">
                <a:solidFill>
                  <a:srgbClr val="000000"/>
                </a:solidFill>
                <a:latin typeface="Calibri Light"/>
                <a:cs typeface="Calibri Light"/>
              </a:rPr>
              <a:t>ερωτημ</a:t>
            </a:r>
            <a:r>
              <a:rPr sz="3300" spc="-24" dirty="0">
                <a:solidFill>
                  <a:srgbClr val="000000"/>
                </a:solidFill>
                <a:latin typeface="Calibri Light"/>
                <a:cs typeface="Calibri Light"/>
              </a:rPr>
              <a:t>ατολόγιο</a:t>
            </a:r>
            <a:r>
              <a:rPr lang="el-GR" sz="3300" spc="-24" dirty="0">
                <a:solidFill>
                  <a:srgbClr val="000000"/>
                </a:solidFill>
                <a:latin typeface="Calibri Light"/>
                <a:cs typeface="Calibri Light"/>
              </a:rPr>
              <a:t> ως ψυχομετρικό εργαλείο </a:t>
            </a:r>
            <a:endParaRPr sz="3300" spc="-24" dirty="0">
              <a:solidFill>
                <a:srgbClr val="000000"/>
              </a:solidFill>
              <a:latin typeface="Calibri Ligh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8667" y="2140211"/>
            <a:ext cx="7547558" cy="6283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09"/>
              </a:lnSpc>
              <a:spcBef>
                <a:spcPts val="0"/>
              </a:spcBef>
              <a:spcAft>
                <a:spcPts val="0"/>
              </a:spcAft>
            </a:pPr>
            <a:r>
              <a:rPr sz="21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100" spc="9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000000"/>
                </a:solidFill>
                <a:latin typeface="Book Antiqua"/>
                <a:cs typeface="Book Antiqua"/>
              </a:rPr>
              <a:t>Το </a:t>
            </a:r>
            <a:r>
              <a:rPr sz="2100" b="1" dirty="0">
                <a:solidFill>
                  <a:srgbClr val="000000"/>
                </a:solidFill>
                <a:latin typeface="Book Antiqua"/>
                <a:cs typeface="Book Antiqua"/>
              </a:rPr>
              <a:t>πλέον σημαντικό </a:t>
            </a:r>
            <a:r>
              <a:rPr sz="2100" dirty="0">
                <a:solidFill>
                  <a:srgbClr val="000000"/>
                </a:solidFill>
                <a:latin typeface="Book Antiqua"/>
                <a:cs typeface="Book Antiqua"/>
              </a:rPr>
              <a:t>εργαλείο</a:t>
            </a:r>
            <a:r>
              <a:rPr sz="2100" spc="-13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2100" dirty="0">
                <a:solidFill>
                  <a:srgbClr val="000000"/>
                </a:solidFill>
                <a:latin typeface="Book Antiqua"/>
                <a:cs typeface="Book Antiqua"/>
              </a:rPr>
              <a:t>για</a:t>
            </a:r>
            <a:r>
              <a:rPr sz="2100" spc="-14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2100" dirty="0">
                <a:solidFill>
                  <a:srgbClr val="000000"/>
                </a:solidFill>
                <a:latin typeface="Book Antiqua"/>
                <a:cs typeface="Book Antiqua"/>
              </a:rPr>
              <a:t>τη</a:t>
            </a:r>
            <a:r>
              <a:rPr sz="2100" spc="-12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2100" dirty="0">
                <a:solidFill>
                  <a:srgbClr val="000000"/>
                </a:solidFill>
                <a:latin typeface="Book Antiqua"/>
                <a:cs typeface="Book Antiqua"/>
              </a:rPr>
              <a:t>συλλογή</a:t>
            </a:r>
            <a:r>
              <a:rPr sz="2100" spc="17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2100" dirty="0">
                <a:solidFill>
                  <a:srgbClr val="000000"/>
                </a:solidFill>
                <a:latin typeface="Book Antiqua"/>
                <a:cs typeface="Book Antiqua"/>
              </a:rPr>
              <a:t>πληροφοριών,</a:t>
            </a:r>
          </a:p>
          <a:p>
            <a:pPr marL="342900" marR="0">
              <a:lnSpc>
                <a:spcPts val="2236"/>
              </a:lnSpc>
              <a:spcBef>
                <a:spcPts val="102"/>
              </a:spcBef>
              <a:spcAft>
                <a:spcPts val="0"/>
              </a:spcAft>
            </a:pP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αλλά και ως ψυχομετρικό εργαλείο.</a:t>
            </a:r>
            <a:endParaRPr sz="1800" dirty="0">
              <a:solidFill>
                <a:srgbClr val="000000"/>
              </a:solidFill>
              <a:latin typeface="Book Antiqua"/>
              <a:cs typeface="Book Antiqu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61567" y="2781539"/>
            <a:ext cx="3454936" cy="2722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239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endParaRPr sz="1800" dirty="0">
              <a:solidFill>
                <a:srgbClr val="000000"/>
              </a:solidFill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20242" y="410455"/>
            <a:ext cx="6232274" cy="12069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80"/>
              </a:lnSpc>
              <a:spcBef>
                <a:spcPts val="0"/>
              </a:spcBef>
              <a:spcAft>
                <a:spcPts val="0"/>
              </a:spcAft>
            </a:pPr>
            <a:r>
              <a:rPr sz="4000" spc="-31" dirty="0">
                <a:solidFill>
                  <a:srgbClr val="000000"/>
                </a:solidFill>
                <a:latin typeface="Calibri Light"/>
                <a:cs typeface="Calibri Light"/>
              </a:rPr>
              <a:t>Χαρακτηριστικά</a:t>
            </a:r>
            <a:r>
              <a:rPr sz="4000" spc="-68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000" spc="-24" dirty="0">
                <a:solidFill>
                  <a:srgbClr val="000000"/>
                </a:solidFill>
                <a:latin typeface="Calibri Light"/>
                <a:cs typeface="Calibri Light"/>
              </a:rPr>
              <a:t>ενός</a:t>
            </a:r>
            <a:r>
              <a:rPr sz="4000" spc="-47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000" spc="-34" dirty="0">
                <a:solidFill>
                  <a:srgbClr val="000000"/>
                </a:solidFill>
                <a:latin typeface="Calibri Light"/>
                <a:cs typeface="Calibri Light"/>
              </a:rPr>
              <a:t>«καλού»</a:t>
            </a:r>
          </a:p>
          <a:p>
            <a:pPr marL="0" marR="0">
              <a:lnSpc>
                <a:spcPts val="4322"/>
              </a:lnSpc>
              <a:spcBef>
                <a:spcPts val="0"/>
              </a:spcBef>
              <a:spcAft>
                <a:spcPts val="0"/>
              </a:spcAft>
            </a:pPr>
            <a:r>
              <a:rPr sz="4000" spc="-32" dirty="0">
                <a:solidFill>
                  <a:srgbClr val="000000"/>
                </a:solidFill>
                <a:latin typeface="Calibri Light"/>
                <a:cs typeface="Calibri Light"/>
              </a:rPr>
              <a:t>ερωτηματολογίου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20242" y="1812276"/>
            <a:ext cx="878958" cy="348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446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000" spc="15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Δομή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20242" y="2110598"/>
            <a:ext cx="3419147" cy="15520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2899" marR="0">
              <a:lnSpc>
                <a:spcPts val="2239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1800" spc="27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0000"/>
                </a:solidFill>
                <a:latin typeface="Book Antiqua"/>
                <a:cs typeface="Book Antiqua"/>
              </a:rPr>
              <a:t>Λογική</a:t>
            </a:r>
            <a:r>
              <a:rPr sz="1800" spc="-16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1800" dirty="0">
                <a:solidFill>
                  <a:srgbClr val="000000"/>
                </a:solidFill>
                <a:latin typeface="Book Antiqua"/>
                <a:cs typeface="Book Antiqua"/>
              </a:rPr>
              <a:t>σειρά ερωτήσεων</a:t>
            </a:r>
          </a:p>
          <a:p>
            <a:pPr marL="0" marR="0">
              <a:lnSpc>
                <a:spcPts val="2446"/>
              </a:lnSpc>
              <a:spcBef>
                <a:spcPts val="262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000" spc="15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Αισθητική</a:t>
            </a:r>
          </a:p>
          <a:p>
            <a:pPr marL="342899" marR="0">
              <a:lnSpc>
                <a:spcPts val="2172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1800" spc="27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0000"/>
                </a:solidFill>
                <a:latin typeface="Book Antiqua"/>
                <a:cs typeface="Book Antiqua"/>
              </a:rPr>
              <a:t>Κατάλληλο</a:t>
            </a:r>
            <a:r>
              <a:rPr sz="1800" spc="17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1800" dirty="0">
                <a:solidFill>
                  <a:srgbClr val="000000"/>
                </a:solidFill>
                <a:latin typeface="Book Antiqua"/>
                <a:cs typeface="Book Antiqua"/>
              </a:rPr>
              <a:t>παρουσιαστικό</a:t>
            </a:r>
          </a:p>
          <a:p>
            <a:pPr marL="342899" marR="0">
              <a:lnSpc>
                <a:spcPts val="2135"/>
              </a:lnSpc>
              <a:spcBef>
                <a:spcPts val="5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1800" spc="27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0000"/>
                </a:solidFill>
                <a:latin typeface="Book Antiqua"/>
                <a:cs typeface="Book Antiqua"/>
              </a:rPr>
              <a:t>Μικρό μήκος ερωτήσεων</a:t>
            </a:r>
          </a:p>
          <a:p>
            <a:pPr marL="0" marR="0">
              <a:lnSpc>
                <a:spcPts val="2449"/>
              </a:lnSpc>
              <a:spcBef>
                <a:spcPts val="295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000" spc="15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Ορθή</a:t>
            </a:r>
            <a:r>
              <a:rPr sz="2000" spc="-2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σύνταξη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063142" y="3614190"/>
            <a:ext cx="3293637" cy="11330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236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1800" spc="27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0000"/>
                </a:solidFill>
                <a:latin typeface="Book Antiqua"/>
                <a:cs typeface="Book Antiqua"/>
              </a:rPr>
              <a:t>Απλή</a:t>
            </a:r>
            <a:r>
              <a:rPr sz="1800" spc="-12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1800" dirty="0">
                <a:solidFill>
                  <a:srgbClr val="000000"/>
                </a:solidFill>
                <a:latin typeface="Book Antiqua"/>
                <a:cs typeface="Book Antiqua"/>
              </a:rPr>
              <a:t>και</a:t>
            </a:r>
            <a:r>
              <a:rPr sz="1800" spc="23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1800" dirty="0">
                <a:solidFill>
                  <a:srgbClr val="000000"/>
                </a:solidFill>
                <a:latin typeface="Book Antiqua"/>
                <a:cs typeface="Book Antiqua"/>
              </a:rPr>
              <a:t>κατανοητή γλώσσα</a:t>
            </a:r>
          </a:p>
          <a:p>
            <a:pPr marL="0" marR="0">
              <a:lnSpc>
                <a:spcPts val="2123"/>
              </a:lnSpc>
              <a:spcBef>
                <a:spcPts val="5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1800" spc="27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0000"/>
                </a:solidFill>
                <a:latin typeface="Book Antiqua"/>
                <a:cs typeface="Book Antiqua"/>
              </a:rPr>
              <a:t>Όχι αφηρημένες</a:t>
            </a:r>
            <a:r>
              <a:rPr sz="1800" spc="-16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1800" dirty="0">
                <a:solidFill>
                  <a:srgbClr val="000000"/>
                </a:solidFill>
                <a:latin typeface="Book Antiqua"/>
                <a:cs typeface="Book Antiqua"/>
              </a:rPr>
              <a:t>έννοιες</a:t>
            </a:r>
          </a:p>
          <a:p>
            <a:pPr marL="0" marR="0">
              <a:lnSpc>
                <a:spcPts val="2124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1800" spc="27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0000"/>
                </a:solidFill>
                <a:latin typeface="Book Antiqua"/>
                <a:cs typeface="Book Antiqua"/>
              </a:rPr>
              <a:t>Όχι «ανοιχτές» ερωτήσεις</a:t>
            </a:r>
          </a:p>
          <a:p>
            <a:pPr marL="0" marR="0">
              <a:lnSpc>
                <a:spcPts val="2136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1800" spc="27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0000"/>
                </a:solidFill>
                <a:latin typeface="Book Antiqua"/>
                <a:cs typeface="Book Antiqua"/>
              </a:rPr>
              <a:t>Όχι διπλές αρνήσεις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20242" y="4740896"/>
            <a:ext cx="1328234" cy="348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446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000" spc="15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Σαφήνεια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063142" y="5041035"/>
            <a:ext cx="4883781" cy="5919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236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1800" spc="27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0000"/>
                </a:solidFill>
                <a:latin typeface="Book Antiqua"/>
                <a:cs typeface="Book Antiqua"/>
              </a:rPr>
              <a:t>Σαφείς ερωτήσεις</a:t>
            </a:r>
            <a:r>
              <a:rPr sz="1800" spc="-15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1800" dirty="0">
                <a:solidFill>
                  <a:srgbClr val="000000"/>
                </a:solidFill>
                <a:latin typeface="Book Antiqua"/>
                <a:cs typeface="Book Antiqua"/>
              </a:rPr>
              <a:t>και</a:t>
            </a:r>
            <a:r>
              <a:rPr sz="1800" spc="10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1800" dirty="0">
                <a:solidFill>
                  <a:srgbClr val="000000"/>
                </a:solidFill>
                <a:latin typeface="Book Antiqua"/>
                <a:cs typeface="Book Antiqua"/>
              </a:rPr>
              <a:t>διευκρίνιση ορολογιών</a:t>
            </a:r>
          </a:p>
          <a:p>
            <a:pPr marL="0" marR="0">
              <a:lnSpc>
                <a:spcPts val="2123"/>
              </a:lnSpc>
              <a:spcBef>
                <a:spcPts val="5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1800" spc="27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0000"/>
                </a:solidFill>
                <a:latin typeface="Book Antiqua"/>
                <a:cs typeface="Book Antiqua"/>
              </a:rPr>
              <a:t>Σαφείς οδηγίες</a:t>
            </a:r>
            <a:r>
              <a:rPr sz="1800" spc="-29" dirty="0">
                <a:solidFill>
                  <a:srgbClr val="000000"/>
                </a:solidFill>
                <a:latin typeface="Book Antiqua"/>
                <a:cs typeface="Book Antiqua"/>
              </a:rPr>
              <a:t> </a:t>
            </a:r>
            <a:r>
              <a:rPr sz="1800" dirty="0">
                <a:solidFill>
                  <a:srgbClr val="000000"/>
                </a:solidFill>
                <a:latin typeface="Book Antiqua"/>
                <a:cs typeface="Book Antiqua"/>
              </a:rPr>
              <a:t>συμπλήρωσης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20242" y="533948"/>
            <a:ext cx="7263360" cy="97410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11"/>
              </a:lnSpc>
              <a:spcBef>
                <a:spcPts val="0"/>
              </a:spcBef>
              <a:spcAft>
                <a:spcPts val="0"/>
              </a:spcAft>
            </a:pPr>
            <a:r>
              <a:rPr sz="3200" spc="-16" dirty="0">
                <a:solidFill>
                  <a:srgbClr val="000000"/>
                </a:solidFill>
                <a:latin typeface="Calibri Light"/>
                <a:cs typeface="Calibri Light"/>
              </a:rPr>
              <a:t>Γιατί</a:t>
            </a:r>
            <a:r>
              <a:rPr sz="3200" spc="-52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200" spc="-23" dirty="0">
                <a:solidFill>
                  <a:srgbClr val="000000"/>
                </a:solidFill>
                <a:latin typeface="Calibri Light"/>
                <a:cs typeface="Calibri Light"/>
              </a:rPr>
              <a:t>υπάρχει</a:t>
            </a:r>
            <a:r>
              <a:rPr sz="3200" spc="-49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200" dirty="0">
                <a:solidFill>
                  <a:srgbClr val="000000"/>
                </a:solidFill>
                <a:latin typeface="Calibri Light"/>
                <a:cs typeface="Calibri Light"/>
              </a:rPr>
              <a:t>η</a:t>
            </a:r>
            <a:r>
              <a:rPr sz="3200" spc="-43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200" spc="-23" dirty="0">
                <a:solidFill>
                  <a:srgbClr val="000000"/>
                </a:solidFill>
                <a:latin typeface="Calibri Light"/>
                <a:cs typeface="Calibri Light"/>
              </a:rPr>
              <a:t>ανάγκη</a:t>
            </a:r>
            <a:r>
              <a:rPr sz="3200" spc="-55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200" spc="-22" dirty="0">
                <a:solidFill>
                  <a:srgbClr val="000000"/>
                </a:solidFill>
                <a:latin typeface="Calibri Light"/>
                <a:cs typeface="Calibri Light"/>
              </a:rPr>
              <a:t>σωστού</a:t>
            </a:r>
            <a:r>
              <a:rPr sz="3200" spc="-61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200" spc="-26" dirty="0">
                <a:solidFill>
                  <a:srgbClr val="000000"/>
                </a:solidFill>
                <a:latin typeface="Calibri Light"/>
                <a:cs typeface="Calibri Light"/>
              </a:rPr>
              <a:t>σχεδιασμού</a:t>
            </a:r>
          </a:p>
          <a:p>
            <a:pPr marL="0" marR="0">
              <a:lnSpc>
                <a:spcPts val="3459"/>
              </a:lnSpc>
              <a:spcBef>
                <a:spcPts val="0"/>
              </a:spcBef>
              <a:spcAft>
                <a:spcPts val="0"/>
              </a:spcAft>
            </a:pPr>
            <a:r>
              <a:rPr sz="3200" spc="-15" dirty="0">
                <a:solidFill>
                  <a:srgbClr val="000000"/>
                </a:solidFill>
                <a:latin typeface="Calibri Light"/>
                <a:cs typeface="Calibri Light"/>
              </a:rPr>
              <a:t>ενός</a:t>
            </a:r>
            <a:r>
              <a:rPr sz="3200" spc="-62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200" spc="-27" dirty="0">
                <a:solidFill>
                  <a:srgbClr val="000000"/>
                </a:solidFill>
                <a:latin typeface="Calibri Light"/>
                <a:cs typeface="Calibri Light"/>
              </a:rPr>
              <a:t>ερωτηματολογίου;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20242" y="1800676"/>
            <a:ext cx="7438426" cy="4105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32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400" spc="-8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spc="-208" dirty="0">
                <a:solidFill>
                  <a:srgbClr val="000000"/>
                </a:solidFill>
                <a:latin typeface="Calibri"/>
                <a:cs typeface="Calibri"/>
              </a:rPr>
              <a:t>Το</a:t>
            </a:r>
            <a:r>
              <a:rPr sz="2400" spc="20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ερωτηματολόγιο</a:t>
            </a:r>
            <a:r>
              <a:rPr sz="2400" spc="3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που συντάσσεται</a:t>
            </a:r>
            <a:r>
              <a:rPr sz="2400" spc="3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χωρίς σαφή</a:t>
            </a:r>
            <a:r>
              <a:rPr sz="2400" b="1" spc="-2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spc="-14" dirty="0">
                <a:solidFill>
                  <a:srgbClr val="000000"/>
                </a:solidFill>
                <a:latin typeface="Calibri"/>
                <a:cs typeface="Calibri"/>
              </a:rPr>
              <a:t>σκοπό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92454" y="2093956"/>
            <a:ext cx="994916" cy="410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29"/>
              </a:lnSpc>
              <a:spcBef>
                <a:spcPts val="0"/>
              </a:spcBef>
              <a:spcAft>
                <a:spcPts val="0"/>
              </a:spcAft>
            </a:pPr>
            <a:r>
              <a:rPr sz="2400" spc="-11" dirty="0">
                <a:solidFill>
                  <a:srgbClr val="000000"/>
                </a:solidFill>
                <a:latin typeface="Calibri"/>
                <a:cs typeface="Calibri"/>
              </a:rPr>
              <a:t>οδηγεί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063142" y="2448165"/>
            <a:ext cx="7227995" cy="348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446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000" spc="15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σε</a:t>
            </a:r>
            <a:r>
              <a:rPr sz="2000" b="1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παράβλεψη σημαντικών</a:t>
            </a:r>
            <a:r>
              <a:rPr sz="2000" b="1" spc="-2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θεμάτων </a:t>
            </a:r>
            <a:r>
              <a:rPr sz="2000" spc="-28" dirty="0">
                <a:solidFill>
                  <a:srgbClr val="000000"/>
                </a:solidFill>
                <a:latin typeface="Calibri"/>
                <a:cs typeface="Calibri"/>
              </a:rPr>
              <a:t>και</a:t>
            </a:r>
            <a:r>
              <a:rPr sz="2000" spc="1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σε</a:t>
            </a:r>
            <a:r>
              <a:rPr sz="2000" b="1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απώλεια</a:t>
            </a:r>
            <a:r>
              <a:rPr sz="2000" b="1" spc="1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χρόνου</a:t>
            </a:r>
            <a:r>
              <a:rPr sz="2000" b="1" spc="-1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των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235354" y="2692005"/>
            <a:ext cx="1576551" cy="348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446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ερωτώμενων.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063142" y="2987661"/>
            <a:ext cx="7259661" cy="3487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446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000" spc="15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στερείται</a:t>
            </a:r>
            <a:r>
              <a:rPr sz="2000" b="1" spc="-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λογικής</a:t>
            </a:r>
            <a:r>
              <a:rPr sz="2000" b="1" spc="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συνέχειας</a:t>
            </a:r>
            <a:r>
              <a:rPr sz="2000" b="1" spc="-2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spc="-28" dirty="0">
                <a:solidFill>
                  <a:srgbClr val="000000"/>
                </a:solidFill>
                <a:latin typeface="Calibri"/>
                <a:cs typeface="Calibri"/>
              </a:rPr>
              <a:t>και</a:t>
            </a:r>
            <a:r>
              <a:rPr sz="2000" spc="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έτσι</a:t>
            </a:r>
            <a:r>
              <a:rPr sz="2000" spc="-1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ο ερωτώμενος</a:t>
            </a:r>
            <a:r>
              <a:rPr sz="200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αδιαφορεί</a:t>
            </a:r>
            <a:r>
              <a:rPr sz="2000" spc="-1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spc="-28" dirty="0">
                <a:solidFill>
                  <a:srgbClr val="000000"/>
                </a:solidFill>
                <a:latin typeface="Calibri"/>
                <a:cs typeface="Calibri"/>
              </a:rPr>
              <a:t>και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235354" y="3231211"/>
            <a:ext cx="2337022" cy="3491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449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δεν το</a:t>
            </a:r>
            <a:r>
              <a:rPr sz="2000" spc="-1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συμπληρώνει.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720242" y="3564870"/>
            <a:ext cx="7753619" cy="410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29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400" spc="-8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Κατά συνέπεια,</a:t>
            </a:r>
            <a:r>
              <a:rPr sz="2400" spc="-1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spc="-23" dirty="0">
                <a:solidFill>
                  <a:srgbClr val="000000"/>
                </a:solidFill>
                <a:latin typeface="Calibri"/>
                <a:cs typeface="Calibri"/>
              </a:rPr>
              <a:t>ακόμα</a:t>
            </a:r>
            <a:r>
              <a:rPr sz="2400" spc="2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spc="-34" dirty="0">
                <a:solidFill>
                  <a:srgbClr val="000000"/>
                </a:solidFill>
                <a:latin typeface="Calibri"/>
                <a:cs typeface="Calibri"/>
              </a:rPr>
              <a:t>και</a:t>
            </a:r>
            <a:r>
              <a:rPr sz="2400" spc="3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spc="-11" dirty="0">
                <a:solidFill>
                  <a:srgbClr val="000000"/>
                </a:solidFill>
                <a:latin typeface="Calibri"/>
                <a:cs typeface="Calibri"/>
              </a:rPr>
              <a:t>αν</a:t>
            </a:r>
            <a:r>
              <a:rPr sz="2400" spc="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0000"/>
                </a:solidFill>
                <a:latin typeface="Calibri"/>
                <a:cs typeface="Calibri"/>
              </a:rPr>
              <a:t>υπάρχει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 χρήσιμη</a:t>
            </a:r>
            <a:r>
              <a:rPr sz="2400" spc="1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πληροφορία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892454" y="3857478"/>
            <a:ext cx="3178283" cy="410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29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στο τέλος δεν</a:t>
            </a:r>
            <a:r>
              <a:rPr sz="2400" spc="-1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εκτιμάται.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063142" y="4213212"/>
            <a:ext cx="6966850" cy="8368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446"/>
              </a:lnSpc>
              <a:spcBef>
                <a:spcPts val="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000" spc="15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Τα προβλήματα</a:t>
            </a:r>
            <a:r>
              <a:rPr sz="2000" spc="-4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που</a:t>
            </a:r>
            <a:r>
              <a:rPr sz="2000" spc="-1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προκύπτουν</a:t>
            </a:r>
            <a:r>
              <a:rPr sz="2000" spc="-1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από</a:t>
            </a:r>
            <a:r>
              <a:rPr sz="2000" spc="-2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ένα μη</a:t>
            </a:r>
            <a:r>
              <a:rPr sz="2000" spc="-2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spc="-26" dirty="0">
                <a:solidFill>
                  <a:srgbClr val="000000"/>
                </a:solidFill>
                <a:latin typeface="Calibri"/>
                <a:cs typeface="Calibri"/>
              </a:rPr>
              <a:t>καλά</a:t>
            </a:r>
            <a:r>
              <a:rPr sz="2000" spc="2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σχεδιασμένο</a:t>
            </a:r>
          </a:p>
          <a:p>
            <a:pPr marL="172212" marR="0">
              <a:lnSpc>
                <a:spcPts val="1919"/>
              </a:lnSpc>
              <a:spcBef>
                <a:spcPts val="50"/>
              </a:spcBef>
              <a:spcAft>
                <a:spcPts val="0"/>
              </a:spcAft>
            </a:pP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ερωτηματολόγιο</a:t>
            </a:r>
            <a:r>
              <a:rPr sz="2000" spc="-3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δεν σταματούν</a:t>
            </a:r>
            <a:r>
              <a:rPr sz="2000" spc="-3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000000"/>
                </a:solidFill>
                <a:latin typeface="Calibri"/>
                <a:cs typeface="Calibri"/>
              </a:rPr>
              <a:t>εδώ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 αλλά</a:t>
            </a:r>
            <a:r>
              <a:rPr sz="200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συνεχίζουν</a:t>
            </a:r>
            <a:r>
              <a:rPr sz="2000" b="1" spc="-4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μέχρι το</a:t>
            </a:r>
          </a:p>
          <a:p>
            <a:pPr marL="172212" marR="0">
              <a:lnSpc>
                <a:spcPts val="1923"/>
              </a:lnSpc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στάδιο</a:t>
            </a:r>
            <a:r>
              <a:rPr sz="2000" b="1" spc="-2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000000"/>
                </a:solidFill>
                <a:latin typeface="Calibri"/>
                <a:cs typeface="Calibri"/>
              </a:rPr>
              <a:t>της ανάλυσης</a:t>
            </a:r>
            <a:r>
              <a:rPr sz="2000" dirty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20242" y="533948"/>
            <a:ext cx="7157809" cy="97410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911"/>
              </a:lnSpc>
              <a:spcBef>
                <a:spcPts val="0"/>
              </a:spcBef>
              <a:spcAft>
                <a:spcPts val="0"/>
              </a:spcAft>
            </a:pPr>
            <a:r>
              <a:rPr sz="3200" spc="-12" dirty="0">
                <a:solidFill>
                  <a:srgbClr val="000000"/>
                </a:solidFill>
                <a:latin typeface="Calibri Light"/>
                <a:cs typeface="Calibri Light"/>
              </a:rPr>
              <a:t>Τι</a:t>
            </a:r>
            <a:r>
              <a:rPr sz="3200" spc="-34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200" spc="-27" dirty="0">
                <a:solidFill>
                  <a:srgbClr val="000000"/>
                </a:solidFill>
                <a:latin typeface="Calibri Light"/>
                <a:cs typeface="Calibri Light"/>
              </a:rPr>
              <a:t>μπορούμε</a:t>
            </a:r>
            <a:r>
              <a:rPr sz="3200" spc="-49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200" spc="-16" dirty="0">
                <a:solidFill>
                  <a:srgbClr val="000000"/>
                </a:solidFill>
                <a:latin typeface="Calibri Light"/>
                <a:cs typeface="Calibri Light"/>
              </a:rPr>
              <a:t>να</a:t>
            </a:r>
            <a:r>
              <a:rPr sz="3200" spc="-33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200" spc="-27" dirty="0">
                <a:solidFill>
                  <a:srgbClr val="000000"/>
                </a:solidFill>
                <a:latin typeface="Calibri Light"/>
                <a:cs typeface="Calibri Light"/>
              </a:rPr>
              <a:t>μετρήσουμε</a:t>
            </a:r>
            <a:r>
              <a:rPr sz="3200" spc="-49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200" spc="-19" dirty="0">
                <a:solidFill>
                  <a:srgbClr val="000000"/>
                </a:solidFill>
                <a:latin typeface="Calibri Light"/>
                <a:cs typeface="Calibri Light"/>
              </a:rPr>
              <a:t>με</a:t>
            </a:r>
            <a:r>
              <a:rPr sz="3200" spc="-38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200" dirty="0">
                <a:solidFill>
                  <a:srgbClr val="000000"/>
                </a:solidFill>
                <a:latin typeface="Calibri Light"/>
                <a:cs typeface="Calibri Light"/>
              </a:rPr>
              <a:t>τη</a:t>
            </a:r>
            <a:r>
              <a:rPr sz="3200" spc="-63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200" spc="-21" dirty="0">
                <a:solidFill>
                  <a:srgbClr val="000000"/>
                </a:solidFill>
                <a:latin typeface="Calibri Light"/>
                <a:cs typeface="Calibri Light"/>
              </a:rPr>
              <a:t>βοήθεια</a:t>
            </a:r>
          </a:p>
          <a:p>
            <a:pPr marL="0" marR="0">
              <a:lnSpc>
                <a:spcPts val="3459"/>
              </a:lnSpc>
              <a:spcBef>
                <a:spcPts val="0"/>
              </a:spcBef>
              <a:spcAft>
                <a:spcPts val="0"/>
              </a:spcAft>
            </a:pPr>
            <a:r>
              <a:rPr sz="3200" spc="-15" dirty="0">
                <a:solidFill>
                  <a:srgbClr val="000000"/>
                </a:solidFill>
                <a:latin typeface="Calibri Light"/>
                <a:cs typeface="Calibri Light"/>
              </a:rPr>
              <a:t>ενός</a:t>
            </a:r>
            <a:r>
              <a:rPr sz="3200" spc="-62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200" spc="-27" dirty="0">
                <a:solidFill>
                  <a:srgbClr val="000000"/>
                </a:solidFill>
                <a:latin typeface="Calibri Light"/>
                <a:cs typeface="Calibri Light"/>
              </a:rPr>
              <a:t>ερωτηματολογίου;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63142" y="1839992"/>
            <a:ext cx="7121205" cy="3171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1800" spc="27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Τα</a:t>
            </a:r>
            <a:r>
              <a:rPr sz="1800" spc="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ερωτηματολόγια</a:t>
            </a:r>
            <a:r>
              <a:rPr sz="1800" spc="3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είναι</a:t>
            </a:r>
            <a:r>
              <a:rPr sz="1800" spc="3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000000"/>
                </a:solidFill>
                <a:latin typeface="Calibri"/>
                <a:cs typeface="Calibri"/>
              </a:rPr>
              <a:t>αρκετά</a:t>
            </a:r>
            <a:r>
              <a:rPr sz="1800" spc="4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ευέλικτα</a:t>
            </a:r>
            <a:r>
              <a:rPr sz="1800" spc="4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όσον</a:t>
            </a:r>
            <a:r>
              <a:rPr sz="1800" spc="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αφορά </a:t>
            </a:r>
            <a:r>
              <a:rPr sz="1800" spc="-13" dirty="0">
                <a:solidFill>
                  <a:srgbClr val="000000"/>
                </a:solidFill>
                <a:latin typeface="Calibri"/>
                <a:cs typeface="Calibri"/>
              </a:rPr>
              <a:t>το</a:t>
            </a:r>
            <a:r>
              <a:rPr sz="1800" spc="2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τι</a:t>
            </a:r>
            <a:r>
              <a:rPr sz="1800" spc="2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θέλουμε</a:t>
            </a:r>
            <a:r>
              <a:rPr sz="1800" spc="3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να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235354" y="2086590"/>
            <a:ext cx="1364880" cy="3175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μετρήσουμε.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20242" y="2430461"/>
            <a:ext cx="7334074" cy="363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563"/>
              </a:lnSpc>
              <a:spcBef>
                <a:spcPts val="0"/>
              </a:spcBef>
              <a:spcAft>
                <a:spcPts val="0"/>
              </a:spcAft>
            </a:pPr>
            <a:r>
              <a:rPr sz="21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100" spc="9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100" b="1" dirty="0">
                <a:solidFill>
                  <a:srgbClr val="000000"/>
                </a:solidFill>
                <a:latin typeface="Calibri"/>
                <a:cs typeface="Calibri"/>
              </a:rPr>
              <a:t>Μπορούν</a:t>
            </a:r>
            <a:r>
              <a:rPr sz="2100" b="1" spc="-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100" b="1" dirty="0">
                <a:solidFill>
                  <a:srgbClr val="000000"/>
                </a:solidFill>
                <a:latin typeface="Calibri"/>
                <a:cs typeface="Calibri"/>
              </a:rPr>
              <a:t>να</a:t>
            </a:r>
            <a:r>
              <a:rPr sz="2100" b="1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100" b="1" dirty="0">
                <a:solidFill>
                  <a:srgbClr val="000000"/>
                </a:solidFill>
                <a:latin typeface="Calibri"/>
                <a:cs typeface="Calibri"/>
              </a:rPr>
              <a:t>χρησιμοποιηθούν</a:t>
            </a:r>
            <a:r>
              <a:rPr sz="2100" b="1" spc="-1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100" b="1" dirty="0">
                <a:solidFill>
                  <a:srgbClr val="000000"/>
                </a:solidFill>
                <a:latin typeface="Calibri"/>
                <a:cs typeface="Calibri"/>
              </a:rPr>
              <a:t>όμως</a:t>
            </a:r>
            <a:r>
              <a:rPr sz="2100" b="1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100" b="1" dirty="0">
                <a:solidFill>
                  <a:srgbClr val="000000"/>
                </a:solidFill>
                <a:latin typeface="Calibri"/>
                <a:cs typeface="Calibri"/>
              </a:rPr>
              <a:t>για τη </a:t>
            </a:r>
            <a:r>
              <a:rPr sz="2100" b="1" spc="-12" dirty="0">
                <a:solidFill>
                  <a:srgbClr val="000000"/>
                </a:solidFill>
                <a:latin typeface="Calibri"/>
                <a:cs typeface="Calibri"/>
              </a:rPr>
              <a:t>συλλογή</a:t>
            </a:r>
            <a:r>
              <a:rPr sz="2100" b="1" spc="2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100" b="1" spc="-16" dirty="0">
                <a:solidFill>
                  <a:srgbClr val="000000"/>
                </a:solidFill>
                <a:latin typeface="Calibri"/>
                <a:cs typeface="Calibri"/>
              </a:rPr>
              <a:t>όλων</a:t>
            </a:r>
            <a:r>
              <a:rPr sz="2100" b="1" spc="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100" b="1" dirty="0">
                <a:solidFill>
                  <a:srgbClr val="000000"/>
                </a:solidFill>
                <a:latin typeface="Calibri"/>
                <a:cs typeface="Calibri"/>
              </a:rPr>
              <a:t>των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92454" y="2718496"/>
            <a:ext cx="2193661" cy="363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563"/>
              </a:lnSpc>
              <a:spcBef>
                <a:spcPts val="0"/>
              </a:spcBef>
              <a:spcAft>
                <a:spcPts val="0"/>
              </a:spcAft>
            </a:pPr>
            <a:r>
              <a:rPr sz="2100" b="1" dirty="0">
                <a:solidFill>
                  <a:srgbClr val="000000"/>
                </a:solidFill>
                <a:latin typeface="Calibri"/>
                <a:cs typeface="Calibri"/>
              </a:rPr>
              <a:t>ειδών δεδομένων</a:t>
            </a:r>
            <a:r>
              <a:rPr sz="2100" dirty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063142" y="3062622"/>
            <a:ext cx="3894562" cy="831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1800" spc="27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spc="-15" dirty="0">
                <a:solidFill>
                  <a:srgbClr val="000000"/>
                </a:solidFill>
                <a:latin typeface="Calibri"/>
                <a:cs typeface="Calibri"/>
              </a:rPr>
              <a:t>Γενικά</a:t>
            </a:r>
            <a:r>
              <a:rPr sz="1800" spc="4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spc="-13" dirty="0">
                <a:solidFill>
                  <a:srgbClr val="000000"/>
                </a:solidFill>
                <a:latin typeface="Calibri"/>
                <a:cs typeface="Calibri"/>
              </a:rPr>
              <a:t>τα</a:t>
            </a:r>
            <a:r>
              <a:rPr sz="1800" spc="3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δεδομένα</a:t>
            </a:r>
            <a:r>
              <a:rPr sz="1800" spc="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ταξινομούνται</a:t>
            </a:r>
            <a:r>
              <a:rPr sz="1800" spc="7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σε:</a:t>
            </a:r>
          </a:p>
          <a:p>
            <a:pPr marL="342874" marR="0">
              <a:lnSpc>
                <a:spcPts val="1833"/>
              </a:lnSpc>
              <a:spcBef>
                <a:spcPts val="186"/>
              </a:spcBef>
              <a:spcAft>
                <a:spcPts val="0"/>
              </a:spcAft>
            </a:pPr>
            <a:r>
              <a:rPr sz="15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1500" spc="45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0000"/>
                </a:solidFill>
                <a:latin typeface="Calibri"/>
                <a:cs typeface="Calibri"/>
              </a:rPr>
              <a:t>Υποκειμενικά</a:t>
            </a:r>
            <a:r>
              <a:rPr sz="1500" spc="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500" spc="-23" dirty="0">
                <a:solidFill>
                  <a:srgbClr val="000000"/>
                </a:solidFill>
                <a:latin typeface="Calibri"/>
                <a:cs typeface="Calibri"/>
              </a:rPr>
              <a:t>και</a:t>
            </a:r>
            <a:r>
              <a:rPr sz="1500" spc="1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000000"/>
                </a:solidFill>
                <a:latin typeface="Calibri"/>
                <a:cs typeface="Calibri"/>
              </a:rPr>
              <a:t>Αντικειμενικά</a:t>
            </a:r>
          </a:p>
          <a:p>
            <a:pPr marL="342874" marR="0">
              <a:lnSpc>
                <a:spcPts val="1831"/>
              </a:lnSpc>
              <a:spcBef>
                <a:spcPts val="198"/>
              </a:spcBef>
              <a:spcAft>
                <a:spcPts val="0"/>
              </a:spcAft>
            </a:pPr>
            <a:r>
              <a:rPr sz="15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1500" spc="45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500" dirty="0">
                <a:solidFill>
                  <a:srgbClr val="000000"/>
                </a:solidFill>
                <a:latin typeface="Calibri"/>
                <a:cs typeface="Calibri"/>
              </a:rPr>
              <a:t>Ποσοτικά</a:t>
            </a:r>
            <a:r>
              <a:rPr sz="1500" spc="1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500" spc="-23" dirty="0">
                <a:solidFill>
                  <a:srgbClr val="000000"/>
                </a:solidFill>
                <a:latin typeface="Calibri"/>
                <a:cs typeface="Calibri"/>
              </a:rPr>
              <a:t>και</a:t>
            </a:r>
            <a:r>
              <a:rPr sz="1500" spc="1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000000"/>
                </a:solidFill>
                <a:latin typeface="Calibri"/>
                <a:cs typeface="Calibri"/>
              </a:rPr>
              <a:t>Ποιοτικά.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20242" y="410455"/>
            <a:ext cx="5387886" cy="12069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80"/>
              </a:lnSpc>
              <a:spcBef>
                <a:spcPts val="0"/>
              </a:spcBef>
              <a:spcAft>
                <a:spcPts val="0"/>
              </a:spcAft>
            </a:pPr>
            <a:r>
              <a:rPr sz="4000" spc="-29" dirty="0">
                <a:solidFill>
                  <a:srgbClr val="000000"/>
                </a:solidFill>
                <a:latin typeface="Calibri Light"/>
                <a:cs typeface="Calibri Light"/>
              </a:rPr>
              <a:t>Όταν</a:t>
            </a:r>
            <a:r>
              <a:rPr sz="4000" spc="-67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000" spc="-30" dirty="0">
                <a:solidFill>
                  <a:srgbClr val="000000"/>
                </a:solidFill>
                <a:latin typeface="Calibri Light"/>
                <a:cs typeface="Calibri Light"/>
              </a:rPr>
              <a:t>διαχειριζόμαστε</a:t>
            </a:r>
            <a:r>
              <a:rPr sz="4000" spc="-52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000" spc="-19" dirty="0">
                <a:solidFill>
                  <a:srgbClr val="000000"/>
                </a:solidFill>
                <a:latin typeface="Calibri Light"/>
                <a:cs typeface="Calibri Light"/>
              </a:rPr>
              <a:t>ένα</a:t>
            </a:r>
          </a:p>
          <a:p>
            <a:pPr marL="0" marR="0">
              <a:lnSpc>
                <a:spcPts val="4322"/>
              </a:lnSpc>
              <a:spcBef>
                <a:spcPts val="0"/>
              </a:spcBef>
              <a:spcAft>
                <a:spcPts val="0"/>
              </a:spcAft>
            </a:pPr>
            <a:r>
              <a:rPr sz="4000" spc="-32" dirty="0">
                <a:solidFill>
                  <a:srgbClr val="000000"/>
                </a:solidFill>
                <a:latin typeface="Calibri Light"/>
                <a:cs typeface="Calibri Light"/>
              </a:rPr>
              <a:t>ερωτηματολόγιο…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20242" y="1835720"/>
            <a:ext cx="7284854" cy="363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563"/>
              </a:lnSpc>
              <a:spcBef>
                <a:spcPts val="0"/>
              </a:spcBef>
              <a:spcAft>
                <a:spcPts val="0"/>
              </a:spcAft>
            </a:pPr>
            <a:r>
              <a:rPr sz="21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100" spc="9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100" dirty="0">
                <a:solidFill>
                  <a:srgbClr val="000000"/>
                </a:solidFill>
                <a:latin typeface="Calibri"/>
                <a:cs typeface="Calibri"/>
              </a:rPr>
              <a:t>Κατά </a:t>
            </a:r>
            <a:r>
              <a:rPr sz="2100" spc="-22" dirty="0">
                <a:solidFill>
                  <a:srgbClr val="000000"/>
                </a:solidFill>
                <a:latin typeface="Calibri"/>
                <a:cs typeface="Calibri"/>
              </a:rPr>
              <a:t>την</a:t>
            </a:r>
            <a:r>
              <a:rPr sz="210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000000"/>
                </a:solidFill>
                <a:latin typeface="Calibri"/>
                <a:cs typeface="Calibri"/>
              </a:rPr>
              <a:t>εφαρμογή ενός</a:t>
            </a:r>
            <a:r>
              <a:rPr sz="210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000000"/>
                </a:solidFill>
                <a:latin typeface="Calibri"/>
                <a:cs typeface="Calibri"/>
              </a:rPr>
              <a:t>ερωτηματολογίου, ο έλεγχος</a:t>
            </a:r>
            <a:r>
              <a:rPr sz="2100" spc="1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000000"/>
                </a:solidFill>
                <a:latin typeface="Calibri"/>
                <a:cs typeface="Calibri"/>
              </a:rPr>
              <a:t>από τους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92454" y="2124137"/>
            <a:ext cx="4642679" cy="3636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563"/>
              </a:lnSpc>
              <a:spcBef>
                <a:spcPts val="0"/>
              </a:spcBef>
              <a:spcAft>
                <a:spcPts val="0"/>
              </a:spcAft>
            </a:pPr>
            <a:r>
              <a:rPr sz="2100" dirty="0">
                <a:solidFill>
                  <a:srgbClr val="000000"/>
                </a:solidFill>
                <a:latin typeface="Calibri"/>
                <a:cs typeface="Calibri"/>
              </a:rPr>
              <a:t>ερευνητές</a:t>
            </a:r>
            <a:r>
              <a:rPr sz="2100" spc="-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000000"/>
                </a:solidFill>
                <a:latin typeface="Calibri"/>
                <a:cs typeface="Calibri"/>
              </a:rPr>
              <a:t>είναι</a:t>
            </a:r>
            <a:r>
              <a:rPr sz="210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000000"/>
                </a:solidFill>
                <a:latin typeface="Calibri"/>
                <a:cs typeface="Calibri"/>
              </a:rPr>
              <a:t>συνήθως</a:t>
            </a:r>
            <a:r>
              <a:rPr sz="2100" spc="-1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100" dirty="0">
                <a:solidFill>
                  <a:srgbClr val="000000"/>
                </a:solidFill>
                <a:latin typeface="Calibri"/>
                <a:cs typeface="Calibri"/>
              </a:rPr>
              <a:t>περιορισμένος.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063142" y="2468261"/>
            <a:ext cx="6906914" cy="3171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1800" spc="276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Ως αποτέλεσμα</a:t>
            </a:r>
            <a:r>
              <a:rPr sz="1800" spc="6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η </a:t>
            </a:r>
            <a:r>
              <a:rPr sz="1800" b="1" dirty="0">
                <a:solidFill>
                  <a:srgbClr val="0563C1"/>
                </a:solidFill>
                <a:latin typeface="Calibri"/>
                <a:cs typeface="Calibri"/>
              </a:rPr>
              <a:t>εγκυρότητα</a:t>
            </a:r>
            <a:r>
              <a:rPr sz="1800" b="1" spc="-10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000000"/>
                </a:solidFill>
                <a:latin typeface="Calibri"/>
                <a:cs typeface="Calibri"/>
              </a:rPr>
              <a:t>των</a:t>
            </a:r>
            <a:r>
              <a:rPr sz="1800" spc="4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αποτελεσμάτων</a:t>
            </a:r>
            <a:r>
              <a:rPr sz="1800" spc="7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0000"/>
                </a:solidFill>
                <a:latin typeface="Calibri"/>
                <a:cs typeface="Calibri"/>
              </a:rPr>
              <a:t>εξαρτάται από</a:t>
            </a:r>
            <a:r>
              <a:rPr sz="1800" b="1" spc="-4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000000"/>
                </a:solidFill>
                <a:latin typeface="Calibri"/>
                <a:cs typeface="Calibri"/>
              </a:rPr>
              <a:t>την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235354" y="2715149"/>
            <a:ext cx="4920157" cy="3171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197"/>
              </a:lnSpc>
              <a:spcBef>
                <a:spcPts val="0"/>
              </a:spcBef>
              <a:spcAft>
                <a:spcPts val="0"/>
              </a:spcAft>
            </a:pPr>
            <a:r>
              <a:rPr sz="1800" b="1" dirty="0">
                <a:solidFill>
                  <a:srgbClr val="000000"/>
                </a:solidFill>
                <a:latin typeface="Calibri"/>
                <a:cs typeface="Calibri"/>
              </a:rPr>
              <a:t>ειλικρίνεια</a:t>
            </a:r>
            <a:r>
              <a:rPr sz="1800" b="1" spc="-2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με</a:t>
            </a:r>
            <a:r>
              <a:rPr sz="1800" spc="2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spc="-16" dirty="0">
                <a:solidFill>
                  <a:srgbClr val="000000"/>
                </a:solidFill>
                <a:latin typeface="Calibri"/>
                <a:cs typeface="Calibri"/>
              </a:rPr>
              <a:t>την</a:t>
            </a:r>
            <a:r>
              <a:rPr sz="1800" spc="1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οποία</a:t>
            </a:r>
            <a:r>
              <a:rPr sz="1800" spc="1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απαντούν</a:t>
            </a:r>
            <a:r>
              <a:rPr sz="1800" spc="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οι</a:t>
            </a:r>
            <a:r>
              <a:rPr sz="1800" spc="2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000000"/>
                </a:solidFill>
                <a:latin typeface="Calibri"/>
                <a:cs typeface="Calibri"/>
              </a:rPr>
              <a:t>ερωτώμενοι.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20242" y="744208"/>
            <a:ext cx="6018793" cy="5496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8"/>
              </a:lnSpc>
              <a:spcBef>
                <a:spcPts val="0"/>
              </a:spcBef>
              <a:spcAft>
                <a:spcPts val="0"/>
              </a:spcAft>
            </a:pPr>
            <a:r>
              <a:rPr sz="3300" spc="-25" dirty="0">
                <a:solidFill>
                  <a:srgbClr val="000000"/>
                </a:solidFill>
                <a:latin typeface="Calibri Light"/>
                <a:cs typeface="Calibri Light"/>
              </a:rPr>
              <a:t>Σχεδιασμός</a:t>
            </a:r>
            <a:r>
              <a:rPr sz="3300" spc="-40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300" spc="-17" dirty="0">
                <a:solidFill>
                  <a:srgbClr val="000000"/>
                </a:solidFill>
                <a:latin typeface="Calibri Light"/>
                <a:cs typeface="Calibri Light"/>
              </a:rPr>
              <a:t>ενός</a:t>
            </a:r>
            <a:r>
              <a:rPr sz="3300" spc="-51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300" spc="-25" dirty="0">
                <a:solidFill>
                  <a:srgbClr val="000000"/>
                </a:solidFill>
                <a:latin typeface="Calibri Light"/>
                <a:cs typeface="Calibri Light"/>
              </a:rPr>
              <a:t>ερωτηματολογίου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75716" y="2015590"/>
            <a:ext cx="8115237" cy="1623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413"/>
              </a:lnSpc>
              <a:spcBef>
                <a:spcPts val="0"/>
              </a:spcBef>
              <a:spcAft>
                <a:spcPts val="0"/>
              </a:spcAft>
            </a:pPr>
            <a:r>
              <a:rPr sz="2800" spc="376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Οι ερωτήσεις</a:t>
            </a:r>
            <a:r>
              <a:rPr sz="2800" spc="1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πρέπει να</a:t>
            </a:r>
            <a:r>
              <a:rPr sz="2800" spc="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spc="-11" dirty="0">
                <a:solidFill>
                  <a:srgbClr val="000000"/>
                </a:solidFill>
                <a:latin typeface="Calibri"/>
                <a:cs typeface="Calibri"/>
              </a:rPr>
              <a:t>είναι</a:t>
            </a:r>
            <a:r>
              <a:rPr sz="2800" spc="1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spc="-16" dirty="0">
                <a:solidFill>
                  <a:srgbClr val="000000"/>
                </a:solidFill>
                <a:latin typeface="Calibri"/>
                <a:cs typeface="Calibri"/>
              </a:rPr>
              <a:t>κατάλληλα</a:t>
            </a:r>
          </a:p>
          <a:p>
            <a:pPr marL="172211" marR="0">
              <a:lnSpc>
                <a:spcPts val="3024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διατυπωμένες</a:t>
            </a:r>
            <a:r>
              <a:rPr sz="2800" spc="1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ώστε</a:t>
            </a:r>
            <a:r>
              <a:rPr sz="2800" spc="1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να</a:t>
            </a:r>
            <a:r>
              <a:rPr sz="2800" spc="1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γίνεται δυνατή</a:t>
            </a:r>
            <a:r>
              <a:rPr sz="2800" spc="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η</a:t>
            </a:r>
          </a:p>
          <a:p>
            <a:pPr marL="172211" marR="0">
              <a:lnSpc>
                <a:spcPts val="3023"/>
              </a:lnSpc>
              <a:spcBef>
                <a:spcPts val="50"/>
              </a:spcBef>
              <a:spcAft>
                <a:spcPts val="0"/>
              </a:spcAft>
            </a:pPr>
            <a:r>
              <a:rPr sz="2800" b="1" dirty="0">
                <a:solidFill>
                  <a:srgbClr val="000000"/>
                </a:solidFill>
                <a:latin typeface="Calibri"/>
                <a:cs typeface="Calibri"/>
              </a:rPr>
              <a:t>αντικειμενικότερη</a:t>
            </a:r>
            <a:r>
              <a:rPr sz="2800" b="1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b="1" spc="-12" dirty="0">
                <a:solidFill>
                  <a:srgbClr val="000000"/>
                </a:solidFill>
                <a:latin typeface="Calibri"/>
                <a:cs typeface="Calibri"/>
              </a:rPr>
              <a:t>συλλογή</a:t>
            </a:r>
            <a:r>
              <a:rPr sz="2800" b="1" spc="4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spc="-11" dirty="0">
                <a:solidFill>
                  <a:srgbClr val="000000"/>
                </a:solidFill>
                <a:latin typeface="Calibri"/>
                <a:cs typeface="Calibri"/>
              </a:rPr>
              <a:t>ποσοτικών</a:t>
            </a:r>
            <a:r>
              <a:rPr sz="2800" spc="2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spc="-43" dirty="0">
                <a:solidFill>
                  <a:srgbClr val="000000"/>
                </a:solidFill>
                <a:latin typeface="Calibri"/>
                <a:cs typeface="Calibri"/>
              </a:rPr>
              <a:t>και</a:t>
            </a:r>
            <a:r>
              <a:rPr sz="2800" spc="4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0000"/>
                </a:solidFill>
                <a:latin typeface="Calibri"/>
                <a:cs typeface="Calibri"/>
              </a:rPr>
              <a:t>ποιοτικών</a:t>
            </a:r>
          </a:p>
          <a:p>
            <a:pPr marL="172211" marR="0">
              <a:lnSpc>
                <a:spcPts val="302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δεδομένων.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18616" y="3610590"/>
            <a:ext cx="7800516" cy="106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29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400" spc="-82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Από</a:t>
            </a:r>
            <a:r>
              <a:rPr sz="2400" spc="-2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τη</a:t>
            </a:r>
            <a:r>
              <a:rPr sz="2400" spc="-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φύση </a:t>
            </a:r>
            <a:r>
              <a:rPr sz="2400" spc="-13" dirty="0">
                <a:solidFill>
                  <a:srgbClr val="000000"/>
                </a:solidFill>
                <a:latin typeface="Calibri"/>
                <a:cs typeface="Calibri"/>
              </a:rPr>
              <a:t>τους</a:t>
            </a:r>
            <a:r>
              <a:rPr sz="2400" spc="1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οι ερωτήσεις</a:t>
            </a:r>
            <a:r>
              <a:rPr sz="240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ποσοτικών</a:t>
            </a:r>
            <a:r>
              <a:rPr sz="240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δεδομένων</a:t>
            </a:r>
            <a:r>
              <a:rPr sz="2400" spc="1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είναι</a:t>
            </a:r>
          </a:p>
          <a:p>
            <a:pPr marL="172466" marR="0">
              <a:lnSpc>
                <a:spcPts val="2592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περισσότερο</a:t>
            </a:r>
            <a:r>
              <a:rPr sz="2400" b="1" spc="-2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ακριβείς από</a:t>
            </a:r>
            <a:r>
              <a:rPr sz="2400" b="1" spc="-1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αυτές</a:t>
            </a:r>
            <a:r>
              <a:rPr sz="2400" b="1" spc="-2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των</a:t>
            </a:r>
            <a:r>
              <a:rPr sz="2400" b="1" spc="-2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ποιοτικών</a:t>
            </a:r>
          </a:p>
          <a:p>
            <a:pPr marL="172466" marR="0">
              <a:lnSpc>
                <a:spcPts val="2591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δεδομένων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461770" y="4642078"/>
            <a:ext cx="7216003" cy="12396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413"/>
              </a:lnSpc>
              <a:spcBef>
                <a:spcPts val="0"/>
              </a:spcBef>
              <a:spcAft>
                <a:spcPts val="0"/>
              </a:spcAft>
            </a:pPr>
            <a:r>
              <a:rPr sz="2800" spc="376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Π.χ.</a:t>
            </a:r>
            <a:r>
              <a:rPr sz="2800" spc="2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οι λέξεις </a:t>
            </a:r>
            <a:r>
              <a:rPr sz="2800" spc="-21" dirty="0">
                <a:solidFill>
                  <a:srgbClr val="000000"/>
                </a:solidFill>
                <a:latin typeface="Calibri"/>
                <a:cs typeface="Calibri"/>
              </a:rPr>
              <a:t>«εύκολο»</a:t>
            </a:r>
            <a:r>
              <a:rPr sz="2800" spc="4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spc="-44" dirty="0">
                <a:solidFill>
                  <a:srgbClr val="000000"/>
                </a:solidFill>
                <a:latin typeface="Calibri"/>
                <a:cs typeface="Calibri"/>
              </a:rPr>
              <a:t>και</a:t>
            </a:r>
            <a:r>
              <a:rPr sz="2800" spc="4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spc="-20" dirty="0">
                <a:solidFill>
                  <a:srgbClr val="000000"/>
                </a:solidFill>
                <a:latin typeface="Calibri"/>
                <a:cs typeface="Calibri"/>
              </a:rPr>
              <a:t>«δύσκολο»</a:t>
            </a:r>
          </a:p>
          <a:p>
            <a:pPr marL="172212" marR="0">
              <a:lnSpc>
                <a:spcPts val="3023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αξιολογούνται </a:t>
            </a:r>
            <a:r>
              <a:rPr sz="2800" spc="-10" dirty="0">
                <a:solidFill>
                  <a:srgbClr val="000000"/>
                </a:solidFill>
                <a:latin typeface="Calibri"/>
                <a:cs typeface="Calibri"/>
              </a:rPr>
              <a:t>διαφορετικά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 από </a:t>
            </a:r>
            <a:r>
              <a:rPr sz="2800" spc="-30" dirty="0">
                <a:solidFill>
                  <a:srgbClr val="000000"/>
                </a:solidFill>
                <a:latin typeface="Calibri"/>
                <a:cs typeface="Calibri"/>
              </a:rPr>
              <a:t>κάθε</a:t>
            </a:r>
            <a:r>
              <a:rPr sz="2800" spc="3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έναν</a:t>
            </a:r>
            <a:r>
              <a:rPr sz="2800" spc="1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από</a:t>
            </a:r>
          </a:p>
          <a:p>
            <a:pPr marL="172212" marR="0">
              <a:lnSpc>
                <a:spcPts val="3023"/>
              </a:lnSpc>
              <a:spcBef>
                <a:spcPts val="50"/>
              </a:spcBef>
              <a:spcAft>
                <a:spcPts val="0"/>
              </a:spcAft>
            </a:pPr>
            <a:r>
              <a:rPr sz="2800" spc="-10" dirty="0">
                <a:solidFill>
                  <a:srgbClr val="000000"/>
                </a:solidFill>
                <a:latin typeface="Calibri"/>
                <a:cs typeface="Calibri"/>
              </a:rPr>
              <a:t>τους</a:t>
            </a:r>
            <a:r>
              <a:rPr sz="2800" spc="2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ερωτηθέντες.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20242" y="744208"/>
            <a:ext cx="6018793" cy="5496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028"/>
              </a:lnSpc>
              <a:spcBef>
                <a:spcPts val="0"/>
              </a:spcBef>
              <a:spcAft>
                <a:spcPts val="0"/>
              </a:spcAft>
            </a:pPr>
            <a:r>
              <a:rPr sz="3300" spc="-25" dirty="0">
                <a:solidFill>
                  <a:srgbClr val="000000"/>
                </a:solidFill>
                <a:latin typeface="Calibri Light"/>
                <a:cs typeface="Calibri Light"/>
              </a:rPr>
              <a:t>Σχεδιασμός</a:t>
            </a:r>
            <a:r>
              <a:rPr sz="3300" spc="-40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300" spc="-17" dirty="0">
                <a:solidFill>
                  <a:srgbClr val="000000"/>
                </a:solidFill>
                <a:latin typeface="Calibri Light"/>
                <a:cs typeface="Calibri Light"/>
              </a:rPr>
              <a:t>ενός</a:t>
            </a:r>
            <a:r>
              <a:rPr sz="3300" spc="-51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3300" spc="-25" dirty="0">
                <a:solidFill>
                  <a:srgbClr val="000000"/>
                </a:solidFill>
                <a:latin typeface="Calibri Light"/>
                <a:cs typeface="Calibri Light"/>
              </a:rPr>
              <a:t>ερωτηματολογίου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20242" y="1822895"/>
            <a:ext cx="7281817" cy="4719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416"/>
              </a:lnSpc>
              <a:spcBef>
                <a:spcPts val="0"/>
              </a:spcBef>
              <a:spcAft>
                <a:spcPts val="0"/>
              </a:spcAft>
            </a:pP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Η </a:t>
            </a:r>
            <a:r>
              <a:rPr sz="2800" spc="-29" dirty="0">
                <a:solidFill>
                  <a:srgbClr val="000000"/>
                </a:solidFill>
                <a:latin typeface="Calibri"/>
                <a:cs typeface="Calibri"/>
              </a:rPr>
              <a:t>κάθε</a:t>
            </a:r>
            <a:r>
              <a:rPr sz="2800" spc="2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ερώτηση</a:t>
            </a:r>
            <a:r>
              <a:rPr sz="2800" spc="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πρέπει</a:t>
            </a:r>
            <a:r>
              <a:rPr sz="2800" spc="-1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να</a:t>
            </a:r>
            <a:r>
              <a:rPr sz="2800" spc="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διατυπώνεται</a:t>
            </a:r>
            <a:r>
              <a:rPr sz="2800" spc="1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00"/>
                </a:solidFill>
                <a:latin typeface="Calibri"/>
                <a:cs typeface="Calibri"/>
              </a:rPr>
              <a:t>σωστά.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063142" y="2266168"/>
            <a:ext cx="7431551" cy="24359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29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400" spc="-8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Οι ερωτήσεις</a:t>
            </a:r>
            <a:r>
              <a:rPr sz="2400" spc="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που αφορούν</a:t>
            </a:r>
            <a:r>
              <a:rPr sz="2400" spc="1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spc="-12" dirty="0">
                <a:solidFill>
                  <a:srgbClr val="000000"/>
                </a:solidFill>
                <a:latin typeface="Calibri"/>
                <a:cs typeface="Calibri"/>
              </a:rPr>
              <a:t>ποσοτικά</a:t>
            </a:r>
            <a:r>
              <a:rPr sz="2400" spc="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δεδομένα πρέπει</a:t>
            </a:r>
          </a:p>
          <a:p>
            <a:pPr marL="172212" marR="0">
              <a:lnSpc>
                <a:spcPts val="2591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να </a:t>
            </a:r>
            <a:r>
              <a:rPr sz="2400" spc="-10" dirty="0">
                <a:solidFill>
                  <a:srgbClr val="000000"/>
                </a:solidFill>
                <a:latin typeface="Calibri"/>
                <a:cs typeface="Calibri"/>
              </a:rPr>
              <a:t>είναι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 συγκεκριμένες </a:t>
            </a:r>
            <a:r>
              <a:rPr sz="2400" spc="-36" dirty="0">
                <a:solidFill>
                  <a:srgbClr val="000000"/>
                </a:solidFill>
                <a:latin typeface="Calibri"/>
                <a:cs typeface="Calibri"/>
              </a:rPr>
              <a:t>και</a:t>
            </a:r>
            <a:r>
              <a:rPr sz="2400" spc="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να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περιέχουν</a:t>
            </a:r>
            <a:r>
              <a:rPr sz="2400" b="1" spc="-2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τις</a:t>
            </a:r>
            <a:r>
              <a:rPr sz="2400" b="1" spc="-1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μονάδες</a:t>
            </a:r>
          </a:p>
          <a:p>
            <a:pPr marL="172212" marR="0">
              <a:lnSpc>
                <a:spcPts val="2592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μέτρησης</a:t>
            </a:r>
            <a:r>
              <a:rPr sz="2400" b="1" spc="-36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για</a:t>
            </a:r>
            <a:r>
              <a:rPr sz="2400" spc="1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να αποφεύγεται</a:t>
            </a:r>
            <a:r>
              <a:rPr sz="240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οποιαδήποτε αμφιβολία</a:t>
            </a:r>
          </a:p>
          <a:p>
            <a:pPr marL="172212" marR="0">
              <a:lnSpc>
                <a:spcPts val="2591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που αφορά </a:t>
            </a:r>
            <a:r>
              <a:rPr sz="2400" spc="-27" dirty="0">
                <a:solidFill>
                  <a:srgbClr val="000000"/>
                </a:solidFill>
                <a:latin typeface="Calibri"/>
                <a:cs typeface="Calibri"/>
              </a:rPr>
              <a:t>την</a:t>
            </a:r>
            <a:r>
              <a:rPr sz="2400" spc="2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απάντηση.</a:t>
            </a:r>
          </a:p>
          <a:p>
            <a:pPr marL="0" marR="0">
              <a:lnSpc>
                <a:spcPts val="2929"/>
              </a:lnSpc>
              <a:spcBef>
                <a:spcPts val="59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400" spc="-8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Οι ερωτήσεις</a:t>
            </a:r>
            <a:r>
              <a:rPr sz="2400" spc="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που αφορούν</a:t>
            </a:r>
            <a:r>
              <a:rPr sz="2400" spc="1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spc="-11" dirty="0">
                <a:solidFill>
                  <a:srgbClr val="000000"/>
                </a:solidFill>
                <a:latin typeface="Calibri"/>
                <a:cs typeface="Calibri"/>
              </a:rPr>
              <a:t>ποιοτικά</a:t>
            </a:r>
            <a:r>
              <a:rPr sz="2400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δεδομένα </a:t>
            </a:r>
            <a:r>
              <a:rPr sz="2400" spc="-15" dirty="0">
                <a:solidFill>
                  <a:srgbClr val="000000"/>
                </a:solidFill>
                <a:latin typeface="Calibri"/>
                <a:cs typeface="Calibri"/>
              </a:rPr>
              <a:t>απαιτούν</a:t>
            </a:r>
          </a:p>
          <a:p>
            <a:pPr marL="172212" marR="0">
              <a:lnSpc>
                <a:spcPts val="2591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περισσότερο χρόνο για τις απαντήσεις </a:t>
            </a:r>
            <a:r>
              <a:rPr sz="2400" spc="-14" dirty="0">
                <a:solidFill>
                  <a:srgbClr val="000000"/>
                </a:solidFill>
                <a:latin typeface="Calibri"/>
                <a:cs typeface="Calibri"/>
              </a:rPr>
              <a:t>τους</a:t>
            </a:r>
            <a:r>
              <a:rPr sz="2400" spc="3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spc="-36" dirty="0">
                <a:solidFill>
                  <a:srgbClr val="000000"/>
                </a:solidFill>
                <a:latin typeface="Calibri"/>
                <a:cs typeface="Calibri"/>
              </a:rPr>
              <a:t>και</a:t>
            </a:r>
            <a:r>
              <a:rPr sz="2400" spc="1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0000"/>
                </a:solidFill>
                <a:latin typeface="Calibri"/>
                <a:cs typeface="Calibri"/>
              </a:rPr>
              <a:t>έτσι</a:t>
            </a:r>
          </a:p>
          <a:p>
            <a:pPr marL="172212" marR="0">
              <a:lnSpc>
                <a:spcPts val="2591"/>
              </a:lnSpc>
              <a:spcBef>
                <a:spcPts val="0"/>
              </a:spcBef>
              <a:spcAft>
                <a:spcPts val="0"/>
              </a:spcAft>
            </a:pPr>
            <a:r>
              <a:rPr sz="2400" spc="-10" dirty="0">
                <a:solidFill>
                  <a:srgbClr val="000000"/>
                </a:solidFill>
                <a:latin typeface="Calibri"/>
                <a:cs typeface="Calibri"/>
              </a:rPr>
              <a:t>υπάρχει</a:t>
            </a:r>
            <a:r>
              <a:rPr sz="2400" spc="1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περίπτωση να </a:t>
            </a:r>
            <a:r>
              <a:rPr sz="2400" spc="-14" dirty="0">
                <a:solidFill>
                  <a:srgbClr val="000000"/>
                </a:solidFill>
                <a:latin typeface="Calibri"/>
                <a:cs typeface="Calibri"/>
              </a:rPr>
              <a:t>κουράσουν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spc="-14" dirty="0">
                <a:solidFill>
                  <a:srgbClr val="000000"/>
                </a:solidFill>
                <a:latin typeface="Calibri"/>
                <a:cs typeface="Calibri"/>
              </a:rPr>
              <a:t>τον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 ερωτώμενο.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20242" y="684774"/>
            <a:ext cx="3497015" cy="6579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880"/>
              </a:lnSpc>
              <a:spcBef>
                <a:spcPts val="0"/>
              </a:spcBef>
              <a:spcAft>
                <a:spcPts val="0"/>
              </a:spcAft>
            </a:pPr>
            <a:r>
              <a:rPr sz="4000" spc="-21" dirty="0">
                <a:solidFill>
                  <a:srgbClr val="000000"/>
                </a:solidFill>
                <a:latin typeface="Calibri Light"/>
                <a:cs typeface="Calibri Light"/>
              </a:rPr>
              <a:t>Είδη</a:t>
            </a:r>
            <a:r>
              <a:rPr sz="4000" spc="-65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4000" spc="-34" dirty="0">
                <a:solidFill>
                  <a:srgbClr val="000000"/>
                </a:solidFill>
                <a:latin typeface="Calibri Light"/>
                <a:cs typeface="Calibri Light"/>
              </a:rPr>
              <a:t>ερωτήσεων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20242" y="1829632"/>
            <a:ext cx="7469354" cy="10692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32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400" spc="-8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Σε</a:t>
            </a:r>
            <a:r>
              <a:rPr sz="2400" b="1" spc="-1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γενικές</a:t>
            </a:r>
            <a:r>
              <a:rPr sz="2400" b="1" spc="1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γραμμές οι</a:t>
            </a:r>
            <a:r>
              <a:rPr sz="2400" b="1" spc="-1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ερωτήσεις</a:t>
            </a:r>
            <a:r>
              <a:rPr sz="2400" b="1" spc="-29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ενός</a:t>
            </a:r>
            <a:r>
              <a:rPr sz="2400" b="1" spc="-1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ερωτηματολογίου</a:t>
            </a:r>
          </a:p>
          <a:p>
            <a:pPr marL="172212" marR="0">
              <a:lnSpc>
                <a:spcPts val="2595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διακρίνονται</a:t>
            </a:r>
            <a:r>
              <a:rPr sz="2400" b="1" spc="-2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σε ερωτήσεις</a:t>
            </a:r>
            <a:r>
              <a:rPr sz="2400" b="1" spc="-2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«ανοικτού»</a:t>
            </a:r>
            <a:r>
              <a:rPr sz="2400" b="1" spc="-4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spc="-36" dirty="0">
                <a:solidFill>
                  <a:srgbClr val="000000"/>
                </a:solidFill>
                <a:latin typeface="Calibri"/>
                <a:cs typeface="Calibri"/>
              </a:rPr>
              <a:t>και</a:t>
            </a:r>
            <a:r>
              <a:rPr sz="2400" b="1" spc="2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«κλειστού»</a:t>
            </a:r>
          </a:p>
          <a:p>
            <a:pPr marL="172212" marR="0">
              <a:lnSpc>
                <a:spcPts val="2591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τύπου.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063142" y="2869672"/>
            <a:ext cx="7261829" cy="10687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29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400" spc="-8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«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Ανοικτού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»</a:t>
            </a:r>
            <a:r>
              <a:rPr sz="2400" spc="-4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τύπου ερωτήσεις είναι αυτές που</a:t>
            </a:r>
            <a:r>
              <a:rPr sz="2400" spc="-1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αφορούν</a:t>
            </a:r>
          </a:p>
          <a:p>
            <a:pPr marL="172212" marR="0">
              <a:lnSpc>
                <a:spcPts val="2592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αυθόρμητες</a:t>
            </a:r>
            <a:r>
              <a:rPr sz="2400" spc="2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απόψεις </a:t>
            </a:r>
            <a:r>
              <a:rPr sz="2400" spc="-19" dirty="0">
                <a:solidFill>
                  <a:srgbClr val="000000"/>
                </a:solidFill>
                <a:latin typeface="Calibri"/>
                <a:cs typeface="Calibri"/>
              </a:rPr>
              <a:t>των</a:t>
            </a:r>
            <a:r>
              <a:rPr sz="2400" spc="21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ερωτηθέντων</a:t>
            </a:r>
            <a:r>
              <a:rPr sz="2400" spc="1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spc="-35" dirty="0">
                <a:solidFill>
                  <a:srgbClr val="000000"/>
                </a:solidFill>
                <a:latin typeface="Calibri"/>
                <a:cs typeface="Calibri"/>
              </a:rPr>
              <a:t>και</a:t>
            </a:r>
            <a:r>
              <a:rPr sz="2400" spc="2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spc="-12" dirty="0">
                <a:solidFill>
                  <a:srgbClr val="000000"/>
                </a:solidFill>
                <a:latin typeface="Calibri"/>
                <a:cs typeface="Calibri"/>
              </a:rPr>
              <a:t>αφήνουν</a:t>
            </a:r>
          </a:p>
          <a:p>
            <a:pPr marL="172212" marR="0">
              <a:lnSpc>
                <a:spcPts val="2593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ελεύθερες</a:t>
            </a:r>
            <a:r>
              <a:rPr sz="2400" spc="-18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δυνατότητες για </a:t>
            </a:r>
            <a:r>
              <a:rPr sz="2400" spc="-27" dirty="0">
                <a:solidFill>
                  <a:srgbClr val="000000"/>
                </a:solidFill>
                <a:latin typeface="Calibri"/>
                <a:cs typeface="Calibri"/>
              </a:rPr>
              <a:t>την</a:t>
            </a:r>
            <a:r>
              <a:rPr sz="2400" spc="27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απάντηση.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063142" y="3907770"/>
            <a:ext cx="7425784" cy="4101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29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Arial"/>
                <a:cs typeface="Arial"/>
              </a:rPr>
              <a:t>•</a:t>
            </a:r>
            <a:r>
              <a:rPr sz="2400" spc="-8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«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Κλειστού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»</a:t>
            </a:r>
            <a:r>
              <a:rPr sz="240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τύπου είναι αυτές που</a:t>
            </a:r>
            <a:r>
              <a:rPr sz="2400" spc="-12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000000"/>
                </a:solidFill>
                <a:latin typeface="Calibri"/>
                <a:cs typeface="Calibri"/>
              </a:rPr>
              <a:t>έχουν</a:t>
            </a: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 τυποποιημένες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235354" y="4236664"/>
            <a:ext cx="1673454" cy="41054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932"/>
              </a:lnSpc>
              <a:spcBef>
                <a:spcPts val="0"/>
              </a:spcBef>
              <a:spcAft>
                <a:spcPts val="0"/>
              </a:spcAft>
            </a:pPr>
            <a:r>
              <a:rPr sz="2400" dirty="0">
                <a:solidFill>
                  <a:srgbClr val="000000"/>
                </a:solidFill>
                <a:latin typeface="Calibri"/>
                <a:cs typeface="Calibri"/>
              </a:rPr>
              <a:t>απαντήσεις.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</TotalTime>
  <Words>1128</Words>
  <Application>Microsoft Office PowerPoint</Application>
  <PresentationFormat>Προβολή στην οθόνη (4:3)</PresentationFormat>
  <Paragraphs>183</Paragraphs>
  <Slides>18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7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6" baseType="lpstr">
      <vt:lpstr>Arial</vt:lpstr>
      <vt:lpstr>Calibri</vt:lpstr>
      <vt:lpstr>Book Antiqua</vt:lpstr>
      <vt:lpstr>Wingdings 3</vt:lpstr>
      <vt:lpstr>Times New Roman</vt:lpstr>
      <vt:lpstr>Century Gothic</vt:lpstr>
      <vt:lpstr>Calibri Light</vt:lpstr>
      <vt:lpstr>Ιόν</vt:lpstr>
      <vt:lpstr>Το ερωτηματολόγιο ως ψυχομετρικό εργαλείο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creator>doc2pdf</dc:creator>
  <cp:lastModifiedBy>FRAGKOULIS IOSIF</cp:lastModifiedBy>
  <cp:revision>9</cp:revision>
  <dcterms:modified xsi:type="dcterms:W3CDTF">2025-03-13T08:47:19Z</dcterms:modified>
</cp:coreProperties>
</file>