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395" r:id="rId3"/>
    <p:sldId id="261" r:id="rId4"/>
    <p:sldId id="388" r:id="rId5"/>
    <p:sldId id="260" r:id="rId6"/>
    <p:sldId id="264" r:id="rId7"/>
    <p:sldId id="263" r:id="rId8"/>
    <p:sldId id="268" r:id="rId9"/>
    <p:sldId id="26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86" r:id="rId23"/>
    <p:sldId id="361" r:id="rId24"/>
    <p:sldId id="362" r:id="rId25"/>
    <p:sldId id="363" r:id="rId26"/>
    <p:sldId id="364" r:id="rId27"/>
    <p:sldId id="365" r:id="rId28"/>
    <p:sldId id="366" r:id="rId29"/>
    <p:sldId id="367" r:id="rId30"/>
    <p:sldId id="266" r:id="rId31"/>
    <p:sldId id="272" r:id="rId32"/>
    <p:sldId id="347" r:id="rId33"/>
    <p:sldId id="275" r:id="rId34"/>
    <p:sldId id="280" r:id="rId35"/>
    <p:sldId id="279" r:id="rId36"/>
    <p:sldId id="278" r:id="rId37"/>
    <p:sldId id="389" r:id="rId38"/>
    <p:sldId id="390" r:id="rId39"/>
    <p:sldId id="391" r:id="rId40"/>
    <p:sldId id="310" r:id="rId41"/>
    <p:sldId id="368" r:id="rId42"/>
    <p:sldId id="286" r:id="rId43"/>
    <p:sldId id="372" r:id="rId44"/>
    <p:sldId id="374" r:id="rId45"/>
    <p:sldId id="379" r:id="rId46"/>
    <p:sldId id="375" r:id="rId47"/>
    <p:sldId id="381" r:id="rId48"/>
    <p:sldId id="382" r:id="rId49"/>
    <p:sldId id="311" r:id="rId50"/>
    <p:sldId id="393" r:id="rId51"/>
    <p:sldId id="384" r:id="rId52"/>
    <p:sldId id="282" r:id="rId53"/>
    <p:sldId id="303" r:id="rId54"/>
    <p:sldId id="306" r:id="rId55"/>
    <p:sldId id="305" r:id="rId56"/>
    <p:sldId id="326" r:id="rId57"/>
    <p:sldId id="293" r:id="rId58"/>
    <p:sldId id="332" r:id="rId59"/>
    <p:sldId id="394" r:id="rId60"/>
    <p:sldId id="304" r:id="rId61"/>
    <p:sldId id="295" r:id="rId62"/>
    <p:sldId id="333" r:id="rId63"/>
    <p:sldId id="334" r:id="rId64"/>
    <p:sldId id="335" r:id="rId65"/>
    <p:sldId id="336" r:id="rId66"/>
    <p:sldId id="317" r:id="rId67"/>
    <p:sldId id="331" r:id="rId68"/>
    <p:sldId id="39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7" autoAdjust="0"/>
    <p:restoredTop sz="94660"/>
  </p:normalViewPr>
  <p:slideViewPr>
    <p:cSldViewPr snapToGrid="0">
      <p:cViewPr varScale="1">
        <p:scale>
          <a:sx n="110" d="100"/>
          <a:sy n="110"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3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9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0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9161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31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955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28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13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47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975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51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71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907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668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36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8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87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10/28/2020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736913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pfx3IcM8Pyw"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gehaZkV80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dsBPNiNeBE0&amp;t=172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6oIp9w1r6X0" TargetMode="External"/><Relationship Id="rId2" Type="http://schemas.openxmlformats.org/officeDocument/2006/relationships/hyperlink" Target="http://www.plantengineering.com/media-library/plantville-presented-by-siemens-industry/8f4c19b15c775a55c863a31899d19120.html?tx_ttnews%5bpointer%5d=1"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6114" y="-1149292"/>
            <a:ext cx="6582032" cy="3081713"/>
          </a:xfrm>
          <a:prstGeom prst="rect">
            <a:avLst/>
          </a:prstGeom>
        </p:spPr>
      </p:pic>
      <p:sp>
        <p:nvSpPr>
          <p:cNvPr id="3" name="Subtitle 2"/>
          <p:cNvSpPr>
            <a:spLocks noGrp="1"/>
          </p:cNvSpPr>
          <p:nvPr>
            <p:ph type="subTitle" idx="1"/>
          </p:nvPr>
        </p:nvSpPr>
        <p:spPr>
          <a:xfrm>
            <a:off x="1783138" y="1932421"/>
            <a:ext cx="8327983" cy="2709487"/>
          </a:xfrm>
        </p:spPr>
        <p:txBody>
          <a:bodyPr>
            <a:normAutofit/>
          </a:bodyPr>
          <a:lstStyle/>
          <a:p>
            <a:pPr algn="ctr"/>
            <a:br>
              <a:rPr lang="el-GR" b="1" dirty="0">
                <a:solidFill>
                  <a:schemeClr val="bg1"/>
                </a:solidFill>
                <a:latin typeface="Arial Black" panose="020B0A04020102020204" pitchFamily="34" charset="0"/>
                <a:cs typeface="Arial" panose="020B0604020202020204" pitchFamily="34" charset="0"/>
              </a:rPr>
            </a:br>
            <a:r>
              <a:rPr lang="en-US" b="1" dirty="0">
                <a:solidFill>
                  <a:schemeClr val="bg1"/>
                </a:solidFill>
                <a:latin typeface="Arial Black" panose="020B0A04020102020204" pitchFamily="34" charset="0"/>
                <a:cs typeface="Arial" panose="020B0604020202020204" pitchFamily="34" charset="0"/>
              </a:rPr>
              <a:t>Computer Games/Edutainment</a:t>
            </a:r>
            <a:endParaRPr lang="el-GR" b="1" dirty="0">
              <a:solidFill>
                <a:schemeClr val="bg1"/>
              </a:solidFill>
              <a:latin typeface="Arial Black" panose="020B0A04020102020204" pitchFamily="34" charset="0"/>
              <a:cs typeface="Arial" panose="020B0604020202020204" pitchFamily="34" charset="0"/>
            </a:endParaRPr>
          </a:p>
          <a:p>
            <a:pPr algn="ctr"/>
            <a:r>
              <a:rPr lang="el-GR" b="1" dirty="0">
                <a:solidFill>
                  <a:schemeClr val="bg1"/>
                </a:solidFill>
                <a:latin typeface="Arial Black" panose="020B0A04020102020204" pitchFamily="34" charset="0"/>
                <a:cs typeface="Arial" panose="020B0604020202020204" pitchFamily="34" charset="0"/>
              </a:rPr>
              <a:t>3</a:t>
            </a:r>
            <a:r>
              <a:rPr lang="el-GR" b="1" baseline="30000" dirty="0">
                <a:solidFill>
                  <a:schemeClr val="bg1"/>
                </a:solidFill>
                <a:latin typeface="Arial Black" panose="020B0A04020102020204" pitchFamily="34" charset="0"/>
                <a:cs typeface="Arial" panose="020B0604020202020204" pitchFamily="34" charset="0"/>
              </a:rPr>
              <a:t>η</a:t>
            </a:r>
            <a:r>
              <a:rPr lang="el-GR" b="1" dirty="0">
                <a:solidFill>
                  <a:schemeClr val="bg1"/>
                </a:solidFill>
                <a:latin typeface="Arial Black" panose="020B0A04020102020204" pitchFamily="34" charset="0"/>
                <a:cs typeface="Arial" panose="020B0604020202020204" pitchFamily="34" charset="0"/>
              </a:rPr>
              <a:t> Ενότητα</a:t>
            </a:r>
          </a:p>
          <a:p>
            <a:pPr algn="ctr"/>
            <a:r>
              <a:rPr lang="el-GR" b="1" dirty="0">
                <a:solidFill>
                  <a:schemeClr val="bg1"/>
                </a:solidFill>
                <a:latin typeface="Arial Black" panose="020B0A04020102020204" pitchFamily="34" charset="0"/>
                <a:cs typeface="Arial" panose="020B0604020202020204" pitchFamily="34" charset="0"/>
              </a:rPr>
              <a:t>Δρ. Νικόλαος Πέλλας </a:t>
            </a:r>
            <a:endParaRPr lang="en-US" b="1" dirty="0">
              <a:solidFill>
                <a:schemeClr val="bg1"/>
              </a:solidFill>
              <a:latin typeface="Arial Black" panose="020B0A04020102020204" pitchFamily="34" charset="0"/>
              <a:cs typeface="Arial" panose="020B0604020202020204" pitchFamily="34" charset="0"/>
            </a:endParaRPr>
          </a:p>
          <a:p>
            <a:pPr algn="ctr"/>
            <a:endParaRPr lang="en-US" b="1" dirty="0">
              <a:solidFill>
                <a:schemeClr val="bg1"/>
              </a:solidFill>
              <a:latin typeface="Arial Black" panose="020B0A04020102020204" pitchFamily="34" charset="0"/>
              <a:cs typeface="Arial" panose="020B06040202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8397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CC6211-837A-42FB-8292-26BDBF90F21E}"/>
              </a:ext>
            </a:extLst>
          </p:cNvPr>
          <p:cNvSpPr>
            <a:spLocks noGrp="1"/>
          </p:cNvSpPr>
          <p:nvPr>
            <p:ph type="title"/>
          </p:nvPr>
        </p:nvSpPr>
        <p:spPr>
          <a:xfrm>
            <a:off x="684213" y="685800"/>
            <a:ext cx="10058400" cy="689994"/>
          </a:xfrm>
        </p:spPr>
        <p:txBody>
          <a:bodyPr/>
          <a:lstStyle/>
          <a:p>
            <a:pPr algn="ctr"/>
            <a:r>
              <a:rPr lang="el-GR" b="1" dirty="0" err="1">
                <a:solidFill>
                  <a:schemeClr val="bg1"/>
                </a:solidFill>
              </a:rPr>
              <a:t>ΔομΗ</a:t>
            </a:r>
            <a:r>
              <a:rPr lang="el-GR" b="1" dirty="0">
                <a:solidFill>
                  <a:schemeClr val="bg1"/>
                </a:solidFill>
              </a:rPr>
              <a:t> των </a:t>
            </a:r>
            <a:r>
              <a:rPr lang="el-GR" b="1" dirty="0" err="1">
                <a:solidFill>
                  <a:schemeClr val="bg1"/>
                </a:solidFill>
              </a:rPr>
              <a:t>ηλεκτρονικΩν</a:t>
            </a:r>
            <a:r>
              <a:rPr lang="el-GR" b="1" dirty="0">
                <a:solidFill>
                  <a:schemeClr val="bg1"/>
                </a:solidFill>
              </a:rPr>
              <a:t> </a:t>
            </a:r>
            <a:r>
              <a:rPr lang="el-GR" b="1" dirty="0" err="1">
                <a:solidFill>
                  <a:schemeClr val="bg1"/>
                </a:solidFill>
              </a:rPr>
              <a:t>παιχνιδΙΩν</a:t>
            </a:r>
            <a:r>
              <a:rPr lang="el-GR" b="1" dirty="0">
                <a:solidFill>
                  <a:schemeClr val="bg1"/>
                </a:solidFill>
              </a:rPr>
              <a:t> </a:t>
            </a:r>
            <a:endParaRPr lang="en-US" dirty="0">
              <a:solidFill>
                <a:schemeClr val="bg1"/>
              </a:solidFill>
            </a:endParaRPr>
          </a:p>
        </p:txBody>
      </p:sp>
      <p:sp>
        <p:nvSpPr>
          <p:cNvPr id="7" name="Text Placeholder 6">
            <a:extLst>
              <a:ext uri="{FF2B5EF4-FFF2-40B4-BE49-F238E27FC236}">
                <a16:creationId xmlns:a16="http://schemas.microsoft.com/office/drawing/2014/main" id="{3D118363-F8B1-4D52-856D-92555F8CBD85}"/>
              </a:ext>
            </a:extLst>
          </p:cNvPr>
          <p:cNvSpPr>
            <a:spLocks noGrp="1"/>
          </p:cNvSpPr>
          <p:nvPr>
            <p:ph type="body" idx="1"/>
          </p:nvPr>
        </p:nvSpPr>
        <p:spPr>
          <a:xfrm>
            <a:off x="684211" y="1543574"/>
            <a:ext cx="9843971" cy="4450826"/>
          </a:xfrm>
        </p:spPr>
        <p:txBody>
          <a:bodyPr>
            <a:normAutofit/>
          </a:bodyPr>
          <a:lstStyle/>
          <a:p>
            <a:r>
              <a:rPr lang="en-US" b="1" i="1" dirty="0">
                <a:solidFill>
                  <a:schemeClr val="bg1"/>
                </a:solidFill>
              </a:rPr>
              <a:t>1. </a:t>
            </a:r>
            <a:r>
              <a:rPr lang="el-GR" b="1" i="1" dirty="0">
                <a:solidFill>
                  <a:schemeClr val="bg1"/>
                </a:solidFill>
              </a:rPr>
              <a:t>Κανόνες</a:t>
            </a:r>
            <a:r>
              <a:rPr lang="el-GR" b="1" dirty="0">
                <a:solidFill>
                  <a:schemeClr val="bg1"/>
                </a:solidFill>
              </a:rPr>
              <a:t>: </a:t>
            </a:r>
            <a:r>
              <a:rPr lang="el-GR" dirty="0">
                <a:solidFill>
                  <a:schemeClr val="bg1"/>
                </a:solidFill>
              </a:rPr>
              <a:t>Οι κανόνες ενός παιχνιδιού θέτουν όρια και μας αναγκάζουν να χρησιμοποιήσουμε συγκεκριμένες οδούς, ενώ το καθιστούν δίκαιο και προκαλούν το ενδιαφέρον του παίχτη. </a:t>
            </a:r>
          </a:p>
          <a:p>
            <a:r>
              <a:rPr lang="en-US" b="1" i="1" dirty="0">
                <a:solidFill>
                  <a:schemeClr val="bg1"/>
                </a:solidFill>
              </a:rPr>
              <a:t>2. </a:t>
            </a:r>
            <a:r>
              <a:rPr lang="el-GR" b="1" i="1" dirty="0">
                <a:solidFill>
                  <a:schemeClr val="bg1"/>
                </a:solidFill>
              </a:rPr>
              <a:t>Σκοποί και στόχοι</a:t>
            </a:r>
            <a:r>
              <a:rPr lang="el-GR" b="1" dirty="0">
                <a:solidFill>
                  <a:schemeClr val="bg1"/>
                </a:solidFill>
              </a:rPr>
              <a:t>:</a:t>
            </a:r>
            <a:r>
              <a:rPr lang="el-GR" dirty="0">
                <a:solidFill>
                  <a:schemeClr val="bg1"/>
                </a:solidFill>
              </a:rPr>
              <a:t> Οι σκοποί και οι στόχοι αποτελούν την κινητήρια δύναμη του παίχτη και υλοποιούνται μέσω της τήρησης των κανόνων. Πρόκειται για ένα σημαντικό στοιχείο του παιχνιδιού, καθώς ως είδος είμαστε "προγραμματισμένοι" να επιδιώκουμε την επίτευξή τους. </a:t>
            </a:r>
          </a:p>
          <a:p>
            <a:r>
              <a:rPr lang="en-US" b="1" i="1" dirty="0">
                <a:solidFill>
                  <a:schemeClr val="bg1"/>
                </a:solidFill>
              </a:rPr>
              <a:t>3. </a:t>
            </a:r>
            <a:r>
              <a:rPr lang="el-GR" b="1" i="1" dirty="0">
                <a:solidFill>
                  <a:schemeClr val="bg1"/>
                </a:solidFill>
              </a:rPr>
              <a:t>Έκβαση και ανάδραση</a:t>
            </a:r>
            <a:r>
              <a:rPr lang="el-GR" b="1" dirty="0">
                <a:solidFill>
                  <a:schemeClr val="bg1"/>
                </a:solidFill>
              </a:rPr>
              <a:t>: </a:t>
            </a:r>
            <a:r>
              <a:rPr lang="el-GR" dirty="0">
                <a:solidFill>
                  <a:schemeClr val="bg1"/>
                </a:solidFill>
              </a:rPr>
              <a:t>Η έκβαση και η ανάδραση βοηθούν τους παίχτες να παρακολουθήσουν την πρόοδο και την επίτευξη των στόχων τους. Για να επιτευχθεί η ανάδραση ο παίχτης πρέπει να καταφέρει να μεταβάλει στοιχεία του παιχνιδιού μέσα από τις ενέργειές του. Η ανάδραση μπορεί να είναι άμεση (ο παίκτης βλέπει άμεσα το αποτέλεσμα των ενεργειών του), έμμεση (ο παίκτης λαμβάνει ανατροφοδότηση μέσω τρίτων ή με χρονική υστέρηση). </a:t>
            </a:r>
          </a:p>
        </p:txBody>
      </p:sp>
    </p:spTree>
    <p:extLst>
      <p:ext uri="{BB962C8B-B14F-4D97-AF65-F5344CB8AC3E}">
        <p14:creationId xmlns:p14="http://schemas.microsoft.com/office/powerpoint/2010/main" val="119937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118363-F8B1-4D52-856D-92555F8CBD85}"/>
              </a:ext>
            </a:extLst>
          </p:cNvPr>
          <p:cNvSpPr>
            <a:spLocks noGrp="1"/>
          </p:cNvSpPr>
          <p:nvPr>
            <p:ph type="body" idx="1"/>
          </p:nvPr>
        </p:nvSpPr>
        <p:spPr>
          <a:xfrm>
            <a:off x="684211" y="293615"/>
            <a:ext cx="10229866" cy="5700785"/>
          </a:xfrm>
        </p:spPr>
        <p:txBody>
          <a:bodyPr>
            <a:normAutofit/>
          </a:bodyPr>
          <a:lstStyle/>
          <a:p>
            <a:r>
              <a:rPr lang="en-US" b="1" i="1" dirty="0">
                <a:solidFill>
                  <a:schemeClr val="bg1"/>
                </a:solidFill>
              </a:rPr>
              <a:t>4. </a:t>
            </a:r>
            <a:r>
              <a:rPr lang="el-GR" b="1" i="1" dirty="0">
                <a:solidFill>
                  <a:schemeClr val="bg1"/>
                </a:solidFill>
              </a:rPr>
              <a:t>Σύγκρουση/ανταγωνισμός/πρόκληση/αντιπαράθεση</a:t>
            </a:r>
            <a:r>
              <a:rPr lang="el-GR" b="1" dirty="0">
                <a:solidFill>
                  <a:schemeClr val="bg1"/>
                </a:solidFill>
              </a:rPr>
              <a:t>: </a:t>
            </a:r>
            <a:r>
              <a:rPr lang="el-GR" dirty="0">
                <a:solidFill>
                  <a:schemeClr val="bg1"/>
                </a:solidFill>
              </a:rPr>
              <a:t>Η σύγκρουση, ο ανταγωνισμός, η πρόκληση και η αντιπαράθεση είναι τα χαρακτηριστικά του παιχνιδιού που παρουσιάζονται στον χρήστη ως καταστάσεις που πρέπει να αντιμετωπίσει στην προσπάθειά του να επιλύσει προβλήματα και να φτάσει στο στόχο του. </a:t>
            </a:r>
          </a:p>
          <a:p>
            <a:r>
              <a:rPr lang="en-US" b="1" i="1" dirty="0">
                <a:solidFill>
                  <a:schemeClr val="bg1"/>
                </a:solidFill>
              </a:rPr>
              <a:t>5. </a:t>
            </a:r>
            <a:r>
              <a:rPr lang="el-GR" b="1" i="1" dirty="0">
                <a:solidFill>
                  <a:schemeClr val="bg1"/>
                </a:solidFill>
              </a:rPr>
              <a:t>Διάδραση</a:t>
            </a:r>
            <a:r>
              <a:rPr lang="el-GR" b="1" dirty="0">
                <a:solidFill>
                  <a:schemeClr val="bg1"/>
                </a:solidFill>
              </a:rPr>
              <a:t>: </a:t>
            </a:r>
            <a:r>
              <a:rPr lang="el-GR" dirty="0">
                <a:solidFill>
                  <a:schemeClr val="bg1"/>
                </a:solidFill>
              </a:rPr>
              <a:t>Η διάδραση επιτυγχάνεται σε δύο επίπεδα και αφορά στη σχέση του παίχτη με τον ηλεκτρονικό υπολογιστή και στη σχέση του παίχτη με τους άλλους παίχτες (κοινωνικός χαρακτήρας παιχνιδιών). </a:t>
            </a:r>
          </a:p>
          <a:p>
            <a:r>
              <a:rPr lang="en-US" b="1" i="1" dirty="0">
                <a:solidFill>
                  <a:schemeClr val="bg1"/>
                </a:solidFill>
              </a:rPr>
              <a:t>6. </a:t>
            </a:r>
            <a:r>
              <a:rPr lang="el-GR" b="1" i="1" dirty="0">
                <a:solidFill>
                  <a:schemeClr val="bg1"/>
                </a:solidFill>
              </a:rPr>
              <a:t>Σενάριο</a:t>
            </a:r>
            <a:r>
              <a:rPr lang="el-GR" b="1" dirty="0">
                <a:solidFill>
                  <a:schemeClr val="bg1"/>
                </a:solidFill>
              </a:rPr>
              <a:t>: </a:t>
            </a:r>
            <a:r>
              <a:rPr lang="el-GR" dirty="0">
                <a:solidFill>
                  <a:schemeClr val="bg1"/>
                </a:solidFill>
              </a:rPr>
              <a:t>Τέλος, το σενάριο εμπεριέχεται σε κάθε παιχνίδι και αναφέρεται σε κάποιο θέμα, αφηρημένο ή συγκεκριμένο, άμεσο ή έμμεσο και περιλαμβάνει όλα τα αφηγηματικά στοιχεία του παιχνιδιού. Εμπεριέχει το στοιχείο της φαντασίας, το οποίο είναι σημαντική παράμετρος καθορισμού της ταυτότητας ενός παιχνιδιού. </a:t>
            </a:r>
            <a:endParaRPr lang="en-US" dirty="0">
              <a:solidFill>
                <a:schemeClr val="bg1"/>
              </a:solidFill>
            </a:endParaRPr>
          </a:p>
        </p:txBody>
      </p:sp>
    </p:spTree>
    <p:extLst>
      <p:ext uri="{BB962C8B-B14F-4D97-AF65-F5344CB8AC3E}">
        <p14:creationId xmlns:p14="http://schemas.microsoft.com/office/powerpoint/2010/main" val="310169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404A-E8FA-4F15-B3D8-95BF3256602D}"/>
              </a:ext>
            </a:extLst>
          </p:cNvPr>
          <p:cNvSpPr>
            <a:spLocks noGrp="1"/>
          </p:cNvSpPr>
          <p:nvPr>
            <p:ph type="title"/>
          </p:nvPr>
        </p:nvSpPr>
        <p:spPr>
          <a:xfrm>
            <a:off x="684211" y="274273"/>
            <a:ext cx="10204697" cy="589327"/>
          </a:xfrm>
        </p:spPr>
        <p:txBody>
          <a:bodyPr>
            <a:normAutofit fontScale="90000"/>
          </a:bodyPr>
          <a:lstStyle/>
          <a:p>
            <a:r>
              <a:rPr lang="el-GR" b="1" dirty="0">
                <a:solidFill>
                  <a:schemeClr val="bg1"/>
                </a:solidFill>
              </a:rPr>
              <a:t>ΜΗΧΑΝΙΚΗ ΤΟΥ ΠΑΙΧΝΙΔΙΟΥ (</a:t>
            </a:r>
            <a:r>
              <a:rPr lang="en-US" b="1" dirty="0">
                <a:solidFill>
                  <a:schemeClr val="bg1"/>
                </a:solidFill>
              </a:rPr>
              <a:t>Core/Game Mechanics</a:t>
            </a:r>
            <a:r>
              <a:rPr lang="el-GR" b="1" dirty="0">
                <a:solidFill>
                  <a:schemeClr val="bg1"/>
                </a:solidFill>
              </a:rPr>
              <a:t>)</a:t>
            </a:r>
            <a:r>
              <a:rPr lang="en-US" b="1" dirty="0">
                <a:solidFill>
                  <a:schemeClr val="bg1"/>
                </a:solidFill>
              </a:rPr>
              <a:t> </a:t>
            </a:r>
            <a:endParaRPr lang="en-US" dirty="0">
              <a:solidFill>
                <a:schemeClr val="bg1"/>
              </a:solidFill>
            </a:endParaRPr>
          </a:p>
        </p:txBody>
      </p:sp>
      <p:sp>
        <p:nvSpPr>
          <p:cNvPr id="3" name="Text Placeholder 2">
            <a:extLst>
              <a:ext uri="{FF2B5EF4-FFF2-40B4-BE49-F238E27FC236}">
                <a16:creationId xmlns:a16="http://schemas.microsoft.com/office/drawing/2014/main" id="{75AD68CF-885E-48CC-A102-B64820B126CC}"/>
              </a:ext>
            </a:extLst>
          </p:cNvPr>
          <p:cNvSpPr>
            <a:spLocks noGrp="1"/>
          </p:cNvSpPr>
          <p:nvPr>
            <p:ph type="body" idx="1"/>
          </p:nvPr>
        </p:nvSpPr>
        <p:spPr>
          <a:xfrm>
            <a:off x="684211" y="863600"/>
            <a:ext cx="11278489" cy="5289725"/>
          </a:xfrm>
        </p:spPr>
        <p:txBody>
          <a:bodyPr>
            <a:normAutofit fontScale="92500"/>
          </a:bodyPr>
          <a:lstStyle/>
          <a:p>
            <a:r>
              <a:rPr lang="el-GR" dirty="0">
                <a:solidFill>
                  <a:schemeClr val="bg1"/>
                </a:solidFill>
              </a:rPr>
              <a:t>α)Τη </a:t>
            </a:r>
            <a:r>
              <a:rPr lang="el-GR" b="1" dirty="0">
                <a:solidFill>
                  <a:schemeClr val="bg1"/>
                </a:solidFill>
              </a:rPr>
              <a:t>διεπαφή παιχνιδιού-χρήστη </a:t>
            </a:r>
            <a:r>
              <a:rPr lang="el-GR" dirty="0">
                <a:solidFill>
                  <a:schemeClr val="bg1"/>
                </a:solidFill>
              </a:rPr>
              <a:t>και τις ενέργειες που μπορεί/επιτρέπεται να κάνει ο χρήστης παίζοντας το παιχνίδι, και β) μηχανισμοί λειτουργίας του παιχνιδιού (</a:t>
            </a:r>
            <a:r>
              <a:rPr lang="el-GR" dirty="0" err="1">
                <a:solidFill>
                  <a:schemeClr val="bg1"/>
                </a:solidFill>
              </a:rPr>
              <a:t>Game</a:t>
            </a:r>
            <a:r>
              <a:rPr lang="el-GR" dirty="0">
                <a:solidFill>
                  <a:schemeClr val="bg1"/>
                </a:solidFill>
              </a:rPr>
              <a:t> </a:t>
            </a:r>
            <a:r>
              <a:rPr lang="el-GR" dirty="0" err="1">
                <a:solidFill>
                  <a:schemeClr val="bg1"/>
                </a:solidFill>
              </a:rPr>
              <a:t>Mechanics</a:t>
            </a:r>
            <a:r>
              <a:rPr lang="el-GR" dirty="0">
                <a:solidFill>
                  <a:schemeClr val="bg1"/>
                </a:solidFill>
              </a:rPr>
              <a:t>). </a:t>
            </a:r>
            <a:endParaRPr lang="en-US" dirty="0">
              <a:solidFill>
                <a:schemeClr val="bg1"/>
              </a:solidFill>
            </a:endParaRPr>
          </a:p>
          <a:p>
            <a:r>
              <a:rPr lang="el-GR" dirty="0">
                <a:solidFill>
                  <a:schemeClr val="bg1"/>
                </a:solidFill>
              </a:rPr>
              <a:t>Η διεπαφή χρήστη και παιχνιδιού έχει έναν πιο σύνθετο ρόλο σε σχέση με άλλα λογισμικά, γιατί δεν επιδιώκει μόνο να εξυπηρετήσει τον χρήστη, αλλά και να τον ψυχαγωγήσει. Η διεπαφή μετατρέπει τις προκλήσεις που παράγονται από τα </a:t>
            </a:r>
            <a:r>
              <a:rPr lang="el-GR" dirty="0" err="1">
                <a:solidFill>
                  <a:schemeClr val="bg1"/>
                </a:solidFill>
              </a:rPr>
              <a:t>core</a:t>
            </a:r>
            <a:r>
              <a:rPr lang="el-GR" dirty="0">
                <a:solidFill>
                  <a:schemeClr val="bg1"/>
                </a:solidFill>
              </a:rPr>
              <a:t> </a:t>
            </a:r>
            <a:r>
              <a:rPr lang="el-GR" dirty="0" err="1">
                <a:solidFill>
                  <a:schemeClr val="bg1"/>
                </a:solidFill>
              </a:rPr>
              <a:t>mechanics</a:t>
            </a:r>
            <a:r>
              <a:rPr lang="el-GR" dirty="0">
                <a:solidFill>
                  <a:schemeClr val="bg1"/>
                </a:solidFill>
              </a:rPr>
              <a:t>, σε γραφικά ήχο και σε χειρισμό των συσκευών εισόδου (πληκτρολόγιο, ποντίκι, </a:t>
            </a:r>
            <a:r>
              <a:rPr lang="el-GR" dirty="0" err="1">
                <a:solidFill>
                  <a:schemeClr val="bg1"/>
                </a:solidFill>
              </a:rPr>
              <a:t>κτλ</a:t>
            </a:r>
            <a:r>
              <a:rPr lang="el-GR" dirty="0">
                <a:solidFill>
                  <a:schemeClr val="bg1"/>
                </a:solidFill>
              </a:rPr>
              <a:t>). Λόγω του διαμεσολαβητικού της χαρακτήρα, η διεπαφή χρήστη των παιχνιδιών αναφέρεται συχνά ως αναπαραστατικό επίπεδο. </a:t>
            </a:r>
          </a:p>
          <a:p>
            <a:r>
              <a:rPr lang="el-GR" dirty="0">
                <a:solidFill>
                  <a:schemeClr val="bg1"/>
                </a:solidFill>
              </a:rPr>
              <a:t>Τα </a:t>
            </a:r>
            <a:r>
              <a:rPr lang="el-GR" dirty="0" err="1">
                <a:solidFill>
                  <a:schemeClr val="bg1"/>
                </a:solidFill>
              </a:rPr>
              <a:t>core</a:t>
            </a:r>
            <a:r>
              <a:rPr lang="el-GR" dirty="0">
                <a:solidFill>
                  <a:schemeClr val="bg1"/>
                </a:solidFill>
              </a:rPr>
              <a:t>/</a:t>
            </a:r>
            <a:r>
              <a:rPr lang="el-GR" dirty="0" err="1">
                <a:solidFill>
                  <a:schemeClr val="bg1"/>
                </a:solidFill>
              </a:rPr>
              <a:t>game</a:t>
            </a:r>
            <a:r>
              <a:rPr lang="el-GR" dirty="0">
                <a:solidFill>
                  <a:schemeClr val="bg1"/>
                </a:solidFill>
              </a:rPr>
              <a:t> </a:t>
            </a:r>
            <a:r>
              <a:rPr lang="el-GR" dirty="0" err="1">
                <a:solidFill>
                  <a:schemeClr val="bg1"/>
                </a:solidFill>
              </a:rPr>
              <a:t>mechanics</a:t>
            </a:r>
            <a:r>
              <a:rPr lang="el-GR" dirty="0">
                <a:solidFill>
                  <a:schemeClr val="bg1"/>
                </a:solidFill>
              </a:rPr>
              <a:t> είναι μια σύνθετη έννοια. Στη βάση τους είναι αλγόριθμοι που υλοποιούν τους γενικούς κανόνες του παιχνιδιού, που με τη σειρά τους αποτελούν τη βάση πάνω στην οποία υλοποιείται το λογισμικό του παιχνιδιού. </a:t>
            </a:r>
            <a:endParaRPr lang="en-US" dirty="0">
              <a:solidFill>
                <a:schemeClr val="bg1"/>
              </a:solidFill>
            </a:endParaRPr>
          </a:p>
          <a:p>
            <a:r>
              <a:rPr lang="el-GR" dirty="0">
                <a:solidFill>
                  <a:schemeClr val="bg1"/>
                </a:solidFill>
              </a:rPr>
              <a:t>Η σύνθεση </a:t>
            </a:r>
            <a:r>
              <a:rPr lang="el-GR" dirty="0" err="1">
                <a:solidFill>
                  <a:schemeClr val="bg1"/>
                </a:solidFill>
              </a:rPr>
              <a:t>core</a:t>
            </a:r>
            <a:r>
              <a:rPr lang="el-GR" dirty="0">
                <a:solidFill>
                  <a:schemeClr val="bg1"/>
                </a:solidFill>
              </a:rPr>
              <a:t> </a:t>
            </a:r>
            <a:r>
              <a:rPr lang="el-GR" dirty="0" err="1">
                <a:solidFill>
                  <a:schemeClr val="bg1"/>
                </a:solidFill>
              </a:rPr>
              <a:t>mechanics</a:t>
            </a:r>
            <a:r>
              <a:rPr lang="el-GR" dirty="0">
                <a:solidFill>
                  <a:schemeClr val="bg1"/>
                </a:solidFill>
              </a:rPr>
              <a:t> μέσα σε ένα παιχνίδι καθορίζει την </a:t>
            </a:r>
            <a:r>
              <a:rPr lang="el-GR" b="1" dirty="0">
                <a:solidFill>
                  <a:schemeClr val="bg1"/>
                </a:solidFill>
              </a:rPr>
              <a:t>πολυπλοκότητα του παιχνιδιού</a:t>
            </a:r>
            <a:r>
              <a:rPr lang="el-GR" dirty="0">
                <a:solidFill>
                  <a:schemeClr val="bg1"/>
                </a:solidFill>
              </a:rPr>
              <a:t>, αλλά και το επίπεδο αλληλεπίδρασης του παίκτη με το παιχνίδι. Σε συνδυασμό με το περιβάλλον του παιχνιδιού και τη χρήση των πόρων του, καθορίζουν την ισορροπία του παιχνιδιού (</a:t>
            </a:r>
            <a:r>
              <a:rPr lang="el-GR" dirty="0" err="1">
                <a:solidFill>
                  <a:schemeClr val="bg1"/>
                </a:solidFill>
              </a:rPr>
              <a:t>game</a:t>
            </a:r>
            <a:r>
              <a:rPr lang="el-GR" dirty="0">
                <a:solidFill>
                  <a:schemeClr val="bg1"/>
                </a:solidFill>
              </a:rPr>
              <a:t> </a:t>
            </a:r>
            <a:r>
              <a:rPr lang="el-GR" dirty="0" err="1">
                <a:solidFill>
                  <a:schemeClr val="bg1"/>
                </a:solidFill>
              </a:rPr>
              <a:t>balance</a:t>
            </a:r>
            <a:r>
              <a:rPr lang="el-GR" dirty="0">
                <a:solidFill>
                  <a:schemeClr val="bg1"/>
                </a:solidFill>
              </a:rPr>
              <a:t>). </a:t>
            </a:r>
            <a:endParaRPr lang="en-US" dirty="0">
              <a:solidFill>
                <a:schemeClr val="bg1"/>
              </a:solidFill>
            </a:endParaRPr>
          </a:p>
          <a:p>
            <a:r>
              <a:rPr lang="el-GR" dirty="0">
                <a:solidFill>
                  <a:schemeClr val="bg1"/>
                </a:solidFill>
              </a:rPr>
              <a:t>Η πολυπλοκότητα των </a:t>
            </a:r>
            <a:r>
              <a:rPr lang="el-GR" dirty="0" err="1">
                <a:solidFill>
                  <a:schemeClr val="bg1"/>
                </a:solidFill>
              </a:rPr>
              <a:t>game</a:t>
            </a:r>
            <a:r>
              <a:rPr lang="el-GR" dirty="0">
                <a:solidFill>
                  <a:schemeClr val="bg1"/>
                </a:solidFill>
              </a:rPr>
              <a:t> </a:t>
            </a:r>
            <a:r>
              <a:rPr lang="el-GR" dirty="0" err="1">
                <a:solidFill>
                  <a:schemeClr val="bg1"/>
                </a:solidFill>
              </a:rPr>
              <a:t>mechanics</a:t>
            </a:r>
            <a:r>
              <a:rPr lang="el-GR" dirty="0">
                <a:solidFill>
                  <a:schemeClr val="bg1"/>
                </a:solidFill>
              </a:rPr>
              <a:t> </a:t>
            </a:r>
            <a:r>
              <a:rPr lang="el-GR" b="1" dirty="0">
                <a:solidFill>
                  <a:schemeClr val="bg1"/>
                </a:solidFill>
              </a:rPr>
              <a:t>δεν πρέπει να συγχέεται με το βάθος του παιχνιδιού ή τον ρεαλισμό του.</a:t>
            </a:r>
            <a:r>
              <a:rPr lang="el-GR"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08698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B1CF-0CE7-4B33-85D5-7C85966CFA9F}"/>
              </a:ext>
            </a:extLst>
          </p:cNvPr>
          <p:cNvSpPr>
            <a:spLocks noGrp="1"/>
          </p:cNvSpPr>
          <p:nvPr>
            <p:ph type="title"/>
          </p:nvPr>
        </p:nvSpPr>
        <p:spPr>
          <a:xfrm>
            <a:off x="684211" y="207628"/>
            <a:ext cx="10058400" cy="874552"/>
          </a:xfrm>
        </p:spPr>
        <p:txBody>
          <a:bodyPr/>
          <a:lstStyle/>
          <a:p>
            <a:pPr algn="ctr"/>
            <a:r>
              <a:rPr lang="el-GR" dirty="0" err="1">
                <a:solidFill>
                  <a:schemeClr val="bg1"/>
                </a:solidFill>
              </a:rPr>
              <a:t>ΒασικΕς</a:t>
            </a:r>
            <a:r>
              <a:rPr lang="el-GR" dirty="0">
                <a:solidFill>
                  <a:schemeClr val="bg1"/>
                </a:solidFill>
              </a:rPr>
              <a:t> </a:t>
            </a:r>
            <a:r>
              <a:rPr lang="el-GR" dirty="0" err="1">
                <a:solidFill>
                  <a:schemeClr val="bg1"/>
                </a:solidFill>
              </a:rPr>
              <a:t>κατηγορΙες</a:t>
            </a:r>
            <a:r>
              <a:rPr lang="el-GR" dirty="0">
                <a:solidFill>
                  <a:schemeClr val="bg1"/>
                </a:solidFill>
              </a:rPr>
              <a:t> </a:t>
            </a:r>
            <a:r>
              <a:rPr lang="en-US" dirty="0">
                <a:solidFill>
                  <a:schemeClr val="bg1"/>
                </a:solidFill>
              </a:rPr>
              <a:t>game mechanics </a:t>
            </a:r>
          </a:p>
        </p:txBody>
      </p:sp>
      <p:sp>
        <p:nvSpPr>
          <p:cNvPr id="3" name="Text Placeholder 2">
            <a:extLst>
              <a:ext uri="{FF2B5EF4-FFF2-40B4-BE49-F238E27FC236}">
                <a16:creationId xmlns:a16="http://schemas.microsoft.com/office/drawing/2014/main" id="{7361B12E-DFF0-46D4-A1B2-83A3B9D514E0}"/>
              </a:ext>
            </a:extLst>
          </p:cNvPr>
          <p:cNvSpPr>
            <a:spLocks noGrp="1"/>
          </p:cNvSpPr>
          <p:nvPr>
            <p:ph type="body" idx="1"/>
          </p:nvPr>
        </p:nvSpPr>
        <p:spPr>
          <a:xfrm>
            <a:off x="684211" y="1409350"/>
            <a:ext cx="10666093" cy="4585050"/>
          </a:xfrm>
        </p:spPr>
        <p:txBody>
          <a:bodyPr>
            <a:normAutofit fontScale="92500" lnSpcReduction="10000"/>
          </a:bodyPr>
          <a:lstStyle/>
          <a:p>
            <a:r>
              <a:rPr lang="en-US" b="1" dirty="0">
                <a:solidFill>
                  <a:schemeClr val="bg1"/>
                </a:solidFill>
              </a:rPr>
              <a:t>1. </a:t>
            </a:r>
            <a:r>
              <a:rPr lang="el-GR" b="1" dirty="0">
                <a:solidFill>
                  <a:schemeClr val="bg1"/>
                </a:solidFill>
              </a:rPr>
              <a:t>Επίπεδα</a:t>
            </a:r>
            <a:r>
              <a:rPr lang="en-US" b="1" dirty="0">
                <a:solidFill>
                  <a:schemeClr val="bg1"/>
                </a:solidFill>
              </a:rPr>
              <a:t> (Level</a:t>
            </a:r>
            <a:r>
              <a:rPr lang="el-GR" b="1" dirty="0">
                <a:solidFill>
                  <a:schemeClr val="bg1"/>
                </a:solidFill>
              </a:rPr>
              <a:t>s</a:t>
            </a:r>
            <a:r>
              <a:rPr lang="en-US" b="1" dirty="0">
                <a:solidFill>
                  <a:schemeClr val="bg1"/>
                </a:solidFill>
              </a:rPr>
              <a:t>)</a:t>
            </a:r>
            <a:r>
              <a:rPr lang="el-GR" b="1" dirty="0">
                <a:solidFill>
                  <a:schemeClr val="bg1"/>
                </a:solidFill>
              </a:rPr>
              <a:t>: </a:t>
            </a:r>
            <a:r>
              <a:rPr lang="el-GR" dirty="0">
                <a:solidFill>
                  <a:schemeClr val="bg1"/>
                </a:solidFill>
              </a:rPr>
              <a:t>Το επίπεδο είναι μία θεμελιώδης έννοια για σχεδόν όλα τα παιχνίδια (ηλεκτρονικά και μη). Σε γενικές γραμμές, ένα επίπεδο είναι ένα τμήμα του παιχνιδιού στο οποίο πραγματοποιούνται και ολοκληρώνονται ορισμένες ενέργειες. Στη συνέχεια, το παιχνίδι μπορεί να συνεχίσει στον επόμενο γύρο, όπου μπορεί να επαναληφθούν οι ίδιες ενέργειες ή να γίνουν άλλες. </a:t>
            </a:r>
            <a:endParaRPr lang="en-US" dirty="0">
              <a:solidFill>
                <a:schemeClr val="bg1"/>
              </a:solidFill>
            </a:endParaRPr>
          </a:p>
          <a:p>
            <a:endParaRPr lang="en-US" dirty="0">
              <a:solidFill>
                <a:schemeClr val="bg1"/>
              </a:solidFill>
            </a:endParaRPr>
          </a:p>
          <a:p>
            <a:r>
              <a:rPr lang="en-US" b="1" dirty="0">
                <a:solidFill>
                  <a:schemeClr val="bg1"/>
                </a:solidFill>
              </a:rPr>
              <a:t>2. </a:t>
            </a:r>
            <a:r>
              <a:rPr lang="el-GR" b="1" dirty="0">
                <a:solidFill>
                  <a:schemeClr val="bg1"/>
                </a:solidFill>
              </a:rPr>
              <a:t>Πόντοι/Βαθμοί ενέργειας/δράσης (</a:t>
            </a:r>
            <a:r>
              <a:rPr lang="el-GR" b="1" dirty="0" err="1">
                <a:solidFill>
                  <a:schemeClr val="bg1"/>
                </a:solidFill>
              </a:rPr>
              <a:t>Action</a:t>
            </a:r>
            <a:r>
              <a:rPr lang="el-GR" b="1" dirty="0">
                <a:solidFill>
                  <a:schemeClr val="bg1"/>
                </a:solidFill>
              </a:rPr>
              <a:t> </a:t>
            </a:r>
            <a:r>
              <a:rPr lang="el-GR" b="1" dirty="0" err="1">
                <a:solidFill>
                  <a:schemeClr val="bg1"/>
                </a:solidFill>
              </a:rPr>
              <a:t>points</a:t>
            </a:r>
            <a:r>
              <a:rPr lang="el-GR" b="1" dirty="0">
                <a:solidFill>
                  <a:schemeClr val="bg1"/>
                </a:solidFill>
              </a:rPr>
              <a:t>): </a:t>
            </a:r>
            <a:r>
              <a:rPr lang="el-GR" dirty="0">
                <a:solidFill>
                  <a:schemeClr val="bg1"/>
                </a:solidFill>
              </a:rPr>
              <a:t>Κάθε παίκτης έχει κάποιους βαθμούς τους οποίους μπορεί να αξιοποιήσει κατά βούληση και σύμφωνα με τους κανόνες του παιχνιδιού, όπως για παράδειγμα να κινήσει τα πιόνια του, να αγοράσει αντικείμενα κτλ. </a:t>
            </a:r>
            <a:endParaRPr lang="en-US" dirty="0">
              <a:solidFill>
                <a:schemeClr val="bg1"/>
              </a:solidFill>
            </a:endParaRPr>
          </a:p>
          <a:p>
            <a:endParaRPr lang="en-US" dirty="0">
              <a:solidFill>
                <a:schemeClr val="bg1"/>
              </a:solidFill>
            </a:endParaRPr>
          </a:p>
          <a:p>
            <a:r>
              <a:rPr lang="el-GR" b="1" dirty="0">
                <a:solidFill>
                  <a:schemeClr val="bg1"/>
                </a:solidFill>
              </a:rPr>
              <a:t>3. Δημοπρασία/Στοίχημα</a:t>
            </a:r>
            <a:r>
              <a:rPr lang="en-US" b="1" dirty="0">
                <a:solidFill>
                  <a:schemeClr val="bg1"/>
                </a:solidFill>
              </a:rPr>
              <a:t> (</a:t>
            </a:r>
            <a:r>
              <a:rPr lang="el-GR" b="1" dirty="0" err="1">
                <a:solidFill>
                  <a:schemeClr val="bg1"/>
                </a:solidFill>
              </a:rPr>
              <a:t>Auction</a:t>
            </a:r>
            <a:r>
              <a:rPr lang="el-GR" b="1" dirty="0">
                <a:solidFill>
                  <a:schemeClr val="bg1"/>
                </a:solidFill>
              </a:rPr>
              <a:t>/</a:t>
            </a:r>
            <a:r>
              <a:rPr lang="el-GR" b="1" dirty="0" err="1">
                <a:solidFill>
                  <a:schemeClr val="bg1"/>
                </a:solidFill>
              </a:rPr>
              <a:t>Bids</a:t>
            </a:r>
            <a:r>
              <a:rPr lang="en-US" b="1" dirty="0">
                <a:solidFill>
                  <a:schemeClr val="bg1"/>
                </a:solidFill>
              </a:rPr>
              <a:t>)</a:t>
            </a:r>
            <a:r>
              <a:rPr lang="el-GR" b="1" dirty="0">
                <a:solidFill>
                  <a:schemeClr val="bg1"/>
                </a:solidFill>
              </a:rPr>
              <a:t>: </a:t>
            </a:r>
            <a:r>
              <a:rPr lang="el-GR" dirty="0">
                <a:solidFill>
                  <a:schemeClr val="bg1"/>
                </a:solidFill>
              </a:rPr>
              <a:t>Σε κάποια παιχνίδια, οι παίκτες μπορούν να στοιχηματίσουν για το ποιος θα αποκτήσει το δικαίωμα να εκτελέσει κάποιες ενέργειες ή να αποκτήσει κάποια προνόμια. Ο νικητής του στοιχήματος/δημοπρασίας, "πληρώνει" τους άλλους παίκτες για το προνόμιο που αποκτά. Κλασσικό παράδειγμα είναι το </a:t>
            </a:r>
            <a:r>
              <a:rPr lang="el-GR" dirty="0" err="1">
                <a:solidFill>
                  <a:schemeClr val="bg1"/>
                </a:solidFill>
              </a:rPr>
              <a:t>bridge</a:t>
            </a:r>
            <a:r>
              <a:rPr lang="el-GR" dirty="0">
                <a:solidFill>
                  <a:schemeClr val="bg1"/>
                </a:solidFill>
              </a:rPr>
              <a:t>. </a:t>
            </a:r>
          </a:p>
          <a:p>
            <a:endParaRPr lang="el-GR"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3648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7B4CB-4789-4EF7-B5CE-7411FCBC420B}"/>
              </a:ext>
            </a:extLst>
          </p:cNvPr>
          <p:cNvSpPr>
            <a:spLocks noGrp="1"/>
          </p:cNvSpPr>
          <p:nvPr>
            <p:ph type="body" idx="1"/>
          </p:nvPr>
        </p:nvSpPr>
        <p:spPr>
          <a:xfrm>
            <a:off x="684212" y="369116"/>
            <a:ext cx="11236544" cy="5625284"/>
          </a:xfrm>
        </p:spPr>
        <p:txBody>
          <a:bodyPr>
            <a:normAutofit fontScale="92500" lnSpcReduction="10000"/>
          </a:bodyPr>
          <a:lstStyle/>
          <a:p>
            <a:endParaRPr lang="en-US" dirty="0">
              <a:solidFill>
                <a:schemeClr val="bg1"/>
              </a:solidFill>
            </a:endParaRPr>
          </a:p>
          <a:p>
            <a:r>
              <a:rPr lang="el-GR" b="1" dirty="0">
                <a:solidFill>
                  <a:schemeClr val="bg1"/>
                </a:solidFill>
              </a:rPr>
              <a:t>4. Κάρτες (</a:t>
            </a:r>
            <a:r>
              <a:rPr lang="el-GR" b="1" dirty="0" err="1">
                <a:solidFill>
                  <a:schemeClr val="bg1"/>
                </a:solidFill>
              </a:rPr>
              <a:t>Cards</a:t>
            </a:r>
            <a:r>
              <a:rPr lang="el-GR" b="1" dirty="0">
                <a:solidFill>
                  <a:schemeClr val="bg1"/>
                </a:solidFill>
              </a:rPr>
              <a:t>):</a:t>
            </a:r>
            <a:r>
              <a:rPr lang="el-GR" dirty="0">
                <a:solidFill>
                  <a:schemeClr val="bg1"/>
                </a:solidFill>
              </a:rPr>
              <a:t> Οι κάρτες προσθέτουν το στοιχείο του τυχαίου σε ένα παιχνίδι. Ανακατεύονται και τοποθετούνται δίπλα στον κυρίως χώρο του παιχνιδιού. Όταν απαιτείται από το παιχνίδι, ο παίκτης σηκώνει μία κάρτα, την αποκαλύπτει και εκτελεί ότι περιγράφεται σε αυτή. Σε άλλες περιπτώσεις ο παίκτης μπορεί να κρατήσει κρυφό το περιεχόμενο της κάρτας και να την αξιοποιήσει όταν το κρίνει απαραίτητο. Τέλος, οι κάρτες χρησιμοποιούνται ως τεκμήρια και σύμβολα επίτευξης κάποιου σημαντικού στόχου του παιχνιδιού ή ως σύμβολα ισχύος του παίκτη. </a:t>
            </a:r>
          </a:p>
          <a:p>
            <a:endParaRPr lang="en-US" dirty="0">
              <a:solidFill>
                <a:schemeClr val="bg1"/>
              </a:solidFill>
            </a:endParaRPr>
          </a:p>
          <a:p>
            <a:r>
              <a:rPr lang="el-GR" b="1" dirty="0">
                <a:solidFill>
                  <a:schemeClr val="bg1"/>
                </a:solidFill>
              </a:rPr>
              <a:t>5. Σύλληψη/Εξάλειψη (</a:t>
            </a:r>
            <a:r>
              <a:rPr lang="el-GR" b="1" dirty="0" err="1">
                <a:solidFill>
                  <a:schemeClr val="bg1"/>
                </a:solidFill>
              </a:rPr>
              <a:t>Capture</a:t>
            </a:r>
            <a:r>
              <a:rPr lang="el-GR" b="1" dirty="0">
                <a:solidFill>
                  <a:schemeClr val="bg1"/>
                </a:solidFill>
              </a:rPr>
              <a:t>/</a:t>
            </a:r>
            <a:r>
              <a:rPr lang="el-GR" b="1" dirty="0" err="1">
                <a:solidFill>
                  <a:schemeClr val="bg1"/>
                </a:solidFill>
              </a:rPr>
              <a:t>Eliminat</a:t>
            </a:r>
            <a:r>
              <a:rPr lang="en-US" b="1" dirty="0">
                <a:solidFill>
                  <a:schemeClr val="bg1"/>
                </a:solidFill>
              </a:rPr>
              <a:t>ion)</a:t>
            </a:r>
            <a:r>
              <a:rPr lang="el-GR" b="1" dirty="0">
                <a:solidFill>
                  <a:schemeClr val="bg1"/>
                </a:solidFill>
              </a:rPr>
              <a:t>: </a:t>
            </a:r>
            <a:r>
              <a:rPr lang="el-GR" dirty="0">
                <a:solidFill>
                  <a:schemeClr val="bg1"/>
                </a:solidFill>
              </a:rPr>
              <a:t>Σε μερικά παιχνίδια, η δύναμη του κάθε παίκτη εκφράζεται με σύμβολα που έχει τοποθετήσει στο χώρο του παιχνιδιού (όχι κατ' ανάγκη όλα ίσης αξίας). Συνεπώς, οι παίκτες, για να έρθουν σε θέση ισχύος, θα πρέπει να μπορούν να αιχμαλωτίσουν και να εξαλείψουν από το παιχνίδι τα σύμβολα των αντιπάλων τους. Αυτό μπορεί να γίνει με αρκετούς τρόπους. Στο σκάκι ο παίκτης κινεί ένα πιόνι σε μια θέση ήδη κατειλημμένη από τον αντίπαλο και υπερισχύει το μεγαλύτερο σε αξία πιόνι. Στη ντάμα το πιόνι πηδά πάνω από αυτό του αντιπάλου. Στο </a:t>
            </a:r>
            <a:r>
              <a:rPr lang="el-GR" dirty="0" err="1">
                <a:solidFill>
                  <a:schemeClr val="bg1"/>
                </a:solidFill>
              </a:rPr>
              <a:t>Stratego</a:t>
            </a:r>
            <a:r>
              <a:rPr lang="el-GR" dirty="0">
                <a:solidFill>
                  <a:schemeClr val="bg1"/>
                </a:solidFill>
              </a:rPr>
              <a:t> και σε παρόμοια παιχνίδια, ο παίκτης "επιτίθεται" στον αντίπαλο και η έκβαση είτε καθορίζεται από τους κανόνες του παιχνιδιού είτε έχει κάποιο βαθμό </a:t>
            </a:r>
            <a:r>
              <a:rPr lang="el-GR" dirty="0" err="1">
                <a:solidFill>
                  <a:schemeClr val="bg1"/>
                </a:solidFill>
              </a:rPr>
              <a:t>τυχαιότητας</a:t>
            </a:r>
            <a:r>
              <a:rPr lang="el-GR" dirty="0">
                <a:solidFill>
                  <a:schemeClr val="bg1"/>
                </a:solidFill>
              </a:rPr>
              <a:t>. </a:t>
            </a:r>
            <a:endParaRPr lang="en-US" dirty="0">
              <a:solidFill>
                <a:schemeClr val="bg1"/>
              </a:solidFill>
            </a:endParaRPr>
          </a:p>
          <a:p>
            <a:endParaRPr lang="en-US" dirty="0">
              <a:solidFill>
                <a:schemeClr val="bg1"/>
              </a:solidFill>
            </a:endParaRP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9037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085E2-FAD0-4C45-9FF7-B0A2068BE1D3}"/>
              </a:ext>
            </a:extLst>
          </p:cNvPr>
          <p:cNvSpPr>
            <a:spLocks noGrp="1"/>
          </p:cNvSpPr>
          <p:nvPr>
            <p:ph type="body" idx="1"/>
          </p:nvPr>
        </p:nvSpPr>
        <p:spPr>
          <a:xfrm>
            <a:off x="449320" y="310393"/>
            <a:ext cx="11051986" cy="5717563"/>
          </a:xfrm>
        </p:spPr>
        <p:txBody>
          <a:bodyPr>
            <a:normAutofit fontScale="85000" lnSpcReduction="20000"/>
          </a:bodyPr>
          <a:lstStyle/>
          <a:p>
            <a:endParaRPr lang="en-US" dirty="0">
              <a:solidFill>
                <a:schemeClr val="bg1"/>
              </a:solidFill>
            </a:endParaRPr>
          </a:p>
          <a:p>
            <a:endParaRPr lang="en-US" dirty="0">
              <a:solidFill>
                <a:schemeClr val="bg1"/>
              </a:solidFill>
            </a:endParaRPr>
          </a:p>
          <a:p>
            <a:r>
              <a:rPr lang="en-US" b="1" i="1" dirty="0">
                <a:solidFill>
                  <a:schemeClr val="bg1"/>
                </a:solidFill>
              </a:rPr>
              <a:t>6. </a:t>
            </a:r>
            <a:r>
              <a:rPr lang="el-GR" b="1" i="1" dirty="0">
                <a:solidFill>
                  <a:schemeClr val="bg1"/>
                </a:solidFill>
              </a:rPr>
              <a:t>Κίνηση</a:t>
            </a:r>
            <a:r>
              <a:rPr lang="en-US" b="1" i="1" dirty="0">
                <a:solidFill>
                  <a:schemeClr val="bg1"/>
                </a:solidFill>
              </a:rPr>
              <a:t> (</a:t>
            </a:r>
            <a:r>
              <a:rPr lang="el-GR" b="1" i="1" dirty="0" err="1">
                <a:solidFill>
                  <a:schemeClr val="bg1"/>
                </a:solidFill>
              </a:rPr>
              <a:t>Movement</a:t>
            </a:r>
            <a:r>
              <a:rPr lang="en-US" b="1" i="1" dirty="0">
                <a:solidFill>
                  <a:schemeClr val="bg1"/>
                </a:solidFill>
              </a:rPr>
              <a:t>)</a:t>
            </a:r>
            <a:r>
              <a:rPr lang="el-GR" dirty="0">
                <a:solidFill>
                  <a:schemeClr val="bg1"/>
                </a:solidFill>
              </a:rPr>
              <a:t>: Πάρα πολλά παιχνίδια στηρίζονται στην κίνηση πιονιών ή αντικειμένων που συμβολίζουν τους παίκτες. Σε κάποια, ο χώρος είναι χωρισμένος σε τετράγωνα ή σε ισομεγέθεις περιοχές και ο παίκτης κινείται σε αυτά με βάση τους κανόνες του παιχνιδιού. Σε άλλα, όπου δεν υπάρχει η έννοια των τετραγώνων, η κίνηση υπολογίζεται με βάση την απόσταση που επιτρέπεται να </a:t>
            </a:r>
            <a:r>
              <a:rPr lang="el-GR" dirty="0" err="1">
                <a:solidFill>
                  <a:schemeClr val="bg1"/>
                </a:solidFill>
              </a:rPr>
              <a:t>διανυθεί</a:t>
            </a:r>
            <a:r>
              <a:rPr lang="el-GR" dirty="0">
                <a:solidFill>
                  <a:schemeClr val="bg1"/>
                </a:solidFill>
              </a:rPr>
              <a:t>. </a:t>
            </a:r>
            <a:endParaRPr lang="en-US" dirty="0">
              <a:solidFill>
                <a:schemeClr val="bg1"/>
              </a:solidFill>
            </a:endParaRPr>
          </a:p>
          <a:p>
            <a:endParaRPr lang="en-US" dirty="0">
              <a:solidFill>
                <a:schemeClr val="bg1"/>
              </a:solidFill>
            </a:endParaRPr>
          </a:p>
          <a:p>
            <a:r>
              <a:rPr lang="en-US" b="1" i="1" dirty="0">
                <a:solidFill>
                  <a:schemeClr val="bg1"/>
                </a:solidFill>
              </a:rPr>
              <a:t>7. </a:t>
            </a:r>
            <a:r>
              <a:rPr lang="el-GR" b="1" i="1" dirty="0">
                <a:solidFill>
                  <a:schemeClr val="bg1"/>
                </a:solidFill>
              </a:rPr>
              <a:t>Διαχείριση πόρων</a:t>
            </a:r>
            <a:r>
              <a:rPr lang="en-US" b="1" i="1" dirty="0">
                <a:solidFill>
                  <a:schemeClr val="bg1"/>
                </a:solidFill>
              </a:rPr>
              <a:t> (</a:t>
            </a:r>
            <a:r>
              <a:rPr lang="el-GR" b="1" i="1" dirty="0" err="1">
                <a:solidFill>
                  <a:schemeClr val="bg1"/>
                </a:solidFill>
              </a:rPr>
              <a:t>Resource</a:t>
            </a:r>
            <a:r>
              <a:rPr lang="el-GR" b="1" i="1" dirty="0">
                <a:solidFill>
                  <a:schemeClr val="bg1"/>
                </a:solidFill>
              </a:rPr>
              <a:t> </a:t>
            </a:r>
            <a:r>
              <a:rPr lang="el-GR" b="1" i="1" dirty="0" err="1">
                <a:solidFill>
                  <a:schemeClr val="bg1"/>
                </a:solidFill>
              </a:rPr>
              <a:t>Management</a:t>
            </a:r>
            <a:r>
              <a:rPr lang="en-US" b="1" i="1" dirty="0">
                <a:solidFill>
                  <a:schemeClr val="bg1"/>
                </a:solidFill>
              </a:rPr>
              <a:t>)</a:t>
            </a:r>
            <a:r>
              <a:rPr lang="el-GR" b="1" dirty="0">
                <a:solidFill>
                  <a:schemeClr val="bg1"/>
                </a:solidFill>
              </a:rPr>
              <a:t>: </a:t>
            </a:r>
            <a:r>
              <a:rPr lang="el-GR" dirty="0">
                <a:solidFill>
                  <a:schemeClr val="bg1"/>
                </a:solidFill>
              </a:rPr>
              <a:t>Σε αρκετά παιχνίδια, ο παίκτης καλείται να διαχειριστεί κάποια μορφή πόρων. Οι πόροι μπορεί να είναι χρήματα, πρώτες ύλες ή ακόμα πόντοι του παιχνιδιού. Οι κανόνες του παιχνιδιού ορίζουν όλα τα επιμέρους στοιχεία των πόρων (αύξηση, κατανάλωση, αξία) και τη μεταξύ τους σχέση </a:t>
            </a:r>
            <a:endParaRPr lang="en-US" dirty="0">
              <a:solidFill>
                <a:schemeClr val="bg1"/>
              </a:solidFill>
            </a:endParaRPr>
          </a:p>
          <a:p>
            <a:endParaRPr lang="en-US" dirty="0">
              <a:solidFill>
                <a:schemeClr val="bg1"/>
              </a:solidFill>
            </a:endParaRPr>
          </a:p>
          <a:p>
            <a:r>
              <a:rPr lang="en-US" b="1" i="1" dirty="0">
                <a:solidFill>
                  <a:schemeClr val="bg1"/>
                </a:solidFill>
              </a:rPr>
              <a:t>8. </a:t>
            </a:r>
            <a:r>
              <a:rPr lang="el-GR" b="1" i="1" dirty="0">
                <a:solidFill>
                  <a:schemeClr val="bg1"/>
                </a:solidFill>
              </a:rPr>
              <a:t>Ρίσκο και ανταμοιβή</a:t>
            </a:r>
            <a:r>
              <a:rPr lang="en-US" b="1" i="1" dirty="0">
                <a:solidFill>
                  <a:schemeClr val="bg1"/>
                </a:solidFill>
              </a:rPr>
              <a:t> (</a:t>
            </a:r>
            <a:r>
              <a:rPr lang="el-GR" b="1" i="1" dirty="0" err="1">
                <a:solidFill>
                  <a:schemeClr val="bg1"/>
                </a:solidFill>
              </a:rPr>
              <a:t>Risk</a:t>
            </a:r>
            <a:r>
              <a:rPr lang="el-GR" b="1" i="1" dirty="0">
                <a:solidFill>
                  <a:schemeClr val="bg1"/>
                </a:solidFill>
              </a:rPr>
              <a:t> and </a:t>
            </a:r>
            <a:r>
              <a:rPr lang="el-GR" b="1" i="1" dirty="0" err="1">
                <a:solidFill>
                  <a:schemeClr val="bg1"/>
                </a:solidFill>
              </a:rPr>
              <a:t>reward</a:t>
            </a:r>
            <a:r>
              <a:rPr lang="en-US" b="1" i="1" dirty="0">
                <a:solidFill>
                  <a:schemeClr val="bg1"/>
                </a:solidFill>
              </a:rPr>
              <a:t>)</a:t>
            </a:r>
            <a:r>
              <a:rPr lang="el-GR" b="1" dirty="0">
                <a:solidFill>
                  <a:schemeClr val="bg1"/>
                </a:solidFill>
              </a:rPr>
              <a:t>:</a:t>
            </a:r>
            <a:r>
              <a:rPr lang="el-GR" dirty="0">
                <a:solidFill>
                  <a:schemeClr val="bg1"/>
                </a:solidFill>
              </a:rPr>
              <a:t> Είναι η περίπτωση εκείνη όπου το παιχνίδι παρουσιάζει μία κατάσταση στην οποία ο παίκτης θα πρέπει να ζυγίσει κατά πόσο τον συμφέρει να συμπεριφερθεί "επικίνδυνα" προσδοκώντας ένα μεγαλύτερο όφελος (αλλά με κίνδυνο να χάσει) ή να υιοθετήσει μια πιο συντηρητική προσέγγιση (χάνοντας όμως κάποια πιθανά σημαντικά οφέλη). </a:t>
            </a:r>
          </a:p>
          <a:p>
            <a:endParaRPr lang="en-US" dirty="0">
              <a:solidFill>
                <a:schemeClr val="bg1"/>
              </a:solidFill>
            </a:endParaRPr>
          </a:p>
          <a:p>
            <a:r>
              <a:rPr lang="en-US" b="1" i="1" dirty="0">
                <a:solidFill>
                  <a:schemeClr val="bg1"/>
                </a:solidFill>
              </a:rPr>
              <a:t>9. </a:t>
            </a:r>
            <a:r>
              <a:rPr lang="el-GR" b="1" i="1" dirty="0">
                <a:solidFill>
                  <a:schemeClr val="bg1"/>
                </a:solidFill>
              </a:rPr>
              <a:t>Παιχνίδι ρόλων</a:t>
            </a:r>
            <a:r>
              <a:rPr lang="en-US" b="1" i="1" dirty="0">
                <a:solidFill>
                  <a:schemeClr val="bg1"/>
                </a:solidFill>
              </a:rPr>
              <a:t> (</a:t>
            </a:r>
            <a:r>
              <a:rPr lang="el-GR" b="1" i="1" dirty="0" err="1">
                <a:solidFill>
                  <a:schemeClr val="bg1"/>
                </a:solidFill>
              </a:rPr>
              <a:t>Role-playing</a:t>
            </a:r>
            <a:r>
              <a:rPr lang="en-US" b="1" i="1" dirty="0">
                <a:solidFill>
                  <a:schemeClr val="bg1"/>
                </a:solidFill>
              </a:rPr>
              <a:t>)</a:t>
            </a:r>
            <a:r>
              <a:rPr lang="el-GR" b="1" dirty="0">
                <a:solidFill>
                  <a:schemeClr val="bg1"/>
                </a:solidFill>
              </a:rPr>
              <a:t>: </a:t>
            </a:r>
            <a:r>
              <a:rPr lang="el-GR" dirty="0">
                <a:solidFill>
                  <a:schemeClr val="bg1"/>
                </a:solidFill>
              </a:rPr>
              <a:t>Είναι το σύστημα</a:t>
            </a:r>
            <a:r>
              <a:rPr lang="en-US" dirty="0">
                <a:solidFill>
                  <a:schemeClr val="bg1"/>
                </a:solidFill>
              </a:rPr>
              <a:t> </a:t>
            </a:r>
            <a:r>
              <a:rPr lang="el-GR" dirty="0">
                <a:solidFill>
                  <a:schemeClr val="bg1"/>
                </a:solidFill>
              </a:rPr>
              <a:t>και εν προκειμένω ο σχεδιαστής που καθορίζει την αποτελεσματικότητα των ενεργειών του παίκτη, σε σχέση με το πόσο καλά παίζει το ρόλο του ως ήρωας του παιχνιδιού </a:t>
            </a:r>
          </a:p>
          <a:p>
            <a:endParaRPr lang="el-GR" dirty="0">
              <a:solidFill>
                <a:schemeClr val="bg1"/>
              </a:solidFill>
            </a:endParaRP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6771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95473-6637-4E96-AF0E-AA9D2E04CD4D}"/>
              </a:ext>
            </a:extLst>
          </p:cNvPr>
          <p:cNvSpPr>
            <a:spLocks noGrp="1"/>
          </p:cNvSpPr>
          <p:nvPr>
            <p:ph type="body" idx="1"/>
          </p:nvPr>
        </p:nvSpPr>
        <p:spPr>
          <a:xfrm>
            <a:off x="684212" y="478172"/>
            <a:ext cx="11068764" cy="5516228"/>
          </a:xfrm>
        </p:spPr>
        <p:txBody>
          <a:bodyPr/>
          <a:lstStyle/>
          <a:p>
            <a:endParaRPr lang="en-US" dirty="0">
              <a:solidFill>
                <a:schemeClr val="bg1"/>
              </a:solidFill>
            </a:endParaRPr>
          </a:p>
          <a:p>
            <a:r>
              <a:rPr lang="el-GR" b="1" i="1" dirty="0">
                <a:solidFill>
                  <a:schemeClr val="bg1"/>
                </a:solidFill>
              </a:rPr>
              <a:t>10. Πλακίδια (</a:t>
            </a:r>
            <a:r>
              <a:rPr lang="el-GR" b="1" i="1" dirty="0" err="1">
                <a:solidFill>
                  <a:schemeClr val="bg1"/>
                </a:solidFill>
              </a:rPr>
              <a:t>Tiles</a:t>
            </a:r>
            <a:r>
              <a:rPr lang="el-GR" b="1" i="1" dirty="0">
                <a:solidFill>
                  <a:schemeClr val="bg1"/>
                </a:solidFill>
              </a:rPr>
              <a:t>)</a:t>
            </a:r>
            <a:r>
              <a:rPr lang="el-GR" b="1" dirty="0">
                <a:solidFill>
                  <a:schemeClr val="bg1"/>
                </a:solidFill>
              </a:rPr>
              <a:t>: </a:t>
            </a:r>
            <a:r>
              <a:rPr lang="el-GR" dirty="0">
                <a:solidFill>
                  <a:schemeClr val="bg1"/>
                </a:solidFill>
              </a:rPr>
              <a:t>Σε πολλά παιχνίδια γίνεται χρήση πλακιδίων που ο παίκτης τοποθετεί σε συγκεκριμένη θέση και με συγκεκριμένο τρόπο, με σκοπό να κυριαρχήσει των αντιπάλων του. Συνήθως έχουν σύμβολα ή τιμές που καθορίζουν την αξία τους ή τη δύναμή τους. Χρησιμοποιούνται είτε μόνα τους είτε σε συνδυασμό με άλλα πλακίδια </a:t>
            </a:r>
            <a:endParaRPr lang="en-US" dirty="0">
              <a:solidFill>
                <a:schemeClr val="bg1"/>
              </a:solidFill>
            </a:endParaRPr>
          </a:p>
          <a:p>
            <a:endParaRPr lang="en-US" dirty="0">
              <a:solidFill>
                <a:schemeClr val="bg1"/>
              </a:solidFill>
            </a:endParaRPr>
          </a:p>
          <a:p>
            <a:r>
              <a:rPr lang="el-GR" b="1" i="1" dirty="0">
                <a:solidFill>
                  <a:schemeClr val="bg1"/>
                </a:solidFill>
              </a:rPr>
              <a:t>11. Τοποθέτηση εργατών (</a:t>
            </a:r>
            <a:r>
              <a:rPr lang="el-GR" b="1" i="1" dirty="0" err="1">
                <a:solidFill>
                  <a:schemeClr val="bg1"/>
                </a:solidFill>
              </a:rPr>
              <a:t>Worker</a:t>
            </a:r>
            <a:r>
              <a:rPr lang="el-GR" b="1" i="1" dirty="0">
                <a:solidFill>
                  <a:schemeClr val="bg1"/>
                </a:solidFill>
              </a:rPr>
              <a:t> </a:t>
            </a:r>
            <a:r>
              <a:rPr lang="el-GR" b="1" i="1" dirty="0" err="1">
                <a:solidFill>
                  <a:schemeClr val="bg1"/>
                </a:solidFill>
              </a:rPr>
              <a:t>placement</a:t>
            </a:r>
            <a:r>
              <a:rPr lang="el-GR" b="1" i="1" dirty="0">
                <a:solidFill>
                  <a:schemeClr val="bg1"/>
                </a:solidFill>
              </a:rPr>
              <a:t>)</a:t>
            </a:r>
            <a:r>
              <a:rPr lang="el-GR" b="1" dirty="0">
                <a:solidFill>
                  <a:schemeClr val="bg1"/>
                </a:solidFill>
              </a:rPr>
              <a:t>: </a:t>
            </a:r>
            <a:r>
              <a:rPr lang="el-GR" dirty="0">
                <a:solidFill>
                  <a:schemeClr val="bg1"/>
                </a:solidFill>
              </a:rPr>
              <a:t>Είναι ένας μηχανισμός όπου ο παίκτης τοποθετεί περιορισμένο αριθμό από πιόνια ή σύμβολα σε πολλές θέσεις έτσι ώστε να πραγματοποιηθούν διάφορες προκαθορισμένες ενέργειες </a:t>
            </a: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1693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76D7-DF71-4739-A7A4-B4812E6EF813}"/>
              </a:ext>
            </a:extLst>
          </p:cNvPr>
          <p:cNvSpPr>
            <a:spLocks noGrp="1"/>
          </p:cNvSpPr>
          <p:nvPr>
            <p:ph type="title"/>
          </p:nvPr>
        </p:nvSpPr>
        <p:spPr>
          <a:xfrm>
            <a:off x="575156" y="148905"/>
            <a:ext cx="10058400" cy="849385"/>
          </a:xfrm>
        </p:spPr>
        <p:txBody>
          <a:bodyPr/>
          <a:lstStyle/>
          <a:p>
            <a:pPr algn="ctr"/>
            <a:r>
              <a:rPr lang="en-US" b="1" dirty="0">
                <a:solidFill>
                  <a:schemeClr val="bg1"/>
                </a:solidFill>
              </a:rPr>
              <a:t>gameplay</a:t>
            </a:r>
          </a:p>
        </p:txBody>
      </p:sp>
      <p:sp>
        <p:nvSpPr>
          <p:cNvPr id="3" name="Text Placeholder 2">
            <a:extLst>
              <a:ext uri="{FF2B5EF4-FFF2-40B4-BE49-F238E27FC236}">
                <a16:creationId xmlns:a16="http://schemas.microsoft.com/office/drawing/2014/main" id="{83816968-3243-4828-8E8E-AEEEF88A2703}"/>
              </a:ext>
            </a:extLst>
          </p:cNvPr>
          <p:cNvSpPr>
            <a:spLocks noGrp="1"/>
          </p:cNvSpPr>
          <p:nvPr>
            <p:ph type="body" idx="1"/>
          </p:nvPr>
        </p:nvSpPr>
        <p:spPr>
          <a:xfrm>
            <a:off x="684212" y="864066"/>
            <a:ext cx="10590592" cy="5130334"/>
          </a:xfrm>
        </p:spPr>
        <p:txBody>
          <a:bodyPr>
            <a:normAutofit lnSpcReduction="10000"/>
          </a:bodyPr>
          <a:lstStyle/>
          <a:p>
            <a:r>
              <a:rPr lang="el-GR" dirty="0">
                <a:solidFill>
                  <a:schemeClr val="bg1"/>
                </a:solidFill>
              </a:rPr>
              <a:t>Όσο κι αν ακούγεται παράδοξο, με δεδομένη τη δυσκολία σαφούς καθορισμού του τι είναι Gameplay, οι παίκτες έχουν μια σαφώς καθορισμένη εικόνα του τι θεωρείται Gameplay που είναι: </a:t>
            </a:r>
          </a:p>
          <a:p>
            <a:pPr marL="342900" indent="-342900">
              <a:buFont typeface="Arial" panose="020B0604020202020204" pitchFamily="34" charset="0"/>
              <a:buChar char="•"/>
            </a:pPr>
            <a:r>
              <a:rPr lang="el-GR" dirty="0">
                <a:solidFill>
                  <a:schemeClr val="bg1"/>
                </a:solidFill>
              </a:rPr>
              <a:t>Τι μπορεί να κάνει ο παίκτης; </a:t>
            </a:r>
          </a:p>
          <a:p>
            <a:pPr marL="342900" indent="-342900">
              <a:buFont typeface="Arial" panose="020B0604020202020204" pitchFamily="34" charset="0"/>
              <a:buChar char="•"/>
            </a:pPr>
            <a:r>
              <a:rPr lang="el-GR" dirty="0">
                <a:solidFill>
                  <a:schemeClr val="bg1"/>
                </a:solidFill>
              </a:rPr>
              <a:t>Τι μπορούν να κάνουν τα άλλα στοιχεία του παιχνιδιού ως αντίδραση σε όσα κάνει ο παίκτης; </a:t>
            </a:r>
          </a:p>
          <a:p>
            <a:pPr marL="342900" indent="-342900">
              <a:buFont typeface="Arial" panose="020B0604020202020204" pitchFamily="34" charset="0"/>
              <a:buChar char="•"/>
            </a:pPr>
            <a:r>
              <a:rPr lang="el-GR" dirty="0">
                <a:solidFill>
                  <a:schemeClr val="bg1"/>
                </a:solidFill>
              </a:rPr>
              <a:t>Τι μπορεί να κάνει ο παίκτης και τα άλλα στοιχεία του παιχνιδιού που εμπίπτουν στα </a:t>
            </a:r>
            <a:r>
              <a:rPr lang="el-GR" dirty="0" err="1">
                <a:solidFill>
                  <a:schemeClr val="bg1"/>
                </a:solidFill>
              </a:rPr>
              <a:t>Game</a:t>
            </a:r>
            <a:r>
              <a:rPr lang="el-GR" dirty="0">
                <a:solidFill>
                  <a:schemeClr val="bg1"/>
                </a:solidFill>
              </a:rPr>
              <a:t> </a:t>
            </a:r>
            <a:r>
              <a:rPr lang="el-GR" dirty="0" err="1">
                <a:solidFill>
                  <a:schemeClr val="bg1"/>
                </a:solidFill>
              </a:rPr>
              <a:t>Mechanics</a:t>
            </a:r>
            <a:r>
              <a:rPr lang="el-GR" dirty="0">
                <a:solidFill>
                  <a:schemeClr val="bg1"/>
                </a:solidFill>
              </a:rPr>
              <a:t> του παιχνιδιού; </a:t>
            </a:r>
          </a:p>
          <a:p>
            <a:r>
              <a:rPr lang="el-GR" dirty="0">
                <a:solidFill>
                  <a:schemeClr val="bg1"/>
                </a:solidFill>
              </a:rPr>
              <a:t>Υπάρχουν τρεις βασικοί κανόνες στο Gameplay: </a:t>
            </a:r>
          </a:p>
          <a:p>
            <a:pPr marL="457200" indent="-457200">
              <a:buFont typeface="+mj-lt"/>
              <a:buAutoNum type="arabicPeriod"/>
            </a:pPr>
            <a:r>
              <a:rPr lang="el-GR" dirty="0">
                <a:solidFill>
                  <a:schemeClr val="bg1"/>
                </a:solidFill>
              </a:rPr>
              <a:t>Κανόνες χειραγώγησης-</a:t>
            </a:r>
            <a:r>
              <a:rPr lang="el-GR" dirty="0" err="1">
                <a:solidFill>
                  <a:schemeClr val="bg1"/>
                </a:solidFill>
              </a:rPr>
              <a:t>Manipulation</a:t>
            </a:r>
            <a:r>
              <a:rPr lang="el-GR" dirty="0">
                <a:solidFill>
                  <a:schemeClr val="bg1"/>
                </a:solidFill>
              </a:rPr>
              <a:t> </a:t>
            </a:r>
            <a:r>
              <a:rPr lang="el-GR" dirty="0" err="1">
                <a:solidFill>
                  <a:schemeClr val="bg1"/>
                </a:solidFill>
              </a:rPr>
              <a:t>rules</a:t>
            </a:r>
            <a:r>
              <a:rPr lang="el-GR" dirty="0">
                <a:solidFill>
                  <a:schemeClr val="bg1"/>
                </a:solidFill>
              </a:rPr>
              <a:t>, που ορίζουν τι μπορεί να κάνει ο παίκτης στο παιχνίδι. </a:t>
            </a:r>
          </a:p>
          <a:p>
            <a:pPr marL="457200" indent="-457200">
              <a:buFont typeface="+mj-lt"/>
              <a:buAutoNum type="arabicPeriod"/>
            </a:pPr>
            <a:r>
              <a:rPr lang="el-GR" dirty="0">
                <a:solidFill>
                  <a:schemeClr val="bg1"/>
                </a:solidFill>
              </a:rPr>
              <a:t>Κανόνες στόχων-</a:t>
            </a:r>
            <a:r>
              <a:rPr lang="el-GR" dirty="0" err="1">
                <a:solidFill>
                  <a:schemeClr val="bg1"/>
                </a:solidFill>
              </a:rPr>
              <a:t>Goal</a:t>
            </a:r>
            <a:r>
              <a:rPr lang="el-GR" dirty="0">
                <a:solidFill>
                  <a:schemeClr val="bg1"/>
                </a:solidFill>
              </a:rPr>
              <a:t> </a:t>
            </a:r>
            <a:r>
              <a:rPr lang="el-GR" dirty="0" err="1">
                <a:solidFill>
                  <a:schemeClr val="bg1"/>
                </a:solidFill>
              </a:rPr>
              <a:t>Rules</a:t>
            </a:r>
            <a:r>
              <a:rPr lang="el-GR" dirty="0">
                <a:solidFill>
                  <a:schemeClr val="bg1"/>
                </a:solidFill>
              </a:rPr>
              <a:t>, που ορίζουν τους στόχους του παιχνιδιού. </a:t>
            </a:r>
          </a:p>
          <a:p>
            <a:pPr marL="457200" indent="-457200">
              <a:buFont typeface="+mj-lt"/>
              <a:buAutoNum type="arabicPeriod"/>
            </a:pPr>
            <a:r>
              <a:rPr lang="el-GR" dirty="0">
                <a:solidFill>
                  <a:schemeClr val="bg1"/>
                </a:solidFill>
              </a:rPr>
              <a:t>Κανόνες (</a:t>
            </a:r>
            <a:r>
              <a:rPr lang="en-US" dirty="0">
                <a:solidFill>
                  <a:schemeClr val="bg1"/>
                </a:solidFill>
              </a:rPr>
              <a:t>R</a:t>
            </a:r>
            <a:r>
              <a:rPr lang="el-GR" dirty="0" err="1">
                <a:solidFill>
                  <a:schemeClr val="bg1"/>
                </a:solidFill>
              </a:rPr>
              <a:t>ules</a:t>
            </a:r>
            <a:r>
              <a:rPr lang="en-US" dirty="0">
                <a:solidFill>
                  <a:schemeClr val="bg1"/>
                </a:solidFill>
              </a:rPr>
              <a:t>)</a:t>
            </a:r>
            <a:r>
              <a:rPr lang="el-GR" dirty="0">
                <a:solidFill>
                  <a:schemeClr val="bg1"/>
                </a:solidFill>
              </a:rPr>
              <a:t>, που ορίζουν πως ένα παιχνίδι μπορεί να ρυθμιστεί ή να τροποποιηθεί. </a:t>
            </a:r>
          </a:p>
          <a:p>
            <a:endParaRPr lang="en-US" dirty="0">
              <a:solidFill>
                <a:schemeClr val="bg1"/>
              </a:solidFill>
            </a:endParaRPr>
          </a:p>
        </p:txBody>
      </p:sp>
    </p:spTree>
    <p:extLst>
      <p:ext uri="{BB962C8B-B14F-4D97-AF65-F5344CB8AC3E}">
        <p14:creationId xmlns:p14="http://schemas.microsoft.com/office/powerpoint/2010/main" val="223521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DF7A-AA5B-46F8-A897-7972419BBA4B}"/>
              </a:ext>
            </a:extLst>
          </p:cNvPr>
          <p:cNvSpPr>
            <a:spLocks noGrp="1"/>
          </p:cNvSpPr>
          <p:nvPr>
            <p:ph type="title"/>
          </p:nvPr>
        </p:nvSpPr>
        <p:spPr>
          <a:xfrm>
            <a:off x="684213" y="685800"/>
            <a:ext cx="10058400" cy="471881"/>
          </a:xfrm>
        </p:spPr>
        <p:txBody>
          <a:bodyPr>
            <a:normAutofit fontScale="90000"/>
          </a:bodyPr>
          <a:lstStyle/>
          <a:p>
            <a:pPr algn="ctr"/>
            <a:r>
              <a:rPr lang="el-GR" b="1" dirty="0">
                <a:solidFill>
                  <a:schemeClr val="bg1"/>
                </a:solidFill>
              </a:rPr>
              <a:t>τα </a:t>
            </a:r>
            <a:r>
              <a:rPr lang="el-GR" b="1" dirty="0" err="1">
                <a:solidFill>
                  <a:schemeClr val="bg1"/>
                </a:solidFill>
              </a:rPr>
              <a:t>ειδη</a:t>
            </a:r>
            <a:r>
              <a:rPr lang="el-GR" b="1" dirty="0">
                <a:solidFill>
                  <a:schemeClr val="bg1"/>
                </a:solidFill>
              </a:rPr>
              <a:t> Gameplay</a:t>
            </a:r>
            <a:endParaRPr lang="en-US" b="1" dirty="0">
              <a:solidFill>
                <a:schemeClr val="bg1"/>
              </a:solidFill>
            </a:endParaRPr>
          </a:p>
        </p:txBody>
      </p:sp>
      <p:sp>
        <p:nvSpPr>
          <p:cNvPr id="3" name="Text Placeholder 2">
            <a:extLst>
              <a:ext uri="{FF2B5EF4-FFF2-40B4-BE49-F238E27FC236}">
                <a16:creationId xmlns:a16="http://schemas.microsoft.com/office/drawing/2014/main" id="{E9A692A2-A587-422B-A17E-597855AEB3D4}"/>
              </a:ext>
            </a:extLst>
          </p:cNvPr>
          <p:cNvSpPr>
            <a:spLocks noGrp="1"/>
          </p:cNvSpPr>
          <p:nvPr>
            <p:ph type="body" idx="1"/>
          </p:nvPr>
        </p:nvSpPr>
        <p:spPr>
          <a:xfrm>
            <a:off x="684212" y="1216404"/>
            <a:ext cx="10850650" cy="4777996"/>
          </a:xfrm>
        </p:spPr>
        <p:txBody>
          <a:bodyPr>
            <a:normAutofit fontScale="92500" lnSpcReduction="10000"/>
          </a:bodyPr>
          <a:lstStyle/>
          <a:p>
            <a:r>
              <a:rPr lang="el-GR" dirty="0">
                <a:solidFill>
                  <a:schemeClr val="bg1"/>
                </a:solidFill>
              </a:rPr>
              <a:t> </a:t>
            </a:r>
          </a:p>
          <a:p>
            <a:r>
              <a:rPr lang="el-GR" dirty="0">
                <a:solidFill>
                  <a:schemeClr val="bg1"/>
                </a:solidFill>
              </a:rPr>
              <a:t>Ασύμμετρο-</a:t>
            </a:r>
            <a:r>
              <a:rPr lang="en-US" dirty="0">
                <a:solidFill>
                  <a:schemeClr val="bg1"/>
                </a:solidFill>
              </a:rPr>
              <a:t>Asymmetric Gameplay </a:t>
            </a:r>
          </a:p>
          <a:p>
            <a:r>
              <a:rPr lang="el-GR" dirty="0">
                <a:solidFill>
                  <a:schemeClr val="bg1"/>
                </a:solidFill>
              </a:rPr>
              <a:t>Συνεργατικό- </a:t>
            </a:r>
            <a:r>
              <a:rPr lang="en-US" dirty="0">
                <a:solidFill>
                  <a:schemeClr val="bg1"/>
                </a:solidFill>
              </a:rPr>
              <a:t>Cooperative Gameplay </a:t>
            </a:r>
          </a:p>
          <a:p>
            <a:r>
              <a:rPr lang="el-GR" dirty="0">
                <a:solidFill>
                  <a:schemeClr val="bg1"/>
                </a:solidFill>
              </a:rPr>
              <a:t>Αγώνας μέχρι θανάτου-</a:t>
            </a:r>
            <a:r>
              <a:rPr lang="en-US" dirty="0">
                <a:solidFill>
                  <a:schemeClr val="bg1"/>
                </a:solidFill>
              </a:rPr>
              <a:t>Deathmatch </a:t>
            </a:r>
          </a:p>
          <a:p>
            <a:r>
              <a:rPr lang="el-GR" dirty="0">
                <a:solidFill>
                  <a:schemeClr val="bg1"/>
                </a:solidFill>
              </a:rPr>
              <a:t>Αναδυόμενο βάση των ενεργειών-</a:t>
            </a:r>
            <a:r>
              <a:rPr lang="el-GR" dirty="0" err="1">
                <a:solidFill>
                  <a:schemeClr val="bg1"/>
                </a:solidFill>
              </a:rPr>
              <a:t>Emergent</a:t>
            </a:r>
            <a:r>
              <a:rPr lang="el-GR" dirty="0">
                <a:solidFill>
                  <a:schemeClr val="bg1"/>
                </a:solidFill>
              </a:rPr>
              <a:t> Gameplay </a:t>
            </a:r>
          </a:p>
          <a:p>
            <a:r>
              <a:rPr lang="el-GR" dirty="0">
                <a:solidFill>
                  <a:schemeClr val="bg1"/>
                </a:solidFill>
              </a:rPr>
              <a:t>Σε επίπεδα-</a:t>
            </a:r>
            <a:r>
              <a:rPr lang="en-US" dirty="0">
                <a:solidFill>
                  <a:schemeClr val="bg1"/>
                </a:solidFill>
              </a:rPr>
              <a:t>Leveled Gameplay </a:t>
            </a:r>
          </a:p>
          <a:p>
            <a:r>
              <a:rPr lang="el-GR" dirty="0">
                <a:solidFill>
                  <a:schemeClr val="bg1"/>
                </a:solidFill>
              </a:rPr>
              <a:t>Χωρίς επίπεδα-</a:t>
            </a:r>
            <a:r>
              <a:rPr lang="en-US" dirty="0" err="1">
                <a:solidFill>
                  <a:schemeClr val="bg1"/>
                </a:solidFill>
              </a:rPr>
              <a:t>Deleveled</a:t>
            </a:r>
            <a:r>
              <a:rPr lang="en-US" dirty="0">
                <a:solidFill>
                  <a:schemeClr val="bg1"/>
                </a:solidFill>
              </a:rPr>
              <a:t> Gameplay </a:t>
            </a:r>
          </a:p>
          <a:p>
            <a:r>
              <a:rPr lang="el-GR" dirty="0" err="1">
                <a:solidFill>
                  <a:schemeClr val="bg1"/>
                </a:solidFill>
              </a:rPr>
              <a:t>Μικροδιαχείριση</a:t>
            </a:r>
            <a:r>
              <a:rPr lang="el-GR" dirty="0">
                <a:solidFill>
                  <a:schemeClr val="bg1"/>
                </a:solidFill>
              </a:rPr>
              <a:t>-</a:t>
            </a:r>
            <a:r>
              <a:rPr lang="en-US" dirty="0">
                <a:solidFill>
                  <a:schemeClr val="bg1"/>
                </a:solidFill>
              </a:rPr>
              <a:t>Micromanagement </a:t>
            </a:r>
          </a:p>
          <a:p>
            <a:r>
              <a:rPr lang="el-GR" dirty="0">
                <a:solidFill>
                  <a:schemeClr val="bg1"/>
                </a:solidFill>
              </a:rPr>
              <a:t>Μη-γραμμικό-</a:t>
            </a:r>
            <a:r>
              <a:rPr lang="en-US" dirty="0">
                <a:solidFill>
                  <a:schemeClr val="bg1"/>
                </a:solidFill>
              </a:rPr>
              <a:t>Nonlinear Gameplay </a:t>
            </a:r>
          </a:p>
          <a:p>
            <a:r>
              <a:rPr lang="el-GR" dirty="0">
                <a:solidFill>
                  <a:schemeClr val="bg1"/>
                </a:solidFill>
              </a:rPr>
              <a:t>Παθητικό-</a:t>
            </a:r>
            <a:r>
              <a:rPr lang="en-US" dirty="0">
                <a:solidFill>
                  <a:schemeClr val="bg1"/>
                </a:solidFill>
              </a:rPr>
              <a:t>Passive Gameplay </a:t>
            </a:r>
          </a:p>
          <a:p>
            <a:r>
              <a:rPr lang="el-GR" dirty="0">
                <a:solidFill>
                  <a:schemeClr val="bg1"/>
                </a:solidFill>
              </a:rPr>
              <a:t>Ανακλαστικών-</a:t>
            </a:r>
            <a:r>
              <a:rPr lang="en-US" dirty="0">
                <a:solidFill>
                  <a:schemeClr val="bg1"/>
                </a:solidFill>
              </a:rPr>
              <a:t>Twitch Gameplay </a:t>
            </a:r>
          </a:p>
          <a:p>
            <a:r>
              <a:rPr lang="en-US" dirty="0">
                <a:solidFill>
                  <a:schemeClr val="bg1"/>
                </a:solidFill>
              </a:rPr>
              <a:t>Tablet Game play </a:t>
            </a:r>
          </a:p>
          <a:p>
            <a:endParaRPr lang="en-US" dirty="0">
              <a:solidFill>
                <a:schemeClr val="bg1"/>
              </a:solidFill>
            </a:endParaRPr>
          </a:p>
        </p:txBody>
      </p:sp>
    </p:spTree>
    <p:extLst>
      <p:ext uri="{BB962C8B-B14F-4D97-AF65-F5344CB8AC3E}">
        <p14:creationId xmlns:p14="http://schemas.microsoft.com/office/powerpoint/2010/main" val="65053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7272-4ED2-4B0D-AE22-1EDB7F2F327C}"/>
              </a:ext>
            </a:extLst>
          </p:cNvPr>
          <p:cNvSpPr>
            <a:spLocks noGrp="1"/>
          </p:cNvSpPr>
          <p:nvPr>
            <p:ph type="title"/>
          </p:nvPr>
        </p:nvSpPr>
        <p:spPr>
          <a:xfrm>
            <a:off x="583545" y="325074"/>
            <a:ext cx="10058400" cy="622883"/>
          </a:xfrm>
        </p:spPr>
        <p:txBody>
          <a:bodyPr>
            <a:normAutofit fontScale="90000"/>
          </a:bodyPr>
          <a:lstStyle/>
          <a:p>
            <a:pPr algn="ctr"/>
            <a:r>
              <a:rPr lang="el-GR" b="1" dirty="0">
                <a:solidFill>
                  <a:schemeClr val="bg1"/>
                </a:solidFill>
              </a:rPr>
              <a:t>Τα </a:t>
            </a:r>
            <a:r>
              <a:rPr lang="el-GR" b="1" dirty="0" err="1">
                <a:solidFill>
                  <a:schemeClr val="bg1"/>
                </a:solidFill>
              </a:rPr>
              <a:t>χαρακτηριστικα</a:t>
            </a:r>
            <a:r>
              <a:rPr lang="el-GR" b="1" dirty="0">
                <a:solidFill>
                  <a:schemeClr val="bg1"/>
                </a:solidFill>
              </a:rPr>
              <a:t> και οι </a:t>
            </a:r>
            <a:r>
              <a:rPr lang="el-GR" b="1" dirty="0" err="1">
                <a:solidFill>
                  <a:schemeClr val="bg1"/>
                </a:solidFill>
              </a:rPr>
              <a:t>ιδιοτητες</a:t>
            </a:r>
            <a:r>
              <a:rPr lang="el-GR" b="1" dirty="0">
                <a:solidFill>
                  <a:schemeClr val="bg1"/>
                </a:solidFill>
              </a:rPr>
              <a:t> του </a:t>
            </a:r>
            <a:r>
              <a:rPr lang="el-GR" b="1" dirty="0" err="1">
                <a:solidFill>
                  <a:schemeClr val="bg1"/>
                </a:solidFill>
              </a:rPr>
              <a:t>Playability</a:t>
            </a:r>
            <a:r>
              <a:rPr lang="el-GR" b="1" dirty="0">
                <a:solidFill>
                  <a:schemeClr val="bg1"/>
                </a:solidFill>
              </a:rPr>
              <a:t>: </a:t>
            </a:r>
            <a:br>
              <a:rPr lang="el-GR" b="1" dirty="0">
                <a:solidFill>
                  <a:schemeClr val="bg1"/>
                </a:solidFill>
              </a:rPr>
            </a:br>
            <a:endParaRPr lang="en-US" b="1" dirty="0">
              <a:solidFill>
                <a:schemeClr val="bg1"/>
              </a:solidFill>
            </a:endParaRPr>
          </a:p>
        </p:txBody>
      </p:sp>
      <p:sp>
        <p:nvSpPr>
          <p:cNvPr id="3" name="Text Placeholder 2">
            <a:extLst>
              <a:ext uri="{FF2B5EF4-FFF2-40B4-BE49-F238E27FC236}">
                <a16:creationId xmlns:a16="http://schemas.microsoft.com/office/drawing/2014/main" id="{D5100F6C-B913-498A-BFB4-9C15318F514B}"/>
              </a:ext>
            </a:extLst>
          </p:cNvPr>
          <p:cNvSpPr>
            <a:spLocks noGrp="1"/>
          </p:cNvSpPr>
          <p:nvPr>
            <p:ph type="body" idx="1"/>
          </p:nvPr>
        </p:nvSpPr>
        <p:spPr>
          <a:xfrm>
            <a:off x="684212" y="1090569"/>
            <a:ext cx="10900984" cy="4903831"/>
          </a:xfrm>
        </p:spPr>
        <p:txBody>
          <a:bodyPr>
            <a:normAutofit/>
          </a:bodyPr>
          <a:lstStyle/>
          <a:p>
            <a:r>
              <a:rPr lang="el-GR" b="1" i="1" dirty="0">
                <a:solidFill>
                  <a:schemeClr val="bg1"/>
                </a:solidFill>
              </a:rPr>
              <a:t>Ικανοποίηση</a:t>
            </a:r>
            <a:r>
              <a:rPr lang="el-GR" dirty="0">
                <a:solidFill>
                  <a:schemeClr val="bg1"/>
                </a:solidFill>
              </a:rPr>
              <a:t>: Ο βαθμός ικανοποίησης ή η ευχαρίστηση του παίκτη όταν ολοκληρώνει το παιχνίδι ή για κάποια στοιχεία του όπως: τα γραφικά, η διεπαφή, η ιστορία </a:t>
            </a:r>
          </a:p>
          <a:p>
            <a:endParaRPr lang="en-US" dirty="0">
              <a:solidFill>
                <a:schemeClr val="bg1"/>
              </a:solidFill>
            </a:endParaRPr>
          </a:p>
          <a:p>
            <a:r>
              <a:rPr lang="el-GR" b="1" i="1" dirty="0">
                <a:solidFill>
                  <a:schemeClr val="bg1"/>
                </a:solidFill>
              </a:rPr>
              <a:t>Μάθηση</a:t>
            </a:r>
            <a:r>
              <a:rPr lang="el-GR" dirty="0">
                <a:solidFill>
                  <a:schemeClr val="bg1"/>
                </a:solidFill>
              </a:rPr>
              <a:t>: Η δυνατότητα των παικτών να μάθουν, να κατανοήσουν και να κατακτήσουν το σύστημα του παιχνιδιού και τους μηχανισμούς του (στόχους, κανόνες, πώς να αλληλεπιδρούν με το παιχνίδι, κλπ.). Οι κατασκευαστές γενικά προσπαθούν να ελαχιστοποιήσουν την προσπάθεια εκμάθησης. Ο χρόνος που απαιτείται για την εκμάθηση ενός παιχνιδιού, αναφέρεται και ως καμπύλη εκμάθησης (</a:t>
            </a:r>
            <a:r>
              <a:rPr lang="el-GR" dirty="0" err="1">
                <a:solidFill>
                  <a:schemeClr val="bg1"/>
                </a:solidFill>
              </a:rPr>
              <a:t>learning</a:t>
            </a:r>
            <a:r>
              <a:rPr lang="el-GR" dirty="0">
                <a:solidFill>
                  <a:schemeClr val="bg1"/>
                </a:solidFill>
              </a:rPr>
              <a:t> </a:t>
            </a:r>
            <a:r>
              <a:rPr lang="el-GR" dirty="0" err="1">
                <a:solidFill>
                  <a:schemeClr val="bg1"/>
                </a:solidFill>
              </a:rPr>
              <a:t>curve</a:t>
            </a:r>
            <a:r>
              <a:rPr lang="el-GR" dirty="0">
                <a:solidFill>
                  <a:schemeClr val="bg1"/>
                </a:solidFill>
              </a:rPr>
              <a:t>). </a:t>
            </a:r>
            <a:endParaRPr lang="en-US" dirty="0">
              <a:solidFill>
                <a:schemeClr val="bg1"/>
              </a:solidFill>
            </a:endParaRPr>
          </a:p>
          <a:p>
            <a:endParaRPr lang="en-US" dirty="0">
              <a:solidFill>
                <a:schemeClr val="bg1"/>
              </a:solidFill>
            </a:endParaRPr>
          </a:p>
          <a:p>
            <a:r>
              <a:rPr lang="el-GR" b="1" i="1" dirty="0">
                <a:solidFill>
                  <a:schemeClr val="bg1"/>
                </a:solidFill>
              </a:rPr>
              <a:t>Αποδοτικότητα</a:t>
            </a:r>
            <a:r>
              <a:rPr lang="el-GR" dirty="0">
                <a:solidFill>
                  <a:schemeClr val="bg1"/>
                </a:solidFill>
              </a:rPr>
              <a:t>: Αφορά τον απαραίτητο χρόνο και πόρους για να προσφερθεί διασκέδαση και ψυχαγωγία στους παίκτες, καθώς αυτοί επιτυγχάνουν τους επιμέρους στόχους του παιχνιδιού και πλησιάζουν στην ολοκλήρωσή του. </a:t>
            </a: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2840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FC21D6F-F1DC-4D97-98EF-2D5AEE5934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1287EB-8679-44C2-98EB-76E3437F3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EB8FA5D-B9B3-4627-B544-CDCF527540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D4A8B3C-3BB5-4D9A-81A3-FD8ED0892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8FA0702-C0EC-4C0F-AC50-F23C4991F5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93CDDB32-E00B-4ED1-A2B4-EB989FDA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69D1E-51C4-48BE-AA7F-75591CF0295C}"/>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l-GR" sz="3200" b="1" dirty="0" err="1"/>
              <a:t>Σχεδιασμοσ</a:t>
            </a:r>
            <a:r>
              <a:rPr lang="el-GR" sz="3200" b="1" dirty="0"/>
              <a:t> </a:t>
            </a:r>
            <a:r>
              <a:rPr lang="el-GR" sz="3200" b="1" dirty="0" err="1"/>
              <a:t>εκπ</a:t>
            </a:r>
            <a:r>
              <a:rPr lang="en-US" sz="3200" b="1" dirty="0"/>
              <a:t>.</a:t>
            </a:r>
            <a:r>
              <a:rPr lang="el-GR" sz="3200" b="1" dirty="0"/>
              <a:t> </a:t>
            </a:r>
            <a:r>
              <a:rPr lang="el-GR" sz="3200" b="1" dirty="0" err="1"/>
              <a:t>λογισμικου</a:t>
            </a:r>
            <a:endParaRPr lang="en-US" sz="3200" b="1" dirty="0"/>
          </a:p>
        </p:txBody>
      </p:sp>
      <p:sp>
        <p:nvSpPr>
          <p:cNvPr id="21" name="Snip Diagonal Corner Rectangle 6">
            <a:extLst>
              <a:ext uri="{FF2B5EF4-FFF2-40B4-BE49-F238E27FC236}">
                <a16:creationId xmlns:a16="http://schemas.microsoft.com/office/drawing/2014/main" id="{B4A6ED9F-9D25-4D8F-9091-035629C05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Αποτέλεσμα εικόνας για παιχνιδοποίηση ppt">
            <a:extLst>
              <a:ext uri="{FF2B5EF4-FFF2-40B4-BE49-F238E27FC236}">
                <a16:creationId xmlns:a16="http://schemas.microsoft.com/office/drawing/2014/main" id="{9C4FFF07-A8D5-4385-9FA0-B3276A9C59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1217" y="1894719"/>
            <a:ext cx="5450437" cy="273884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C806AEF5-72E7-459B-82B8-FAC4B2B11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97CE91D2-B29D-42A9-B52E-0585CF681F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2F1E409-B6E6-4438-8003-4F6EC06542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565DE88-A888-4E8C-9A58-6D1BBFBC8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88DEF44-83E2-4342-A5CE-1A127B4ECE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7987394-7F24-4EC4-A7E2-E26699135A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423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FB422-0371-412D-A9BE-4774427097E7}"/>
              </a:ext>
            </a:extLst>
          </p:cNvPr>
          <p:cNvSpPr>
            <a:spLocks noGrp="1"/>
          </p:cNvSpPr>
          <p:nvPr>
            <p:ph type="body" idx="1"/>
          </p:nvPr>
        </p:nvSpPr>
        <p:spPr>
          <a:xfrm>
            <a:off x="684212" y="234892"/>
            <a:ext cx="10833872" cy="5759508"/>
          </a:xfrm>
        </p:spPr>
        <p:txBody>
          <a:bodyPr>
            <a:normAutofit fontScale="85000" lnSpcReduction="20000"/>
          </a:bodyPr>
          <a:lstStyle/>
          <a:p>
            <a:endParaRPr lang="en-US" dirty="0">
              <a:solidFill>
                <a:schemeClr val="bg1"/>
              </a:solidFill>
            </a:endParaRPr>
          </a:p>
          <a:p>
            <a:r>
              <a:rPr lang="el-GR" b="1" i="1" dirty="0" err="1">
                <a:solidFill>
                  <a:schemeClr val="bg1"/>
                </a:solidFill>
              </a:rPr>
              <a:t>Εμβύθιση</a:t>
            </a:r>
            <a:r>
              <a:rPr lang="el-GR" b="1" dirty="0">
                <a:solidFill>
                  <a:schemeClr val="bg1"/>
                </a:solidFill>
              </a:rPr>
              <a:t>:</a:t>
            </a:r>
            <a:r>
              <a:rPr lang="el-GR" dirty="0">
                <a:solidFill>
                  <a:schemeClr val="bg1"/>
                </a:solidFill>
              </a:rPr>
              <a:t> Το κατά πόσο ο παίκτης εμπλέκεται στον εικονικό κόσμο, γίνεται μέρος αυτού και αλληλεπιδρά με αυτόν, θεωρώντας τον εικονικό κόσμο ως πραγματικό. Ένα παιχνίδι θεωρείται ότι επιτυγχάνει καλή </a:t>
            </a:r>
            <a:r>
              <a:rPr lang="el-GR" dirty="0" err="1">
                <a:solidFill>
                  <a:schemeClr val="bg1"/>
                </a:solidFill>
              </a:rPr>
              <a:t>εμβύθιση</a:t>
            </a:r>
            <a:r>
              <a:rPr lang="el-GR" dirty="0">
                <a:solidFill>
                  <a:schemeClr val="bg1"/>
                </a:solidFill>
              </a:rPr>
              <a:t> όταν υπάρχει ισορροπία μεταξύ των προκλήσεων που περιέχει και των ικανοτήτων που πρέπει να έχει ο παίκτης για να τις ξεπεράσει. </a:t>
            </a:r>
          </a:p>
          <a:p>
            <a:endParaRPr lang="en-US" dirty="0">
              <a:solidFill>
                <a:schemeClr val="bg1"/>
              </a:solidFill>
            </a:endParaRPr>
          </a:p>
          <a:p>
            <a:r>
              <a:rPr lang="el-GR" b="1" i="1" dirty="0">
                <a:solidFill>
                  <a:schemeClr val="bg1"/>
                </a:solidFill>
              </a:rPr>
              <a:t>Κίνητρο</a:t>
            </a:r>
            <a:r>
              <a:rPr lang="el-GR" b="1" dirty="0">
                <a:solidFill>
                  <a:schemeClr val="bg1"/>
                </a:solidFill>
              </a:rPr>
              <a:t>: </a:t>
            </a:r>
            <a:r>
              <a:rPr lang="el-GR" dirty="0">
                <a:solidFill>
                  <a:schemeClr val="bg1"/>
                </a:solidFill>
              </a:rPr>
              <a:t>Τα χαρακτηριστικά εκείνα που προκαλούν τον παίκτη να εκτελεί συγκεκριμένες ενέργειες και να επιμένει σε αυτές μέχρις ότου να φτάσουν στο αποκορύφωμά τους. Για να παρέχει ένα παιχνίδι κίνητρα, θα πρέπει να υπάρχει εκείνο το σύνολο των πόρων που θα διασφαλίζει την επιμονή του παίκτη σε ενέργειες που θα του επιτρέψουν να ξεπεράσει τις προκλήσεις του παιχνιδιού </a:t>
            </a:r>
            <a:endParaRPr lang="en-US" dirty="0">
              <a:solidFill>
                <a:schemeClr val="bg1"/>
              </a:solidFill>
            </a:endParaRPr>
          </a:p>
          <a:p>
            <a:endParaRPr lang="en-US" dirty="0">
              <a:solidFill>
                <a:schemeClr val="bg1"/>
              </a:solidFill>
            </a:endParaRPr>
          </a:p>
          <a:p>
            <a:r>
              <a:rPr lang="el-GR" b="1" i="1" dirty="0">
                <a:solidFill>
                  <a:schemeClr val="bg1"/>
                </a:solidFill>
              </a:rPr>
              <a:t>Συγκίνηση</a:t>
            </a:r>
            <a:r>
              <a:rPr lang="el-GR" b="1" dirty="0">
                <a:solidFill>
                  <a:schemeClr val="bg1"/>
                </a:solidFill>
              </a:rPr>
              <a:t>: </a:t>
            </a:r>
            <a:r>
              <a:rPr lang="el-GR" dirty="0">
                <a:solidFill>
                  <a:schemeClr val="bg1"/>
                </a:solidFill>
              </a:rPr>
              <a:t>Η ακούσια συναισθηματική αντίδραση που προκαλείται από τα ερεθίσματα του παιχνιδιού. Η πρόκληση συγκινήσεων από ένα παιχνίδι, συμβάλλει στην απόκτηση καλύτερης εμπειρίας παιχνιδιού από τους παίκτες και τους οδηγεί σε διάφορες συναισθηματικές καταστάσεις: ευτυχία, φόβο, αγωνία, περιέργεια, θλίψη, κτλ. Εξαιρετικά πετυχημένα είναι τα παιχνίδια εκείνα που προκαλούν ένα μεγάλο εύρος συγκινησιακών καταστάσεων σε σύντομο χρονικό διάστημα και που δύσκολα προκαλούνται στον πραγματικό κόσμο. </a:t>
            </a:r>
          </a:p>
          <a:p>
            <a:endParaRPr lang="en-US" dirty="0">
              <a:solidFill>
                <a:schemeClr val="bg1"/>
              </a:solidFill>
            </a:endParaRPr>
          </a:p>
          <a:p>
            <a:r>
              <a:rPr lang="el-GR" b="1" i="1" dirty="0">
                <a:solidFill>
                  <a:schemeClr val="bg1"/>
                </a:solidFill>
              </a:rPr>
              <a:t>Κοινωνικοποίηση</a:t>
            </a:r>
            <a:r>
              <a:rPr lang="el-GR" b="1" dirty="0">
                <a:solidFill>
                  <a:schemeClr val="bg1"/>
                </a:solidFill>
              </a:rPr>
              <a:t>: </a:t>
            </a:r>
            <a:r>
              <a:rPr lang="el-GR" dirty="0">
                <a:solidFill>
                  <a:schemeClr val="bg1"/>
                </a:solidFill>
              </a:rPr>
              <a:t>Ο βαθμός στον οποίο κάποια χαρακτηριστικά του παιχνιδιού προωθούν την κοινωνική παράμετρο στην εμπειρία του παιχνιδιού. Κάποια παιχνίδια ευνοούν την ανάπτυξη σχέσεων με άλλους παίκτες ή με άλλους χαρακτήρες του παιχνιδιού και που βοηθούν τον παίκτη να αντιμετωπίσει από κοινού τις διάφορες προκλήσεις </a:t>
            </a: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6595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6C22-5BD2-4D94-A1C9-58F07B0749EE}"/>
              </a:ext>
            </a:extLst>
          </p:cNvPr>
          <p:cNvSpPr>
            <a:spLocks noGrp="1"/>
          </p:cNvSpPr>
          <p:nvPr>
            <p:ph type="title"/>
          </p:nvPr>
        </p:nvSpPr>
        <p:spPr>
          <a:xfrm>
            <a:off x="684213" y="362824"/>
            <a:ext cx="10058400" cy="329268"/>
          </a:xfrm>
        </p:spPr>
        <p:txBody>
          <a:bodyPr>
            <a:normAutofit fontScale="90000"/>
          </a:bodyPr>
          <a:lstStyle/>
          <a:p>
            <a:pPr algn="ctr"/>
            <a:r>
              <a:rPr lang="el-GR" b="1" dirty="0" err="1">
                <a:solidFill>
                  <a:schemeClr val="bg1"/>
                </a:solidFill>
              </a:rPr>
              <a:t>Πτυχες</a:t>
            </a:r>
            <a:r>
              <a:rPr lang="el-GR" b="1" dirty="0">
                <a:solidFill>
                  <a:schemeClr val="bg1"/>
                </a:solidFill>
              </a:rPr>
              <a:t> του </a:t>
            </a:r>
            <a:r>
              <a:rPr lang="en-US" b="1" dirty="0">
                <a:solidFill>
                  <a:schemeClr val="bg1"/>
                </a:solidFill>
              </a:rPr>
              <a:t>Playability </a:t>
            </a:r>
            <a:br>
              <a:rPr lang="en-US" b="1" dirty="0">
                <a:solidFill>
                  <a:schemeClr val="bg1"/>
                </a:solidFill>
              </a:rPr>
            </a:br>
            <a:endParaRPr lang="en-US" b="1" dirty="0">
              <a:solidFill>
                <a:schemeClr val="bg1"/>
              </a:solidFill>
            </a:endParaRPr>
          </a:p>
        </p:txBody>
      </p:sp>
      <p:sp>
        <p:nvSpPr>
          <p:cNvPr id="3" name="Text Placeholder 2">
            <a:extLst>
              <a:ext uri="{FF2B5EF4-FFF2-40B4-BE49-F238E27FC236}">
                <a16:creationId xmlns:a16="http://schemas.microsoft.com/office/drawing/2014/main" id="{2013F264-B233-45D2-94D9-69098644A87E}"/>
              </a:ext>
            </a:extLst>
          </p:cNvPr>
          <p:cNvSpPr>
            <a:spLocks noGrp="1"/>
          </p:cNvSpPr>
          <p:nvPr>
            <p:ph type="body" idx="1"/>
          </p:nvPr>
        </p:nvSpPr>
        <p:spPr>
          <a:xfrm>
            <a:off x="684213" y="545284"/>
            <a:ext cx="11379156" cy="6006518"/>
          </a:xfrm>
        </p:spPr>
        <p:txBody>
          <a:bodyPr>
            <a:normAutofit fontScale="92500" lnSpcReduction="10000"/>
          </a:bodyPr>
          <a:lstStyle/>
          <a:p>
            <a:r>
              <a:rPr lang="el-GR" b="1" i="1" dirty="0">
                <a:solidFill>
                  <a:schemeClr val="bg1"/>
                </a:solidFill>
              </a:rPr>
              <a:t>Εγγενές</a:t>
            </a:r>
            <a:r>
              <a:rPr lang="el-GR" dirty="0">
                <a:solidFill>
                  <a:schemeClr val="bg1"/>
                </a:solidFill>
              </a:rPr>
              <a:t>: Αναλύεται το </a:t>
            </a:r>
            <a:r>
              <a:rPr lang="el-GR" dirty="0" err="1">
                <a:solidFill>
                  <a:schemeClr val="bg1"/>
                </a:solidFill>
              </a:rPr>
              <a:t>Playability</a:t>
            </a:r>
            <a:r>
              <a:rPr lang="el-GR" dirty="0">
                <a:solidFill>
                  <a:schemeClr val="bg1"/>
                </a:solidFill>
              </a:rPr>
              <a:t> που στηρίζεται στην ίδια τη φύση του παιχνιδιού και στο πως αυτό παρουσιάζεται στον παίκτη. Συνδέεται στενά με το Gameplay και τα </a:t>
            </a:r>
            <a:r>
              <a:rPr lang="el-GR" dirty="0" err="1">
                <a:solidFill>
                  <a:schemeClr val="bg1"/>
                </a:solidFill>
              </a:rPr>
              <a:t>Game</a:t>
            </a:r>
            <a:r>
              <a:rPr lang="el-GR" dirty="0">
                <a:solidFill>
                  <a:schemeClr val="bg1"/>
                </a:solidFill>
              </a:rPr>
              <a:t> </a:t>
            </a:r>
            <a:r>
              <a:rPr lang="el-GR" dirty="0" err="1">
                <a:solidFill>
                  <a:schemeClr val="bg1"/>
                </a:solidFill>
              </a:rPr>
              <a:t>Mechanics</a:t>
            </a:r>
            <a:r>
              <a:rPr lang="el-GR" dirty="0">
                <a:solidFill>
                  <a:schemeClr val="bg1"/>
                </a:solidFill>
              </a:rPr>
              <a:t>. Σε αυτή την πτυχή αναλύουμε το πώς υλοποιείται ο σχεδιασμός του παιχνιδιού και ιδιαίτερα οι κανόνες, οι στόχοι, ο ρυθμός και άλλα σχεδιαστικά θέματα. </a:t>
            </a:r>
          </a:p>
          <a:p>
            <a:r>
              <a:rPr lang="el-GR" b="1" i="1" dirty="0">
                <a:solidFill>
                  <a:schemeClr val="bg1"/>
                </a:solidFill>
              </a:rPr>
              <a:t>Μηχανικό</a:t>
            </a:r>
            <a:r>
              <a:rPr lang="el-GR" dirty="0">
                <a:solidFill>
                  <a:schemeClr val="bg1"/>
                </a:solidFill>
              </a:rPr>
              <a:t>: Αναλύεται η ποιότητα του παιχνιδιού ως σύστημα λογισμικού. Σχετίζεται με την μηχανή του παιχνιδιού, με ιδιαίτερη έμφαση στους φωτισμούς και τις σκιάσεις, το </a:t>
            </a:r>
            <a:r>
              <a:rPr lang="el-GR" dirty="0" err="1">
                <a:solidFill>
                  <a:schemeClr val="bg1"/>
                </a:solidFill>
              </a:rPr>
              <a:t>rendering</a:t>
            </a:r>
            <a:r>
              <a:rPr lang="el-GR" dirty="0">
                <a:solidFill>
                  <a:schemeClr val="bg1"/>
                </a:solidFill>
              </a:rPr>
              <a:t>, τον ήχο και την μουσική, τα γραφικά και τις κινήσεις, και την επικοινωνία των παικτών σε ένα παιχνίδι πολλών χρηστών. </a:t>
            </a:r>
          </a:p>
          <a:p>
            <a:r>
              <a:rPr lang="el-GR" b="1" i="1" dirty="0">
                <a:solidFill>
                  <a:schemeClr val="bg1"/>
                </a:solidFill>
              </a:rPr>
              <a:t>Διαδραστικό</a:t>
            </a:r>
            <a:r>
              <a:rPr lang="el-GR" dirty="0">
                <a:solidFill>
                  <a:schemeClr val="bg1"/>
                </a:solidFill>
              </a:rPr>
              <a:t>: Αναλύεται η αλληλεπίδραση του παίκτη με το παιχνίδι και η διεπαφή. </a:t>
            </a:r>
          </a:p>
          <a:p>
            <a:r>
              <a:rPr lang="el-GR" b="1" i="1" dirty="0">
                <a:solidFill>
                  <a:schemeClr val="bg1"/>
                </a:solidFill>
              </a:rPr>
              <a:t>Καλλιτεχνικό</a:t>
            </a:r>
            <a:r>
              <a:rPr lang="el-GR" dirty="0">
                <a:solidFill>
                  <a:schemeClr val="bg1"/>
                </a:solidFill>
              </a:rPr>
              <a:t>: Αναλύεται η αισθητική του παιχνιδιού, για παράδειγμα, τα γραφικά, η μουσική, τα εφέ, η αφηγηματικότητα και ο τρόπος με τον οποίο τα παραπάνω παρουσιάζονται μέσα στο παιχνίδι. </a:t>
            </a:r>
          </a:p>
          <a:p>
            <a:r>
              <a:rPr lang="el-GR" b="1" i="1" dirty="0">
                <a:solidFill>
                  <a:schemeClr val="bg1"/>
                </a:solidFill>
              </a:rPr>
              <a:t>Προσωπικό</a:t>
            </a:r>
            <a:r>
              <a:rPr lang="el-GR" dirty="0">
                <a:solidFill>
                  <a:schemeClr val="bg1"/>
                </a:solidFill>
              </a:rPr>
              <a:t>: Αναλύεται η αντίληψη που έχει ο παίκτης για το παιχνίδι και τα συναισθήματα που του προκαλεί. Είναι ένα πολύ υποκειμενικό χαρακτηριστικό. </a:t>
            </a:r>
          </a:p>
          <a:p>
            <a:r>
              <a:rPr lang="el-GR" b="1" i="1" dirty="0">
                <a:solidFill>
                  <a:schemeClr val="bg1"/>
                </a:solidFill>
              </a:rPr>
              <a:t>Κοινωνικό</a:t>
            </a:r>
            <a:r>
              <a:rPr lang="el-GR" dirty="0">
                <a:solidFill>
                  <a:schemeClr val="bg1"/>
                </a:solidFill>
              </a:rPr>
              <a:t>: Αναλύεται συλλογικότητα του παιχνιδιού όταν παίζεται από πολλούς παίκτες, αλλά και η ατομική αντίληψη του κάθε παίκτη. Αφορά κάθε μορφή παιχνιδιού πολλών χρηστών (συνεργατικό ή ανταγωνιστικό). </a:t>
            </a:r>
          </a:p>
          <a:p>
            <a:r>
              <a:rPr lang="el-GR" b="1" i="1" dirty="0">
                <a:solidFill>
                  <a:schemeClr val="bg1"/>
                </a:solidFill>
              </a:rPr>
              <a:t>Ολιστικό</a:t>
            </a:r>
            <a:r>
              <a:rPr lang="el-GR" i="1" dirty="0">
                <a:solidFill>
                  <a:schemeClr val="bg1"/>
                </a:solidFill>
              </a:rPr>
              <a:t>: </a:t>
            </a:r>
            <a:r>
              <a:rPr lang="el-GR" dirty="0">
                <a:solidFill>
                  <a:schemeClr val="bg1"/>
                </a:solidFill>
              </a:rPr>
              <a:t>προκύπτει από τον συνδυασμό των προαναφερθέντων πτυχών </a:t>
            </a:r>
          </a:p>
          <a:p>
            <a:endParaRPr lang="en-US" dirty="0">
              <a:solidFill>
                <a:schemeClr val="bg1"/>
              </a:solidFill>
            </a:endParaRPr>
          </a:p>
        </p:txBody>
      </p:sp>
    </p:spTree>
    <p:extLst>
      <p:ext uri="{BB962C8B-B14F-4D97-AF65-F5344CB8AC3E}">
        <p14:creationId xmlns:p14="http://schemas.microsoft.com/office/powerpoint/2010/main" val="321039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15F4-B701-4A37-A585-5081938A81AB}"/>
              </a:ext>
            </a:extLst>
          </p:cNvPr>
          <p:cNvSpPr>
            <a:spLocks noGrp="1"/>
          </p:cNvSpPr>
          <p:nvPr>
            <p:ph type="title"/>
          </p:nvPr>
        </p:nvSpPr>
        <p:spPr>
          <a:xfrm>
            <a:off x="818437" y="174072"/>
            <a:ext cx="10058400" cy="614493"/>
          </a:xfrm>
        </p:spPr>
        <p:txBody>
          <a:bodyPr/>
          <a:lstStyle/>
          <a:p>
            <a:pPr algn="ctr"/>
            <a:r>
              <a:rPr lang="el-GR" b="1" dirty="0" err="1">
                <a:solidFill>
                  <a:schemeClr val="bg1"/>
                </a:solidFill>
              </a:rPr>
              <a:t>Κατηγοριεσ</a:t>
            </a:r>
            <a:r>
              <a:rPr lang="el-GR" b="1" dirty="0">
                <a:solidFill>
                  <a:schemeClr val="bg1"/>
                </a:solidFill>
              </a:rPr>
              <a:t> </a:t>
            </a:r>
            <a:r>
              <a:rPr lang="el-GR" b="1" dirty="0" err="1">
                <a:solidFill>
                  <a:schemeClr val="bg1"/>
                </a:solidFill>
              </a:rPr>
              <a:t>ψηφιακων</a:t>
            </a:r>
            <a:r>
              <a:rPr lang="el-GR" b="1" dirty="0">
                <a:solidFill>
                  <a:schemeClr val="bg1"/>
                </a:solidFill>
              </a:rPr>
              <a:t> </a:t>
            </a:r>
            <a:r>
              <a:rPr lang="el-GR" b="1" dirty="0" err="1">
                <a:solidFill>
                  <a:schemeClr val="bg1"/>
                </a:solidFill>
              </a:rPr>
              <a:t>παιχνιδιων</a:t>
            </a:r>
            <a:r>
              <a:rPr lang="el-GR" b="1" dirty="0">
                <a:solidFill>
                  <a:schemeClr val="bg1"/>
                </a:solidFill>
              </a:rPr>
              <a:t> </a:t>
            </a:r>
            <a:endParaRPr lang="en-US" b="1" dirty="0">
              <a:solidFill>
                <a:schemeClr val="bg1"/>
              </a:solidFill>
            </a:endParaRPr>
          </a:p>
        </p:txBody>
      </p:sp>
      <p:sp>
        <p:nvSpPr>
          <p:cNvPr id="3" name="Text Placeholder 2">
            <a:extLst>
              <a:ext uri="{FF2B5EF4-FFF2-40B4-BE49-F238E27FC236}">
                <a16:creationId xmlns:a16="http://schemas.microsoft.com/office/drawing/2014/main" id="{720C5230-F381-42C3-ACF2-7040295DA503}"/>
              </a:ext>
            </a:extLst>
          </p:cNvPr>
          <p:cNvSpPr>
            <a:spLocks noGrp="1"/>
          </p:cNvSpPr>
          <p:nvPr>
            <p:ph type="body" idx="1"/>
          </p:nvPr>
        </p:nvSpPr>
        <p:spPr>
          <a:xfrm>
            <a:off x="673981" y="1241571"/>
            <a:ext cx="10347311" cy="5147112"/>
          </a:xfrm>
        </p:spPr>
        <p:txBody>
          <a:bodyPr>
            <a:normAutofit fontScale="85000" lnSpcReduction="20000"/>
          </a:bodyPr>
          <a:lstStyle/>
          <a:p>
            <a:endParaRPr lang="en-US" dirty="0">
              <a:solidFill>
                <a:schemeClr val="bg1"/>
              </a:solidFill>
            </a:endParaRPr>
          </a:p>
          <a:p>
            <a:r>
              <a:rPr lang="en-US" b="1" dirty="0">
                <a:solidFill>
                  <a:schemeClr val="bg1"/>
                </a:solidFill>
              </a:rPr>
              <a:t>1) </a:t>
            </a:r>
            <a:r>
              <a:rPr lang="el-GR" b="1" dirty="0">
                <a:solidFill>
                  <a:schemeClr val="bg1"/>
                </a:solidFill>
              </a:rPr>
              <a:t>Παιχνίδια περιπέτειας (</a:t>
            </a:r>
            <a:r>
              <a:rPr lang="el-GR" b="1" dirty="0" err="1">
                <a:solidFill>
                  <a:schemeClr val="bg1"/>
                </a:solidFill>
              </a:rPr>
              <a:t>adventure</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ο παίχτης είναι ο πρωταγωνιστής μιας ιστορίας και απαιτείται να λύσει διάφορους γρίφους ή να βρει αντικείμενα προκειμένου να συνεχίσει την πορεία του Η παραγωγή αυτών των παιχνιδιών ξεκίνησε το 1970 με το παιχνίδι </a:t>
            </a:r>
            <a:r>
              <a:rPr lang="en-US" dirty="0">
                <a:solidFill>
                  <a:schemeClr val="bg1"/>
                </a:solidFill>
              </a:rPr>
              <a:t>Colossal Cave Adventure. </a:t>
            </a:r>
            <a:r>
              <a:rPr lang="el-GR" dirty="0">
                <a:solidFill>
                  <a:schemeClr val="bg1"/>
                </a:solidFill>
              </a:rPr>
              <a:t>Ακολούθησαν το </a:t>
            </a:r>
            <a:r>
              <a:rPr lang="en-US" dirty="0" err="1">
                <a:solidFill>
                  <a:schemeClr val="bg1"/>
                </a:solidFill>
              </a:rPr>
              <a:t>Zork</a:t>
            </a:r>
            <a:r>
              <a:rPr lang="en-US" dirty="0">
                <a:solidFill>
                  <a:schemeClr val="bg1"/>
                </a:solidFill>
              </a:rPr>
              <a:t>, </a:t>
            </a:r>
            <a:r>
              <a:rPr lang="el-GR" dirty="0">
                <a:solidFill>
                  <a:schemeClr val="bg1"/>
                </a:solidFill>
              </a:rPr>
              <a:t>το </a:t>
            </a:r>
            <a:r>
              <a:rPr lang="en-US" dirty="0">
                <a:solidFill>
                  <a:schemeClr val="bg1"/>
                </a:solidFill>
              </a:rPr>
              <a:t>Day of the Tentacle, </a:t>
            </a:r>
            <a:r>
              <a:rPr lang="el-GR" dirty="0">
                <a:solidFill>
                  <a:schemeClr val="bg1"/>
                </a:solidFill>
              </a:rPr>
              <a:t>το </a:t>
            </a:r>
            <a:r>
              <a:rPr lang="en-US" dirty="0">
                <a:solidFill>
                  <a:schemeClr val="bg1"/>
                </a:solidFill>
              </a:rPr>
              <a:t>King’s Quest,</a:t>
            </a:r>
            <a:r>
              <a:rPr lang="el-GR" dirty="0">
                <a:solidFill>
                  <a:schemeClr val="bg1"/>
                </a:solidFill>
              </a:rPr>
              <a:t>το </a:t>
            </a:r>
            <a:r>
              <a:rPr lang="en-US" dirty="0">
                <a:solidFill>
                  <a:schemeClr val="bg1"/>
                </a:solidFill>
              </a:rPr>
              <a:t>Monkey Island </a:t>
            </a:r>
          </a:p>
          <a:p>
            <a:endParaRPr lang="en-US" dirty="0">
              <a:solidFill>
                <a:schemeClr val="bg1"/>
              </a:solidFill>
            </a:endParaRPr>
          </a:p>
          <a:p>
            <a:r>
              <a:rPr lang="el-GR" b="1" dirty="0">
                <a:solidFill>
                  <a:schemeClr val="bg1"/>
                </a:solidFill>
              </a:rPr>
              <a:t>2) Εκπαιδευτικά παιχνίδια (</a:t>
            </a:r>
            <a:r>
              <a:rPr lang="el-GR" b="1" dirty="0" err="1">
                <a:solidFill>
                  <a:schemeClr val="bg1"/>
                </a:solidFill>
              </a:rPr>
              <a:t>educational</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σκοπός αυτών των παιχνιδιών είναι να διδάξουν το χρήστη και απευθύνονται σε άτομα από 3 περίπου ετών έως εφήβους και ενήλικες </a:t>
            </a:r>
            <a:endParaRPr lang="en-US" dirty="0">
              <a:solidFill>
                <a:schemeClr val="bg1"/>
              </a:solidFill>
            </a:endParaRPr>
          </a:p>
          <a:p>
            <a:endParaRPr lang="en-US" dirty="0">
              <a:solidFill>
                <a:schemeClr val="bg1"/>
              </a:solidFill>
            </a:endParaRPr>
          </a:p>
          <a:p>
            <a:r>
              <a:rPr lang="el-GR" b="1" dirty="0">
                <a:solidFill>
                  <a:schemeClr val="bg1"/>
                </a:solidFill>
              </a:rPr>
              <a:t>3) Παιχνίδια μάχης (</a:t>
            </a:r>
            <a:r>
              <a:rPr lang="el-GR" b="1" dirty="0" err="1">
                <a:solidFill>
                  <a:schemeClr val="bg1"/>
                </a:solidFill>
              </a:rPr>
              <a:t>fighting</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πρόκειται για παιχνίδια που επικεντρώνονται στις πολεμικές τέχνες και δίνουν έμφαση στη μάχη ένας προς ένα, ανάμεσα σε δύο παίχτες, ένας εκ των οποίων μπορεί να είναι και ο ίδιος ο υπολογιστής. </a:t>
            </a:r>
          </a:p>
          <a:p>
            <a:r>
              <a:rPr lang="el-GR" dirty="0">
                <a:solidFill>
                  <a:schemeClr val="bg1"/>
                </a:solidFill>
              </a:rPr>
              <a:t>Γνωστά παιχνίδια αυτής της κατηγορίας, η οποία εξακολουθεί να είναι πολύ δημοφιλής ακόμα και σήμερα, είναι το </a:t>
            </a:r>
            <a:r>
              <a:rPr lang="el-GR" dirty="0" err="1">
                <a:solidFill>
                  <a:schemeClr val="bg1"/>
                </a:solidFill>
              </a:rPr>
              <a:t>King</a:t>
            </a:r>
            <a:r>
              <a:rPr lang="el-GR" dirty="0">
                <a:solidFill>
                  <a:schemeClr val="bg1"/>
                </a:solidFill>
              </a:rPr>
              <a:t> of </a:t>
            </a:r>
            <a:r>
              <a:rPr lang="el-GR" dirty="0" err="1">
                <a:solidFill>
                  <a:schemeClr val="bg1"/>
                </a:solidFill>
              </a:rPr>
              <a:t>Fighters</a:t>
            </a:r>
            <a:r>
              <a:rPr lang="el-GR" dirty="0">
                <a:solidFill>
                  <a:schemeClr val="bg1"/>
                </a:solidFill>
              </a:rPr>
              <a:t>, το </a:t>
            </a:r>
            <a:r>
              <a:rPr lang="el-GR" dirty="0" err="1">
                <a:solidFill>
                  <a:schemeClr val="bg1"/>
                </a:solidFill>
              </a:rPr>
              <a:t>Mortal</a:t>
            </a:r>
            <a:r>
              <a:rPr lang="el-GR" dirty="0">
                <a:solidFill>
                  <a:schemeClr val="bg1"/>
                </a:solidFill>
              </a:rPr>
              <a:t> </a:t>
            </a:r>
            <a:r>
              <a:rPr lang="el-GR" dirty="0" err="1">
                <a:solidFill>
                  <a:schemeClr val="bg1"/>
                </a:solidFill>
              </a:rPr>
              <a:t>Kombat</a:t>
            </a:r>
            <a:r>
              <a:rPr lang="el-GR" dirty="0">
                <a:solidFill>
                  <a:schemeClr val="bg1"/>
                </a:solidFill>
              </a:rPr>
              <a:t>, το </a:t>
            </a:r>
            <a:r>
              <a:rPr lang="el-GR" dirty="0" err="1">
                <a:solidFill>
                  <a:schemeClr val="bg1"/>
                </a:solidFill>
              </a:rPr>
              <a:t>Street</a:t>
            </a:r>
            <a:r>
              <a:rPr lang="el-GR" dirty="0">
                <a:solidFill>
                  <a:schemeClr val="bg1"/>
                </a:solidFill>
              </a:rPr>
              <a:t> </a:t>
            </a:r>
            <a:r>
              <a:rPr lang="el-GR" dirty="0" err="1">
                <a:solidFill>
                  <a:schemeClr val="bg1"/>
                </a:solidFill>
              </a:rPr>
              <a:t>Fighter</a:t>
            </a:r>
            <a:r>
              <a:rPr lang="el-GR" dirty="0">
                <a:solidFill>
                  <a:schemeClr val="bg1"/>
                </a:solidFill>
              </a:rPr>
              <a:t>, το </a:t>
            </a:r>
            <a:r>
              <a:rPr lang="el-GR" dirty="0" err="1">
                <a:solidFill>
                  <a:schemeClr val="bg1"/>
                </a:solidFill>
              </a:rPr>
              <a:t>Soul</a:t>
            </a:r>
            <a:r>
              <a:rPr lang="el-GR" dirty="0">
                <a:solidFill>
                  <a:schemeClr val="bg1"/>
                </a:solidFill>
              </a:rPr>
              <a:t> </a:t>
            </a:r>
            <a:r>
              <a:rPr lang="el-GR" dirty="0" err="1">
                <a:solidFill>
                  <a:schemeClr val="bg1"/>
                </a:solidFill>
              </a:rPr>
              <a:t>Edge</a:t>
            </a:r>
            <a:r>
              <a:rPr lang="el-GR" dirty="0">
                <a:solidFill>
                  <a:schemeClr val="bg1"/>
                </a:solidFill>
              </a:rPr>
              <a:t>, το </a:t>
            </a:r>
            <a:r>
              <a:rPr lang="el-GR" dirty="0" err="1">
                <a:solidFill>
                  <a:schemeClr val="bg1"/>
                </a:solidFill>
              </a:rPr>
              <a:t>Soul</a:t>
            </a:r>
            <a:r>
              <a:rPr lang="el-GR" dirty="0">
                <a:solidFill>
                  <a:schemeClr val="bg1"/>
                </a:solidFill>
              </a:rPr>
              <a:t> </a:t>
            </a:r>
            <a:r>
              <a:rPr lang="el-GR" dirty="0" err="1">
                <a:solidFill>
                  <a:schemeClr val="bg1"/>
                </a:solidFill>
              </a:rPr>
              <a:t>Calibur</a:t>
            </a:r>
            <a:r>
              <a:rPr lang="el-GR" dirty="0">
                <a:solidFill>
                  <a:schemeClr val="bg1"/>
                </a:solidFill>
              </a:rPr>
              <a:t>, το </a:t>
            </a:r>
            <a:r>
              <a:rPr lang="el-GR" dirty="0" err="1">
                <a:solidFill>
                  <a:schemeClr val="bg1"/>
                </a:solidFill>
              </a:rPr>
              <a:t>Tekken</a:t>
            </a:r>
            <a:r>
              <a:rPr lang="el-GR" dirty="0">
                <a:solidFill>
                  <a:schemeClr val="bg1"/>
                </a:solidFill>
              </a:rPr>
              <a:t> </a:t>
            </a:r>
            <a:endParaRPr lang="en-US" dirty="0">
              <a:solidFill>
                <a:schemeClr val="bg1"/>
              </a:solidFill>
            </a:endParaRPr>
          </a:p>
          <a:p>
            <a:endParaRPr lang="en-US" dirty="0">
              <a:solidFill>
                <a:schemeClr val="bg1"/>
              </a:solidFill>
            </a:endParaRPr>
          </a:p>
          <a:p>
            <a:r>
              <a:rPr lang="el-GR" b="1" dirty="0">
                <a:solidFill>
                  <a:schemeClr val="bg1"/>
                </a:solidFill>
              </a:rPr>
              <a:t>4) First – </a:t>
            </a:r>
            <a:r>
              <a:rPr lang="el-GR" b="1" dirty="0" err="1">
                <a:solidFill>
                  <a:schemeClr val="bg1"/>
                </a:solidFill>
              </a:rPr>
              <a:t>person</a:t>
            </a:r>
            <a:r>
              <a:rPr lang="el-GR" b="1" dirty="0">
                <a:solidFill>
                  <a:schemeClr val="bg1"/>
                </a:solidFill>
              </a:rPr>
              <a:t> </a:t>
            </a:r>
            <a:r>
              <a:rPr lang="el-GR" b="1" dirty="0" err="1">
                <a:solidFill>
                  <a:schemeClr val="bg1"/>
                </a:solidFill>
              </a:rPr>
              <a:t>shooter</a:t>
            </a:r>
            <a:r>
              <a:rPr lang="el-GR" b="1" dirty="0">
                <a:solidFill>
                  <a:schemeClr val="bg1"/>
                </a:solidFill>
              </a:rPr>
              <a:t> παιχνίδια: </a:t>
            </a:r>
            <a:r>
              <a:rPr lang="el-GR" dirty="0">
                <a:solidFill>
                  <a:schemeClr val="bg1"/>
                </a:solidFill>
              </a:rPr>
              <a:t>τα παιχνίδια αυτά «τοποθετούν» τον παίχτη πίσω από ένα όπλο και δίνουν έμφαση στην καταπολέμηση του εχθρού από μία συγκεκριμένη προοπτική. Αυτή η προοπτική αποσκοπεί στο να δώσει στον παίχτη την αίσθηση του ότι «είναι εκεί». </a:t>
            </a:r>
          </a:p>
          <a:p>
            <a:endParaRPr lang="el-GR" dirty="0">
              <a:solidFill>
                <a:schemeClr val="bg1"/>
              </a:solidFill>
            </a:endParaRPr>
          </a:p>
          <a:p>
            <a:pPr marL="457200" indent="-457200">
              <a:buAutoNum type="arabicParenR"/>
            </a:pPr>
            <a:endParaRPr lang="el-GR" dirty="0">
              <a:solidFill>
                <a:schemeClr val="bg1"/>
              </a:solidFill>
            </a:endParaRPr>
          </a:p>
          <a:p>
            <a:endParaRPr lang="en-US" dirty="0">
              <a:solidFill>
                <a:schemeClr val="bg1"/>
              </a:solidFill>
            </a:endParaRPr>
          </a:p>
          <a:p>
            <a:endParaRPr lang="en-US" dirty="0"/>
          </a:p>
        </p:txBody>
      </p:sp>
    </p:spTree>
    <p:extLst>
      <p:ext uri="{BB962C8B-B14F-4D97-AF65-F5344CB8AC3E}">
        <p14:creationId xmlns:p14="http://schemas.microsoft.com/office/powerpoint/2010/main" val="192072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A200A-5D93-4955-BC8F-861D5195FDC8}"/>
              </a:ext>
            </a:extLst>
          </p:cNvPr>
          <p:cNvSpPr>
            <a:spLocks noGrp="1"/>
          </p:cNvSpPr>
          <p:nvPr>
            <p:ph type="body" idx="1"/>
          </p:nvPr>
        </p:nvSpPr>
        <p:spPr>
          <a:xfrm>
            <a:off x="390597" y="629174"/>
            <a:ext cx="11169432" cy="5742730"/>
          </a:xfrm>
        </p:spPr>
        <p:txBody>
          <a:bodyPr>
            <a:normAutofit fontScale="92500" lnSpcReduction="10000"/>
          </a:bodyPr>
          <a:lstStyle/>
          <a:p>
            <a:endParaRPr lang="en-US" dirty="0">
              <a:solidFill>
                <a:schemeClr val="bg1"/>
              </a:solidFill>
            </a:endParaRPr>
          </a:p>
          <a:p>
            <a:r>
              <a:rPr lang="el-GR" b="1" dirty="0">
                <a:solidFill>
                  <a:schemeClr val="bg1"/>
                </a:solidFill>
              </a:rPr>
              <a:t>6) Μαζικά πολυχρηστικά διαδικτυακά παιχνίδια και μαζικά πολυχρηστικά διαδικτυακά παιχνίδια ρόλων (</a:t>
            </a:r>
            <a:r>
              <a:rPr lang="en-US" b="1" dirty="0">
                <a:solidFill>
                  <a:schemeClr val="bg1"/>
                </a:solidFill>
              </a:rPr>
              <a:t>Massive(</a:t>
            </a:r>
            <a:r>
              <a:rPr lang="en-US" b="1" dirty="0" err="1">
                <a:solidFill>
                  <a:schemeClr val="bg1"/>
                </a:solidFill>
              </a:rPr>
              <a:t>ly</a:t>
            </a:r>
            <a:r>
              <a:rPr lang="en-US" b="1" dirty="0">
                <a:solidFill>
                  <a:schemeClr val="bg1"/>
                </a:solidFill>
              </a:rPr>
              <a:t>) multiplayer online games and massive(</a:t>
            </a:r>
            <a:r>
              <a:rPr lang="en-US" b="1" dirty="0" err="1">
                <a:solidFill>
                  <a:schemeClr val="bg1"/>
                </a:solidFill>
              </a:rPr>
              <a:t>ly</a:t>
            </a:r>
            <a:r>
              <a:rPr lang="en-US" b="1" dirty="0">
                <a:solidFill>
                  <a:schemeClr val="bg1"/>
                </a:solidFill>
              </a:rPr>
              <a:t>) multiplayer online role-playing games – MMOGs and MMORPGs): </a:t>
            </a:r>
            <a:r>
              <a:rPr lang="el-GR" dirty="0">
                <a:solidFill>
                  <a:schemeClr val="bg1"/>
                </a:solidFill>
              </a:rPr>
              <a:t>τα παιχνίδια αυτά βασίζονται σε εικονικούς κόσμους για χιλιάδες παίχτες που αλληλεπιδρούν μεταξύ τους. </a:t>
            </a:r>
          </a:p>
          <a:p>
            <a:endParaRPr lang="en-US" dirty="0">
              <a:solidFill>
                <a:schemeClr val="bg1"/>
              </a:solidFill>
            </a:endParaRPr>
          </a:p>
          <a:p>
            <a:r>
              <a:rPr lang="el-GR" b="1" dirty="0">
                <a:solidFill>
                  <a:schemeClr val="bg1"/>
                </a:solidFill>
              </a:rPr>
              <a:t>7) Διαδραστικές ταινίες (Interactive </a:t>
            </a:r>
            <a:r>
              <a:rPr lang="el-GR" b="1" dirty="0" err="1">
                <a:solidFill>
                  <a:schemeClr val="bg1"/>
                </a:solidFill>
              </a:rPr>
              <a:t>movies</a:t>
            </a:r>
            <a:r>
              <a:rPr lang="el-GR" b="1" dirty="0">
                <a:solidFill>
                  <a:schemeClr val="bg1"/>
                </a:solidFill>
              </a:rPr>
              <a:t>): </a:t>
            </a:r>
            <a:r>
              <a:rPr lang="el-GR" dirty="0">
                <a:solidFill>
                  <a:schemeClr val="bg1"/>
                </a:solidFill>
              </a:rPr>
              <a:t>αυτά τα παιχνίδια έχουν προ – κινηματογραφηθεί και περιέχουν πλήρη κίνηση των κινουμένων σχεδίων ή ζωντανές σκηνές δράσεις, στις οποίες ο παίχτης ελέγχει κάποιες από τις κινήσεις των βασικών χαρακτήρων </a:t>
            </a:r>
            <a:endParaRPr lang="en-US" dirty="0">
              <a:solidFill>
                <a:schemeClr val="bg1"/>
              </a:solidFill>
            </a:endParaRPr>
          </a:p>
          <a:p>
            <a:endParaRPr lang="en-US" dirty="0">
              <a:solidFill>
                <a:schemeClr val="bg1"/>
              </a:solidFill>
            </a:endParaRPr>
          </a:p>
          <a:p>
            <a:r>
              <a:rPr lang="el-GR" b="1" dirty="0">
                <a:solidFill>
                  <a:schemeClr val="bg1"/>
                </a:solidFill>
              </a:rPr>
              <a:t>8) Μουσικά παιχνίδια (</a:t>
            </a:r>
            <a:r>
              <a:rPr lang="el-GR" b="1" dirty="0" err="1">
                <a:solidFill>
                  <a:schemeClr val="bg1"/>
                </a:solidFill>
              </a:rPr>
              <a:t>music</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σε αυτού του είδους τα παιχνίδια η πρόκληση που έχει να αντιμετωπίσει ο παίχτης είναι να ακολουθήσει κάποιες μουσικές ακολουθίες ή να αναπτύξει συγκεκριμένους ρυθμούς </a:t>
            </a:r>
            <a:endParaRPr lang="en-US" dirty="0">
              <a:solidFill>
                <a:schemeClr val="bg1"/>
              </a:solidFill>
            </a:endParaRPr>
          </a:p>
          <a:p>
            <a:endParaRPr lang="en-US" dirty="0">
              <a:solidFill>
                <a:schemeClr val="bg1"/>
              </a:solidFill>
            </a:endParaRPr>
          </a:p>
          <a:p>
            <a:r>
              <a:rPr lang="el-GR" b="1" dirty="0">
                <a:solidFill>
                  <a:schemeClr val="bg1"/>
                </a:solidFill>
              </a:rPr>
              <a:t>9) Παιχνίδια πλατφόρμας (</a:t>
            </a:r>
            <a:r>
              <a:rPr lang="el-GR" b="1" dirty="0" err="1">
                <a:solidFill>
                  <a:schemeClr val="bg1"/>
                </a:solidFill>
              </a:rPr>
              <a:t>platform</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τα παιχνίδια αυτά περιορίζουν τον παίχτη να κινείται σε οριζόντιες επιφάνειες, οι οποίες αναφέρονται ως πλατφόρμες. Παραδοσιακά στοιχεία αυτών είναι το τρέξιμο, τα άλματα και το ανέβασμα σε σκάλες. </a:t>
            </a:r>
          </a:p>
          <a:p>
            <a:endParaRPr lang="el-GR" dirty="0">
              <a:solidFill>
                <a:schemeClr val="bg1"/>
              </a:solidFill>
            </a:endParaRPr>
          </a:p>
          <a:p>
            <a:endParaRPr lang="el-GR" dirty="0">
              <a:solidFill>
                <a:schemeClr val="bg1"/>
              </a:solidFill>
            </a:endParaRP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9739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59BB94-4FE3-424F-8ED3-EC51FBAF5624}"/>
              </a:ext>
            </a:extLst>
          </p:cNvPr>
          <p:cNvSpPr>
            <a:spLocks noGrp="1"/>
          </p:cNvSpPr>
          <p:nvPr>
            <p:ph type="body" idx="1"/>
          </p:nvPr>
        </p:nvSpPr>
        <p:spPr>
          <a:xfrm>
            <a:off x="684211" y="226503"/>
            <a:ext cx="10733205" cy="5767897"/>
          </a:xfrm>
        </p:spPr>
        <p:txBody>
          <a:bodyPr>
            <a:normAutofit/>
          </a:bodyPr>
          <a:lstStyle/>
          <a:p>
            <a:endParaRPr lang="en-US" dirty="0">
              <a:solidFill>
                <a:schemeClr val="bg1"/>
              </a:solidFill>
            </a:endParaRPr>
          </a:p>
          <a:p>
            <a:r>
              <a:rPr lang="el-GR" b="1" dirty="0">
                <a:solidFill>
                  <a:schemeClr val="bg1"/>
                </a:solidFill>
              </a:rPr>
              <a:t>10) Παιχνίδια γρίφων (</a:t>
            </a:r>
            <a:r>
              <a:rPr lang="el-GR" b="1" dirty="0" err="1">
                <a:solidFill>
                  <a:schemeClr val="bg1"/>
                </a:solidFill>
              </a:rPr>
              <a:t>puzzle</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αυτού του είδους τα παιχνίδια απαιτούν από τον παίχτη να λύσει διάφορους λογικούς γρίφους ή να </a:t>
            </a:r>
            <a:r>
              <a:rPr lang="el-GR" dirty="0" err="1">
                <a:solidFill>
                  <a:schemeClr val="bg1"/>
                </a:solidFill>
              </a:rPr>
              <a:t>πλοηγηθεί</a:t>
            </a:r>
            <a:r>
              <a:rPr lang="el-GR" dirty="0">
                <a:solidFill>
                  <a:schemeClr val="bg1"/>
                </a:solidFill>
              </a:rPr>
              <a:t> σε περίπλοκες περιοχές, όπως ένας λαβύρινθος </a:t>
            </a:r>
          </a:p>
          <a:p>
            <a:r>
              <a:rPr lang="el-GR" b="1" dirty="0">
                <a:solidFill>
                  <a:schemeClr val="bg1"/>
                </a:solidFill>
              </a:rPr>
              <a:t>11) Αγωνιστικά παιχνίδια (</a:t>
            </a:r>
            <a:r>
              <a:rPr lang="el-GR" b="1" dirty="0" err="1">
                <a:solidFill>
                  <a:schemeClr val="bg1"/>
                </a:solidFill>
              </a:rPr>
              <a:t>racing</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πρόκειται για μια από τις πιο παραδοσιακές κατηγορίες παιχνιδιών. Εδώ ο παίχτης «κάθεται» τυπικά στο κάθισμα του οδηγού ενός οχήματος υψηλών επιδόσεων και καλείται να ανταγωνιστεί άλλους οδηγούς ή να ολοκληρώσει μια διαδρομή σε συγκεκριμένο χρόνο.</a:t>
            </a:r>
            <a:endParaRPr lang="en-US" dirty="0">
              <a:solidFill>
                <a:schemeClr val="bg1"/>
              </a:solidFill>
            </a:endParaRPr>
          </a:p>
          <a:p>
            <a:r>
              <a:rPr lang="el-GR" b="1" dirty="0">
                <a:solidFill>
                  <a:schemeClr val="bg1"/>
                </a:solidFill>
              </a:rPr>
              <a:t>14) Σοβαρά παιχνίδια (</a:t>
            </a:r>
            <a:r>
              <a:rPr lang="el-GR" b="1" dirty="0" err="1">
                <a:solidFill>
                  <a:schemeClr val="bg1"/>
                </a:solidFill>
              </a:rPr>
              <a:t>serious</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πρόκειται για μια πολύ νέα κατηγορία παιχνιδιών που απευθύνεται σε ενήλικες και αποσκοπεί στο να διδάξει έννοιες του πραγματικού κόσμου μέσα από παιχνίδια. </a:t>
            </a:r>
          </a:p>
          <a:p>
            <a:r>
              <a:rPr lang="el-GR" b="1" dirty="0">
                <a:solidFill>
                  <a:schemeClr val="bg1"/>
                </a:solidFill>
              </a:rPr>
              <a:t>15) </a:t>
            </a:r>
            <a:r>
              <a:rPr lang="el-GR" b="1" dirty="0" err="1">
                <a:solidFill>
                  <a:schemeClr val="bg1"/>
                </a:solidFill>
              </a:rPr>
              <a:t>Shoot</a:t>
            </a:r>
            <a:r>
              <a:rPr lang="el-GR" b="1" dirty="0">
                <a:solidFill>
                  <a:schemeClr val="bg1"/>
                </a:solidFill>
              </a:rPr>
              <a:t> '</a:t>
            </a:r>
            <a:r>
              <a:rPr lang="el-GR" b="1" dirty="0" err="1">
                <a:solidFill>
                  <a:schemeClr val="bg1"/>
                </a:solidFill>
              </a:rPr>
              <a:t>Em</a:t>
            </a:r>
            <a:r>
              <a:rPr lang="el-GR" b="1" dirty="0">
                <a:solidFill>
                  <a:schemeClr val="bg1"/>
                </a:solidFill>
              </a:rPr>
              <a:t> </a:t>
            </a:r>
            <a:r>
              <a:rPr lang="el-GR" b="1" dirty="0" err="1">
                <a:solidFill>
                  <a:schemeClr val="bg1"/>
                </a:solidFill>
              </a:rPr>
              <a:t>Up</a:t>
            </a:r>
            <a:r>
              <a:rPr lang="el-GR" b="1" dirty="0">
                <a:solidFill>
                  <a:schemeClr val="bg1"/>
                </a:solidFill>
              </a:rPr>
              <a:t> παιχνίδια: </a:t>
            </a:r>
            <a:r>
              <a:rPr lang="el-GR" dirty="0">
                <a:solidFill>
                  <a:schemeClr val="bg1"/>
                </a:solidFill>
              </a:rPr>
              <a:t>γνωστά και ως </a:t>
            </a:r>
            <a:r>
              <a:rPr lang="el-GR" dirty="0" err="1">
                <a:solidFill>
                  <a:schemeClr val="bg1"/>
                </a:solidFill>
              </a:rPr>
              <a:t>scrolling</a:t>
            </a:r>
            <a:r>
              <a:rPr lang="el-GR" dirty="0">
                <a:solidFill>
                  <a:schemeClr val="bg1"/>
                </a:solidFill>
              </a:rPr>
              <a:t> </a:t>
            </a:r>
            <a:r>
              <a:rPr lang="el-GR" dirty="0" err="1">
                <a:solidFill>
                  <a:schemeClr val="bg1"/>
                </a:solidFill>
              </a:rPr>
              <a:t>shooters</a:t>
            </a:r>
            <a:r>
              <a:rPr lang="el-GR" dirty="0">
                <a:solidFill>
                  <a:schemeClr val="bg1"/>
                </a:solidFill>
              </a:rPr>
              <a:t>, τονίζουν τον γρήγορο ρυθμό πυροβολισμών σε εάν κυλιόμενο γήπεδο – πεδίο, το οποίο μπορεί να είναι είτε οριζόντιο, είτε κατακόρυφο. </a:t>
            </a: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1460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B983D4-B61A-473F-994E-CDD6742EDDF0}"/>
              </a:ext>
            </a:extLst>
          </p:cNvPr>
          <p:cNvSpPr>
            <a:spLocks noGrp="1"/>
          </p:cNvSpPr>
          <p:nvPr>
            <p:ph type="body" idx="1"/>
          </p:nvPr>
        </p:nvSpPr>
        <p:spPr>
          <a:xfrm>
            <a:off x="684212" y="360727"/>
            <a:ext cx="10984874" cy="5633673"/>
          </a:xfrm>
        </p:spPr>
        <p:txBody>
          <a:bodyPr>
            <a:normAutofit/>
          </a:bodyPr>
          <a:lstStyle/>
          <a:p>
            <a:endParaRPr lang="en-US" dirty="0">
              <a:solidFill>
                <a:schemeClr val="bg1"/>
              </a:solidFill>
            </a:endParaRPr>
          </a:p>
          <a:p>
            <a:r>
              <a:rPr lang="el-GR" b="1" dirty="0">
                <a:solidFill>
                  <a:schemeClr val="bg1"/>
                </a:solidFill>
              </a:rPr>
              <a:t>18) Παιχνίδια στρατηγικής (</a:t>
            </a:r>
            <a:r>
              <a:rPr lang="el-GR" b="1" dirty="0" err="1">
                <a:solidFill>
                  <a:schemeClr val="bg1"/>
                </a:solidFill>
              </a:rPr>
              <a:t>strategy</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τα παιχνίδια αυτά επικεντρώνονται στον προσεκτικό σχεδιασμό και στην επιδέξια διαχείριση των πόρων προκειμένου να επιτευχθεί η νίκη. Απευθύνονται σε εφήβους και σε ένα γενικότερα πιο ώριμο κοινό και χαρακτηρίζονται ως παιχνίδια σκέψης. Περιλαμβάνουν δύο υποκατηγορίες, αυτή των </a:t>
            </a:r>
            <a:r>
              <a:rPr lang="el-GR" dirty="0" err="1">
                <a:solidFill>
                  <a:schemeClr val="bg1"/>
                </a:solidFill>
              </a:rPr>
              <a:t>turn</a:t>
            </a:r>
            <a:r>
              <a:rPr lang="el-GR" dirty="0">
                <a:solidFill>
                  <a:schemeClr val="bg1"/>
                </a:solidFill>
              </a:rPr>
              <a:t> - </a:t>
            </a:r>
            <a:r>
              <a:rPr lang="el-GR" dirty="0" err="1">
                <a:solidFill>
                  <a:schemeClr val="bg1"/>
                </a:solidFill>
              </a:rPr>
              <a:t>based</a:t>
            </a:r>
            <a:r>
              <a:rPr lang="el-GR" dirty="0">
                <a:solidFill>
                  <a:schemeClr val="bg1"/>
                </a:solidFill>
              </a:rPr>
              <a:t> και αυτή των </a:t>
            </a:r>
            <a:r>
              <a:rPr lang="el-GR" dirty="0" err="1">
                <a:solidFill>
                  <a:schemeClr val="bg1"/>
                </a:solidFill>
              </a:rPr>
              <a:t>real-time</a:t>
            </a:r>
            <a:r>
              <a:rPr lang="el-GR" dirty="0">
                <a:solidFill>
                  <a:schemeClr val="bg1"/>
                </a:solidFill>
              </a:rPr>
              <a:t>. </a:t>
            </a:r>
            <a:endParaRPr lang="en-US" dirty="0">
              <a:solidFill>
                <a:schemeClr val="bg1"/>
              </a:solidFill>
            </a:endParaRPr>
          </a:p>
          <a:p>
            <a:r>
              <a:rPr lang="el-GR" b="1" dirty="0">
                <a:solidFill>
                  <a:schemeClr val="bg1"/>
                </a:solidFill>
              </a:rPr>
              <a:t>20) Παιχνίδια επιβίωσης τρόμου (</a:t>
            </a:r>
            <a:r>
              <a:rPr lang="el-GR" b="1" dirty="0" err="1">
                <a:solidFill>
                  <a:schemeClr val="bg1"/>
                </a:solidFill>
              </a:rPr>
              <a:t>survival</a:t>
            </a:r>
            <a:r>
              <a:rPr lang="el-GR" b="1" dirty="0">
                <a:solidFill>
                  <a:schemeClr val="bg1"/>
                </a:solidFill>
              </a:rPr>
              <a:t> </a:t>
            </a:r>
            <a:r>
              <a:rPr lang="el-GR" b="1" dirty="0" err="1">
                <a:solidFill>
                  <a:schemeClr val="bg1"/>
                </a:solidFill>
              </a:rPr>
              <a:t>horror</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τα παιχνίδια αυτά επικεντρώνονται στο φόβο και προσπαθούν να «τρομάξουν» τον παίχτη, χρησιμοποιώντας στοιχεία της μυθοπλασίας τρόμου, όπως το αίμα, ο θάνατος, </a:t>
            </a:r>
            <a:endParaRPr lang="en-US" dirty="0">
              <a:solidFill>
                <a:schemeClr val="bg1"/>
              </a:solidFill>
            </a:endParaRPr>
          </a:p>
          <a:p>
            <a:r>
              <a:rPr lang="el-GR" b="1" dirty="0">
                <a:solidFill>
                  <a:schemeClr val="bg1"/>
                </a:solidFill>
              </a:rPr>
              <a:t>21) </a:t>
            </a:r>
            <a:r>
              <a:rPr lang="el-GR" b="1" dirty="0" err="1">
                <a:solidFill>
                  <a:schemeClr val="bg1"/>
                </a:solidFill>
              </a:rPr>
              <a:t>Third</a:t>
            </a:r>
            <a:r>
              <a:rPr lang="el-GR" b="1" dirty="0">
                <a:solidFill>
                  <a:schemeClr val="bg1"/>
                </a:solidFill>
              </a:rPr>
              <a:t> – </a:t>
            </a:r>
            <a:r>
              <a:rPr lang="el-GR" b="1" dirty="0" err="1">
                <a:solidFill>
                  <a:schemeClr val="bg1"/>
                </a:solidFill>
              </a:rPr>
              <a:t>person</a:t>
            </a:r>
            <a:r>
              <a:rPr lang="el-GR" b="1" dirty="0">
                <a:solidFill>
                  <a:schemeClr val="bg1"/>
                </a:solidFill>
              </a:rPr>
              <a:t> </a:t>
            </a:r>
            <a:r>
              <a:rPr lang="el-GR" b="1" dirty="0" err="1">
                <a:solidFill>
                  <a:schemeClr val="bg1"/>
                </a:solidFill>
              </a:rPr>
              <a:t>shooter</a:t>
            </a:r>
            <a:r>
              <a:rPr lang="el-GR" b="1" dirty="0">
                <a:solidFill>
                  <a:schemeClr val="bg1"/>
                </a:solidFill>
              </a:rPr>
              <a:t> παιχνίδια: </a:t>
            </a:r>
            <a:r>
              <a:rPr lang="el-GR" dirty="0">
                <a:solidFill>
                  <a:schemeClr val="bg1"/>
                </a:solidFill>
              </a:rPr>
              <a:t>χρησιμοποιούν συγκεκριμένη προοπτική για τον παίχτη, ο οποίος είναι συνήθως πίσω από τον χαρακτήρα του εκάστοτε παιχνιδιού. Πολλά από αυτά τα παιχνίδια κατατάσσονται σε άλλες κατηγορίες. </a:t>
            </a:r>
          </a:p>
          <a:p>
            <a:r>
              <a:rPr lang="el-GR" b="1" dirty="0">
                <a:solidFill>
                  <a:schemeClr val="bg1"/>
                </a:solidFill>
              </a:rPr>
              <a:t>22) Παραδοσιακά παιχνίδια (</a:t>
            </a:r>
            <a:r>
              <a:rPr lang="el-GR" b="1" dirty="0" err="1">
                <a:solidFill>
                  <a:schemeClr val="bg1"/>
                </a:solidFill>
              </a:rPr>
              <a:t>traditional</a:t>
            </a:r>
            <a:r>
              <a:rPr lang="el-GR" b="1" dirty="0">
                <a:solidFill>
                  <a:schemeClr val="bg1"/>
                </a:solidFill>
              </a:rPr>
              <a:t> </a:t>
            </a:r>
            <a:r>
              <a:rPr lang="el-GR" b="1" dirty="0" err="1">
                <a:solidFill>
                  <a:schemeClr val="bg1"/>
                </a:solidFill>
              </a:rPr>
              <a:t>games</a:t>
            </a:r>
            <a:r>
              <a:rPr lang="el-GR" b="1" dirty="0">
                <a:solidFill>
                  <a:schemeClr val="bg1"/>
                </a:solidFill>
              </a:rPr>
              <a:t>): </a:t>
            </a:r>
            <a:r>
              <a:rPr lang="el-GR" dirty="0">
                <a:solidFill>
                  <a:schemeClr val="bg1"/>
                </a:solidFill>
              </a:rPr>
              <a:t>πρόκειται για τα πιο δημοφιλή επιτραπέζια παιχνίδια ή παιχνίδια καρτών, τα οποία έχουν μηχανογραφηθεί και συμβάλουν στη βελτίωση των ικανοτήτων του ατόμου σε παραδοσιακά παιχνίδια. </a:t>
            </a:r>
          </a:p>
          <a:p>
            <a:endParaRPr lang="en-US" dirty="0">
              <a:solidFill>
                <a:schemeClr val="bg1"/>
              </a:solidFill>
            </a:endParaRPr>
          </a:p>
        </p:txBody>
      </p:sp>
    </p:spTree>
    <p:extLst>
      <p:ext uri="{BB962C8B-B14F-4D97-AF65-F5344CB8AC3E}">
        <p14:creationId xmlns:p14="http://schemas.microsoft.com/office/powerpoint/2010/main" val="263132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1BBC-B5B5-4AAB-9A44-32D7B313D334}"/>
              </a:ext>
            </a:extLst>
          </p:cNvPr>
          <p:cNvSpPr>
            <a:spLocks noGrp="1"/>
          </p:cNvSpPr>
          <p:nvPr>
            <p:ph type="title"/>
          </p:nvPr>
        </p:nvSpPr>
        <p:spPr>
          <a:xfrm>
            <a:off x="449321" y="90182"/>
            <a:ext cx="10058400" cy="1260446"/>
          </a:xfrm>
        </p:spPr>
        <p:txBody>
          <a:bodyPr>
            <a:normAutofit fontScale="90000"/>
          </a:bodyPr>
          <a:lstStyle/>
          <a:p>
            <a:pPr algn="ctr"/>
            <a:r>
              <a:rPr lang="el-GR" b="1" dirty="0">
                <a:solidFill>
                  <a:schemeClr val="bg1"/>
                </a:solidFill>
              </a:rPr>
              <a:t>Η </a:t>
            </a:r>
            <a:r>
              <a:rPr lang="el-GR" b="1" dirty="0" err="1">
                <a:solidFill>
                  <a:schemeClr val="bg1"/>
                </a:solidFill>
              </a:rPr>
              <a:t>θεωρια</a:t>
            </a:r>
            <a:r>
              <a:rPr lang="el-GR" b="1" dirty="0">
                <a:solidFill>
                  <a:schemeClr val="bg1"/>
                </a:solidFill>
              </a:rPr>
              <a:t> </a:t>
            </a:r>
            <a:r>
              <a:rPr lang="el-GR" b="1" dirty="0" err="1">
                <a:solidFill>
                  <a:schemeClr val="bg1"/>
                </a:solidFill>
              </a:rPr>
              <a:t>μαθησης</a:t>
            </a:r>
            <a:r>
              <a:rPr lang="el-GR" b="1" dirty="0">
                <a:solidFill>
                  <a:schemeClr val="bg1"/>
                </a:solidFill>
              </a:rPr>
              <a:t> με </a:t>
            </a:r>
            <a:r>
              <a:rPr lang="el-GR" b="1" dirty="0" err="1">
                <a:solidFill>
                  <a:schemeClr val="bg1"/>
                </a:solidFill>
              </a:rPr>
              <a:t>ηλεκτρονικα</a:t>
            </a:r>
            <a:r>
              <a:rPr lang="el-GR" b="1" dirty="0">
                <a:solidFill>
                  <a:schemeClr val="bg1"/>
                </a:solidFill>
              </a:rPr>
              <a:t> </a:t>
            </a:r>
            <a:r>
              <a:rPr lang="el-GR" b="1" dirty="0" err="1">
                <a:solidFill>
                  <a:schemeClr val="bg1"/>
                </a:solidFill>
              </a:rPr>
              <a:t>παιχνιδια</a:t>
            </a:r>
            <a:r>
              <a:rPr lang="el-GR" b="1" dirty="0">
                <a:solidFill>
                  <a:schemeClr val="bg1"/>
                </a:solidFill>
              </a:rPr>
              <a:t> του </a:t>
            </a:r>
            <a:r>
              <a:rPr lang="el-GR" b="1" dirty="0" err="1">
                <a:solidFill>
                  <a:schemeClr val="bg1"/>
                </a:solidFill>
              </a:rPr>
              <a:t>Gee</a:t>
            </a:r>
            <a:r>
              <a:rPr lang="el-GR" b="1" dirty="0">
                <a:solidFill>
                  <a:schemeClr val="bg1"/>
                </a:solidFill>
              </a:rPr>
              <a:t> </a:t>
            </a:r>
            <a:br>
              <a:rPr lang="el-GR" dirty="0">
                <a:solidFill>
                  <a:schemeClr val="bg1"/>
                </a:solidFill>
              </a:rPr>
            </a:br>
            <a:endParaRPr lang="en-US" dirty="0">
              <a:solidFill>
                <a:schemeClr val="bg1"/>
              </a:solidFill>
            </a:endParaRPr>
          </a:p>
        </p:txBody>
      </p:sp>
      <p:sp>
        <p:nvSpPr>
          <p:cNvPr id="3" name="Text Placeholder 2">
            <a:extLst>
              <a:ext uri="{FF2B5EF4-FFF2-40B4-BE49-F238E27FC236}">
                <a16:creationId xmlns:a16="http://schemas.microsoft.com/office/drawing/2014/main" id="{16FABC39-6431-464B-97EC-B06A129A20A0}"/>
              </a:ext>
            </a:extLst>
          </p:cNvPr>
          <p:cNvSpPr>
            <a:spLocks noGrp="1"/>
          </p:cNvSpPr>
          <p:nvPr>
            <p:ph type="body" idx="1"/>
          </p:nvPr>
        </p:nvSpPr>
        <p:spPr>
          <a:xfrm>
            <a:off x="449321" y="1350628"/>
            <a:ext cx="11144264" cy="4970943"/>
          </a:xfrm>
        </p:spPr>
        <p:txBody>
          <a:bodyPr>
            <a:normAutofit fontScale="92500" lnSpcReduction="10000"/>
          </a:bodyPr>
          <a:lstStyle/>
          <a:p>
            <a:r>
              <a:rPr lang="el-GR" dirty="0">
                <a:solidFill>
                  <a:schemeClr val="bg1"/>
                </a:solidFill>
              </a:rPr>
              <a:t>Στο βιβλίο του </a:t>
            </a:r>
            <a:r>
              <a:rPr lang="el-GR" b="1" dirty="0">
                <a:solidFill>
                  <a:schemeClr val="bg1"/>
                </a:solidFill>
              </a:rPr>
              <a:t>"</a:t>
            </a:r>
            <a:r>
              <a:rPr lang="en-US" b="1" dirty="0">
                <a:solidFill>
                  <a:schemeClr val="bg1"/>
                </a:solidFill>
              </a:rPr>
              <a:t>What Video Games Have to Teach Us About Learning and Literacy" (2003), </a:t>
            </a:r>
            <a:r>
              <a:rPr lang="el-GR" dirty="0">
                <a:solidFill>
                  <a:schemeClr val="bg1"/>
                </a:solidFill>
              </a:rPr>
              <a:t>ο </a:t>
            </a:r>
            <a:r>
              <a:rPr lang="en-US" dirty="0">
                <a:solidFill>
                  <a:schemeClr val="bg1"/>
                </a:solidFill>
              </a:rPr>
              <a:t>James Paul Gee </a:t>
            </a:r>
            <a:r>
              <a:rPr lang="el-GR" dirty="0">
                <a:solidFill>
                  <a:schemeClr val="bg1"/>
                </a:solidFill>
              </a:rPr>
              <a:t>εστιάζει στις μαθησιακές αρχές των ηλεκτρονικών παιχνιδιών και στο πως αυτές μπορούν να εφαρμοστούν στο δημοτικό σχολείο.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Ταυτότητα</a:t>
            </a:r>
            <a:r>
              <a:rPr lang="el-GR" b="1" dirty="0">
                <a:solidFill>
                  <a:schemeClr val="bg1"/>
                </a:solidFill>
              </a:rPr>
              <a:t>: </a:t>
            </a:r>
            <a:r>
              <a:rPr lang="el-GR" dirty="0">
                <a:solidFill>
                  <a:schemeClr val="bg1"/>
                </a:solidFill>
              </a:rPr>
              <a:t>Κάθε παίχτης αποκτά μία εικονική ταυτότητα, με την οποία και ταυτίζεται. Στον εικονικό κόσμο ζει, μαθαίνει και ενεργεί μέσω της ταύτισής του με τον ήρωα του παιχνιδιού. </a:t>
            </a:r>
          </a:p>
          <a:p>
            <a:pPr marL="342900" indent="-342900">
              <a:buFont typeface="Arial" panose="020B0604020202020204" pitchFamily="34" charset="0"/>
              <a:buChar char="•"/>
            </a:pPr>
            <a:r>
              <a:rPr lang="el-GR" b="1" i="1" dirty="0">
                <a:solidFill>
                  <a:schemeClr val="bg1"/>
                </a:solidFill>
              </a:rPr>
              <a:t>Αλληλεπίδραση</a:t>
            </a:r>
            <a:r>
              <a:rPr lang="el-GR" b="1" dirty="0">
                <a:solidFill>
                  <a:schemeClr val="bg1"/>
                </a:solidFill>
              </a:rPr>
              <a:t>: </a:t>
            </a:r>
            <a:r>
              <a:rPr lang="el-GR" dirty="0">
                <a:solidFill>
                  <a:schemeClr val="bg1"/>
                </a:solidFill>
              </a:rPr>
              <a:t>Τα βιβλία είναι "παθητικά" μέσα, με την έννοια ότι δεν μπορούν να μιλήσουν μαζί μας, όπως σε έναν πραγματικό διάλογο μεταξύ προσώπων. Στα παιχνίδια όμως, όταν ο παίχτης κάνει κάτι ή λάβει μια απόφαση, το παιχνίδι αντιδρά, δίνει ανατροφοδότηση στον παίχτη. Έτσι και στο σχολείο, τα κείμενα και τα βιβλία θα πρέπει να αλληλεπιδρούν με τον μαθητή με παρόμοιο τρόπο. </a:t>
            </a:r>
          </a:p>
          <a:p>
            <a:pPr marL="342900" indent="-342900">
              <a:buFont typeface="Arial" panose="020B0604020202020204" pitchFamily="34" charset="0"/>
              <a:buChar char="•"/>
            </a:pPr>
            <a:r>
              <a:rPr lang="el-GR" b="1" i="1" dirty="0">
                <a:solidFill>
                  <a:schemeClr val="bg1"/>
                </a:solidFill>
              </a:rPr>
              <a:t>Παραγωγή</a:t>
            </a:r>
            <a:r>
              <a:rPr lang="el-GR" b="1" dirty="0">
                <a:solidFill>
                  <a:schemeClr val="bg1"/>
                </a:solidFill>
              </a:rPr>
              <a:t>: </a:t>
            </a:r>
            <a:r>
              <a:rPr lang="el-GR" dirty="0">
                <a:solidFill>
                  <a:schemeClr val="bg1"/>
                </a:solidFill>
              </a:rPr>
              <a:t>Οι παίχτες είναι παραγωγοί και όχι απλά καταναλωτές. Είναι "συγγραφείς" και όχι "αναγνώστες" του ψηφιακού κόσμου. </a:t>
            </a:r>
          </a:p>
          <a:p>
            <a:pPr marL="342900" indent="-342900">
              <a:buFont typeface="Arial" panose="020B0604020202020204" pitchFamily="34" charset="0"/>
              <a:buChar char="•"/>
            </a:pPr>
            <a:r>
              <a:rPr lang="el-GR" b="1" i="1" dirty="0">
                <a:solidFill>
                  <a:schemeClr val="bg1"/>
                </a:solidFill>
              </a:rPr>
              <a:t>Ανάληψη κινδύνων</a:t>
            </a:r>
            <a:r>
              <a:rPr lang="el-GR" b="1" dirty="0">
                <a:solidFill>
                  <a:schemeClr val="bg1"/>
                </a:solidFill>
              </a:rPr>
              <a:t>: </a:t>
            </a:r>
            <a:r>
              <a:rPr lang="el-GR" dirty="0">
                <a:solidFill>
                  <a:schemeClr val="bg1"/>
                </a:solidFill>
              </a:rPr>
              <a:t>Τα παιχνίδια διδάσκουν ότι η αποτυχία είναι αναπόφευκτη αλλά όχι αμετάκλητη. Στο σχολείο η αποτυχία είναι κάτι σημαντικό, ενώ στα παιχνίδια όχι, γιατί μπορείς να ξεκινήσεις από την αρχή ή από το σημείο της τελευταίας αποθήκευσης της προόδου στο παιχνίδι. </a:t>
            </a: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1918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E6FE2-FA15-4AFB-B865-475841DF989C}"/>
              </a:ext>
            </a:extLst>
          </p:cNvPr>
          <p:cNvSpPr>
            <a:spLocks noGrp="1"/>
          </p:cNvSpPr>
          <p:nvPr>
            <p:ph type="body" idx="1"/>
          </p:nvPr>
        </p:nvSpPr>
        <p:spPr>
          <a:xfrm>
            <a:off x="373819" y="796954"/>
            <a:ext cx="10783538" cy="5709174"/>
          </a:xfrm>
        </p:spPr>
        <p:txBody>
          <a:bodyPr>
            <a:normAutofit fontScale="92500" lnSpcReduction="20000"/>
          </a:bodyPr>
          <a:lstStyle/>
          <a:p>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Προσαρμογή</a:t>
            </a:r>
            <a:r>
              <a:rPr lang="el-GR" dirty="0">
                <a:solidFill>
                  <a:schemeClr val="bg1"/>
                </a:solidFill>
              </a:rPr>
              <a:t>: Οι παίχτες μπορούν να προσαρμόσουν ένα παιχνίδι και να το ταιριάξουν στον τρόπο και το στιλ που τους ταιριάζει. Τα παιχνίδια, έχουν συχνά διαφορετικά επίπεδα δυσκολίας και πολλά παιχνίδια επιτρέπουν στους παίχτες να λύσουν τα προβλήματα με διαφορετικούς τρόπους.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Αντιπροσώπευση</a:t>
            </a:r>
            <a:r>
              <a:rPr lang="el-GR" dirty="0">
                <a:solidFill>
                  <a:schemeClr val="bg1"/>
                </a:solidFill>
              </a:rPr>
              <a:t>: Χάρη σε όλες τις παραπάνω αρχές, οι παίχτες έχουν την αίσθηση της επίδρασης, του ελέγχου και της αντιπροσώπευσής τους στο παιχνίδι. Έχουν την αίσθηση πως αυτό που κάνουν είναι δικό τους.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Καλώς οργανωμένα προβλήματα</a:t>
            </a:r>
            <a:r>
              <a:rPr lang="el-GR" dirty="0">
                <a:solidFill>
                  <a:schemeClr val="bg1"/>
                </a:solidFill>
              </a:rPr>
              <a:t>: Η έρευνα έχει δείξει πως όταν οι μαθητές αφήνονται ελεύθεροι να λύσουν ένα πολύπλοκο πρόβλημα έχουν την τάση να μην οδηγούνται σε σωστές υποθέσεις για το πώς να λύσουν αργότερα ακόμα και πιο εύκολα προβλήματα.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Πρόκληση και Παγίωση</a:t>
            </a:r>
            <a:r>
              <a:rPr lang="el-GR" dirty="0">
                <a:solidFill>
                  <a:schemeClr val="bg1"/>
                </a:solidFill>
              </a:rPr>
              <a:t>: Τα ηλεκτρονικά παιχνίδια προσφέρουν στους παίχτες ένα σύνολο προβλημάτων που πρέπει να επιλύσουν. Στη συνέχεια όμως, οι παίκτες αντιμετωπίζουν μια νέα παραλλαγή του προβλήματος, όπου πρέπει να επανεξετάσουν τα όσα έμαθαν μέχρι εκείνη τη στιγμή, να μάθουν κάτι καινούριο και να το εντάξουν στην παλιότερη γνώση.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Έγκαιρα και Κατ' απαίτηση</a:t>
            </a:r>
            <a:r>
              <a:rPr lang="el-GR" dirty="0">
                <a:solidFill>
                  <a:schemeClr val="bg1"/>
                </a:solidFill>
              </a:rPr>
              <a:t>: Τα παιχνίδια, σχεδόν πάντα, δίνουν πληροφορίες είτε "</a:t>
            </a:r>
            <a:r>
              <a:rPr lang="el-GR" dirty="0" err="1">
                <a:solidFill>
                  <a:schemeClr val="bg1"/>
                </a:solidFill>
              </a:rPr>
              <a:t>Just</a:t>
            </a:r>
            <a:r>
              <a:rPr lang="el-GR" dirty="0">
                <a:solidFill>
                  <a:schemeClr val="bg1"/>
                </a:solidFill>
              </a:rPr>
              <a:t> in </a:t>
            </a:r>
            <a:r>
              <a:rPr lang="el-GR" dirty="0" err="1">
                <a:solidFill>
                  <a:schemeClr val="bg1"/>
                </a:solidFill>
              </a:rPr>
              <a:t>Time</a:t>
            </a:r>
            <a:r>
              <a:rPr lang="el-GR" dirty="0">
                <a:solidFill>
                  <a:schemeClr val="bg1"/>
                </a:solidFill>
              </a:rPr>
              <a:t>", όταν δηλαδή ο παίχτης τις χρειάζεται και μπορεί να τις χρησιμοποιήσει είτε "On </a:t>
            </a:r>
            <a:r>
              <a:rPr lang="el-GR" dirty="0" err="1">
                <a:solidFill>
                  <a:schemeClr val="bg1"/>
                </a:solidFill>
              </a:rPr>
              <a:t>Demand</a:t>
            </a:r>
            <a:r>
              <a:rPr lang="el-GR" dirty="0">
                <a:solidFill>
                  <a:schemeClr val="bg1"/>
                </a:solidFill>
              </a:rPr>
              <a:t>", δηλαδή όταν ο παίχτης αισθάνεται την ανάγκη για αυτές, και μπορεί να κάνει καλή χρήση τους. Οι πληροφορίες, το γνωστικό υλικό δηλαδή, θα πρέπει να λειτουργεί στο σχολείο με τον ίδιο τρόπο. </a:t>
            </a:r>
          </a:p>
          <a:p>
            <a:endParaRPr lang="el-GR" dirty="0">
              <a:solidFill>
                <a:schemeClr val="bg1"/>
              </a:solidFill>
            </a:endParaRPr>
          </a:p>
          <a:p>
            <a:endParaRPr lang="el-GR" dirty="0">
              <a:solidFill>
                <a:schemeClr val="bg1"/>
              </a:solidFill>
            </a:endParaRP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4418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AE83F-27B1-4B7B-87A3-EC009E4C07FE}"/>
              </a:ext>
            </a:extLst>
          </p:cNvPr>
          <p:cNvSpPr>
            <a:spLocks noGrp="1"/>
          </p:cNvSpPr>
          <p:nvPr>
            <p:ph type="body" idx="1"/>
          </p:nvPr>
        </p:nvSpPr>
        <p:spPr>
          <a:xfrm>
            <a:off x="684212" y="260059"/>
            <a:ext cx="11018430" cy="5734341"/>
          </a:xfrm>
        </p:spPr>
        <p:txBody>
          <a:bodyPr>
            <a:normAutofit/>
          </a:bodyPr>
          <a:lstStyle/>
          <a:p>
            <a:endParaRPr lang="en-US" dirty="0">
              <a:solidFill>
                <a:schemeClr val="bg1"/>
              </a:solidFill>
            </a:endParaRPr>
          </a:p>
          <a:p>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Νοήματα ανάλογα με το πλαίσιο</a:t>
            </a:r>
            <a:r>
              <a:rPr lang="el-GR" dirty="0">
                <a:solidFill>
                  <a:schemeClr val="bg1"/>
                </a:solidFill>
              </a:rPr>
              <a:t>: Οι λέξεις και οι φράσεις έχουν διαφορετικές σημασίες ανάλογα με το πλαίσιο που χρησιμοποιούνται. Τα παιχνίδια πάντα τις χρησιμοποιούν κατ' αυτόν τον τρόπο, δηλαδή ανάλογα με τις ενέργειες, τις εικόνες και την πλοκή. Κάτι αντίστοιχο θα πρέπει να συμβαίνει και στο σχολείο. </a:t>
            </a:r>
          </a:p>
          <a:p>
            <a:pPr marL="342900" indent="-342900">
              <a:buFont typeface="Arial" panose="020B0604020202020204" pitchFamily="34" charset="0"/>
              <a:buChar char="•"/>
            </a:pPr>
            <a:r>
              <a:rPr lang="el-GR" b="1" i="1" dirty="0">
                <a:solidFill>
                  <a:schemeClr val="bg1"/>
                </a:solidFill>
              </a:rPr>
              <a:t>Ευχάριστα εξοργιστικό</a:t>
            </a:r>
            <a:r>
              <a:rPr lang="el-GR" dirty="0">
                <a:solidFill>
                  <a:schemeClr val="bg1"/>
                </a:solidFill>
              </a:rPr>
              <a:t>: Όταν παίζεται ένα παιχνίδι, δημιουργείται η αίσθηση ότι ο επιδιωκόμενος στόχος είναι μεν εφικτός αλλά ταυτόχρονα και προκλητικός. Είναι μια κατάσταση που παρέχει υψηλά κίνητρα για μάθηση. Το σχολείο όμως είτε είναι αρκετά εύκολο για μερικούς μαθητές είτε πάρα πολύ δύσκολο για κάποιους άλλους, ακόμα και στην ίδια τάξη. </a:t>
            </a:r>
          </a:p>
          <a:p>
            <a:pPr marL="342900" indent="-342900">
              <a:buFont typeface="Arial" panose="020B0604020202020204" pitchFamily="34" charset="0"/>
              <a:buChar char="•"/>
            </a:pPr>
            <a:r>
              <a:rPr lang="el-GR" b="1" i="1" dirty="0">
                <a:solidFill>
                  <a:schemeClr val="bg1"/>
                </a:solidFill>
              </a:rPr>
              <a:t>Συστηματική σκέψη</a:t>
            </a:r>
            <a:r>
              <a:rPr lang="el-GR" dirty="0">
                <a:solidFill>
                  <a:schemeClr val="bg1"/>
                </a:solidFill>
              </a:rPr>
              <a:t>: Τα παιχνίδια ενθαρρύνουν τους παίχτες να σκεφτούν τις σχέσεις μεταξύ γεγονότων. Πρέπει να σκεφτούν πώς η δράση τους έχει αντίκτυπο σε μελλοντικές τους ενέργειες και σε ενέργειες άλλων παιχτών. Ένα τέτοιο σύστημα σκέψης είναι κρίσιμο για τον καθένα </a:t>
            </a:r>
          </a:p>
          <a:p>
            <a:endParaRPr lang="en-US" dirty="0">
              <a:solidFill>
                <a:schemeClr val="bg1"/>
              </a:solidFill>
            </a:endParaRPr>
          </a:p>
        </p:txBody>
      </p:sp>
    </p:spTree>
    <p:extLst>
      <p:ext uri="{BB962C8B-B14F-4D97-AF65-F5344CB8AC3E}">
        <p14:creationId xmlns:p14="http://schemas.microsoft.com/office/powerpoint/2010/main" val="403985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D333A-793E-4CFD-9AB0-0885D4AF2503}"/>
              </a:ext>
            </a:extLst>
          </p:cNvPr>
          <p:cNvSpPr>
            <a:spLocks noGrp="1"/>
          </p:cNvSpPr>
          <p:nvPr>
            <p:ph type="body" idx="1"/>
          </p:nvPr>
        </p:nvSpPr>
        <p:spPr>
          <a:xfrm>
            <a:off x="684211" y="293615"/>
            <a:ext cx="10892595" cy="5700785"/>
          </a:xfrm>
        </p:spPr>
        <p:txBody>
          <a:bodyPr>
            <a:normAutofit/>
          </a:bodyPr>
          <a:lstStyle/>
          <a:p>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Εξερεύνηση, Μη γραμμική σκέψη, </a:t>
            </a:r>
            <a:r>
              <a:rPr lang="el-GR" b="1" i="1" dirty="0" err="1">
                <a:solidFill>
                  <a:schemeClr val="bg1"/>
                </a:solidFill>
              </a:rPr>
              <a:t>Αναστοχασμός</a:t>
            </a:r>
            <a:r>
              <a:rPr lang="el-GR" b="1" i="1" dirty="0">
                <a:solidFill>
                  <a:schemeClr val="bg1"/>
                </a:solidFill>
              </a:rPr>
              <a:t> των στόχων</a:t>
            </a:r>
            <a:r>
              <a:rPr lang="el-GR" dirty="0">
                <a:solidFill>
                  <a:schemeClr val="bg1"/>
                </a:solidFill>
              </a:rPr>
              <a:t>: Τα παιχνίδια ενθαρρύνουν τους παίχτες να εξερευνήσουν προσεχτικά πριν προχωρήσουν, να σκεφτούν πλευρικά και όχι γραμμικά και να χρησιμοποιήσουν αυτή την εξερεύνηση και τον πλευρικό τρόπο σκέψης για να επαναπροσδιορίζουν τους στόχους τους. </a:t>
            </a:r>
          </a:p>
          <a:p>
            <a:pPr marL="342900" indent="-342900">
              <a:buFont typeface="Arial" panose="020B0604020202020204" pitchFamily="34" charset="0"/>
              <a:buChar char="•"/>
            </a:pPr>
            <a:r>
              <a:rPr lang="el-GR" b="1" i="1" dirty="0">
                <a:solidFill>
                  <a:schemeClr val="bg1"/>
                </a:solidFill>
              </a:rPr>
              <a:t>Έξυπνα εργαλεία και Κατανεμημένη γνώση</a:t>
            </a:r>
            <a:r>
              <a:rPr lang="el-GR" dirty="0">
                <a:solidFill>
                  <a:schemeClr val="bg1"/>
                </a:solidFill>
              </a:rPr>
              <a:t>: Οι χαρακτήρες σε ένα παιχνίδι είναι στην πραγματικότητα "έξυπνα εργαλεία". Έχουν τις δικές τους δεξιότητες και γνώσεις τις οποίες χειρίζεται ο παίκτης.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Δια-λειτουργικές ομάδες</a:t>
            </a:r>
            <a:r>
              <a:rPr lang="el-GR" dirty="0">
                <a:solidFill>
                  <a:schemeClr val="bg1"/>
                </a:solidFill>
              </a:rPr>
              <a:t>: Στα παιχνίδια πολλών χρηστών, στα οποία συχνά οι παίχτες παίζουν σε ομάδες, κάθε παίχτης έχει ένα διαφορετικό σύνολο δεξιοτήτων. Κάθε παίχτης είναι επιδέξιος σε κάτι, αλλά κατανοεί και τις ειδικότητες των άλλων προκειμένου να συντονιστεί μαζί τους. </a:t>
            </a:r>
            <a:endParaRPr lang="en-US" dirty="0">
              <a:solidFill>
                <a:schemeClr val="bg1"/>
              </a:solidFill>
            </a:endParaRPr>
          </a:p>
          <a:p>
            <a:pPr marL="342900" indent="-342900">
              <a:buFont typeface="Arial" panose="020B0604020202020204" pitchFamily="34" charset="0"/>
              <a:buChar char="•"/>
            </a:pPr>
            <a:r>
              <a:rPr lang="el-GR" b="1" i="1" dirty="0">
                <a:solidFill>
                  <a:schemeClr val="bg1"/>
                </a:solidFill>
              </a:rPr>
              <a:t>Επίδοση πριν από την ικανότητα</a:t>
            </a:r>
            <a:r>
              <a:rPr lang="el-GR" dirty="0">
                <a:solidFill>
                  <a:schemeClr val="bg1"/>
                </a:solidFill>
              </a:rPr>
              <a:t>: Τα ηλεκτρονικά παιχνίδια λειτουργούν με βάση την αρχή ότι οι παίκτες πρέπει να είναι ικανοί σε μία ενέργεια, πριν να έχουν καλές επιδόσεις σε αυτή. </a:t>
            </a:r>
          </a:p>
          <a:p>
            <a:endParaRPr lang="el-GR" dirty="0">
              <a:solidFill>
                <a:schemeClr val="bg1"/>
              </a:solidFill>
            </a:endParaRPr>
          </a:p>
          <a:p>
            <a:endParaRPr lang="el-G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2259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942599" cy="5706762"/>
          </a:xfrm>
        </p:spPr>
        <p:txBody>
          <a:bodyPr>
            <a:normAutofit/>
          </a:bodyPr>
          <a:lstStyle/>
          <a:p>
            <a:pPr marL="0" indent="0" algn="just">
              <a:buNone/>
            </a:pPr>
            <a:r>
              <a:rPr lang="el-GR" dirty="0">
                <a:solidFill>
                  <a:schemeClr val="bg1"/>
                </a:solidFill>
                <a:latin typeface="Arial" panose="020B0604020202020204" pitchFamily="34" charset="0"/>
                <a:cs typeface="Arial" panose="020B0604020202020204" pitchFamily="34" charset="0"/>
              </a:rPr>
              <a:t>Απώτερος σκοπός της ενότητας, είναι η πρώτη επαφή και κατανόηση των βασικών εννοιών που περιλαμβάνει ο όρος «εκπαιδευτική ψυχαγωγία» (</a:t>
            </a:r>
            <a:r>
              <a:rPr lang="en-US" dirty="0">
                <a:solidFill>
                  <a:schemeClr val="bg1"/>
                </a:solidFill>
                <a:latin typeface="Arial" panose="020B0604020202020204" pitchFamily="34" charset="0"/>
                <a:cs typeface="Arial" panose="020B0604020202020204" pitchFamily="34" charset="0"/>
              </a:rPr>
              <a:t>edutainment</a:t>
            </a:r>
            <a:r>
              <a:rPr lang="el-GR" dirty="0">
                <a:solidFill>
                  <a:schemeClr val="bg1"/>
                </a:solidFill>
                <a:latin typeface="Arial" panose="020B0604020202020204" pitchFamily="34" charset="0"/>
                <a:cs typeface="Arial" panose="020B0604020202020204" pitchFamily="34" charset="0"/>
              </a:rPr>
              <a:t>) με την χρήση ψηφιακών μέσων και συγκεκριμένα με την χρήση εκπαιδευτικών ηλεκτρονικών παιχνιδιών ως προτεινόμενων εκπαιδευτικών λογισμικών. </a:t>
            </a:r>
          </a:p>
          <a:p>
            <a:pPr marL="0" indent="0" algn="just">
              <a:buNone/>
            </a:pPr>
            <a:r>
              <a:rPr lang="el-GR" dirty="0">
                <a:solidFill>
                  <a:schemeClr val="bg1"/>
                </a:solidFill>
                <a:latin typeface="Arial" panose="020B0604020202020204" pitchFamily="34" charset="0"/>
                <a:cs typeface="Arial" panose="020B0604020202020204" pitchFamily="34" charset="0"/>
              </a:rPr>
              <a:t>Επιμέρους στόχοι της συγκεκριμένης ενότητας της παρούσας ενότητας είναι: </a:t>
            </a:r>
          </a:p>
          <a:p>
            <a:pPr algn="just"/>
            <a:r>
              <a:rPr lang="el-GR" dirty="0">
                <a:solidFill>
                  <a:schemeClr val="bg1"/>
                </a:solidFill>
                <a:latin typeface="Arial" panose="020B0604020202020204" pitchFamily="34" charset="0"/>
                <a:cs typeface="Arial" panose="020B0604020202020204" pitchFamily="34" charset="0"/>
              </a:rPr>
              <a:t>α) να αναγνωρίσουμε την σπουδαιότητα της διαδικασίας σχεδίασης των βασικών χαρακτηριστικών για την δημιουργία και την ενσωμάτωση ορθά δομημένων δραστηριοτήτων σε ψηφιακά ηλεκτρονικά παιχνίδια που θα προσελκύουν τους μαθητές για να συμμετέχουν ενεργητικά, </a:t>
            </a:r>
          </a:p>
          <a:p>
            <a:pPr algn="just"/>
            <a:r>
              <a:rPr lang="el-GR" dirty="0">
                <a:solidFill>
                  <a:schemeClr val="bg1"/>
                </a:solidFill>
                <a:latin typeface="Arial" panose="020B0604020202020204" pitchFamily="34" charset="0"/>
                <a:cs typeface="Arial" panose="020B0604020202020204" pitchFamily="34" charset="0"/>
              </a:rPr>
              <a:t>β) να κατανοήσουμε την διαφοροποίηση μεταξύ της «παιχνιδιοποίησης» (</a:t>
            </a:r>
            <a:r>
              <a:rPr lang="en-US" dirty="0">
                <a:solidFill>
                  <a:schemeClr val="bg1"/>
                </a:solidFill>
                <a:latin typeface="Arial" panose="020B0604020202020204" pitchFamily="34" charset="0"/>
                <a:cs typeface="Arial" panose="020B0604020202020204" pitchFamily="34" charset="0"/>
              </a:rPr>
              <a:t>gamification</a:t>
            </a:r>
            <a:r>
              <a:rPr lang="el-GR"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και ψηφιακά εκπαιδευτικά παιχνίδια (</a:t>
            </a:r>
            <a:r>
              <a:rPr lang="en-US" dirty="0">
                <a:solidFill>
                  <a:schemeClr val="bg1"/>
                </a:solidFill>
                <a:latin typeface="Arial" panose="020B0604020202020204" pitchFamily="34" charset="0"/>
                <a:cs typeface="Arial" panose="020B0604020202020204" pitchFamily="34" charset="0"/>
              </a:rPr>
              <a:t>computer games</a:t>
            </a:r>
            <a:r>
              <a:rPr lang="el-GR" dirty="0">
                <a:solidFill>
                  <a:schemeClr val="bg1"/>
                </a:solidFill>
                <a:latin typeface="Arial" panose="020B0604020202020204" pitchFamily="34" charset="0"/>
                <a:cs typeface="Arial" panose="020B0604020202020204" pitchFamily="34" charset="0"/>
              </a:rPr>
              <a:t>). </a:t>
            </a:r>
          </a:p>
          <a:p>
            <a:pPr algn="just"/>
            <a:r>
              <a:rPr lang="el-GR" dirty="0">
                <a:solidFill>
                  <a:schemeClr val="bg1"/>
                </a:solidFill>
                <a:latin typeface="Arial" panose="020B0604020202020204" pitchFamily="34" charset="0"/>
                <a:cs typeface="Arial" panose="020B0604020202020204" pitchFamily="34" charset="0"/>
              </a:rPr>
              <a:t>γ) να αποκτήσουμε την ικανότητα κατανόησης των σύγχρονων προκλήσεων, τα πλεονεκτήματα και μειονεκτήματα των εκπαιδευτικών εφαρμογών και </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159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9292707" cy="5859855"/>
          </a:xfrm>
        </p:spPr>
        <p:txBody>
          <a:bodyPr>
            <a:normAutofit fontScale="92500" lnSpcReduction="10000"/>
          </a:bodyPr>
          <a:lstStyle/>
          <a:p>
            <a:pPr marL="0" indent="0" algn="ctr">
              <a:buNone/>
            </a:pPr>
            <a:r>
              <a:rPr lang="el-GR" b="1" dirty="0">
                <a:solidFill>
                  <a:schemeClr val="bg1"/>
                </a:solidFill>
                <a:latin typeface="Arial" panose="020B0604020202020204" pitchFamily="34" charset="0"/>
                <a:cs typeface="Arial" panose="020B0604020202020204" pitchFamily="34" charset="0"/>
              </a:rPr>
              <a:t>Περιορισμοί ή εμπόδιά που προκύπτουν από την χρήση ηλεκτρονικών παιχνιδιών</a:t>
            </a:r>
            <a:endParaRPr lang="en-US" dirty="0">
              <a:solidFill>
                <a:schemeClr val="bg1"/>
              </a:solidFill>
              <a:latin typeface="Arial" panose="020B0604020202020204" pitchFamily="34" charset="0"/>
              <a:cs typeface="Arial" panose="020B0604020202020204" pitchFamily="34" charset="0"/>
            </a:endParaRPr>
          </a:p>
          <a:p>
            <a:pPr marL="0" indent="0" algn="just">
              <a:buNone/>
            </a:pPr>
            <a:r>
              <a:rPr lang="el-GR" dirty="0">
                <a:solidFill>
                  <a:schemeClr val="bg1"/>
                </a:solidFill>
                <a:latin typeface="Arial" panose="020B0604020202020204" pitchFamily="34" charset="0"/>
                <a:cs typeface="Arial" panose="020B0604020202020204" pitchFamily="34" charset="0"/>
              </a:rPr>
              <a:t>Ορισμένα </a:t>
            </a:r>
            <a:r>
              <a:rPr lang="el-GR" b="1" u="sng" dirty="0">
                <a:solidFill>
                  <a:schemeClr val="bg1"/>
                </a:solidFill>
                <a:latin typeface="Arial" panose="020B0604020202020204" pitchFamily="34" charset="0"/>
                <a:cs typeface="Arial" panose="020B0604020202020204" pitchFamily="34" charset="0"/>
              </a:rPr>
              <a:t>χαρακτηριστικά</a:t>
            </a:r>
            <a:r>
              <a:rPr lang="el-GR" dirty="0">
                <a:solidFill>
                  <a:schemeClr val="bg1"/>
                </a:solidFill>
                <a:latin typeface="Arial" panose="020B0604020202020204" pitchFamily="34" charset="0"/>
                <a:cs typeface="Arial" panose="020B0604020202020204" pitchFamily="34" charset="0"/>
              </a:rPr>
              <a:t> τα οποία μπορούν να αποτρέψουν την εισαγωγή τους σε σχολεία είναι ως εξής:</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Η περιγραφή μιας απλοποιημένης αναπαράστασης (ανάλογα με την ηλικιακή ομογένεια ή γνωστική ετερογένεια μαθητών)</a:t>
            </a:r>
          </a:p>
          <a:p>
            <a:pPr lvl="0" algn="just"/>
            <a:r>
              <a:rPr lang="el-GR" b="1" dirty="0">
                <a:solidFill>
                  <a:schemeClr val="bg1"/>
                </a:solidFill>
                <a:latin typeface="Arial" panose="020B0604020202020204" pitchFamily="34" charset="0"/>
                <a:cs typeface="Arial" panose="020B0604020202020204" pitchFamily="34" charset="0"/>
              </a:rPr>
              <a:t>Η</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δυσπιστία</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από τους ίδιους τους εκπαιδευτικούς και μαθητές</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Το</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επίπεδο δυσκολίας ασκήσεων και η αξιοποίηση του ως εργαλείο μάθησης</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Η</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αναντιστοιχία</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των ικανοτήτων </a:t>
            </a:r>
            <a:r>
              <a:rPr lang="el-GR" dirty="0">
                <a:solidFill>
                  <a:schemeClr val="bg1"/>
                </a:solidFill>
                <a:latin typeface="Arial" panose="020B0604020202020204" pitchFamily="34" charset="0"/>
                <a:cs typeface="Arial" panose="020B0604020202020204" pitchFamily="34" charset="0"/>
              </a:rPr>
              <a:t>που μπορεί να εξελίξει ένα παιχνίδι αυτών που θεωρούν επιθυμητούς σύμφωνα με το αναλυτικό πρόγραμμα σπουδών.</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Η</a:t>
            </a:r>
            <a:r>
              <a:rPr lang="el-GR" dirty="0">
                <a:solidFill>
                  <a:schemeClr val="bg1"/>
                </a:solidFill>
                <a:latin typeface="Arial" panose="020B0604020202020204" pitchFamily="34" charset="0"/>
                <a:cs typeface="Arial" panose="020B0604020202020204" pitchFamily="34" charset="0"/>
              </a:rPr>
              <a:t> </a:t>
            </a:r>
            <a:r>
              <a:rPr lang="el-GR" b="1" dirty="0">
                <a:solidFill>
                  <a:schemeClr val="bg1"/>
                </a:solidFill>
                <a:latin typeface="Arial" panose="020B0604020202020204" pitchFamily="34" charset="0"/>
                <a:cs typeface="Arial" panose="020B0604020202020204" pitchFamily="34" charset="0"/>
              </a:rPr>
              <a:t>διαδικασία για την εξέλιξη των δραστηριοτήτων </a:t>
            </a:r>
            <a:r>
              <a:rPr lang="el-GR" dirty="0">
                <a:solidFill>
                  <a:schemeClr val="bg1"/>
                </a:solidFill>
                <a:latin typeface="Arial" panose="020B0604020202020204" pitchFamily="34" charset="0"/>
                <a:cs typeface="Arial" panose="020B0604020202020204" pitchFamily="34" charset="0"/>
              </a:rPr>
              <a:t>μπορεί να μη οδηγήσει στους επιθυμητούς διδακτικούς και γνωστικούς στόχους, αλλά να ωφελήσει μόνο την ψυχαγωγία των μαθητών.</a:t>
            </a:r>
            <a:endParaRPr lang="en-US" dirty="0">
              <a:solidFill>
                <a:schemeClr val="bg1"/>
              </a:solidFill>
              <a:latin typeface="Arial" panose="020B0604020202020204" pitchFamily="34" charset="0"/>
              <a:cs typeface="Arial" panose="020B0604020202020204" pitchFamily="34" charset="0"/>
            </a:endParaRPr>
          </a:p>
          <a:p>
            <a:pPr lvl="0" algn="just"/>
            <a:r>
              <a:rPr lang="el-GR" dirty="0">
                <a:solidFill>
                  <a:schemeClr val="bg1"/>
                </a:solidFill>
                <a:latin typeface="Arial" panose="020B0604020202020204" pitchFamily="34" charset="0"/>
                <a:cs typeface="Arial" panose="020B0604020202020204" pitchFamily="34" charset="0"/>
              </a:rPr>
              <a:t>Η </a:t>
            </a:r>
            <a:r>
              <a:rPr lang="el-GR" b="1" dirty="0">
                <a:solidFill>
                  <a:schemeClr val="bg1"/>
                </a:solidFill>
                <a:latin typeface="Arial" panose="020B0604020202020204" pitchFamily="34" charset="0"/>
                <a:cs typeface="Arial" panose="020B0604020202020204" pitchFamily="34" charset="0"/>
              </a:rPr>
              <a:t>ευγενής άμιλλα/συναγωνισμός </a:t>
            </a:r>
            <a:r>
              <a:rPr lang="el-GR" dirty="0">
                <a:solidFill>
                  <a:schemeClr val="bg1"/>
                </a:solidFill>
                <a:latin typeface="Arial" panose="020B0604020202020204" pitchFamily="34" charset="0"/>
                <a:cs typeface="Arial" panose="020B0604020202020204" pitchFamily="34" charset="0"/>
              </a:rPr>
              <a:t>για την επίτευξη ενός κοινού στόχου, μπορεί να αλλάξει και να γίνει ανταγωνισμός με αθέμητα μέσα.</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Έλλειψη εξοικείωσης μαθητών </a:t>
            </a:r>
            <a:r>
              <a:rPr lang="el-GR" dirty="0">
                <a:solidFill>
                  <a:schemeClr val="bg1"/>
                </a:solidFill>
                <a:latin typeface="Arial" panose="020B0604020202020204" pitchFamily="34" charset="0"/>
                <a:cs typeface="Arial" panose="020B0604020202020204" pitchFamily="34" charset="0"/>
              </a:rPr>
              <a:t>και εκπαιδευτικών με Η/Υ</a:t>
            </a:r>
            <a:endParaRPr lang="en-US" dirty="0">
              <a:solidFill>
                <a:schemeClr val="bg1"/>
              </a:solidFill>
              <a:latin typeface="Arial" panose="020B0604020202020204" pitchFamily="34" charset="0"/>
              <a:cs typeface="Arial" panose="020B0604020202020204" pitchFamily="34" charset="0"/>
            </a:endParaRPr>
          </a:p>
          <a:p>
            <a:pPr algn="just"/>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81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3609196"/>
              </p:ext>
            </p:extLst>
          </p:nvPr>
        </p:nvGraphicFramePr>
        <p:xfrm>
          <a:off x="604007" y="200870"/>
          <a:ext cx="10903782" cy="6008841"/>
        </p:xfrm>
        <a:graphic>
          <a:graphicData uri="http://schemas.openxmlformats.org/drawingml/2006/table">
            <a:tbl>
              <a:tblPr>
                <a:tableStyleId>{5C22544A-7EE6-4342-B048-85BDC9FD1C3A}</a:tableStyleId>
              </a:tblPr>
              <a:tblGrid>
                <a:gridCol w="3634594">
                  <a:extLst>
                    <a:ext uri="{9D8B030D-6E8A-4147-A177-3AD203B41FA5}">
                      <a16:colId xmlns:a16="http://schemas.microsoft.com/office/drawing/2014/main" val="20000"/>
                    </a:ext>
                  </a:extLst>
                </a:gridCol>
                <a:gridCol w="3634594">
                  <a:extLst>
                    <a:ext uri="{9D8B030D-6E8A-4147-A177-3AD203B41FA5}">
                      <a16:colId xmlns:a16="http://schemas.microsoft.com/office/drawing/2014/main" val="20001"/>
                    </a:ext>
                  </a:extLst>
                </a:gridCol>
                <a:gridCol w="3634594">
                  <a:extLst>
                    <a:ext uri="{9D8B030D-6E8A-4147-A177-3AD203B41FA5}">
                      <a16:colId xmlns:a16="http://schemas.microsoft.com/office/drawing/2014/main" val="20002"/>
                    </a:ext>
                  </a:extLst>
                </a:gridCol>
              </a:tblGrid>
              <a:tr h="292462">
                <a:tc>
                  <a:txBody>
                    <a:bodyPr/>
                    <a:lstStyle/>
                    <a:p>
                      <a:pPr marL="0" marR="0" algn="just">
                        <a:lnSpc>
                          <a:spcPct val="115000"/>
                        </a:lnSpc>
                        <a:spcBef>
                          <a:spcPts val="0"/>
                        </a:spcBef>
                        <a:spcAft>
                          <a:spcPts val="0"/>
                        </a:spcAft>
                      </a:pPr>
                      <a:r>
                        <a:rPr lang="el-GR" sz="1200" b="1" kern="50" dirty="0">
                          <a:effectLst/>
                        </a:rPr>
                        <a:t>Αντικείμενο μάθησης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Εκπαιδευτικές τεχνικές μάθησης.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Πιθανοί τύποι παιχνιδιών</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0"/>
                  </a:ext>
                </a:extLst>
              </a:tr>
              <a:tr h="668549">
                <a:tc>
                  <a:txBody>
                    <a:bodyPr/>
                    <a:lstStyle/>
                    <a:p>
                      <a:pPr marL="0" marR="0" algn="just">
                        <a:lnSpc>
                          <a:spcPct val="115000"/>
                        </a:lnSpc>
                        <a:spcBef>
                          <a:spcPts val="0"/>
                        </a:spcBef>
                        <a:spcAft>
                          <a:spcPts val="0"/>
                        </a:spcAft>
                      </a:pPr>
                      <a:r>
                        <a:rPr lang="el-GR" sz="1200" b="1" kern="50" dirty="0">
                          <a:effectLst/>
                        </a:rPr>
                        <a:t>Απομνημόνευση γεγονότων, πληροφοριών</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Ερωτήσεις, απομνημόνευση, συσχέτιση, επαναλαμβανόμενες εργασίες.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810895" algn="just">
                        <a:lnSpc>
                          <a:spcPct val="115000"/>
                        </a:lnSpc>
                        <a:spcBef>
                          <a:spcPts val="0"/>
                        </a:spcBef>
                        <a:spcAft>
                          <a:spcPts val="0"/>
                        </a:spcAft>
                      </a:pPr>
                      <a:r>
                        <a:rPr lang="el-GR" sz="1200" b="1" kern="50">
                          <a:effectLst/>
                        </a:rPr>
                        <a:t>Τηλεπαιχνίδια στον υπολογιστή, μνημονικού, δράσης, αθλητικά.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1"/>
                  </a:ext>
                </a:extLst>
              </a:tr>
              <a:tr h="501582">
                <a:tc>
                  <a:txBody>
                    <a:bodyPr/>
                    <a:lstStyle/>
                    <a:p>
                      <a:pPr marL="0" marR="0" algn="just">
                        <a:lnSpc>
                          <a:spcPct val="115000"/>
                        </a:lnSpc>
                        <a:spcBef>
                          <a:spcPts val="0"/>
                        </a:spcBef>
                        <a:spcAft>
                          <a:spcPts val="0"/>
                        </a:spcAft>
                      </a:pPr>
                      <a:r>
                        <a:rPr lang="el-GR" sz="1200" b="1" kern="50">
                          <a:effectLst/>
                        </a:rPr>
                        <a:t>Ικανότητες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συνεχή εξάσκηση, ενημέρωση επίδοσης, αυξανόμενη πρόκληση.</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Μεγάλης διάρκειας, παιχνίδια ρόλου, περιπέτειας, ανακάλυψης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2"/>
                  </a:ext>
                </a:extLst>
              </a:tr>
              <a:tr h="0">
                <a:tc>
                  <a:txBody>
                    <a:bodyPr/>
                    <a:lstStyle/>
                    <a:p>
                      <a:pPr marL="0" marR="0" algn="just">
                        <a:lnSpc>
                          <a:spcPct val="115000"/>
                        </a:lnSpc>
                        <a:spcBef>
                          <a:spcPts val="0"/>
                        </a:spcBef>
                        <a:spcAft>
                          <a:spcPts val="0"/>
                        </a:spcAft>
                      </a:pPr>
                      <a:r>
                        <a:rPr lang="el-GR" sz="1200" b="1" kern="50" dirty="0">
                          <a:effectLst/>
                        </a:rPr>
                        <a:t>Κρίση</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Ανάλυση περιπτώσεων, ερωτήσεις, πρακτική στη διενέργεια επιλογών, πληροφόρηση αποτελεσμάτων.</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ρόλου, ανακάλυψης, με πολλούς παίκτες, περιπέτειας και στρατηγικής.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3"/>
                  </a:ext>
                </a:extLst>
              </a:tr>
              <a:tr h="292462">
                <a:tc>
                  <a:txBody>
                    <a:bodyPr/>
                    <a:lstStyle/>
                    <a:p>
                      <a:pPr marL="0" marR="0" algn="just">
                        <a:lnSpc>
                          <a:spcPct val="115000"/>
                        </a:lnSpc>
                        <a:spcBef>
                          <a:spcPts val="0"/>
                        </a:spcBef>
                        <a:spcAft>
                          <a:spcPts val="0"/>
                        </a:spcAft>
                      </a:pPr>
                      <a:r>
                        <a:rPr lang="el-GR" sz="1200" b="1" kern="50">
                          <a:effectLst/>
                        </a:rPr>
                        <a:t>Συμπεριφοράς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πρακτική, ενημέρωση επίδοσης.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ρόλου.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4"/>
                  </a:ext>
                </a:extLst>
              </a:tr>
              <a:tr h="292462">
                <a:tc>
                  <a:txBody>
                    <a:bodyPr/>
                    <a:lstStyle/>
                    <a:p>
                      <a:pPr marL="0" marR="0" algn="just">
                        <a:lnSpc>
                          <a:spcPct val="115000"/>
                        </a:lnSpc>
                        <a:spcBef>
                          <a:spcPts val="0"/>
                        </a:spcBef>
                        <a:spcAft>
                          <a:spcPts val="0"/>
                        </a:spcAft>
                      </a:pPr>
                      <a:r>
                        <a:rPr lang="el-GR" sz="1200" b="1" kern="50" dirty="0">
                          <a:effectLst/>
                        </a:rPr>
                        <a:t>Θεωρίες</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Λογική, ερωτήσεις πειραματισμού.</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Παιχνίδια εξομοίωσης πραγματικότητας.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5"/>
                  </a:ext>
                </a:extLst>
              </a:tr>
              <a:tr h="292462">
                <a:tc>
                  <a:txBody>
                    <a:bodyPr/>
                    <a:lstStyle/>
                    <a:p>
                      <a:pPr marL="0" marR="0" algn="just">
                        <a:lnSpc>
                          <a:spcPct val="115000"/>
                        </a:lnSpc>
                        <a:spcBef>
                          <a:spcPts val="0"/>
                        </a:spcBef>
                        <a:spcAft>
                          <a:spcPts val="0"/>
                        </a:spcAft>
                      </a:pPr>
                      <a:r>
                        <a:rPr lang="el-GR" sz="1200" b="1" kern="50">
                          <a:effectLst/>
                        </a:rPr>
                        <a:t>Αιτιολόγησης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Επίλυση προβλημάτων, παραδείγματα.</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γρίφων και </a:t>
                      </a:r>
                      <a:r>
                        <a:rPr lang="el-GR" sz="1200" b="1" kern="50" dirty="0" err="1">
                          <a:effectLst/>
                        </a:rPr>
                        <a:t>ερωτο</a:t>
                      </a:r>
                      <a:r>
                        <a:rPr lang="el-GR" sz="1200" b="1" kern="50" dirty="0">
                          <a:effectLst/>
                        </a:rPr>
                        <a:t>-απαντήσεων.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6"/>
                  </a:ext>
                </a:extLst>
              </a:tr>
              <a:tr h="501582">
                <a:tc>
                  <a:txBody>
                    <a:bodyPr/>
                    <a:lstStyle/>
                    <a:p>
                      <a:pPr marL="0" marR="0" algn="just">
                        <a:lnSpc>
                          <a:spcPct val="115000"/>
                        </a:lnSpc>
                        <a:spcBef>
                          <a:spcPts val="0"/>
                        </a:spcBef>
                        <a:spcAft>
                          <a:spcPts val="0"/>
                        </a:spcAft>
                      </a:pPr>
                      <a:r>
                        <a:rPr lang="el-GR" sz="1200" b="1" kern="50">
                          <a:effectLst/>
                        </a:rPr>
                        <a:t>Επεξεργασίας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Ανάλυση συστήματος και επανασχεδιασμός του, πρακτική.</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στρατηγικής, περιπέτειας.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7"/>
                  </a:ext>
                </a:extLst>
              </a:tr>
              <a:tr h="469178">
                <a:tc>
                  <a:txBody>
                    <a:bodyPr/>
                    <a:lstStyle/>
                    <a:p>
                      <a:pPr marL="0" marR="0" algn="just">
                        <a:lnSpc>
                          <a:spcPct val="115000"/>
                        </a:lnSpc>
                        <a:spcBef>
                          <a:spcPts val="0"/>
                        </a:spcBef>
                        <a:spcAft>
                          <a:spcPts val="0"/>
                        </a:spcAft>
                      </a:pPr>
                      <a:r>
                        <a:rPr lang="el-GR" sz="1200" b="1" kern="50">
                          <a:effectLst/>
                        </a:rPr>
                        <a:t>Διαδικασίες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πρακτική.</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διαχείρισης χρόνου και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8"/>
                  </a:ext>
                </a:extLst>
              </a:tr>
              <a:tr h="469178">
                <a:tc>
                  <a:txBody>
                    <a:bodyPr/>
                    <a:lstStyle/>
                    <a:p>
                      <a:pPr marL="0" marR="0" algn="just">
                        <a:lnSpc>
                          <a:spcPct val="115000"/>
                        </a:lnSpc>
                        <a:spcBef>
                          <a:spcPts val="0"/>
                        </a:spcBef>
                        <a:spcAft>
                          <a:spcPts val="0"/>
                        </a:spcAft>
                      </a:pPr>
                      <a:r>
                        <a:rPr lang="el-GR" sz="1200" b="1" kern="50">
                          <a:effectLst/>
                        </a:rPr>
                        <a:t>Δημιουργίας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Παιχνίδι.</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γρίφων, ανακάλυψης νέων πραγμάτων.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09"/>
                  </a:ext>
                </a:extLst>
              </a:tr>
              <a:tr h="292462">
                <a:tc>
                  <a:txBody>
                    <a:bodyPr/>
                    <a:lstStyle/>
                    <a:p>
                      <a:pPr marL="0" marR="0" algn="just">
                        <a:lnSpc>
                          <a:spcPct val="115000"/>
                        </a:lnSpc>
                        <a:spcBef>
                          <a:spcPts val="0"/>
                        </a:spcBef>
                        <a:spcAft>
                          <a:spcPts val="0"/>
                        </a:spcAft>
                      </a:pPr>
                      <a:r>
                        <a:rPr lang="el-GR" sz="1200" b="1" kern="50">
                          <a:effectLst/>
                        </a:rPr>
                        <a:t>Ξένες γλώσσες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Μίμηση, συνεχή πρακτική, εμβάθυνση.</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 Παιχνίδια ρόλου,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0"/>
                  </a:ext>
                </a:extLst>
              </a:tr>
              <a:tr h="668549">
                <a:tc>
                  <a:txBody>
                    <a:bodyPr/>
                    <a:lstStyle/>
                    <a:p>
                      <a:pPr marL="0" marR="0" algn="just">
                        <a:lnSpc>
                          <a:spcPct val="115000"/>
                        </a:lnSpc>
                        <a:spcBef>
                          <a:spcPts val="0"/>
                        </a:spcBef>
                        <a:spcAft>
                          <a:spcPts val="0"/>
                        </a:spcAft>
                      </a:pPr>
                      <a:r>
                        <a:rPr lang="el-GR" sz="1200" b="1" kern="50">
                          <a:effectLst/>
                        </a:rPr>
                        <a:t>Συστήματα</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Κατανόηση αρχών και κανόνων, παιχνίδι σε μικρόκοσμο, ενέργειες διαβαθμισμένης δυσκολίας.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εξομοίωσης.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1"/>
                  </a:ext>
                </a:extLst>
              </a:tr>
              <a:tr h="292462">
                <a:tc>
                  <a:txBody>
                    <a:bodyPr/>
                    <a:lstStyle/>
                    <a:p>
                      <a:pPr marL="0" marR="0" algn="just">
                        <a:lnSpc>
                          <a:spcPct val="115000"/>
                        </a:lnSpc>
                        <a:spcBef>
                          <a:spcPts val="0"/>
                        </a:spcBef>
                        <a:spcAft>
                          <a:spcPts val="0"/>
                        </a:spcAft>
                      </a:pPr>
                      <a:r>
                        <a:rPr lang="el-GR" sz="1200" b="1" kern="50">
                          <a:effectLst/>
                        </a:rPr>
                        <a:t>Παρατήρησης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a:effectLst/>
                        </a:rPr>
                        <a:t>Παρατήρηση αποτελεσμάτων.</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συγκέντρωσης, περιπέτειας.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2"/>
                  </a:ext>
                </a:extLst>
              </a:tr>
              <a:tr h="292462">
                <a:tc>
                  <a:txBody>
                    <a:bodyPr/>
                    <a:lstStyle/>
                    <a:p>
                      <a:pPr marL="0" marR="0" algn="just">
                        <a:lnSpc>
                          <a:spcPct val="115000"/>
                        </a:lnSpc>
                        <a:spcBef>
                          <a:spcPts val="0"/>
                        </a:spcBef>
                        <a:spcAft>
                          <a:spcPts val="0"/>
                        </a:spcAft>
                      </a:pPr>
                      <a:r>
                        <a:rPr lang="el-GR" sz="1200" b="1" kern="50">
                          <a:effectLst/>
                        </a:rPr>
                        <a:t>Επικοινωνίας</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Μίμηση, πρακτική</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tc>
                  <a:txBody>
                    <a:bodyPr/>
                    <a:lstStyle/>
                    <a:p>
                      <a:pPr marL="0" marR="0" algn="just">
                        <a:lnSpc>
                          <a:spcPct val="115000"/>
                        </a:lnSpc>
                        <a:spcBef>
                          <a:spcPts val="0"/>
                        </a:spcBef>
                        <a:spcAft>
                          <a:spcPts val="0"/>
                        </a:spcAft>
                      </a:pPr>
                      <a:r>
                        <a:rPr lang="el-GR" sz="1200" b="1" kern="50" dirty="0">
                          <a:effectLst/>
                        </a:rPr>
                        <a:t>Παιχνίδια ρόλου, αντανακλαστικών.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306" marR="29306" marT="29306" marB="29306"/>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1474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6FE6-D58A-4575-8B2A-9A03E3E35053}"/>
              </a:ext>
            </a:extLst>
          </p:cNvPr>
          <p:cNvSpPr>
            <a:spLocks noGrp="1"/>
          </p:cNvSpPr>
          <p:nvPr>
            <p:ph type="title"/>
          </p:nvPr>
        </p:nvSpPr>
        <p:spPr/>
        <p:txBody>
          <a:bodyPr/>
          <a:lstStyle/>
          <a:p>
            <a:endParaRPr lang="en-US"/>
          </a:p>
        </p:txBody>
      </p:sp>
      <p:pic>
        <p:nvPicPr>
          <p:cNvPr id="1026" name="Picture 2" descr="Αποτέλεσμα εικόνας για παιχνιδοποίηση ppt">
            <a:extLst>
              <a:ext uri="{FF2B5EF4-FFF2-40B4-BE49-F238E27FC236}">
                <a16:creationId xmlns:a16="http://schemas.microsoft.com/office/drawing/2014/main" id="{3F7C5A95-39D4-49CE-AB7F-0AE8400E3B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14964" y="376252"/>
            <a:ext cx="7726342" cy="579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7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0"/>
            <a:ext cx="10528074" cy="6730314"/>
          </a:xfrm>
        </p:spPr>
        <p:txBody>
          <a:bodyPr>
            <a:normAutofit fontScale="92500"/>
          </a:bodyPr>
          <a:lstStyle/>
          <a:p>
            <a:pPr marL="0" indent="0" algn="ctr">
              <a:buNone/>
            </a:pPr>
            <a:r>
              <a:rPr lang="el-GR" sz="2800" b="1" dirty="0">
                <a:solidFill>
                  <a:schemeClr val="bg1"/>
                </a:solidFill>
                <a:latin typeface="Arial" panose="020B0604020202020204" pitchFamily="34" charset="0"/>
                <a:cs typeface="Arial" panose="020B0604020202020204" pitchFamily="34" charset="0"/>
              </a:rPr>
              <a:t>Περιορισμοί, δυσκολίες και προβληματισμοί</a:t>
            </a:r>
            <a:endParaRPr lang="en-US" sz="2800" b="1" dirty="0">
              <a:solidFill>
                <a:schemeClr val="bg1"/>
              </a:solidFill>
              <a:latin typeface="Arial" panose="020B0604020202020204" pitchFamily="34" charset="0"/>
              <a:cs typeface="Arial" panose="020B0604020202020204" pitchFamily="34" charset="0"/>
            </a:endParaRPr>
          </a:p>
          <a:p>
            <a:pPr algn="just"/>
            <a:r>
              <a:rPr lang="el-GR" sz="2800" dirty="0">
                <a:solidFill>
                  <a:schemeClr val="bg1"/>
                </a:solidFill>
                <a:latin typeface="Arial" panose="020B0604020202020204" pitchFamily="34" charset="0"/>
                <a:cs typeface="Arial" panose="020B0604020202020204" pitchFamily="34" charset="0"/>
              </a:rPr>
              <a:t>Υψηλό κόστος του απαιτούμενου υλικού</a:t>
            </a:r>
          </a:p>
          <a:p>
            <a:pPr algn="just"/>
            <a:r>
              <a:rPr lang="el-GR" sz="2800" dirty="0">
                <a:solidFill>
                  <a:schemeClr val="bg1"/>
                </a:solidFill>
                <a:latin typeface="Arial" panose="020B0604020202020204" pitchFamily="34" charset="0"/>
                <a:cs typeface="Arial" panose="020B0604020202020204" pitchFamily="34" charset="0"/>
              </a:rPr>
              <a:t>Κόστος προμήθειας των απαιτούμενων τεμαχίων του παιχνιδιού</a:t>
            </a:r>
          </a:p>
          <a:p>
            <a:pPr algn="just"/>
            <a:r>
              <a:rPr lang="el-GR" sz="2800" dirty="0">
                <a:solidFill>
                  <a:schemeClr val="bg1"/>
                </a:solidFill>
                <a:latin typeface="Arial" panose="020B0604020202020204" pitchFamily="34" charset="0"/>
                <a:cs typeface="Arial" panose="020B0604020202020204" pitchFamily="34" charset="0"/>
              </a:rPr>
              <a:t>Διαθέσιμος διδακτικός χρόνος και απαιτήσεις του αναλυτικού προγράμματος</a:t>
            </a:r>
          </a:p>
          <a:p>
            <a:pPr algn="just"/>
            <a:r>
              <a:rPr lang="el-GR" sz="2800" dirty="0">
                <a:solidFill>
                  <a:schemeClr val="bg1"/>
                </a:solidFill>
                <a:latin typeface="Arial" panose="020B0604020202020204" pitchFamily="34" charset="0"/>
                <a:cs typeface="Arial" panose="020B0604020202020204" pitchFamily="34" charset="0"/>
              </a:rPr>
              <a:t>Παρακολούθηση εισαγωγικών ενοτήτων </a:t>
            </a:r>
          </a:p>
          <a:p>
            <a:pPr algn="just"/>
            <a:r>
              <a:rPr lang="el-GR" sz="2800" dirty="0">
                <a:solidFill>
                  <a:schemeClr val="bg1"/>
                </a:solidFill>
                <a:latin typeface="Arial" panose="020B0604020202020204" pitchFamily="34" charset="0"/>
                <a:cs typeface="Arial" panose="020B0604020202020204" pitchFamily="34" charset="0"/>
              </a:rPr>
              <a:t>Διάθεση χρόνου για την παροχή των απαιτούμενων διευκρινήσεων </a:t>
            </a:r>
          </a:p>
          <a:p>
            <a:pPr algn="just"/>
            <a:r>
              <a:rPr lang="el-GR" sz="2800" dirty="0">
                <a:solidFill>
                  <a:schemeClr val="bg1"/>
                </a:solidFill>
                <a:latin typeface="Arial" panose="020B0604020202020204" pitchFamily="34" charset="0"/>
                <a:cs typeface="Arial" panose="020B0604020202020204" pitchFamily="34" charset="0"/>
              </a:rPr>
              <a:t>Εξοικείωση του εκπαιδευτικού με το παιχνίδι που πρόκειται να χρησιμοποιήσει</a:t>
            </a:r>
            <a:endParaRPr lang="en-US" sz="2800" dirty="0">
              <a:solidFill>
                <a:schemeClr val="bg1"/>
              </a:solidFill>
              <a:latin typeface="Arial" panose="020B0604020202020204" pitchFamily="34" charset="0"/>
              <a:cs typeface="Arial" panose="020B0604020202020204" pitchFamily="34" charset="0"/>
            </a:endParaRPr>
          </a:p>
          <a:p>
            <a:pPr algn="just"/>
            <a:r>
              <a:rPr lang="el-GR" sz="2800" dirty="0">
                <a:solidFill>
                  <a:schemeClr val="bg1"/>
                </a:solidFill>
                <a:latin typeface="Arial" panose="020B0604020202020204" pitchFamily="34" charset="0"/>
                <a:cs typeface="Arial" panose="020B0604020202020204" pitchFamily="34" charset="0"/>
              </a:rPr>
              <a:t>Διασφάλιση της πραγματοποίησης και ολοκλήρωσης των εκπαιδευτικών δραστηριοτήτων </a:t>
            </a:r>
          </a:p>
          <a:p>
            <a:pPr algn="just"/>
            <a:r>
              <a:rPr lang="el-GR" sz="2800" dirty="0">
                <a:solidFill>
                  <a:schemeClr val="bg1"/>
                </a:solidFill>
                <a:latin typeface="Arial" panose="020B0604020202020204" pitchFamily="34" charset="0"/>
                <a:cs typeface="Arial" panose="020B0604020202020204" pitchFamily="34" charset="0"/>
              </a:rPr>
              <a:t>Μετακινήσεις των εκπαιδευόμενων από και προς τον χώρο</a:t>
            </a:r>
            <a:r>
              <a:rPr lang="en-US" sz="2800" dirty="0">
                <a:solidFill>
                  <a:schemeClr val="bg1"/>
                </a:solidFill>
                <a:latin typeface="Arial" panose="020B0604020202020204" pitchFamily="34" charset="0"/>
                <a:cs typeface="Arial" panose="020B0604020202020204" pitchFamily="34" charset="0"/>
              </a:rPr>
              <a:t> (</a:t>
            </a:r>
            <a:r>
              <a:rPr lang="el-GR" sz="2800" dirty="0">
                <a:solidFill>
                  <a:schemeClr val="bg1"/>
                </a:solidFill>
                <a:latin typeface="Arial" panose="020B0604020202020204" pitchFamily="34" charset="0"/>
                <a:cs typeface="Arial" panose="020B0604020202020204" pitchFamily="34" charset="0"/>
              </a:rPr>
              <a:t>εργαστήριο με Η/Υ</a:t>
            </a:r>
            <a:r>
              <a:rPr lang="en-US" sz="28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647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994675" cy="6044514"/>
          </a:xfrm>
        </p:spPr>
        <p:txBody>
          <a:bodyPr>
            <a:normAutofit/>
          </a:bodyPr>
          <a:lstStyle/>
          <a:p>
            <a:pPr marL="0" indent="0" algn="ctr">
              <a:buNone/>
            </a:pPr>
            <a:r>
              <a:rPr lang="el-GR" b="1" dirty="0">
                <a:solidFill>
                  <a:schemeClr val="bg1"/>
                </a:solidFill>
                <a:latin typeface="Arial" panose="020B0604020202020204" pitchFamily="34" charset="0"/>
                <a:cs typeface="Arial" panose="020B0604020202020204" pitchFamily="34" charset="0"/>
              </a:rPr>
              <a:t>Σχεδιαστικές απαιτήσεις και προκλήσεις</a:t>
            </a:r>
          </a:p>
          <a:p>
            <a:pPr marL="0" indent="0" algn="just">
              <a:buNone/>
            </a:pPr>
            <a:r>
              <a:rPr lang="el-GR" dirty="0">
                <a:solidFill>
                  <a:schemeClr val="bg1"/>
                </a:solidFill>
                <a:latin typeface="Arial" panose="020B0604020202020204" pitchFamily="34" charset="0"/>
                <a:cs typeface="Arial" panose="020B0604020202020204" pitchFamily="34" charset="0"/>
              </a:rPr>
              <a:t>Πιο συγκεκριμένα, ο </a:t>
            </a:r>
            <a:r>
              <a:rPr lang="el-GR" dirty="0" err="1">
                <a:solidFill>
                  <a:schemeClr val="bg1"/>
                </a:solidFill>
                <a:latin typeface="Arial" panose="020B0604020202020204" pitchFamily="34" charset="0"/>
                <a:cs typeface="Arial" panose="020B0604020202020204" pitchFamily="34" charset="0"/>
              </a:rPr>
              <a:t>Prensky</a:t>
            </a:r>
            <a:r>
              <a:rPr lang="el-GR" dirty="0">
                <a:solidFill>
                  <a:schemeClr val="bg1"/>
                </a:solidFill>
                <a:latin typeface="Arial" panose="020B0604020202020204" pitchFamily="34" charset="0"/>
                <a:cs typeface="Arial" panose="020B0604020202020204" pitchFamily="34" charset="0"/>
              </a:rPr>
              <a:t> (200</a:t>
            </a:r>
            <a:r>
              <a:rPr lang="en-US" dirty="0">
                <a:solidFill>
                  <a:schemeClr val="bg1"/>
                </a:solidFill>
                <a:latin typeface="Arial" panose="020B0604020202020204" pitchFamily="34" charset="0"/>
                <a:cs typeface="Arial" panose="020B0604020202020204" pitchFamily="34" charset="0"/>
              </a:rPr>
              <a:t>7</a:t>
            </a:r>
            <a:r>
              <a:rPr lang="el-GR" dirty="0">
                <a:solidFill>
                  <a:schemeClr val="bg1"/>
                </a:solidFill>
                <a:latin typeface="Arial" panose="020B0604020202020204" pitchFamily="34" charset="0"/>
                <a:cs typeface="Arial" panose="020B0604020202020204" pitchFamily="34" charset="0"/>
              </a:rPr>
              <a:t>) πέντε επίπεδα μάθησης (</a:t>
            </a:r>
            <a:r>
              <a:rPr lang="el-GR" dirty="0" err="1">
                <a:solidFill>
                  <a:schemeClr val="bg1"/>
                </a:solidFill>
                <a:latin typeface="Arial" panose="020B0604020202020204" pitchFamily="34" charset="0"/>
                <a:cs typeface="Arial" panose="020B0604020202020204" pitchFamily="34" charset="0"/>
              </a:rPr>
              <a:t>five</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levels</a:t>
            </a:r>
            <a:r>
              <a:rPr lang="el-GR" dirty="0">
                <a:solidFill>
                  <a:schemeClr val="bg1"/>
                </a:solidFill>
                <a:latin typeface="Arial" panose="020B0604020202020204" pitchFamily="34" charset="0"/>
                <a:cs typeface="Arial" panose="020B0604020202020204" pitchFamily="34" charset="0"/>
              </a:rPr>
              <a:t> of </a:t>
            </a:r>
            <a:r>
              <a:rPr lang="el-GR" dirty="0" err="1">
                <a:solidFill>
                  <a:schemeClr val="bg1"/>
                </a:solidFill>
                <a:latin typeface="Arial" panose="020B0604020202020204" pitchFamily="34" charset="0"/>
                <a:cs typeface="Arial" panose="020B0604020202020204" pitchFamily="34" charset="0"/>
              </a:rPr>
              <a:t>learning</a:t>
            </a:r>
            <a:r>
              <a:rPr lang="el-GR"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που θα πρέπει να λαμβάνονται υπόψη κατά τη διάρκεια σχεδιασμού:</a:t>
            </a:r>
            <a:endParaRPr lang="en-US" dirty="0">
              <a:solidFill>
                <a:schemeClr val="bg1"/>
              </a:solidFill>
              <a:latin typeface="Arial" panose="020B0604020202020204" pitchFamily="34" charset="0"/>
              <a:cs typeface="Arial" panose="020B0604020202020204" pitchFamily="34" charset="0"/>
            </a:endParaRPr>
          </a:p>
          <a:p>
            <a:pPr algn="just"/>
            <a:r>
              <a:rPr lang="el-GR" b="1" u="sng" dirty="0">
                <a:solidFill>
                  <a:schemeClr val="bg1"/>
                </a:solidFill>
                <a:latin typeface="Arial" panose="020B0604020202020204" pitchFamily="34" charset="0"/>
                <a:cs typeface="Arial" panose="020B0604020202020204" pitchFamily="34" charset="0"/>
              </a:rPr>
              <a:t>1</a:t>
            </a:r>
            <a:r>
              <a:rPr lang="el-GR" b="1" u="sng" baseline="30000" dirty="0">
                <a:solidFill>
                  <a:schemeClr val="bg1"/>
                </a:solidFill>
                <a:latin typeface="Arial" panose="020B0604020202020204" pitchFamily="34" charset="0"/>
                <a:cs typeface="Arial" panose="020B0604020202020204" pitchFamily="34" charset="0"/>
              </a:rPr>
              <a:t>ο</a:t>
            </a:r>
            <a:r>
              <a:rPr lang="el-GR" b="1" u="sng" dirty="0">
                <a:solidFill>
                  <a:schemeClr val="bg1"/>
                </a:solidFill>
                <a:latin typeface="Arial" panose="020B0604020202020204" pitchFamily="34" charset="0"/>
                <a:cs typeface="Arial" panose="020B0604020202020204" pitchFamily="34" charset="0"/>
              </a:rPr>
              <a:t> Επίπεδο: Πώς (</a:t>
            </a:r>
            <a:r>
              <a:rPr lang="en-US" b="1" u="sng" dirty="0">
                <a:solidFill>
                  <a:schemeClr val="bg1"/>
                </a:solidFill>
                <a:latin typeface="Arial" panose="020B0604020202020204" pitchFamily="34" charset="0"/>
                <a:cs typeface="Arial" panose="020B0604020202020204" pitchFamily="34" charset="0"/>
              </a:rPr>
              <a:t>How</a:t>
            </a:r>
            <a:r>
              <a:rPr lang="el-GR" b="1" u="sng" dirty="0">
                <a:solidFill>
                  <a:schemeClr val="bg1"/>
                </a:solidFill>
                <a:latin typeface="Arial" panose="020B0604020202020204" pitchFamily="34" charset="0"/>
                <a:cs typeface="Arial" panose="020B0604020202020204" pitchFamily="34" charset="0"/>
              </a:rPr>
              <a:t>):</a:t>
            </a:r>
            <a:r>
              <a:rPr lang="el-GR" b="1" dirty="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Το πρώτο επίπεδο, το οποίο αποτελεί και το πιο ρητό είδος μάθησης που λαμβάνει χώρα στο πλαίσιο της ηλεκτρονικής παιγνιώδους δραστηριότητας, έχει να κάνει με την </a:t>
            </a:r>
            <a:r>
              <a:rPr lang="el-GR" b="1" dirty="0">
                <a:solidFill>
                  <a:schemeClr val="bg1"/>
                </a:solidFill>
                <a:latin typeface="Arial" panose="020B0604020202020204" pitchFamily="34" charset="0"/>
                <a:cs typeface="Arial" panose="020B0604020202020204" pitchFamily="34" charset="0"/>
              </a:rPr>
              <a:t>εκμάθηση των τρόπων υλοποίησης ενεργειών από την πλευρά του παίκτη. </a:t>
            </a:r>
            <a:endParaRPr lang="en-US" b="1" dirty="0">
              <a:solidFill>
                <a:schemeClr val="bg1"/>
              </a:solidFill>
              <a:latin typeface="Arial" panose="020B0604020202020204" pitchFamily="34" charset="0"/>
              <a:cs typeface="Arial" panose="020B0604020202020204" pitchFamily="34" charset="0"/>
            </a:endParaRPr>
          </a:p>
          <a:p>
            <a:pPr lvl="0" algn="just"/>
            <a:r>
              <a:rPr lang="el-GR" i="1" dirty="0">
                <a:solidFill>
                  <a:schemeClr val="bg1"/>
                </a:solidFill>
                <a:latin typeface="Arial" panose="020B0604020202020204" pitchFamily="34" charset="0"/>
                <a:cs typeface="Arial" panose="020B0604020202020204" pitchFamily="34" charset="0"/>
              </a:rPr>
              <a:t>Ποια είναι η λειτουργία διαφόρων στοιχείων του παιχνιδιού, καθώς επίσης και ποια είναι τα χαρακτηριστικά και οι δυνατότητες των εικονικών χαρακτήρων;</a:t>
            </a:r>
            <a:endParaRPr lang="en-US" i="1" dirty="0">
              <a:solidFill>
                <a:schemeClr val="bg1"/>
              </a:solidFill>
              <a:latin typeface="Arial" panose="020B0604020202020204" pitchFamily="34" charset="0"/>
              <a:cs typeface="Arial" panose="020B0604020202020204" pitchFamily="34" charset="0"/>
            </a:endParaRPr>
          </a:p>
          <a:p>
            <a:pPr lvl="0" algn="just"/>
            <a:r>
              <a:rPr lang="el-GR" i="1" dirty="0">
                <a:solidFill>
                  <a:schemeClr val="bg1"/>
                </a:solidFill>
                <a:latin typeface="Arial" panose="020B0604020202020204" pitchFamily="34" charset="0"/>
                <a:cs typeface="Arial" panose="020B0604020202020204" pitchFamily="34" charset="0"/>
              </a:rPr>
              <a:t>Πώς μπορεί να εκπαιδεύσει και να εξελίξει τον εικονικό χαρακτήρα που ελέγχει</a:t>
            </a:r>
            <a:r>
              <a:rPr lang="en-US" i="1" dirty="0">
                <a:solidFill>
                  <a:schemeClr val="bg1"/>
                </a:solidFill>
                <a:latin typeface="Arial" panose="020B0604020202020204" pitchFamily="34" charset="0"/>
                <a:cs typeface="Arial" panose="020B0604020202020204" pitchFamily="34" charset="0"/>
              </a:rPr>
              <a:t> </a:t>
            </a:r>
            <a:r>
              <a:rPr lang="el-GR" i="1" dirty="0">
                <a:solidFill>
                  <a:schemeClr val="bg1"/>
                </a:solidFill>
                <a:latin typeface="Arial" panose="020B0604020202020204" pitchFamily="34" charset="0"/>
                <a:cs typeface="Arial" panose="020B0604020202020204" pitchFamily="34" charset="0"/>
              </a:rPr>
              <a:t>για να επιτύχει τους διδακτικούς στόχους;</a:t>
            </a:r>
            <a:endParaRPr lang="en-US" i="1" dirty="0">
              <a:solidFill>
                <a:schemeClr val="bg1"/>
              </a:solidFill>
              <a:latin typeface="Arial" panose="020B0604020202020204" pitchFamily="34" charset="0"/>
              <a:cs typeface="Arial" panose="020B0604020202020204" pitchFamily="34" charset="0"/>
            </a:endParaRPr>
          </a:p>
          <a:p>
            <a:pPr lvl="0" algn="just"/>
            <a:r>
              <a:rPr lang="el-GR" i="1" dirty="0">
                <a:solidFill>
                  <a:schemeClr val="bg1"/>
                </a:solidFill>
                <a:latin typeface="Arial" panose="020B0604020202020204" pitchFamily="34" charset="0"/>
                <a:cs typeface="Arial" panose="020B0604020202020204" pitchFamily="34" charset="0"/>
              </a:rPr>
              <a:t>Η εκμάθηση στοιχείων που προσφέρεται στους παίκτες, δίνει τη δυνατότητα να ασκηθούν και να κατακτήσουν δεξιότητες απαραίτητες και στην πραγματική τους ζωή (</a:t>
            </a:r>
            <a:r>
              <a:rPr lang="en-US" i="1" dirty="0">
                <a:solidFill>
                  <a:schemeClr val="bg1"/>
                </a:solidFill>
                <a:latin typeface="Arial" panose="020B0604020202020204" pitchFamily="34" charset="0"/>
                <a:cs typeface="Arial" panose="020B0604020202020204" pitchFamily="34" charset="0"/>
              </a:rPr>
              <a:t>real</a:t>
            </a:r>
            <a:r>
              <a:rPr lang="el-GR" i="1" dirty="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life skills</a:t>
            </a:r>
            <a:r>
              <a:rPr lang="el-GR" i="1" dirty="0">
                <a:solidFill>
                  <a:schemeClr val="bg1"/>
                </a:solidFill>
                <a:latin typeface="Arial" panose="020B0604020202020204" pitchFamily="34" charset="0"/>
                <a:cs typeface="Arial" panose="020B0604020202020204" pitchFamily="34" charset="0"/>
              </a:rPr>
              <a:t>); </a:t>
            </a:r>
            <a:endParaRPr lang="en-US" i="1" dirty="0">
              <a:solidFill>
                <a:schemeClr val="bg1"/>
              </a:solidFill>
              <a:latin typeface="Arial" panose="020B0604020202020204" pitchFamily="34" charset="0"/>
              <a:cs typeface="Arial" panose="020B0604020202020204" pitchFamily="34" charset="0"/>
            </a:endParaRPr>
          </a:p>
          <a:p>
            <a:pPr algn="just"/>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44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55" y="729343"/>
            <a:ext cx="10877888" cy="5943305"/>
          </a:xfrm>
        </p:spPr>
        <p:txBody>
          <a:bodyPr>
            <a:noAutofit/>
          </a:bodyPr>
          <a:lstStyle/>
          <a:p>
            <a:pPr algn="just"/>
            <a:r>
              <a:rPr lang="el-GR" sz="1800" b="1" u="sng" dirty="0">
                <a:solidFill>
                  <a:schemeClr val="bg1"/>
                </a:solidFill>
                <a:latin typeface="Arial" panose="020B0604020202020204" pitchFamily="34" charset="0"/>
                <a:cs typeface="Arial" panose="020B0604020202020204" pitchFamily="34" charset="0"/>
              </a:rPr>
              <a:t>2</a:t>
            </a:r>
            <a:r>
              <a:rPr lang="el-GR" sz="1800" b="1" u="sng" baseline="30000" dirty="0">
                <a:solidFill>
                  <a:schemeClr val="bg1"/>
                </a:solidFill>
                <a:latin typeface="Arial" panose="020B0604020202020204" pitchFamily="34" charset="0"/>
                <a:cs typeface="Arial" panose="020B0604020202020204" pitchFamily="34" charset="0"/>
              </a:rPr>
              <a:t>ο</a:t>
            </a:r>
            <a:r>
              <a:rPr lang="el-GR" sz="1800" b="1" u="sng" dirty="0">
                <a:solidFill>
                  <a:schemeClr val="bg1"/>
                </a:solidFill>
                <a:latin typeface="Arial" panose="020B0604020202020204" pitchFamily="34" charset="0"/>
                <a:cs typeface="Arial" panose="020B0604020202020204" pitchFamily="34" charset="0"/>
              </a:rPr>
              <a:t> Επίπεδο: Τι (</a:t>
            </a:r>
            <a:r>
              <a:rPr lang="en-US" sz="1800" b="1" u="sng" dirty="0">
                <a:solidFill>
                  <a:schemeClr val="bg1"/>
                </a:solidFill>
                <a:latin typeface="Arial" panose="020B0604020202020204" pitchFamily="34" charset="0"/>
                <a:cs typeface="Arial" panose="020B0604020202020204" pitchFamily="34" charset="0"/>
              </a:rPr>
              <a:t>What</a:t>
            </a:r>
            <a:r>
              <a:rPr lang="el-GR" sz="1800" b="1" u="sng"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Το δεύτερο επίπεδο μάθησης που συντελείται στο πλαίσιο της ηλεκτρονικής παιγνιώδους δραστηριότητας, </a:t>
            </a:r>
            <a:r>
              <a:rPr lang="el-GR" sz="1800" b="1" dirty="0">
                <a:solidFill>
                  <a:schemeClr val="bg1"/>
                </a:solidFill>
                <a:latin typeface="Arial" panose="020B0604020202020204" pitchFamily="34" charset="0"/>
                <a:cs typeface="Arial" panose="020B0604020202020204" pitchFamily="34" charset="0"/>
              </a:rPr>
              <a:t>αφορά το τι μπορεί (ή αντίστοιχα τι δεν μπορεί) να κάνει ο παίκτης</a:t>
            </a:r>
            <a:r>
              <a:rPr lang="el-GR" sz="1800" dirty="0">
                <a:solidFill>
                  <a:schemeClr val="bg1"/>
                </a:solidFill>
                <a:latin typeface="Arial" panose="020B0604020202020204" pitchFamily="34" charset="0"/>
                <a:cs typeface="Arial" panose="020B0604020202020204" pitchFamily="34" charset="0"/>
              </a:rPr>
              <a:t>. Με άλλα λόγια αφορά τους κανόνες του παιχνιδιού. </a:t>
            </a:r>
          </a:p>
          <a:p>
            <a:pPr algn="just"/>
            <a:r>
              <a:rPr lang="el-GR" sz="1800" b="1" u="sng" dirty="0">
                <a:solidFill>
                  <a:schemeClr val="bg1"/>
                </a:solidFill>
                <a:latin typeface="Arial" panose="020B0604020202020204" pitchFamily="34" charset="0"/>
                <a:cs typeface="Arial" panose="020B0604020202020204" pitchFamily="34" charset="0"/>
              </a:rPr>
              <a:t>Επίπεδο 3ο: Γιατί (</a:t>
            </a:r>
            <a:r>
              <a:rPr lang="en-US" sz="1800" b="1" u="sng" dirty="0">
                <a:solidFill>
                  <a:schemeClr val="bg1"/>
                </a:solidFill>
                <a:latin typeface="Arial" panose="020B0604020202020204" pitchFamily="34" charset="0"/>
                <a:cs typeface="Arial" panose="020B0604020202020204" pitchFamily="34" charset="0"/>
              </a:rPr>
              <a:t>Why</a:t>
            </a:r>
            <a:r>
              <a:rPr lang="el-GR" sz="1800" b="1" u="sng" dirty="0">
                <a:solidFill>
                  <a:schemeClr val="bg1"/>
                </a:solidFill>
                <a:latin typeface="Arial" panose="020B0604020202020204" pitchFamily="34" charset="0"/>
                <a:cs typeface="Arial" panose="020B0604020202020204" pitchFamily="34" charset="0"/>
              </a:rPr>
              <a:t>):</a:t>
            </a:r>
            <a:r>
              <a:rPr lang="el-GR" sz="1800" b="1"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Το τρίτο επίπεδο μάθησης έχει να κάνει με την υιοθέτηση και εφαρμογή στρατηγικών στο πλαίσιο δράσης στον εικονικό κόσμο του παιχνιδιού. Η </a:t>
            </a:r>
            <a:r>
              <a:rPr lang="el-GR" sz="1800" b="1" dirty="0">
                <a:solidFill>
                  <a:schemeClr val="bg1"/>
                </a:solidFill>
                <a:latin typeface="Arial" panose="020B0604020202020204" pitchFamily="34" charset="0"/>
                <a:cs typeface="Arial" panose="020B0604020202020204" pitchFamily="34" charset="0"/>
              </a:rPr>
              <a:t>στρατηγική</a:t>
            </a:r>
            <a:r>
              <a:rPr lang="el-GR" sz="1800" dirty="0">
                <a:solidFill>
                  <a:schemeClr val="bg1"/>
                </a:solidFill>
                <a:latin typeface="Arial" panose="020B0604020202020204" pitchFamily="34" charset="0"/>
                <a:cs typeface="Arial" panose="020B0604020202020204" pitchFamily="34" charset="0"/>
              </a:rPr>
              <a:t> που πρόκειται να υιοθετηθεί εκπορεύεται από το σύνολο των κανόνων του παιχνιδιού, και όπως και οι κανόνες, πρέπει να διέπεται από αληθοφάνεια προκειμένου να έχει νόημα για τον παίκτη. </a:t>
            </a:r>
          </a:p>
          <a:p>
            <a:pPr marL="0" indent="0" algn="just">
              <a:buNone/>
            </a:pPr>
            <a:endParaRPr lang="el-GR" sz="1800" dirty="0">
              <a:solidFill>
                <a:schemeClr val="bg1"/>
              </a:solidFill>
              <a:latin typeface="Arial" panose="020B0604020202020204" pitchFamily="34" charset="0"/>
              <a:cs typeface="Arial" panose="020B0604020202020204" pitchFamily="34" charset="0"/>
            </a:endParaRPr>
          </a:p>
          <a:p>
            <a:pPr marL="0" indent="0" algn="just">
              <a:buNone/>
            </a:pPr>
            <a:r>
              <a:rPr lang="el-GR" sz="1800" dirty="0">
                <a:solidFill>
                  <a:schemeClr val="bg1"/>
                </a:solidFill>
                <a:latin typeface="Arial" panose="020B0604020202020204" pitchFamily="34" charset="0"/>
                <a:cs typeface="Arial" panose="020B0604020202020204" pitchFamily="34" charset="0"/>
              </a:rPr>
              <a:t>Χρήσιμα και σημαντικά μαθήματα που παίρνει ο παίκτης μέσα από την εμπλοκή του σε διαδικασίες υιοθέτησης και εφαρμογής στρατηγικών είναι τα ακόλουθα:</a:t>
            </a:r>
            <a:endParaRPr lang="en-US" sz="1800" dirty="0">
              <a:solidFill>
                <a:schemeClr val="bg1"/>
              </a:solidFill>
              <a:latin typeface="Arial" panose="020B0604020202020204" pitchFamily="34" charset="0"/>
              <a:cs typeface="Arial" panose="020B0604020202020204" pitchFamily="34" charset="0"/>
            </a:endParaRPr>
          </a:p>
          <a:p>
            <a:pPr lvl="0" algn="just"/>
            <a:r>
              <a:rPr lang="el-GR" sz="1800" dirty="0">
                <a:solidFill>
                  <a:schemeClr val="bg1"/>
                </a:solidFill>
                <a:latin typeface="Arial" panose="020B0604020202020204" pitchFamily="34" charset="0"/>
                <a:cs typeface="Arial" panose="020B0604020202020204" pitchFamily="34" charset="0"/>
              </a:rPr>
              <a:t>Ο εικονικός κόσμος του παιχνιδιού διέπεται από την </a:t>
            </a:r>
            <a:r>
              <a:rPr lang="el-GR" sz="1800" b="1" dirty="0">
                <a:solidFill>
                  <a:schemeClr val="bg1"/>
                </a:solidFill>
                <a:latin typeface="Arial" panose="020B0604020202020204" pitchFamily="34" charset="0"/>
                <a:cs typeface="Arial" panose="020B0604020202020204" pitchFamily="34" charset="0"/>
              </a:rPr>
              <a:t>αρχή του αιτίου και αποτελέσματος</a:t>
            </a:r>
            <a:r>
              <a:rPr lang="el-GR" sz="1800" dirty="0">
                <a:solidFill>
                  <a:schemeClr val="bg1"/>
                </a:solidFill>
                <a:latin typeface="Arial" panose="020B0604020202020204" pitchFamily="34" charset="0"/>
                <a:cs typeface="Arial" panose="020B0604020202020204" pitchFamily="34" charset="0"/>
              </a:rPr>
              <a:t>.</a:t>
            </a:r>
            <a:endParaRPr lang="en-US" sz="1800" dirty="0">
              <a:solidFill>
                <a:schemeClr val="bg1"/>
              </a:solidFill>
              <a:latin typeface="Arial" panose="020B0604020202020204" pitchFamily="34" charset="0"/>
              <a:cs typeface="Arial" panose="020B0604020202020204" pitchFamily="34" charset="0"/>
            </a:endParaRPr>
          </a:p>
          <a:p>
            <a:pPr lvl="0" algn="just"/>
            <a:r>
              <a:rPr lang="el-GR" sz="1800" dirty="0">
                <a:solidFill>
                  <a:schemeClr val="bg1"/>
                </a:solidFill>
                <a:latin typeface="Arial" panose="020B0604020202020204" pitchFamily="34" charset="0"/>
                <a:cs typeface="Arial" panose="020B0604020202020204" pitchFamily="34" charset="0"/>
              </a:rPr>
              <a:t>Στο </a:t>
            </a:r>
            <a:r>
              <a:rPr lang="el-GR" sz="1800" b="1" dirty="0">
                <a:solidFill>
                  <a:schemeClr val="bg1"/>
                </a:solidFill>
                <a:latin typeface="Arial" panose="020B0604020202020204" pitchFamily="34" charset="0"/>
                <a:cs typeface="Arial" panose="020B0604020202020204" pitchFamily="34" charset="0"/>
              </a:rPr>
              <a:t>πλαίσιο υιοθέτησης και εφαρμογής </a:t>
            </a:r>
            <a:r>
              <a:rPr lang="el-GR" sz="1800" dirty="0">
                <a:solidFill>
                  <a:schemeClr val="bg1"/>
                </a:solidFill>
                <a:latin typeface="Arial" panose="020B0604020202020204" pitchFamily="34" charset="0"/>
                <a:cs typeface="Arial" panose="020B0604020202020204" pitchFamily="34" charset="0"/>
              </a:rPr>
              <a:t>ενός στρατηγικού πλάνου δράσης θα πρέπει να ληφθούν εξίσου υπόψη </a:t>
            </a:r>
            <a:r>
              <a:rPr lang="el-GR" sz="1800" b="1" dirty="0">
                <a:solidFill>
                  <a:schemeClr val="bg1"/>
                </a:solidFill>
                <a:latin typeface="Arial" panose="020B0604020202020204" pitchFamily="34" charset="0"/>
                <a:cs typeface="Arial" panose="020B0604020202020204" pitchFamily="34" charset="0"/>
              </a:rPr>
              <a:t>μακροπρόθεσμοι</a:t>
            </a:r>
            <a:r>
              <a:rPr lang="el-GR" sz="1800" dirty="0">
                <a:solidFill>
                  <a:schemeClr val="bg1"/>
                </a:solidFill>
                <a:latin typeface="Arial" panose="020B0604020202020204" pitchFamily="34" charset="0"/>
                <a:cs typeface="Arial" panose="020B0604020202020204" pitchFamily="34" charset="0"/>
              </a:rPr>
              <a:t> και </a:t>
            </a:r>
            <a:r>
              <a:rPr lang="el-GR" sz="1800" b="1" dirty="0">
                <a:solidFill>
                  <a:schemeClr val="bg1"/>
                </a:solidFill>
                <a:latin typeface="Arial" panose="020B0604020202020204" pitchFamily="34" charset="0"/>
                <a:cs typeface="Arial" panose="020B0604020202020204" pitchFamily="34" charset="0"/>
              </a:rPr>
              <a:t>βραχυπρόθεσμοι</a:t>
            </a:r>
            <a:r>
              <a:rPr lang="el-GR" sz="1800" dirty="0">
                <a:solidFill>
                  <a:schemeClr val="bg1"/>
                </a:solidFill>
                <a:latin typeface="Arial" panose="020B0604020202020204" pitchFamily="34" charset="0"/>
                <a:cs typeface="Arial" panose="020B0604020202020204" pitchFamily="34" charset="0"/>
              </a:rPr>
              <a:t> στόχοι.</a:t>
            </a:r>
            <a:endParaRPr lang="en-US" sz="1800" dirty="0">
              <a:solidFill>
                <a:schemeClr val="bg1"/>
              </a:solidFill>
              <a:latin typeface="Arial" panose="020B0604020202020204" pitchFamily="34" charset="0"/>
              <a:cs typeface="Arial" panose="020B0604020202020204" pitchFamily="34" charset="0"/>
            </a:endParaRPr>
          </a:p>
          <a:p>
            <a:pPr lvl="0" algn="just"/>
            <a:r>
              <a:rPr lang="el-GR" sz="1800" dirty="0">
                <a:solidFill>
                  <a:schemeClr val="bg1"/>
                </a:solidFill>
                <a:latin typeface="Arial" panose="020B0604020202020204" pitchFamily="34" charset="0"/>
                <a:cs typeface="Arial" panose="020B0604020202020204" pitchFamily="34" charset="0"/>
              </a:rPr>
              <a:t>Η </a:t>
            </a:r>
            <a:r>
              <a:rPr lang="el-GR" sz="1800" b="1" dirty="0">
                <a:solidFill>
                  <a:schemeClr val="bg1"/>
                </a:solidFill>
                <a:latin typeface="Arial" panose="020B0604020202020204" pitchFamily="34" charset="0"/>
                <a:cs typeface="Arial" panose="020B0604020202020204" pitchFamily="34" charset="0"/>
              </a:rPr>
              <a:t>ικανότητα σχεδίασης στρατηγικής </a:t>
            </a:r>
            <a:r>
              <a:rPr lang="el-GR" sz="1800" dirty="0">
                <a:solidFill>
                  <a:schemeClr val="bg1"/>
                </a:solidFill>
                <a:latin typeface="Arial" panose="020B0604020202020204" pitchFamily="34" charset="0"/>
                <a:cs typeface="Arial" panose="020B0604020202020204" pitchFamily="34" charset="0"/>
              </a:rPr>
              <a:t>προϋποθέτει την εκμάθηση της συμπεριφοράς πολύπλοκων συστημάτων.</a:t>
            </a:r>
            <a:endParaRPr lang="en-US" sz="1800" dirty="0">
              <a:solidFill>
                <a:schemeClr val="bg1"/>
              </a:solidFill>
              <a:latin typeface="Arial" panose="020B0604020202020204" pitchFamily="34" charset="0"/>
              <a:cs typeface="Arial" panose="020B0604020202020204" pitchFamily="34" charset="0"/>
            </a:endParaRPr>
          </a:p>
          <a:p>
            <a:pPr lvl="0" algn="just"/>
            <a:r>
              <a:rPr lang="el-GR" sz="1800" b="1" dirty="0">
                <a:solidFill>
                  <a:schemeClr val="bg1"/>
                </a:solidFill>
                <a:latin typeface="Arial" panose="020B0604020202020204" pitchFamily="34" charset="0"/>
                <a:cs typeface="Arial" panose="020B0604020202020204" pitchFamily="34" charset="0"/>
              </a:rPr>
              <a:t>Κίνητρο του παίκτη </a:t>
            </a:r>
            <a:r>
              <a:rPr lang="el-GR" sz="1800" dirty="0">
                <a:solidFill>
                  <a:schemeClr val="bg1"/>
                </a:solidFill>
                <a:latin typeface="Arial" panose="020B0604020202020204" pitchFamily="34" charset="0"/>
                <a:cs typeface="Arial" panose="020B0604020202020204" pitchFamily="34" charset="0"/>
              </a:rPr>
              <a:t>θα πρέπει να αποτελούν τα ίδια τα εμπόδια.</a:t>
            </a:r>
            <a:endParaRPr lang="en-US" sz="1800" dirty="0">
              <a:solidFill>
                <a:schemeClr val="bg1"/>
              </a:solidFill>
              <a:latin typeface="Arial" panose="020B0604020202020204" pitchFamily="34" charset="0"/>
              <a:cs typeface="Arial" panose="020B0604020202020204" pitchFamily="34" charset="0"/>
            </a:endParaRPr>
          </a:p>
          <a:p>
            <a:pPr lvl="0" algn="just"/>
            <a:r>
              <a:rPr lang="el-GR" sz="1800" b="1" dirty="0">
                <a:solidFill>
                  <a:schemeClr val="bg1"/>
                </a:solidFill>
                <a:latin typeface="Arial" panose="020B0604020202020204" pitchFamily="34" charset="0"/>
                <a:cs typeface="Arial" panose="020B0604020202020204" pitchFamily="34" charset="0"/>
              </a:rPr>
              <a:t>Η επιμονή έχει μεγάλη αξία </a:t>
            </a:r>
            <a:r>
              <a:rPr lang="el-GR" sz="1800" dirty="0">
                <a:solidFill>
                  <a:schemeClr val="bg1"/>
                </a:solidFill>
                <a:latin typeface="Arial" panose="020B0604020202020204" pitchFamily="34" charset="0"/>
                <a:cs typeface="Arial" panose="020B0604020202020204" pitchFamily="34" charset="0"/>
              </a:rPr>
              <a:t>και είναι απαραίτητη προκειμένου να επιτευχθούν οι επιδιωκόμενοι </a:t>
            </a:r>
            <a:r>
              <a:rPr lang="el-GR" sz="1800" b="1" dirty="0">
                <a:solidFill>
                  <a:schemeClr val="bg1"/>
                </a:solidFill>
                <a:latin typeface="Arial" panose="020B0604020202020204" pitchFamily="34" charset="0"/>
                <a:cs typeface="Arial" panose="020B0604020202020204" pitchFamily="34" charset="0"/>
              </a:rPr>
              <a:t>στόχοι</a:t>
            </a:r>
            <a:r>
              <a:rPr lang="el-GR" sz="1800" dirty="0">
                <a:solidFill>
                  <a:schemeClr val="bg1"/>
                </a:solidFill>
                <a:latin typeface="Arial" panose="020B0604020202020204" pitchFamily="34" charset="0"/>
                <a:cs typeface="Arial" panose="020B0604020202020204" pitchFamily="34" charset="0"/>
              </a:rPr>
              <a:t>.</a:t>
            </a:r>
            <a:endParaRPr lang="en-US" sz="1800" dirty="0">
              <a:solidFill>
                <a:schemeClr val="bg1"/>
              </a:solidFill>
              <a:latin typeface="Arial" panose="020B0604020202020204" pitchFamily="34" charset="0"/>
              <a:cs typeface="Arial" panose="020B0604020202020204" pitchFamily="34" charset="0"/>
            </a:endParaRPr>
          </a:p>
          <a:p>
            <a:pPr algn="just"/>
            <a:endParaRPr lang="el-GR" sz="1800" dirty="0">
              <a:solidFill>
                <a:schemeClr val="bg1"/>
              </a:solidFill>
              <a:latin typeface="Arial" panose="020B0604020202020204" pitchFamily="34" charset="0"/>
              <a:cs typeface="Arial" panose="020B0604020202020204" pitchFamily="34" charset="0"/>
            </a:endParaRPr>
          </a:p>
          <a:p>
            <a:pPr algn="just"/>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04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441" y="707571"/>
            <a:ext cx="10815810" cy="3466077"/>
          </a:xfrm>
        </p:spPr>
        <p:txBody>
          <a:bodyPr>
            <a:normAutofit/>
          </a:bodyPr>
          <a:lstStyle/>
          <a:p>
            <a:pPr marL="0" indent="0" algn="just">
              <a:buNone/>
            </a:pPr>
            <a:r>
              <a:rPr lang="el-GR" b="1" u="sng" dirty="0">
                <a:solidFill>
                  <a:schemeClr val="bg1"/>
                </a:solidFill>
                <a:latin typeface="Arial" panose="020B0604020202020204" pitchFamily="34" charset="0"/>
                <a:cs typeface="Arial" panose="020B0604020202020204" pitchFamily="34" charset="0"/>
              </a:rPr>
              <a:t>4</a:t>
            </a:r>
            <a:r>
              <a:rPr lang="el-GR" b="1" u="sng" baseline="30000" dirty="0">
                <a:solidFill>
                  <a:schemeClr val="bg1"/>
                </a:solidFill>
                <a:latin typeface="Arial" panose="020B0604020202020204" pitchFamily="34" charset="0"/>
                <a:cs typeface="Arial" panose="020B0604020202020204" pitchFamily="34" charset="0"/>
              </a:rPr>
              <a:t>ο</a:t>
            </a:r>
            <a:r>
              <a:rPr lang="el-GR" b="1" u="sng" dirty="0">
                <a:solidFill>
                  <a:schemeClr val="bg1"/>
                </a:solidFill>
                <a:latin typeface="Arial" panose="020B0604020202020204" pitchFamily="34" charset="0"/>
                <a:cs typeface="Arial" panose="020B0604020202020204" pitchFamily="34" charset="0"/>
              </a:rPr>
              <a:t> Επίπεδο: Που (</a:t>
            </a:r>
            <a:r>
              <a:rPr lang="en-US" b="1" u="sng" dirty="0">
                <a:solidFill>
                  <a:schemeClr val="bg1"/>
                </a:solidFill>
                <a:latin typeface="Arial" panose="020B0604020202020204" pitchFamily="34" charset="0"/>
                <a:cs typeface="Arial" panose="020B0604020202020204" pitchFamily="34" charset="0"/>
              </a:rPr>
              <a:t>Where</a:t>
            </a:r>
            <a:r>
              <a:rPr lang="el-GR" b="1" u="sng" dirty="0">
                <a:solidFill>
                  <a:schemeClr val="bg1"/>
                </a:solidFill>
                <a:latin typeface="Arial" panose="020B0604020202020204" pitchFamily="34" charset="0"/>
                <a:cs typeface="Arial" panose="020B0604020202020204" pitchFamily="34" charset="0"/>
              </a:rPr>
              <a:t>):</a:t>
            </a:r>
            <a:r>
              <a:rPr lang="el-GR" b="1" dirty="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Το συγκεκριμένο επίπεδο αφορά το </a:t>
            </a:r>
            <a:r>
              <a:rPr lang="el-GR" b="1" dirty="0">
                <a:solidFill>
                  <a:schemeClr val="bg1"/>
                </a:solidFill>
                <a:latin typeface="Arial" panose="020B0604020202020204" pitchFamily="34" charset="0"/>
                <a:cs typeface="Arial" panose="020B0604020202020204" pitchFamily="34" charset="0"/>
              </a:rPr>
              <a:t>πλαίσιο</a:t>
            </a:r>
            <a:r>
              <a:rPr lang="el-GR" dirty="0">
                <a:solidFill>
                  <a:schemeClr val="bg1"/>
                </a:solidFill>
                <a:latin typeface="Arial" panose="020B0604020202020204" pitchFamily="34" charset="0"/>
                <a:cs typeface="Arial" panose="020B0604020202020204" pitchFamily="34" charset="0"/>
              </a:rPr>
              <a:t> εντός του οποίου συντελείται η ηλεκτρονική παιγνιώδης δραστηριότητα και έχει να κάνει με το </a:t>
            </a:r>
            <a:r>
              <a:rPr lang="el-GR" b="1" dirty="0">
                <a:solidFill>
                  <a:schemeClr val="bg1"/>
                </a:solidFill>
                <a:latin typeface="Arial" panose="020B0604020202020204" pitchFamily="34" charset="0"/>
                <a:cs typeface="Arial" panose="020B0604020202020204" pitchFamily="34" charset="0"/>
              </a:rPr>
              <a:t>σύνολο των αξιών </a:t>
            </a:r>
            <a:r>
              <a:rPr lang="el-GR" dirty="0">
                <a:solidFill>
                  <a:schemeClr val="bg1"/>
                </a:solidFill>
                <a:latin typeface="Arial" panose="020B0604020202020204" pitchFamily="34" charset="0"/>
                <a:cs typeface="Arial" panose="020B0604020202020204" pitchFamily="34" charset="0"/>
              </a:rPr>
              <a:t>που αντιπροσωπεύει ο εικονικός κόσμος του παιχνιδιού. </a:t>
            </a:r>
            <a:endParaRPr lang="el-GR" b="1" u="sng" dirty="0">
              <a:solidFill>
                <a:schemeClr val="bg1"/>
              </a:solidFill>
              <a:latin typeface="Arial" panose="020B0604020202020204" pitchFamily="34" charset="0"/>
              <a:cs typeface="Arial" panose="020B0604020202020204" pitchFamily="34" charset="0"/>
            </a:endParaRPr>
          </a:p>
          <a:p>
            <a:pPr marL="0" indent="0" algn="just">
              <a:buNone/>
            </a:pPr>
            <a:r>
              <a:rPr lang="el-GR" b="1" u="sng" dirty="0">
                <a:solidFill>
                  <a:schemeClr val="bg1"/>
                </a:solidFill>
                <a:latin typeface="Arial" panose="020B0604020202020204" pitchFamily="34" charset="0"/>
                <a:cs typeface="Arial" panose="020B0604020202020204" pitchFamily="34" charset="0"/>
              </a:rPr>
              <a:t>5</a:t>
            </a:r>
            <a:r>
              <a:rPr lang="el-GR" b="1" u="sng" baseline="30000" dirty="0">
                <a:solidFill>
                  <a:schemeClr val="bg1"/>
                </a:solidFill>
                <a:latin typeface="Arial" panose="020B0604020202020204" pitchFamily="34" charset="0"/>
                <a:cs typeface="Arial" panose="020B0604020202020204" pitchFamily="34" charset="0"/>
              </a:rPr>
              <a:t>ο</a:t>
            </a:r>
            <a:r>
              <a:rPr lang="el-GR" b="1" u="sng" dirty="0">
                <a:solidFill>
                  <a:schemeClr val="bg1"/>
                </a:solidFill>
                <a:latin typeface="Arial" panose="020B0604020202020204" pitchFamily="34" charset="0"/>
                <a:cs typeface="Arial" panose="020B0604020202020204" pitchFamily="34" charset="0"/>
              </a:rPr>
              <a:t> Επίπεδο 5ο: Αν (</a:t>
            </a:r>
            <a:r>
              <a:rPr lang="en-US" b="1" u="sng" dirty="0">
                <a:solidFill>
                  <a:schemeClr val="bg1"/>
                </a:solidFill>
                <a:latin typeface="Arial" panose="020B0604020202020204" pitchFamily="34" charset="0"/>
                <a:cs typeface="Arial" panose="020B0604020202020204" pitchFamily="34" charset="0"/>
              </a:rPr>
              <a:t>Whether</a:t>
            </a:r>
            <a:r>
              <a:rPr lang="el-GR" b="1" u="sng" dirty="0">
                <a:solidFill>
                  <a:schemeClr val="bg1"/>
                </a:solidFill>
                <a:latin typeface="Arial" panose="020B0604020202020204" pitchFamily="34" charset="0"/>
                <a:cs typeface="Arial" panose="020B0604020202020204" pitchFamily="34" charset="0"/>
              </a:rPr>
              <a:t>):</a:t>
            </a:r>
            <a:r>
              <a:rPr lang="el-GR" u="sng" dirty="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Το τελευταίο από τα πέντε επίπεδα μάθησης αφορά τις αποφάσεις που καλείται να λάβει ο παίκτης, βασιζόμενος σε ένα </a:t>
            </a:r>
            <a:r>
              <a:rPr lang="el-GR" b="1" dirty="0">
                <a:solidFill>
                  <a:schemeClr val="bg1"/>
                </a:solidFill>
                <a:latin typeface="Arial" panose="020B0604020202020204" pitchFamily="34" charset="0"/>
                <a:cs typeface="Arial" panose="020B0604020202020204" pitchFamily="34" charset="0"/>
              </a:rPr>
              <a:t>σύστημα ηθικών αξιών </a:t>
            </a:r>
            <a:r>
              <a:rPr lang="el-GR" dirty="0">
                <a:solidFill>
                  <a:schemeClr val="bg1"/>
                </a:solidFill>
                <a:latin typeface="Arial" panose="020B0604020202020204" pitchFamily="34" charset="0"/>
                <a:cs typeface="Arial" panose="020B0604020202020204" pitchFamily="34" charset="0"/>
              </a:rPr>
              <a:t>συμβατών με το </a:t>
            </a:r>
            <a:r>
              <a:rPr lang="el-GR" b="1" dirty="0">
                <a:solidFill>
                  <a:schemeClr val="bg1"/>
                </a:solidFill>
                <a:latin typeface="Arial" panose="020B0604020202020204" pitchFamily="34" charset="0"/>
                <a:cs typeface="Arial" panose="020B0604020202020204" pitchFamily="34" charset="0"/>
              </a:rPr>
              <a:t>σύνολο των κανόνων </a:t>
            </a:r>
            <a:r>
              <a:rPr lang="el-GR" dirty="0">
                <a:solidFill>
                  <a:schemeClr val="bg1"/>
                </a:solidFill>
                <a:latin typeface="Arial" panose="020B0604020202020204" pitchFamily="34" charset="0"/>
                <a:cs typeface="Arial" panose="020B0604020202020204" pitchFamily="34" charset="0"/>
              </a:rPr>
              <a:t>που διέπουν το παιχνίδι.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33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B7ABB6-8582-483C-96DF-F212CCAD83A9}"/>
              </a:ext>
            </a:extLst>
          </p:cNvPr>
          <p:cNvPicPr>
            <a:picLocks noGrp="1" noChangeAspect="1"/>
          </p:cNvPicPr>
          <p:nvPr>
            <p:ph idx="1"/>
          </p:nvPr>
        </p:nvPicPr>
        <p:blipFill>
          <a:blip r:embed="rId2"/>
          <a:stretch>
            <a:fillRect/>
          </a:stretch>
        </p:blipFill>
        <p:spPr>
          <a:xfrm>
            <a:off x="1535185" y="132127"/>
            <a:ext cx="7566870" cy="6121696"/>
          </a:xfrm>
          <a:prstGeom prst="rect">
            <a:avLst/>
          </a:prstGeom>
        </p:spPr>
      </p:pic>
    </p:spTree>
    <p:extLst>
      <p:ext uri="{BB962C8B-B14F-4D97-AF65-F5344CB8AC3E}">
        <p14:creationId xmlns:p14="http://schemas.microsoft.com/office/powerpoint/2010/main" val="258465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04C702-A2B4-473A-A77E-C0D2028975FE}"/>
              </a:ext>
            </a:extLst>
          </p:cNvPr>
          <p:cNvPicPr>
            <a:picLocks noGrp="1" noChangeAspect="1"/>
          </p:cNvPicPr>
          <p:nvPr>
            <p:ph idx="1"/>
          </p:nvPr>
        </p:nvPicPr>
        <p:blipFill>
          <a:blip r:embed="rId2"/>
          <a:stretch>
            <a:fillRect/>
          </a:stretch>
        </p:blipFill>
        <p:spPr>
          <a:xfrm>
            <a:off x="1731145" y="660632"/>
            <a:ext cx="7152795" cy="5088143"/>
          </a:xfrm>
          <a:prstGeom prst="rect">
            <a:avLst/>
          </a:prstGeom>
        </p:spPr>
      </p:pic>
    </p:spTree>
    <p:extLst>
      <p:ext uri="{BB962C8B-B14F-4D97-AF65-F5344CB8AC3E}">
        <p14:creationId xmlns:p14="http://schemas.microsoft.com/office/powerpoint/2010/main" val="392188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F914F8-44EE-4844-8A8D-AE39B87DDDD3}"/>
              </a:ext>
            </a:extLst>
          </p:cNvPr>
          <p:cNvPicPr>
            <a:picLocks noGrp="1" noChangeAspect="1"/>
          </p:cNvPicPr>
          <p:nvPr>
            <p:ph idx="1"/>
          </p:nvPr>
        </p:nvPicPr>
        <p:blipFill>
          <a:blip r:embed="rId2"/>
          <a:stretch>
            <a:fillRect/>
          </a:stretch>
        </p:blipFill>
        <p:spPr>
          <a:xfrm>
            <a:off x="225223" y="79049"/>
            <a:ext cx="5124548" cy="5093844"/>
          </a:xfrm>
          <a:prstGeom prst="rect">
            <a:avLst/>
          </a:prstGeom>
        </p:spPr>
      </p:pic>
      <p:pic>
        <p:nvPicPr>
          <p:cNvPr id="5" name="Picture 4">
            <a:extLst>
              <a:ext uri="{FF2B5EF4-FFF2-40B4-BE49-F238E27FC236}">
                <a16:creationId xmlns:a16="http://schemas.microsoft.com/office/drawing/2014/main" id="{037A3099-48D1-472F-ABDF-7A9AE3506954}"/>
              </a:ext>
            </a:extLst>
          </p:cNvPr>
          <p:cNvPicPr>
            <a:picLocks noChangeAspect="1"/>
          </p:cNvPicPr>
          <p:nvPr/>
        </p:nvPicPr>
        <p:blipFill>
          <a:blip r:embed="rId3"/>
          <a:stretch>
            <a:fillRect/>
          </a:stretch>
        </p:blipFill>
        <p:spPr>
          <a:xfrm>
            <a:off x="5473560" y="79048"/>
            <a:ext cx="5708965" cy="5093844"/>
          </a:xfrm>
          <a:prstGeom prst="rect">
            <a:avLst/>
          </a:prstGeom>
        </p:spPr>
      </p:pic>
    </p:spTree>
    <p:extLst>
      <p:ext uri="{BB962C8B-B14F-4D97-AF65-F5344CB8AC3E}">
        <p14:creationId xmlns:p14="http://schemas.microsoft.com/office/powerpoint/2010/main" val="325893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762433-096D-462B-8A7F-B0B4F56D05C0}"/>
              </a:ext>
            </a:extLst>
          </p:cNvPr>
          <p:cNvPicPr>
            <a:picLocks noGrp="1" noChangeAspect="1"/>
          </p:cNvPicPr>
          <p:nvPr>
            <p:ph idx="1"/>
          </p:nvPr>
        </p:nvPicPr>
        <p:blipFill>
          <a:blip r:embed="rId2"/>
          <a:stretch>
            <a:fillRect/>
          </a:stretch>
        </p:blipFill>
        <p:spPr>
          <a:xfrm>
            <a:off x="99171" y="98570"/>
            <a:ext cx="6200961" cy="4940603"/>
          </a:xfrm>
          <a:prstGeom prst="rect">
            <a:avLst/>
          </a:prstGeom>
        </p:spPr>
      </p:pic>
      <p:pic>
        <p:nvPicPr>
          <p:cNvPr id="1026" name="Picture 2" descr="Αποτέλεσμα εικόνας για zelda photos">
            <a:extLst>
              <a:ext uri="{FF2B5EF4-FFF2-40B4-BE49-F238E27FC236}">
                <a16:creationId xmlns:a16="http://schemas.microsoft.com/office/drawing/2014/main" id="{D3B632BA-D7E0-4F25-8E58-8502DE7F3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385" y="11568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Σχετική εικόνα">
            <a:extLst>
              <a:ext uri="{FF2B5EF4-FFF2-40B4-BE49-F238E27FC236}">
                <a16:creationId xmlns:a16="http://schemas.microsoft.com/office/drawing/2014/main" id="{FE0F38F0-A296-4E16-A7C7-73186EE3E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283" y="2004970"/>
            <a:ext cx="3011881" cy="1694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final fantasy xv photos">
            <a:extLst>
              <a:ext uri="{FF2B5EF4-FFF2-40B4-BE49-F238E27FC236}">
                <a16:creationId xmlns:a16="http://schemas.microsoft.com/office/drawing/2014/main" id="{23068C84-6917-4148-99C5-98E25CF18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522" y="3988234"/>
            <a:ext cx="4054679" cy="228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23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56754"/>
            <a:ext cx="10103532" cy="6227570"/>
          </a:xfrm>
        </p:spPr>
        <p:txBody>
          <a:bodyPr>
            <a:noAutofit/>
          </a:bodyPr>
          <a:lstStyle/>
          <a:p>
            <a:pPr marL="0" lvl="0" indent="0" algn="ctr">
              <a:buClr>
                <a:prstClr val="white"/>
              </a:buClr>
              <a:buNone/>
            </a:pPr>
            <a:r>
              <a:rPr lang="el-GR" sz="2800" b="1" u="sng" dirty="0">
                <a:solidFill>
                  <a:prstClr val="black"/>
                </a:solidFill>
                <a:latin typeface="Arial" panose="020B0604020202020204" pitchFamily="34" charset="0"/>
                <a:cs typeface="Arial" panose="020B0604020202020204" pitchFamily="34" charset="0"/>
              </a:rPr>
              <a:t>Μειονεκτήματα</a:t>
            </a:r>
            <a:r>
              <a:rPr lang="el-GR" sz="2800" dirty="0">
                <a:solidFill>
                  <a:prstClr val="black"/>
                </a:solidFill>
                <a:latin typeface="Arial" panose="020B0604020202020204" pitchFamily="34" charset="0"/>
                <a:cs typeface="Arial" panose="020B0604020202020204" pitchFamily="34" charset="0"/>
              </a:rPr>
              <a:t> </a:t>
            </a:r>
            <a:endParaRPr lang="en-US" sz="2800" dirty="0">
              <a:solidFill>
                <a:prstClr val="black"/>
              </a:solidFill>
              <a:latin typeface="Arial" panose="020B0604020202020204" pitchFamily="34" charset="0"/>
              <a:cs typeface="Arial" panose="020B0604020202020204" pitchFamily="34" charset="0"/>
            </a:endParaRPr>
          </a:p>
          <a:p>
            <a:pPr lvl="0">
              <a:buClr>
                <a:prstClr val="white"/>
              </a:buClr>
            </a:pPr>
            <a:r>
              <a:rPr lang="el-GR" sz="2800" b="1" dirty="0">
                <a:solidFill>
                  <a:prstClr val="black"/>
                </a:solidFill>
                <a:latin typeface="Arial" panose="020B0604020202020204" pitchFamily="34" charset="0"/>
                <a:cs typeface="Arial" panose="020B0604020202020204" pitchFamily="34" charset="0"/>
              </a:rPr>
              <a:t>απόσπαση της προσοχής από τη μάθηση</a:t>
            </a:r>
            <a:r>
              <a:rPr lang="el-GR" sz="2800" dirty="0">
                <a:solidFill>
                  <a:prstClr val="black"/>
                </a:solidFill>
                <a:latin typeface="Arial" panose="020B0604020202020204" pitchFamily="34" charset="0"/>
                <a:cs typeface="Arial" panose="020B0604020202020204" pitchFamily="34" charset="0"/>
              </a:rPr>
              <a:t>. Ως παίκτες επικεντρώνονται στο στόχο της ολοκλήρωσης του παιχνιδιού αντί να τα χρησιμοποιούν ως εργαλείο μάθησης. </a:t>
            </a:r>
            <a:endParaRPr lang="en-US" sz="2800" dirty="0">
              <a:solidFill>
                <a:prstClr val="black"/>
              </a:solidFill>
              <a:latin typeface="Arial" panose="020B0604020202020204" pitchFamily="34" charset="0"/>
              <a:cs typeface="Arial" panose="020B0604020202020204" pitchFamily="34" charset="0"/>
            </a:endParaRPr>
          </a:p>
          <a:p>
            <a:pPr lvl="0">
              <a:buClr>
                <a:prstClr val="white"/>
              </a:buClr>
            </a:pPr>
            <a:r>
              <a:rPr lang="el-GR" sz="2800" b="1" dirty="0">
                <a:solidFill>
                  <a:prstClr val="black"/>
                </a:solidFill>
                <a:latin typeface="Arial" panose="020B0604020202020204" pitchFamily="34" charset="0"/>
                <a:cs typeface="Arial" panose="020B0604020202020204" pitchFamily="34" charset="0"/>
              </a:rPr>
              <a:t>υπερβολικός χρόνος παραμονής </a:t>
            </a:r>
            <a:r>
              <a:rPr lang="el-GR" sz="2800" dirty="0">
                <a:solidFill>
                  <a:prstClr val="black"/>
                </a:solidFill>
                <a:latin typeface="Arial" panose="020B0604020202020204" pitchFamily="34" charset="0"/>
                <a:cs typeface="Arial" panose="020B0604020202020204" pitchFamily="34" charset="0"/>
              </a:rPr>
              <a:t>στο παιχνίδι μπορεί να έχει αρνητική επίδραση στην σχολική εργασία. </a:t>
            </a:r>
            <a:endParaRPr lang="en-US" sz="2800" dirty="0">
              <a:solidFill>
                <a:prstClr val="black"/>
              </a:solidFill>
              <a:latin typeface="Arial" panose="020B0604020202020204" pitchFamily="34" charset="0"/>
              <a:cs typeface="Arial" panose="020B0604020202020204" pitchFamily="34" charset="0"/>
            </a:endParaRPr>
          </a:p>
          <a:p>
            <a:pPr lvl="0">
              <a:buClr>
                <a:prstClr val="white"/>
              </a:buClr>
            </a:pPr>
            <a:r>
              <a:rPr lang="el-GR" sz="2800" b="1" dirty="0">
                <a:solidFill>
                  <a:prstClr val="black"/>
                </a:solidFill>
                <a:latin typeface="Arial" panose="020B0604020202020204" pitchFamily="34" charset="0"/>
                <a:cs typeface="Arial" panose="020B0604020202020204" pitchFamily="34" charset="0"/>
              </a:rPr>
              <a:t>δεν μπορούν να ενισχύσουν κάποιες δεξιότητες </a:t>
            </a:r>
            <a:r>
              <a:rPr lang="el-GR" sz="2800" dirty="0">
                <a:solidFill>
                  <a:prstClr val="black"/>
                </a:solidFill>
                <a:latin typeface="Arial" panose="020B0604020202020204" pitchFamily="34" charset="0"/>
                <a:cs typeface="Arial" panose="020B0604020202020204" pitchFamily="34" charset="0"/>
              </a:rPr>
              <a:t> ή να ικανοποιήσουν τους στόχους του μαθήματος. </a:t>
            </a:r>
            <a:endParaRPr lang="en-US" sz="2800" dirty="0">
              <a:solidFill>
                <a:prstClr val="black"/>
              </a:solidFill>
              <a:latin typeface="Arial" panose="020B0604020202020204" pitchFamily="34" charset="0"/>
              <a:cs typeface="Arial" panose="020B0604020202020204" pitchFamily="34" charset="0"/>
            </a:endParaRPr>
          </a:p>
          <a:p>
            <a:pPr lvl="0">
              <a:buClr>
                <a:prstClr val="white"/>
              </a:buClr>
            </a:pPr>
            <a:r>
              <a:rPr lang="el-GR" sz="2800" dirty="0">
                <a:solidFill>
                  <a:prstClr val="black"/>
                </a:solidFill>
                <a:latin typeface="Arial" panose="020B0604020202020204" pitchFamily="34" charset="0"/>
                <a:cs typeface="Arial" panose="020B0604020202020204" pitchFamily="34" charset="0"/>
              </a:rPr>
              <a:t>μπορεί να γίνουν </a:t>
            </a:r>
            <a:r>
              <a:rPr lang="el-GR" sz="2800" b="1" dirty="0">
                <a:solidFill>
                  <a:prstClr val="black"/>
                </a:solidFill>
                <a:latin typeface="Arial" panose="020B0604020202020204" pitchFamily="34" charset="0"/>
                <a:cs typeface="Arial" panose="020B0604020202020204" pitchFamily="34" charset="0"/>
              </a:rPr>
              <a:t>εθιστικά και να οδηγήσουν σε κοινωνική απομόνωση, χαμηλή αυτοεκτίμηση και φτωχές κοινωνικές δεξιότητες αλληλεπίδρασης. </a:t>
            </a:r>
            <a:endParaRPr lang="en-US" sz="2800" b="1" dirty="0">
              <a:solidFill>
                <a:prstClr val="black"/>
              </a:solidFill>
              <a:latin typeface="Arial" panose="020B0604020202020204" pitchFamily="34" charset="0"/>
              <a:cs typeface="Arial" panose="020B0604020202020204" pitchFamily="34" charset="0"/>
            </a:endParaRPr>
          </a:p>
          <a:p>
            <a:pPr lvl="0">
              <a:buClr>
                <a:prstClr val="white"/>
              </a:buClr>
            </a:pPr>
            <a:r>
              <a:rPr lang="el-GR" sz="2800" dirty="0">
                <a:solidFill>
                  <a:prstClr val="black"/>
                </a:solidFill>
                <a:latin typeface="Arial" panose="020B0604020202020204" pitchFamily="34" charset="0"/>
                <a:cs typeface="Arial" panose="020B0604020202020204" pitchFamily="34" charset="0"/>
              </a:rPr>
              <a:t>η πλειοψηφία των </a:t>
            </a:r>
            <a:r>
              <a:rPr lang="el-GR" sz="2800" b="1" dirty="0">
                <a:solidFill>
                  <a:prstClr val="black"/>
                </a:solidFill>
                <a:latin typeface="Arial" panose="020B0604020202020204" pitchFamily="34" charset="0"/>
                <a:cs typeface="Arial" panose="020B0604020202020204" pitchFamily="34" charset="0"/>
              </a:rPr>
              <a:t>ηλεκτρονικών παιχνιδιών προσανατολίζεται σε συγκεκριμένο φύλο</a:t>
            </a:r>
            <a:r>
              <a:rPr lang="el-GR" sz="2800" dirty="0">
                <a:solidFill>
                  <a:prstClr val="black"/>
                </a:solidFill>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315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a:t>
            </a:r>
            <a:r>
              <a:rPr lang="el-GR" dirty="0" err="1"/>
              <a:t>σοβαρο</a:t>
            </a:r>
            <a:r>
              <a:rPr lang="el-GR" dirty="0"/>
              <a:t> </a:t>
            </a:r>
            <a:r>
              <a:rPr lang="el-GR" dirty="0" err="1"/>
              <a:t>παιχνιδι</a:t>
            </a:r>
            <a:r>
              <a:rPr lang="el-GR" dirty="0"/>
              <a:t>» </a:t>
            </a:r>
            <a:br>
              <a:rPr lang="el-GR" dirty="0"/>
            </a:br>
            <a:r>
              <a:rPr lang="el-GR" dirty="0"/>
              <a:t>(</a:t>
            </a:r>
            <a:r>
              <a:rPr lang="el-GR" dirty="0" err="1"/>
              <a:t>serious</a:t>
            </a:r>
            <a:r>
              <a:rPr lang="el-GR" dirty="0"/>
              <a:t> </a:t>
            </a:r>
            <a:r>
              <a:rPr lang="el-GR" dirty="0" err="1"/>
              <a:t>game</a:t>
            </a:r>
            <a:r>
              <a:rPr lang="el-GR" dirty="0"/>
              <a:t>) </a:t>
            </a:r>
            <a:endParaRPr lang="en-US" dirty="0"/>
          </a:p>
        </p:txBody>
      </p:sp>
      <p:sp>
        <p:nvSpPr>
          <p:cNvPr id="4" name="Footer Placeholder 3"/>
          <p:cNvSpPr>
            <a:spLocks noGrp="1"/>
          </p:cNvSpPr>
          <p:nvPr>
            <p:ph type="ftr" sz="quarter" idx="11"/>
          </p:nvPr>
        </p:nvSpPr>
        <p:spPr>
          <a:xfrm>
            <a:off x="3505200" y="6356350"/>
            <a:ext cx="4422648" cy="365760"/>
          </a:xfrm>
        </p:spPr>
        <p:txBody>
          <a:bodyPr/>
          <a:lstStyle/>
          <a:p>
            <a:r>
              <a:rPr lang="en-US" dirty="0"/>
              <a:t>Nikolaos Pellas</a:t>
            </a:r>
            <a:r>
              <a:rPr lang="el-GR" dirty="0"/>
              <a:t>- </a:t>
            </a:r>
            <a:r>
              <a:rPr lang="en-US" dirty="0"/>
              <a:t>Computer Games/Edutainment</a:t>
            </a:r>
          </a:p>
        </p:txBody>
      </p:sp>
      <p:sp>
        <p:nvSpPr>
          <p:cNvPr id="6" name="Content Placeholder 5"/>
          <p:cNvSpPr>
            <a:spLocks noGrp="1"/>
          </p:cNvSpPr>
          <p:nvPr>
            <p:ph sz="quarter" idx="1"/>
          </p:nvPr>
        </p:nvSpPr>
        <p:spPr/>
        <p:txBody>
          <a:bodyPr/>
          <a:lstStyle/>
          <a:p>
            <a:r>
              <a:rPr lang="el-GR" dirty="0">
                <a:solidFill>
                  <a:schemeClr val="bg1"/>
                </a:solidFill>
              </a:rPr>
              <a:t>Τα «σοβαρά» παιχνίδια σχεδιάζονται, </a:t>
            </a:r>
            <a:r>
              <a:rPr lang="el-GR" b="1" u="sng" dirty="0">
                <a:solidFill>
                  <a:schemeClr val="bg1"/>
                </a:solidFill>
              </a:rPr>
              <a:t>όχι</a:t>
            </a:r>
            <a:r>
              <a:rPr lang="el-GR" dirty="0">
                <a:solidFill>
                  <a:schemeClr val="bg1"/>
                </a:solidFill>
              </a:rPr>
              <a:t> με προτεραιότητα την </a:t>
            </a:r>
            <a:r>
              <a:rPr lang="el-GR" b="1" dirty="0">
                <a:solidFill>
                  <a:schemeClr val="bg1"/>
                </a:solidFill>
              </a:rPr>
              <a:t>ψυχαγωγία/διασκέδαση</a:t>
            </a:r>
            <a:r>
              <a:rPr lang="el-GR" dirty="0">
                <a:solidFill>
                  <a:schemeClr val="bg1"/>
                </a:solidFill>
              </a:rPr>
              <a:t>, αλλά με </a:t>
            </a:r>
            <a:r>
              <a:rPr lang="el-GR" b="1" dirty="0">
                <a:solidFill>
                  <a:schemeClr val="bg1"/>
                </a:solidFill>
              </a:rPr>
              <a:t>βασικό στόχο να εκπαιδεύσουν, ενθαρρύνουν τη διερεύνηση καταστάσεων ή να τονίσουν μια σημαντική θέση/στάση σε σχέση με κάποιες καταστάσεις</a:t>
            </a:r>
            <a:r>
              <a:rPr lang="el-GR" dirty="0">
                <a:solidFill>
                  <a:schemeClr val="bg1"/>
                </a:solidFill>
              </a:rPr>
              <a:t>, έχουν σήμερα αξιοποιηθεί σε πολλούς και διαφορετικούς τομείς όχι μόνο της εκπαίδευσης, αλλά και της επαγγελματικής κατάρτιση</a:t>
            </a:r>
            <a:r>
              <a:rPr lang="en-US" dirty="0">
                <a:solidFill>
                  <a:schemeClr val="bg1"/>
                </a:solidFill>
              </a:rPr>
              <a:t>, </a:t>
            </a:r>
            <a:r>
              <a:rPr lang="el-GR" dirty="0">
                <a:solidFill>
                  <a:schemeClr val="bg1"/>
                </a:solidFill>
              </a:rPr>
              <a:t>ενθαρρύνοντας την επαναλαμβανόμενη χρήση τους. </a:t>
            </a:r>
            <a:endParaRPr lang="en-US" dirty="0">
              <a:solidFill>
                <a:schemeClr val="bg1"/>
              </a:solidFill>
            </a:endParaRPr>
          </a:p>
        </p:txBody>
      </p:sp>
    </p:spTree>
    <p:extLst>
      <p:ext uri="{BB962C8B-B14F-4D97-AF65-F5344CB8AC3E}">
        <p14:creationId xmlns:p14="http://schemas.microsoft.com/office/powerpoint/2010/main" val="3456736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537520"/>
            <a:ext cx="10808207" cy="790537"/>
          </a:xfrm>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3040950"/>
              </p:ext>
            </p:extLst>
          </p:nvPr>
        </p:nvGraphicFramePr>
        <p:xfrm>
          <a:off x="130629" y="1110342"/>
          <a:ext cx="11941627" cy="5521116"/>
        </p:xfrm>
        <a:graphic>
          <a:graphicData uri="http://schemas.openxmlformats.org/drawingml/2006/table">
            <a:tbl>
              <a:tblPr firstRow="1" firstCol="1" bandRow="1">
                <a:tableStyleId>{793D81CF-94F2-401A-BA57-92F5A7B2D0C5}</a:tableStyleId>
              </a:tblPr>
              <a:tblGrid>
                <a:gridCol w="5973402">
                  <a:extLst>
                    <a:ext uri="{9D8B030D-6E8A-4147-A177-3AD203B41FA5}">
                      <a16:colId xmlns:a16="http://schemas.microsoft.com/office/drawing/2014/main" val="20000"/>
                    </a:ext>
                  </a:extLst>
                </a:gridCol>
                <a:gridCol w="5968225">
                  <a:extLst>
                    <a:ext uri="{9D8B030D-6E8A-4147-A177-3AD203B41FA5}">
                      <a16:colId xmlns:a16="http://schemas.microsoft.com/office/drawing/2014/main" val="20001"/>
                    </a:ext>
                  </a:extLst>
                </a:gridCol>
              </a:tblGrid>
              <a:tr h="263988">
                <a:tc>
                  <a:txBody>
                    <a:bodyPr/>
                    <a:lstStyle/>
                    <a:p>
                      <a:pPr marL="0" marR="0" algn="ctr">
                        <a:lnSpc>
                          <a:spcPct val="115000"/>
                        </a:lnSpc>
                        <a:spcBef>
                          <a:spcPts val="0"/>
                        </a:spcBef>
                        <a:spcAft>
                          <a:spcPts val="0"/>
                        </a:spcAft>
                      </a:pPr>
                      <a:r>
                        <a:rPr lang="el-GR" sz="1600" dirty="0">
                          <a:effectLst/>
                        </a:rPr>
                        <a:t>Ηλεκτρονικά παιχνίδια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600">
                          <a:effectLst/>
                        </a:rPr>
                        <a:t>Προσομοιώσεις</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9119">
                <a:tc>
                  <a:txBody>
                    <a:bodyPr/>
                    <a:lstStyle/>
                    <a:p>
                      <a:pPr marL="0" marR="0" algn="just">
                        <a:lnSpc>
                          <a:spcPct val="115000"/>
                        </a:lnSpc>
                        <a:spcBef>
                          <a:spcPts val="0"/>
                        </a:spcBef>
                        <a:spcAft>
                          <a:spcPts val="0"/>
                        </a:spcAft>
                      </a:pPr>
                      <a:r>
                        <a:rPr lang="el-GR" sz="1600" b="0" dirty="0">
                          <a:effectLst/>
                        </a:rPr>
                        <a:t>Αποτελούν μια καλλιτεχνικά</a:t>
                      </a:r>
                      <a:endParaRPr lang="en-US" sz="2000" b="0" dirty="0">
                        <a:effectLst/>
                      </a:endParaRPr>
                    </a:p>
                    <a:p>
                      <a:pPr marL="0" marR="0" algn="just">
                        <a:lnSpc>
                          <a:spcPct val="115000"/>
                        </a:lnSpc>
                        <a:spcBef>
                          <a:spcPts val="0"/>
                        </a:spcBef>
                        <a:spcAft>
                          <a:spcPts val="0"/>
                        </a:spcAft>
                      </a:pPr>
                      <a:r>
                        <a:rPr lang="el-GR" sz="1600" b="1" dirty="0">
                          <a:effectLst/>
                        </a:rPr>
                        <a:t>απλοποιημένη απόδοση ενός</a:t>
                      </a:r>
                      <a:endParaRPr lang="en-US" sz="2000" b="1" dirty="0">
                        <a:effectLst/>
                      </a:endParaRPr>
                    </a:p>
                    <a:p>
                      <a:pPr marL="0" marR="0" algn="just">
                        <a:lnSpc>
                          <a:spcPct val="115000"/>
                        </a:lnSpc>
                        <a:spcBef>
                          <a:spcPts val="0"/>
                        </a:spcBef>
                        <a:spcAft>
                          <a:spcPts val="0"/>
                        </a:spcAft>
                      </a:pPr>
                      <a:r>
                        <a:rPr lang="en-US" sz="1600" b="1" dirty="0">
                          <a:effectLst/>
                        </a:rPr>
                        <a:t>φα</a:t>
                      </a:r>
                      <a:r>
                        <a:rPr lang="en-US" sz="1600" b="1" dirty="0" err="1">
                          <a:effectLst/>
                        </a:rPr>
                        <a:t>ινομένου</a:t>
                      </a:r>
                      <a:r>
                        <a:rPr lang="en-US" sz="1600" b="1" dirty="0">
                          <a:effectLst/>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Γίνεται προσπάθεια </a:t>
                      </a:r>
                      <a:r>
                        <a:rPr lang="el-GR" sz="1600" b="1" dirty="0">
                          <a:effectLst/>
                        </a:rPr>
                        <a:t>ακριβούς αναπαράστασης </a:t>
                      </a:r>
                      <a:r>
                        <a:rPr lang="el-GR" sz="1600" dirty="0">
                          <a:effectLst/>
                        </a:rPr>
                        <a:t>ενός πραγματικού φαινομένου</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76663">
                <a:tc>
                  <a:txBody>
                    <a:bodyPr/>
                    <a:lstStyle/>
                    <a:p>
                      <a:pPr marL="0" marR="0" algn="just">
                        <a:lnSpc>
                          <a:spcPct val="115000"/>
                        </a:lnSpc>
                        <a:spcBef>
                          <a:spcPts val="0"/>
                        </a:spcBef>
                        <a:spcAft>
                          <a:spcPts val="0"/>
                        </a:spcAft>
                      </a:pPr>
                      <a:r>
                        <a:rPr lang="el-GR" sz="1600" b="0" dirty="0">
                          <a:effectLst/>
                        </a:rPr>
                        <a:t>Ένας σχεδιαστής παιχνιδιών προχωρά σε</a:t>
                      </a:r>
                      <a:endParaRPr lang="en-US" sz="2000" b="0" dirty="0">
                        <a:effectLst/>
                      </a:endParaRPr>
                    </a:p>
                    <a:p>
                      <a:pPr marL="0" marR="0" algn="just">
                        <a:lnSpc>
                          <a:spcPct val="115000"/>
                        </a:lnSpc>
                        <a:spcBef>
                          <a:spcPts val="0"/>
                        </a:spcBef>
                        <a:spcAft>
                          <a:spcPts val="0"/>
                        </a:spcAft>
                      </a:pPr>
                      <a:r>
                        <a:rPr lang="el-GR" sz="1600" b="1" dirty="0">
                          <a:effectLst/>
                        </a:rPr>
                        <a:t>σκόπιμες απλοποιήσεις της</a:t>
                      </a:r>
                      <a:endParaRPr lang="en-US" sz="2000" b="1" dirty="0">
                        <a:effectLst/>
                      </a:endParaRPr>
                    </a:p>
                    <a:p>
                      <a:pPr marL="0" marR="0" algn="just">
                        <a:lnSpc>
                          <a:spcPct val="115000"/>
                        </a:lnSpc>
                        <a:spcBef>
                          <a:spcPts val="0"/>
                        </a:spcBef>
                        <a:spcAft>
                          <a:spcPts val="0"/>
                        </a:spcAft>
                      </a:pPr>
                      <a:r>
                        <a:rPr lang="el-GR" sz="1600" b="1" dirty="0">
                          <a:effectLst/>
                        </a:rPr>
                        <a:t>πραγματικότητας</a:t>
                      </a:r>
                      <a:r>
                        <a:rPr lang="el-GR" sz="1600" b="0" dirty="0">
                          <a:effectLst/>
                        </a:rPr>
                        <a:t>, προκειμένου να</a:t>
                      </a:r>
                      <a:endParaRPr lang="en-US" sz="2000" b="0" dirty="0">
                        <a:effectLst/>
                      </a:endParaRPr>
                    </a:p>
                    <a:p>
                      <a:pPr marL="0" marR="0" algn="just">
                        <a:lnSpc>
                          <a:spcPct val="115000"/>
                        </a:lnSpc>
                        <a:spcBef>
                          <a:spcPts val="0"/>
                        </a:spcBef>
                        <a:spcAft>
                          <a:spcPts val="0"/>
                        </a:spcAft>
                      </a:pPr>
                      <a:r>
                        <a:rPr lang="el-GR" sz="1600" b="0" dirty="0">
                          <a:effectLst/>
                        </a:rPr>
                        <a:t>επικεντρώσει το ενδιαφέρον του παίκτη</a:t>
                      </a:r>
                      <a:endParaRPr lang="en-US" sz="2000" b="0" dirty="0">
                        <a:effectLst/>
                      </a:endParaRPr>
                    </a:p>
                    <a:p>
                      <a:pPr marL="0" marR="0" algn="just">
                        <a:lnSpc>
                          <a:spcPct val="115000"/>
                        </a:lnSpc>
                        <a:spcBef>
                          <a:spcPts val="0"/>
                        </a:spcBef>
                        <a:spcAft>
                          <a:spcPts val="0"/>
                        </a:spcAft>
                      </a:pPr>
                      <a:r>
                        <a:rPr lang="el-GR" sz="1600" b="0" dirty="0">
                          <a:effectLst/>
                        </a:rPr>
                        <a:t>σε εκείνους τους παράγοντες του</a:t>
                      </a:r>
                      <a:endParaRPr lang="en-US" sz="2000" b="0" dirty="0">
                        <a:effectLst/>
                      </a:endParaRPr>
                    </a:p>
                    <a:p>
                      <a:pPr marL="0" marR="0" algn="just">
                        <a:lnSpc>
                          <a:spcPct val="115000"/>
                        </a:lnSpc>
                        <a:spcBef>
                          <a:spcPts val="0"/>
                        </a:spcBef>
                        <a:spcAft>
                          <a:spcPts val="0"/>
                        </a:spcAft>
                      </a:pPr>
                      <a:r>
                        <a:rPr lang="el-GR" sz="1600" b="0" dirty="0">
                          <a:effectLst/>
                        </a:rPr>
                        <a:t>παιχνιδιού που θεωρεί σημαντικούς</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Ο σχεδιαστής προσομοιώσεων προσπαθεί να προσχωρήσει σε </a:t>
                      </a:r>
                      <a:r>
                        <a:rPr lang="el-GR" sz="1600" b="1" dirty="0">
                          <a:effectLst/>
                        </a:rPr>
                        <a:t>απλοποιήσεις</a:t>
                      </a:r>
                      <a:r>
                        <a:rPr lang="el-GR" sz="1600" dirty="0">
                          <a:effectLst/>
                        </a:rPr>
                        <a:t> του υπό αναπαράσταση μοντέλου προς όφελος της κατανόησης από τους άλλους χρήστες, λόγω των περιορισμών που εγκύπτουν προσαρμόζει και τις δυνατότητες.</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46604">
                <a:tc>
                  <a:txBody>
                    <a:bodyPr/>
                    <a:lstStyle/>
                    <a:p>
                      <a:pPr marL="0" marR="0" algn="just">
                        <a:lnSpc>
                          <a:spcPct val="115000"/>
                        </a:lnSpc>
                        <a:spcBef>
                          <a:spcPts val="0"/>
                        </a:spcBef>
                        <a:spcAft>
                          <a:spcPts val="0"/>
                        </a:spcAft>
                      </a:pPr>
                      <a:r>
                        <a:rPr lang="el-GR" sz="1600" b="0" dirty="0">
                          <a:effectLst/>
                        </a:rPr>
                        <a:t>Αναπτύσσονται </a:t>
                      </a:r>
                      <a:r>
                        <a:rPr lang="el-GR" sz="1600" b="1" dirty="0">
                          <a:effectLst/>
                        </a:rPr>
                        <a:t>για εκπαιδευτικούς, ή</a:t>
                      </a:r>
                      <a:endParaRPr lang="en-US" sz="2000" b="1" dirty="0">
                        <a:effectLst/>
                      </a:endParaRPr>
                    </a:p>
                    <a:p>
                      <a:pPr marL="0" marR="0" algn="just">
                        <a:lnSpc>
                          <a:spcPct val="115000"/>
                        </a:lnSpc>
                        <a:spcBef>
                          <a:spcPts val="0"/>
                        </a:spcBef>
                        <a:spcAft>
                          <a:spcPts val="0"/>
                        </a:spcAft>
                      </a:pPr>
                      <a:r>
                        <a:rPr lang="el-GR" sz="1600" b="1" dirty="0">
                          <a:effectLst/>
                        </a:rPr>
                        <a:t>ψυχαγωγικούς σκοπούς</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Εξυπηρετούνται </a:t>
                      </a:r>
                      <a:r>
                        <a:rPr lang="el-GR" sz="1600" b="1" dirty="0">
                          <a:effectLst/>
                        </a:rPr>
                        <a:t>σκοποί</a:t>
                      </a:r>
                      <a:r>
                        <a:rPr lang="el-GR" sz="1600" dirty="0">
                          <a:effectLst/>
                        </a:rPr>
                        <a:t> (διαμορφωτικής ή τελικής) αξιολόγησης</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4090">
                <a:tc>
                  <a:txBody>
                    <a:bodyPr/>
                    <a:lstStyle/>
                    <a:p>
                      <a:pPr marL="0" marR="0" algn="just">
                        <a:lnSpc>
                          <a:spcPct val="115000"/>
                        </a:lnSpc>
                        <a:spcBef>
                          <a:spcPts val="0"/>
                        </a:spcBef>
                        <a:spcAft>
                          <a:spcPts val="0"/>
                        </a:spcAft>
                      </a:pPr>
                      <a:r>
                        <a:rPr lang="el-GR" sz="1600" b="0" dirty="0">
                          <a:effectLst/>
                        </a:rPr>
                        <a:t>Απαραίτητο στοιχείο: </a:t>
                      </a:r>
                      <a:r>
                        <a:rPr lang="el-GR" sz="1600" b="1" dirty="0">
                          <a:effectLst/>
                        </a:rPr>
                        <a:t>η διαύγεια </a:t>
                      </a:r>
                      <a:r>
                        <a:rPr lang="el-GR" sz="1600" b="0" dirty="0">
                          <a:effectLst/>
                        </a:rPr>
                        <a:t>(</a:t>
                      </a:r>
                      <a:r>
                        <a:rPr lang="en-US" sz="1600" b="0" dirty="0">
                          <a:effectLst/>
                        </a:rPr>
                        <a:t>clarity</a:t>
                      </a:r>
                      <a:r>
                        <a:rPr lang="el-GR" sz="1600" b="0" dirty="0">
                          <a:effectLst/>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Υπάρχει </a:t>
                      </a:r>
                      <a:r>
                        <a:rPr lang="el-GR" sz="1600" b="1" dirty="0">
                          <a:effectLst/>
                        </a:rPr>
                        <a:t>ακρίβεια</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29119">
                <a:tc>
                  <a:txBody>
                    <a:bodyPr/>
                    <a:lstStyle/>
                    <a:p>
                      <a:pPr marL="0" marR="0" algn="just">
                        <a:lnSpc>
                          <a:spcPct val="115000"/>
                        </a:lnSpc>
                        <a:spcBef>
                          <a:spcPts val="0"/>
                        </a:spcBef>
                        <a:spcAft>
                          <a:spcPts val="0"/>
                        </a:spcAft>
                      </a:pPr>
                      <a:r>
                        <a:rPr lang="el-GR" sz="1600" b="0" dirty="0">
                          <a:effectLst/>
                        </a:rPr>
                        <a:t>Αποδίδουν ένα μέρος της</a:t>
                      </a:r>
                      <a:endParaRPr lang="en-US" sz="2000" b="0" dirty="0">
                        <a:effectLst/>
                      </a:endParaRPr>
                    </a:p>
                    <a:p>
                      <a:pPr marL="0" marR="0" algn="just">
                        <a:lnSpc>
                          <a:spcPct val="115000"/>
                        </a:lnSpc>
                        <a:spcBef>
                          <a:spcPts val="0"/>
                        </a:spcBef>
                        <a:spcAft>
                          <a:spcPts val="0"/>
                        </a:spcAft>
                      </a:pPr>
                      <a:r>
                        <a:rPr lang="el-GR" sz="1600" b="0" dirty="0">
                          <a:effectLst/>
                        </a:rPr>
                        <a:t>πραγματικότητας </a:t>
                      </a:r>
                      <a:r>
                        <a:rPr lang="el-GR" sz="1600" b="1" dirty="0">
                          <a:effectLst/>
                        </a:rPr>
                        <a:t>βάσει συγκεκριμένων</a:t>
                      </a:r>
                      <a:endParaRPr lang="en-US" sz="2000" b="1" dirty="0">
                        <a:effectLst/>
                      </a:endParaRPr>
                    </a:p>
                    <a:p>
                      <a:pPr marL="0" marR="0" algn="just">
                        <a:lnSpc>
                          <a:spcPct val="115000"/>
                        </a:lnSpc>
                        <a:spcBef>
                          <a:spcPts val="0"/>
                        </a:spcBef>
                        <a:spcAft>
                          <a:spcPts val="0"/>
                        </a:spcAft>
                      </a:pPr>
                      <a:r>
                        <a:rPr lang="en-US" sz="1600" b="1" dirty="0">
                          <a:effectLst/>
                        </a:rPr>
                        <a:t>κα</a:t>
                      </a:r>
                      <a:r>
                        <a:rPr lang="en-US" sz="1600" b="1" dirty="0" err="1">
                          <a:effectLst/>
                        </a:rPr>
                        <a:t>νόνων</a:t>
                      </a:r>
                      <a:r>
                        <a:rPr lang="en-US" sz="1600" b="1" dirty="0">
                          <a:effectLst/>
                        </a:rPr>
                        <a:t> και α</a:t>
                      </a:r>
                      <a:r>
                        <a:rPr lang="en-US" sz="1600" b="1" dirty="0" err="1">
                          <a:effectLst/>
                        </a:rPr>
                        <a:t>ρχών</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dirty="0">
                          <a:effectLst/>
                        </a:rPr>
                        <a:t>Παραιτείται όσο τον δυνατόν </a:t>
                      </a:r>
                      <a:r>
                        <a:rPr lang="el-GR" sz="1600" b="1" dirty="0">
                          <a:effectLst/>
                        </a:rPr>
                        <a:t>μεγαλύτερη λεπτομέρεια </a:t>
                      </a:r>
                      <a:r>
                        <a:rPr lang="el-GR" sz="1600" dirty="0">
                          <a:effectLst/>
                        </a:rPr>
                        <a:t>για απεικόνιση του πραγματικού ή συνθηκών αυτού</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111533">
                <a:tc>
                  <a:txBody>
                    <a:bodyPr/>
                    <a:lstStyle/>
                    <a:p>
                      <a:pPr marL="0" marR="0" algn="just">
                        <a:lnSpc>
                          <a:spcPct val="115000"/>
                        </a:lnSpc>
                        <a:spcBef>
                          <a:spcPts val="0"/>
                        </a:spcBef>
                        <a:spcAft>
                          <a:spcPts val="0"/>
                        </a:spcAft>
                      </a:pPr>
                      <a:r>
                        <a:rPr lang="el-GR" sz="1600" b="1" dirty="0">
                          <a:effectLst/>
                        </a:rPr>
                        <a:t>Απουσιάζουν τεχνικές λεπτομέρειες</a:t>
                      </a:r>
                      <a:r>
                        <a:rPr lang="el-GR" sz="1600" b="0" dirty="0">
                          <a:effectLst/>
                        </a:rPr>
                        <a:t>, οι</a:t>
                      </a:r>
                      <a:endParaRPr lang="en-US" sz="2000" b="0" dirty="0">
                        <a:effectLst/>
                      </a:endParaRPr>
                    </a:p>
                    <a:p>
                      <a:pPr marL="0" marR="0" algn="just">
                        <a:lnSpc>
                          <a:spcPct val="115000"/>
                        </a:lnSpc>
                        <a:spcBef>
                          <a:spcPts val="0"/>
                        </a:spcBef>
                        <a:spcAft>
                          <a:spcPts val="0"/>
                        </a:spcAft>
                      </a:pPr>
                      <a:r>
                        <a:rPr lang="el-GR" sz="1600" b="0" dirty="0">
                          <a:effectLst/>
                        </a:rPr>
                        <a:t>οποίες θα μπορούσαν να αποσπάσουν</a:t>
                      </a:r>
                      <a:endParaRPr lang="en-US" sz="2000" b="0" dirty="0">
                        <a:effectLst/>
                      </a:endParaRPr>
                    </a:p>
                    <a:p>
                      <a:pPr marL="0" marR="0" algn="just">
                        <a:lnSpc>
                          <a:spcPct val="115000"/>
                        </a:lnSpc>
                        <a:spcBef>
                          <a:spcPts val="0"/>
                        </a:spcBef>
                        <a:spcAft>
                          <a:spcPts val="0"/>
                        </a:spcAft>
                      </a:pPr>
                      <a:r>
                        <a:rPr lang="el-GR" sz="1600" b="0" dirty="0">
                          <a:effectLst/>
                        </a:rPr>
                        <a:t>την προσοχή του παίκτη από κύρια</a:t>
                      </a:r>
                      <a:endParaRPr lang="en-US" sz="2000" b="0" dirty="0">
                        <a:effectLst/>
                      </a:endParaRPr>
                    </a:p>
                    <a:p>
                      <a:pPr marL="0" marR="0" algn="just">
                        <a:lnSpc>
                          <a:spcPct val="115000"/>
                        </a:lnSpc>
                        <a:spcBef>
                          <a:spcPts val="0"/>
                        </a:spcBef>
                        <a:spcAft>
                          <a:spcPts val="0"/>
                        </a:spcAft>
                      </a:pPr>
                      <a:r>
                        <a:rPr lang="en-US" sz="1600" b="0" dirty="0" err="1">
                          <a:effectLst/>
                        </a:rPr>
                        <a:t>στοιχεί</a:t>
                      </a:r>
                      <a:r>
                        <a:rPr lang="en-US" sz="1600" b="0" dirty="0">
                          <a:effectLst/>
                        </a:rPr>
                        <a:t>α του παιχνιδιού.</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600" b="1" dirty="0">
                          <a:effectLst/>
                        </a:rPr>
                        <a:t>Έμφαση στις τεχνικές λεπτομέρειες</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071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p:cNvPicPr>
            <a:picLocks noGrp="1" noChangeAspect="1"/>
          </p:cNvPicPr>
          <p:nvPr>
            <p:ph sz="quarter" idx="1"/>
          </p:nvPr>
        </p:nvPicPr>
        <p:blipFill>
          <a:blip r:embed="rId2"/>
          <a:stretch>
            <a:fillRect/>
          </a:stretch>
        </p:blipFill>
        <p:spPr>
          <a:xfrm>
            <a:off x="1606491" y="629175"/>
            <a:ext cx="8159923" cy="4949300"/>
          </a:xfrm>
          <a:prstGeom prst="rect">
            <a:avLst/>
          </a:prstGeom>
        </p:spPr>
      </p:pic>
    </p:spTree>
    <p:extLst>
      <p:ext uri="{BB962C8B-B14F-4D97-AF65-F5344CB8AC3E}">
        <p14:creationId xmlns:p14="http://schemas.microsoft.com/office/powerpoint/2010/main" val="4014784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
        <p:nvSpPr>
          <p:cNvPr id="6" name="Content Placeholder 5"/>
          <p:cNvSpPr>
            <a:spLocks noGrp="1"/>
          </p:cNvSpPr>
          <p:nvPr>
            <p:ph sz="quarter" idx="1"/>
          </p:nvPr>
        </p:nvSpPr>
        <p:spPr>
          <a:xfrm>
            <a:off x="763398" y="135890"/>
            <a:ext cx="9447402" cy="6112510"/>
          </a:xfrm>
        </p:spPr>
        <p:txBody>
          <a:bodyPr>
            <a:noAutofit/>
          </a:bodyPr>
          <a:lstStyle/>
          <a:p>
            <a:pPr marL="0" indent="0">
              <a:buNone/>
            </a:pPr>
            <a:r>
              <a:rPr lang="el-GR" sz="1900" dirty="0">
                <a:solidFill>
                  <a:schemeClr val="bg1"/>
                </a:solidFill>
              </a:rPr>
              <a:t>Ενδεικτικοί λόγοι της απήχησης που γνωρίζουν οι συγκεκριμένες εφαρμογές σε τομείς όπως οι παραπάνω αναφερόμενοι, είναι οι εξής:</a:t>
            </a:r>
          </a:p>
          <a:p>
            <a:pPr marL="0" indent="0">
              <a:buNone/>
            </a:pPr>
            <a:r>
              <a:rPr lang="el-GR" sz="1900" dirty="0">
                <a:solidFill>
                  <a:schemeClr val="bg1"/>
                </a:solidFill>
              </a:rPr>
              <a:t>•	Αποτελούν </a:t>
            </a:r>
            <a:r>
              <a:rPr lang="el-GR" sz="1900" b="1" dirty="0">
                <a:solidFill>
                  <a:schemeClr val="bg1"/>
                </a:solidFill>
              </a:rPr>
              <a:t>προσομοιώσεις πραγματικών καταστάσεων </a:t>
            </a:r>
            <a:r>
              <a:rPr lang="el-GR" sz="1900" dirty="0">
                <a:solidFill>
                  <a:schemeClr val="bg1"/>
                </a:solidFill>
              </a:rPr>
              <a:t>και συνθηκών, οι οποίες διακρίνονται από εξαιρετικά υψηλά επίπεδα ρεαλισμού.</a:t>
            </a:r>
          </a:p>
          <a:p>
            <a:pPr marL="0" indent="0">
              <a:buNone/>
            </a:pPr>
            <a:r>
              <a:rPr lang="el-GR" sz="1900" dirty="0">
                <a:solidFill>
                  <a:schemeClr val="bg1"/>
                </a:solidFill>
              </a:rPr>
              <a:t>•	Είναι σχεδιασμένες με τέτοιον τρόπο ώστε ο παίκτης-εκπαιδευόμενος να μπορεί να λάβει </a:t>
            </a:r>
            <a:r>
              <a:rPr lang="el-GR" sz="1900" b="1" dirty="0">
                <a:solidFill>
                  <a:schemeClr val="bg1"/>
                </a:solidFill>
              </a:rPr>
              <a:t>άμεση ανατροφοδότηση </a:t>
            </a:r>
            <a:r>
              <a:rPr lang="el-GR" sz="1900" dirty="0">
                <a:solidFill>
                  <a:schemeClr val="bg1"/>
                </a:solidFill>
              </a:rPr>
              <a:t>σχετικά με τις συνέπειες των ενεργειών του.</a:t>
            </a:r>
          </a:p>
          <a:p>
            <a:pPr marL="0" indent="0">
              <a:buNone/>
            </a:pPr>
            <a:r>
              <a:rPr lang="el-GR" sz="1900" dirty="0">
                <a:solidFill>
                  <a:schemeClr val="bg1"/>
                </a:solidFill>
              </a:rPr>
              <a:t>•	Ο παίκτης-εκπαιδευόμενος έχει τη δυνατότητα </a:t>
            </a:r>
            <a:r>
              <a:rPr lang="el-GR" sz="1900" b="1" dirty="0">
                <a:solidFill>
                  <a:schemeClr val="bg1"/>
                </a:solidFill>
              </a:rPr>
              <a:t>παραμετροποίησης</a:t>
            </a:r>
            <a:r>
              <a:rPr lang="el-GR" sz="1900" dirty="0">
                <a:solidFill>
                  <a:schemeClr val="bg1"/>
                </a:solidFill>
              </a:rPr>
              <a:t> του εικονικού κόσμου του παιχνιδιού, προσθέτοντας, αφαιρώντας και ρυθμίζοντας συγκεκριμένα χαρακτηριστικά αυτού.</a:t>
            </a:r>
          </a:p>
          <a:p>
            <a:pPr marL="0" indent="0">
              <a:buNone/>
            </a:pPr>
            <a:r>
              <a:rPr lang="el-GR" sz="1900" dirty="0">
                <a:solidFill>
                  <a:schemeClr val="bg1"/>
                </a:solidFill>
              </a:rPr>
              <a:t>•	Συγκριτικά με την χρησιμοποίηση πραγματικών πόρων και υλικών για τη διεξαγωγή της απαιτούμενης εκπαίδευσης-κατάρτισης, η αξιοποίηση εκπαιδευτικών ηλεκτρονικών παιχνιδιών αποτελεί μια πιο </a:t>
            </a:r>
            <a:r>
              <a:rPr lang="el-GR" sz="1900" b="1" dirty="0">
                <a:solidFill>
                  <a:schemeClr val="bg1"/>
                </a:solidFill>
              </a:rPr>
              <a:t>οικονομική επιλογή</a:t>
            </a:r>
            <a:r>
              <a:rPr lang="el-GR" sz="1900" dirty="0">
                <a:solidFill>
                  <a:schemeClr val="bg1"/>
                </a:solidFill>
              </a:rPr>
              <a:t>.</a:t>
            </a:r>
          </a:p>
          <a:p>
            <a:pPr marL="0" indent="0">
              <a:buNone/>
            </a:pPr>
            <a:r>
              <a:rPr lang="el-GR" sz="1900" dirty="0">
                <a:solidFill>
                  <a:schemeClr val="bg1"/>
                </a:solidFill>
              </a:rPr>
              <a:t>•	Οι παίκτες-εκπαιδευόμενοι έχουν τη δυνατότητα να πραγματοποιήσουν ακόμη και </a:t>
            </a:r>
            <a:r>
              <a:rPr lang="el-GR" sz="1900" b="1" dirty="0">
                <a:solidFill>
                  <a:schemeClr val="bg1"/>
                </a:solidFill>
              </a:rPr>
              <a:t>επικίνδυνες ενέργειες </a:t>
            </a:r>
            <a:r>
              <a:rPr lang="el-GR" sz="1900" dirty="0">
                <a:solidFill>
                  <a:schemeClr val="bg1"/>
                </a:solidFill>
              </a:rPr>
              <a:t>σε ένα ασφαλές εικονικό περιβάλλον.</a:t>
            </a:r>
          </a:p>
          <a:p>
            <a:endParaRPr lang="en-US" sz="1900" dirty="0">
              <a:solidFill>
                <a:schemeClr val="bg1"/>
              </a:solidFill>
            </a:endParaRPr>
          </a:p>
        </p:txBody>
      </p:sp>
    </p:spTree>
    <p:extLst>
      <p:ext uri="{BB962C8B-B14F-4D97-AF65-F5344CB8AC3E}">
        <p14:creationId xmlns:p14="http://schemas.microsoft.com/office/powerpoint/2010/main" val="2761400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
        <p:nvSpPr>
          <p:cNvPr id="6" name="Content Placeholder 5"/>
          <p:cNvSpPr>
            <a:spLocks noGrp="1"/>
          </p:cNvSpPr>
          <p:nvPr>
            <p:ph sz="quarter" idx="1"/>
          </p:nvPr>
        </p:nvSpPr>
        <p:spPr>
          <a:xfrm>
            <a:off x="700988" y="1621366"/>
            <a:ext cx="9810417" cy="3615267"/>
          </a:xfrm>
        </p:spPr>
        <p:txBody>
          <a:bodyPr>
            <a:noAutofit/>
          </a:bodyPr>
          <a:lstStyle/>
          <a:p>
            <a:pPr marL="0" indent="0">
              <a:buNone/>
            </a:pPr>
            <a:r>
              <a:rPr lang="el-GR" dirty="0">
                <a:solidFill>
                  <a:schemeClr val="bg1"/>
                </a:solidFill>
              </a:rPr>
              <a:t>Τα «σοβαρά παιχνίδια» μπορεί να ενισχύσουν τις υπάρχουσες προσεγγίσεις και εκπαιδευτικές μαθησιακές μεθοδολογίες:</a:t>
            </a:r>
          </a:p>
          <a:p>
            <a:pPr marL="0" indent="0">
              <a:buNone/>
            </a:pPr>
            <a:r>
              <a:rPr lang="el-GR" dirty="0">
                <a:solidFill>
                  <a:schemeClr val="bg1"/>
                </a:solidFill>
              </a:rPr>
              <a:t>1. Επιτρέπουν μάθηση με ένα πιο </a:t>
            </a:r>
            <a:r>
              <a:rPr lang="el-GR" b="1" dirty="0">
                <a:solidFill>
                  <a:schemeClr val="bg1"/>
                </a:solidFill>
              </a:rPr>
              <a:t>«άμεσο» τρόπο</a:t>
            </a:r>
            <a:r>
              <a:rPr lang="el-GR" dirty="0">
                <a:solidFill>
                  <a:schemeClr val="bg1"/>
                </a:solidFill>
              </a:rPr>
              <a:t>, λόγω της προσπάθειας εμπλοκής των χρηστών εξ αρχής με τη αξιοποίηση ψηφιακών χαρακτήρων. </a:t>
            </a:r>
          </a:p>
          <a:p>
            <a:pPr marL="0" indent="0">
              <a:buNone/>
            </a:pPr>
            <a:r>
              <a:rPr lang="el-GR" dirty="0">
                <a:solidFill>
                  <a:schemeClr val="bg1"/>
                </a:solidFill>
              </a:rPr>
              <a:t>2. Ενέχουν </a:t>
            </a:r>
            <a:r>
              <a:rPr lang="el-GR" b="1" dirty="0">
                <a:solidFill>
                  <a:schemeClr val="bg1"/>
                </a:solidFill>
              </a:rPr>
              <a:t>υψηλή δέσμευση και διαδραστικό </a:t>
            </a:r>
            <a:r>
              <a:rPr lang="el-GR" dirty="0">
                <a:solidFill>
                  <a:schemeClr val="bg1"/>
                </a:solidFill>
              </a:rPr>
              <a:t>μαθησιακό υλικό </a:t>
            </a:r>
          </a:p>
          <a:p>
            <a:pPr marL="0" indent="0">
              <a:buNone/>
            </a:pPr>
            <a:r>
              <a:rPr lang="el-GR" dirty="0">
                <a:solidFill>
                  <a:schemeClr val="bg1"/>
                </a:solidFill>
              </a:rPr>
              <a:t>3. Οδηγούν σε </a:t>
            </a:r>
            <a:r>
              <a:rPr lang="el-GR" b="1" dirty="0">
                <a:solidFill>
                  <a:schemeClr val="bg1"/>
                </a:solidFill>
              </a:rPr>
              <a:t>προβληματισμό</a:t>
            </a:r>
            <a:r>
              <a:rPr lang="el-GR" dirty="0">
                <a:solidFill>
                  <a:schemeClr val="bg1"/>
                </a:solidFill>
              </a:rPr>
              <a:t> και καθιστούν δυνατή την </a:t>
            </a:r>
            <a:r>
              <a:rPr lang="el-GR" b="1" dirty="0">
                <a:solidFill>
                  <a:schemeClr val="bg1"/>
                </a:solidFill>
              </a:rPr>
              <a:t>κατανόηση</a:t>
            </a:r>
            <a:r>
              <a:rPr lang="el-GR" dirty="0">
                <a:solidFill>
                  <a:schemeClr val="bg1"/>
                </a:solidFill>
              </a:rPr>
              <a:t> </a:t>
            </a:r>
            <a:r>
              <a:rPr lang="el-GR" b="1" dirty="0">
                <a:solidFill>
                  <a:schemeClr val="bg1"/>
                </a:solidFill>
              </a:rPr>
              <a:t>περίπλοκων καταστάσεων </a:t>
            </a:r>
            <a:r>
              <a:rPr lang="el-GR" dirty="0">
                <a:solidFill>
                  <a:schemeClr val="bg1"/>
                </a:solidFill>
              </a:rPr>
              <a:t>σε διαδραστικά περιβάλλοντα δύο ή τριών διαστάσεων </a:t>
            </a:r>
          </a:p>
          <a:p>
            <a:pPr marL="0" indent="0">
              <a:buNone/>
            </a:pPr>
            <a:r>
              <a:rPr lang="el-GR" dirty="0">
                <a:solidFill>
                  <a:schemeClr val="bg1"/>
                </a:solidFill>
              </a:rPr>
              <a:t>4. Καταδεικνύουν πώς οι δραστηριότητες επηρεάζουν το </a:t>
            </a:r>
            <a:r>
              <a:rPr lang="el-GR" b="1" dirty="0">
                <a:solidFill>
                  <a:schemeClr val="bg1"/>
                </a:solidFill>
              </a:rPr>
              <a:t>πλαίσιο δράσης </a:t>
            </a:r>
          </a:p>
          <a:p>
            <a:pPr marL="0" indent="0">
              <a:buNone/>
            </a:pPr>
            <a:r>
              <a:rPr lang="el-GR" dirty="0">
                <a:solidFill>
                  <a:schemeClr val="bg1"/>
                </a:solidFill>
              </a:rPr>
              <a:t>5. Επιτρέπουν στους χρήστες να έχουν </a:t>
            </a:r>
            <a:r>
              <a:rPr lang="el-GR" b="1" dirty="0">
                <a:solidFill>
                  <a:schemeClr val="bg1"/>
                </a:solidFill>
              </a:rPr>
              <a:t>ενεργό ρόλο</a:t>
            </a:r>
            <a:r>
              <a:rPr lang="el-GR" dirty="0">
                <a:solidFill>
                  <a:schemeClr val="bg1"/>
                </a:solidFill>
              </a:rPr>
              <a:t>, πιστώνοντας τους για την επιτυχία, και αποφεύγοντας το αίσθημα της «αποτυχίας». </a:t>
            </a:r>
          </a:p>
          <a:p>
            <a:pPr marL="0" indent="0">
              <a:buNone/>
            </a:pPr>
            <a:r>
              <a:rPr lang="el-GR" dirty="0">
                <a:solidFill>
                  <a:schemeClr val="bg1"/>
                </a:solidFill>
              </a:rPr>
              <a:t>6. Βοηθούν τους χρήστες ως προς την επίτευξη ορισμένων στόχων, αποφεύγοντας την </a:t>
            </a:r>
            <a:r>
              <a:rPr lang="el-GR" b="1" dirty="0" err="1">
                <a:solidFill>
                  <a:schemeClr val="bg1"/>
                </a:solidFill>
              </a:rPr>
              <a:t>επαναληπτικότητα</a:t>
            </a:r>
            <a:r>
              <a:rPr lang="el-GR" dirty="0">
                <a:solidFill>
                  <a:schemeClr val="bg1"/>
                </a:solidFill>
              </a:rPr>
              <a:t> και την πλήξη που μπορεί να προκαλέσει ένα χωρίς έμπνευση μοτίβο απλών εκτελέσεων ή ασκήσεων.</a:t>
            </a:r>
          </a:p>
          <a:p>
            <a:endParaRPr lang="en-US" dirty="0">
              <a:solidFill>
                <a:schemeClr val="bg1"/>
              </a:solidFill>
            </a:endParaRPr>
          </a:p>
        </p:txBody>
      </p:sp>
    </p:spTree>
    <p:extLst>
      <p:ext uri="{BB962C8B-B14F-4D97-AF65-F5344CB8AC3E}">
        <p14:creationId xmlns:p14="http://schemas.microsoft.com/office/powerpoint/2010/main" val="2295909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921546951"/>
              </p:ext>
            </p:extLst>
          </p:nvPr>
        </p:nvGraphicFramePr>
        <p:xfrm>
          <a:off x="512803" y="176169"/>
          <a:ext cx="9390776" cy="6059045"/>
        </p:xfrm>
        <a:graphic>
          <a:graphicData uri="http://schemas.openxmlformats.org/drawingml/2006/table">
            <a:tbl>
              <a:tblPr firstRow="1" firstCol="1" bandRow="1">
                <a:tableStyleId>{3C2FFA5D-87B4-456A-9821-1D502468CF0F}</a:tableStyleId>
              </a:tblPr>
              <a:tblGrid>
                <a:gridCol w="4695388">
                  <a:extLst>
                    <a:ext uri="{9D8B030D-6E8A-4147-A177-3AD203B41FA5}">
                      <a16:colId xmlns:a16="http://schemas.microsoft.com/office/drawing/2014/main" val="20000"/>
                    </a:ext>
                  </a:extLst>
                </a:gridCol>
                <a:gridCol w="4695388">
                  <a:extLst>
                    <a:ext uri="{9D8B030D-6E8A-4147-A177-3AD203B41FA5}">
                      <a16:colId xmlns:a16="http://schemas.microsoft.com/office/drawing/2014/main" val="20001"/>
                    </a:ext>
                  </a:extLst>
                </a:gridCol>
              </a:tblGrid>
              <a:tr h="209832">
                <a:tc>
                  <a:txBody>
                    <a:bodyPr/>
                    <a:lstStyle/>
                    <a:p>
                      <a:pPr marL="0" marR="0" algn="ctr">
                        <a:lnSpc>
                          <a:spcPct val="115000"/>
                        </a:lnSpc>
                        <a:spcBef>
                          <a:spcPts val="0"/>
                        </a:spcBef>
                        <a:spcAft>
                          <a:spcPts val="0"/>
                        </a:spcAft>
                      </a:pPr>
                      <a:r>
                        <a:rPr lang="el-GR" sz="1400" dirty="0">
                          <a:effectLst/>
                        </a:rPr>
                        <a:t>Εκπαιδευτικά και σχεδιαστικά χαρακτηριστικά</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l-GR" sz="1400" dirty="0">
                          <a:effectLst/>
                        </a:rPr>
                        <a:t>Περιγραφή</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5509">
                <a:tc>
                  <a:txBody>
                    <a:bodyPr/>
                    <a:lstStyle/>
                    <a:p>
                      <a:pPr marL="0" marR="0" algn="just">
                        <a:lnSpc>
                          <a:spcPct val="115000"/>
                        </a:lnSpc>
                        <a:spcBef>
                          <a:spcPts val="0"/>
                        </a:spcBef>
                        <a:spcAft>
                          <a:spcPts val="0"/>
                        </a:spcAft>
                      </a:pPr>
                      <a:r>
                        <a:rPr lang="el-GR" sz="1400" dirty="0">
                          <a:effectLst/>
                        </a:rPr>
                        <a:t>Βασικά στοιχεία της μαθησιακής διαδικασίας </a:t>
                      </a:r>
                    </a:p>
                    <a:p>
                      <a:pPr marL="0" marR="0" algn="just">
                        <a:lnSpc>
                          <a:spcPct val="115000"/>
                        </a:lnSpc>
                        <a:spcBef>
                          <a:spcPts val="0"/>
                        </a:spcBef>
                        <a:spcAft>
                          <a:spcPts val="0"/>
                        </a:spcAft>
                      </a:pPr>
                      <a:r>
                        <a:rPr lang="el-GR" sz="1400" dirty="0">
                          <a:effectLst/>
                        </a:rPr>
                        <a:t>(ψηφιακό υλικό)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a:effectLst/>
                        </a:rPr>
                        <a:t>Το μαθησιακό υλικό παραδίδεται με ένα αυξητικό τρόπο (σταδιακά)</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03262">
                <a:tc>
                  <a:txBody>
                    <a:bodyPr/>
                    <a:lstStyle/>
                    <a:p>
                      <a:pPr marL="0" marR="0" algn="just">
                        <a:lnSpc>
                          <a:spcPct val="115000"/>
                        </a:lnSpc>
                        <a:spcBef>
                          <a:spcPts val="0"/>
                        </a:spcBef>
                        <a:spcAft>
                          <a:spcPts val="0"/>
                        </a:spcAft>
                      </a:pPr>
                      <a:r>
                        <a:rPr lang="el-GR" sz="1400" dirty="0">
                          <a:effectLst/>
                        </a:rPr>
                        <a:t>Γραμμικότητα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a:effectLst/>
                        </a:rPr>
                        <a:t>Το υλικό είναι τοποθετημένο διαδοχικά και μπορεί να αποκτηθεί μέσα από μια αλληλουχία γεγονότων που εκτελούνται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35509">
                <a:tc>
                  <a:txBody>
                    <a:bodyPr/>
                    <a:lstStyle/>
                    <a:p>
                      <a:pPr marL="0" marR="0" algn="just">
                        <a:lnSpc>
                          <a:spcPct val="115000"/>
                        </a:lnSpc>
                        <a:spcBef>
                          <a:spcPts val="0"/>
                        </a:spcBef>
                        <a:spcAft>
                          <a:spcPts val="0"/>
                        </a:spcAft>
                      </a:pPr>
                      <a:r>
                        <a:rPr lang="el-GR" sz="1400" dirty="0">
                          <a:effectLst/>
                        </a:rPr>
                        <a:t>Προσπάθεια σταθερής και συνεχούς προσοχής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Διάρκεια στη συγκέντρωση των εκπαιδευόμενων χρηστών για μάθηση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73161">
                <a:tc>
                  <a:txBody>
                    <a:bodyPr/>
                    <a:lstStyle/>
                    <a:p>
                      <a:pPr marL="0" marR="0" algn="just">
                        <a:lnSpc>
                          <a:spcPct val="115000"/>
                        </a:lnSpc>
                        <a:spcBef>
                          <a:spcPts val="0"/>
                        </a:spcBef>
                        <a:spcAft>
                          <a:spcPts val="0"/>
                        </a:spcAft>
                      </a:pPr>
                      <a:r>
                        <a:rPr lang="el-GR" sz="1400" dirty="0">
                          <a:effectLst/>
                        </a:rPr>
                        <a:t>Εργασίες σταδιακής υποστήριξης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Υποστήριξη και βοήθεια κατά τη διάρκεια της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03262">
                <a:tc>
                  <a:txBody>
                    <a:bodyPr/>
                    <a:lstStyle/>
                    <a:p>
                      <a:pPr marL="0" marR="0" algn="just">
                        <a:lnSpc>
                          <a:spcPct val="115000"/>
                        </a:lnSpc>
                        <a:spcBef>
                          <a:spcPts val="0"/>
                        </a:spcBef>
                        <a:spcAft>
                          <a:spcPts val="0"/>
                        </a:spcAft>
                      </a:pPr>
                      <a:r>
                        <a:rPr lang="el-GR" sz="1400">
                          <a:effectLst/>
                        </a:rPr>
                        <a:t>Μεταφορά της γνώσης και απόκτηση/ ενίσχυση δεξιοτήτων</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Εφαρμογή των δεξιοτήτων των μαθητών ως υπόστρωμα και της προηγούμενης γνώσης τους ως βάση για την απόκτησής της καινούργιας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753">
                <a:tc>
                  <a:txBody>
                    <a:bodyPr/>
                    <a:lstStyle/>
                    <a:p>
                      <a:pPr marL="0" marR="0" algn="just">
                        <a:lnSpc>
                          <a:spcPct val="115000"/>
                        </a:lnSpc>
                        <a:spcBef>
                          <a:spcPts val="0"/>
                        </a:spcBef>
                        <a:spcAft>
                          <a:spcPts val="0"/>
                        </a:spcAft>
                      </a:pPr>
                      <a:r>
                        <a:rPr lang="el-GR" sz="1400">
                          <a:effectLst/>
                        </a:rPr>
                        <a:t>Αλληλεπίδραση μεταξύ χρηστών με το σύστημα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Εμπλοκή των μαθητών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35509">
                <a:tc>
                  <a:txBody>
                    <a:bodyPr/>
                    <a:lstStyle/>
                    <a:p>
                      <a:pPr marL="0" marR="0" algn="just">
                        <a:lnSpc>
                          <a:spcPct val="115000"/>
                        </a:lnSpc>
                        <a:spcBef>
                          <a:spcPts val="0"/>
                        </a:spcBef>
                        <a:spcAft>
                          <a:spcPts val="0"/>
                        </a:spcAft>
                      </a:pPr>
                      <a:r>
                        <a:rPr lang="el-GR" sz="1400">
                          <a:effectLst/>
                        </a:rPr>
                        <a:t>Πρακτική εφαρμογή γνώσεων</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Ενεργή μάθηση με βάση τον προσωπικό ρυθμό κάθε μαθητή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35509">
                <a:tc>
                  <a:txBody>
                    <a:bodyPr/>
                    <a:lstStyle/>
                    <a:p>
                      <a:pPr marL="0" marR="0" algn="just">
                        <a:lnSpc>
                          <a:spcPct val="115000"/>
                        </a:lnSpc>
                        <a:spcBef>
                          <a:spcPts val="0"/>
                        </a:spcBef>
                        <a:spcAft>
                          <a:spcPts val="0"/>
                        </a:spcAft>
                      </a:pPr>
                      <a:r>
                        <a:rPr lang="el-GR" sz="1400">
                          <a:effectLst/>
                        </a:rPr>
                        <a:t>Ανατροφοδότηση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Οι μαθησιακές δραστηριότητες μέσα από τις ασκήσεις στο παιχνίδι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7753">
                <a:tc>
                  <a:txBody>
                    <a:bodyPr/>
                    <a:lstStyle/>
                    <a:p>
                      <a:pPr marL="0" marR="0" algn="just">
                        <a:lnSpc>
                          <a:spcPct val="115000"/>
                        </a:lnSpc>
                        <a:spcBef>
                          <a:spcPts val="0"/>
                        </a:spcBef>
                        <a:spcAft>
                          <a:spcPts val="0"/>
                        </a:spcAft>
                      </a:pPr>
                      <a:r>
                        <a:rPr lang="el-GR" sz="1400">
                          <a:effectLst/>
                        </a:rPr>
                        <a:t>Ανταμοιβή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762000" algn="l"/>
                        </a:tabLst>
                      </a:pPr>
                      <a:r>
                        <a:rPr lang="el-GR" sz="1400" dirty="0">
                          <a:effectLst/>
                        </a:rPr>
                        <a:t>Ενημέρωση της προόδου του μαθητή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535509">
                <a:tc>
                  <a:txBody>
                    <a:bodyPr/>
                    <a:lstStyle/>
                    <a:p>
                      <a:pPr marL="0" marR="0" algn="just">
                        <a:lnSpc>
                          <a:spcPct val="115000"/>
                        </a:lnSpc>
                        <a:spcBef>
                          <a:spcPts val="0"/>
                        </a:spcBef>
                        <a:spcAft>
                          <a:spcPts val="0"/>
                        </a:spcAft>
                      </a:pPr>
                      <a:r>
                        <a:rPr lang="el-GR" sz="1400">
                          <a:effectLst/>
                        </a:rPr>
                        <a:t>Εμπλαισιωμένη μάθηση με όσο το δυνατό μεγαλύτερο ρεαλισμό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Η τοποθέτηση και εξερεύνηση του μαθητή σε ένα αυθεντικό περιβάλλον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535509">
                <a:tc>
                  <a:txBody>
                    <a:bodyPr/>
                    <a:lstStyle/>
                    <a:p>
                      <a:pPr marL="0" marR="0" algn="just">
                        <a:lnSpc>
                          <a:spcPct val="115000"/>
                        </a:lnSpc>
                        <a:spcBef>
                          <a:spcPts val="0"/>
                        </a:spcBef>
                        <a:spcAft>
                          <a:spcPts val="0"/>
                        </a:spcAft>
                      </a:pPr>
                      <a:r>
                        <a:rPr lang="el-GR" sz="1400" dirty="0">
                          <a:effectLst/>
                        </a:rPr>
                        <a:t>Προσαρμογή του ρυθμού μάθησης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l-GR" sz="1400" dirty="0">
                          <a:effectLst/>
                        </a:rPr>
                        <a:t>Προσαρμογή του μαθητή ανάλογα με τις ανάγκες και ενδιαφέροντα του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0260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
        <p:nvSpPr>
          <p:cNvPr id="6" name="Content Placeholder 5"/>
          <p:cNvSpPr>
            <a:spLocks noGrp="1"/>
          </p:cNvSpPr>
          <p:nvPr>
            <p:ph sz="quarter" idx="1"/>
          </p:nvPr>
        </p:nvSpPr>
        <p:spPr>
          <a:xfrm>
            <a:off x="684212" y="685800"/>
            <a:ext cx="8534400" cy="5486400"/>
          </a:xfrm>
        </p:spPr>
        <p:txBody>
          <a:bodyPr>
            <a:normAutofit/>
          </a:bodyPr>
          <a:lstStyle/>
          <a:p>
            <a:pPr marL="0" indent="0" algn="ctr">
              <a:buNone/>
            </a:pPr>
            <a:r>
              <a:rPr lang="el-GR" b="1" dirty="0">
                <a:solidFill>
                  <a:schemeClr val="bg1"/>
                </a:solidFill>
              </a:rPr>
              <a:t>Θέλει σκέψη…(γενικοί προβληματισμοί)</a:t>
            </a:r>
          </a:p>
          <a:p>
            <a:r>
              <a:rPr lang="el-GR" dirty="0">
                <a:solidFill>
                  <a:schemeClr val="bg1"/>
                </a:solidFill>
              </a:rPr>
              <a:t>Το </a:t>
            </a:r>
            <a:r>
              <a:rPr lang="el-GR" b="1" dirty="0">
                <a:solidFill>
                  <a:schemeClr val="bg1"/>
                </a:solidFill>
              </a:rPr>
              <a:t>πρώτο πρόβλημα </a:t>
            </a:r>
            <a:r>
              <a:rPr lang="el-GR" dirty="0">
                <a:solidFill>
                  <a:schemeClr val="bg1"/>
                </a:solidFill>
              </a:rPr>
              <a:t>αντιμετωπίζεται με τον προσδιορισμό της ικανότητας των εκπαιδευομένων </a:t>
            </a:r>
            <a:r>
              <a:rPr lang="el-GR" b="1" dirty="0">
                <a:solidFill>
                  <a:schemeClr val="bg1"/>
                </a:solidFill>
              </a:rPr>
              <a:t>εντός πλαισίου </a:t>
            </a:r>
            <a:r>
              <a:rPr lang="el-GR" dirty="0">
                <a:solidFill>
                  <a:schemeClr val="bg1"/>
                </a:solidFill>
              </a:rPr>
              <a:t>του παιχνιδιού. Αυτό καθορίζει την απόφαση που πρέπει να λάβει ένα σχεδιαστής σχετικά με το ποια δυνατότητα ο μαθητής θέλουμε να αποκτήσει με αυτό το παιχνίδι. </a:t>
            </a:r>
          </a:p>
          <a:p>
            <a:r>
              <a:rPr lang="el-GR" dirty="0">
                <a:solidFill>
                  <a:schemeClr val="bg1"/>
                </a:solidFill>
              </a:rPr>
              <a:t>Το </a:t>
            </a:r>
            <a:r>
              <a:rPr lang="el-GR" b="1" dirty="0">
                <a:solidFill>
                  <a:schemeClr val="bg1"/>
                </a:solidFill>
              </a:rPr>
              <a:t>δεύτερο πρόβλημα </a:t>
            </a:r>
            <a:r>
              <a:rPr lang="el-GR" dirty="0">
                <a:solidFill>
                  <a:schemeClr val="bg1"/>
                </a:solidFill>
              </a:rPr>
              <a:t>αφορά την χρήση των προτύπων της αξιολόγησης, την </a:t>
            </a:r>
            <a:r>
              <a:rPr lang="el-GR" b="1" dirty="0">
                <a:solidFill>
                  <a:schemeClr val="bg1"/>
                </a:solidFill>
              </a:rPr>
              <a:t>επίτευξη στόχων και την ανατροφοδότηση </a:t>
            </a:r>
            <a:r>
              <a:rPr lang="el-GR" dirty="0">
                <a:solidFill>
                  <a:schemeClr val="bg1"/>
                </a:solidFill>
              </a:rPr>
              <a:t>που παρέχει το σύστημα στο χρήστη μπορεί να λειτουργήσει «ποιοτικά» για τη δημιουργία πρότυπων σοβαρών εκπαιδευτικών παιχνιδιών. </a:t>
            </a:r>
          </a:p>
          <a:p>
            <a:r>
              <a:rPr lang="el-GR" dirty="0">
                <a:solidFill>
                  <a:schemeClr val="bg1"/>
                </a:solidFill>
              </a:rPr>
              <a:t>Το </a:t>
            </a:r>
            <a:r>
              <a:rPr lang="el-GR" b="1" dirty="0">
                <a:solidFill>
                  <a:schemeClr val="bg1"/>
                </a:solidFill>
              </a:rPr>
              <a:t>τρίτο πρόβλημα </a:t>
            </a:r>
            <a:r>
              <a:rPr lang="el-GR" dirty="0">
                <a:solidFill>
                  <a:schemeClr val="bg1"/>
                </a:solidFill>
              </a:rPr>
              <a:t>αντιμετωπίζεται με τον καθορισμό του εκπαιδευτικού περιεχομένου, στο πλαίσιο, όπως το θέμα αντιμετωπίζεται από τον μαθητή για να ενεργήσει αυτόνομα και θα πρέπει να συνδέεται και να επιτυγχάνεται μέσα από την </a:t>
            </a:r>
            <a:r>
              <a:rPr lang="el-GR" b="1" dirty="0">
                <a:solidFill>
                  <a:schemeClr val="bg1"/>
                </a:solidFill>
              </a:rPr>
              <a:t>επίτευξη των στόχους για τα αναμενόμενα μαθησιακά αποτελέσματα</a:t>
            </a:r>
            <a:r>
              <a:rPr lang="el-GR" dirty="0">
                <a:solidFill>
                  <a:schemeClr val="bg1"/>
                </a:solidFill>
              </a:rPr>
              <a:t>. </a:t>
            </a:r>
          </a:p>
        </p:txBody>
      </p:sp>
    </p:spTree>
    <p:extLst>
      <p:ext uri="{BB962C8B-B14F-4D97-AF65-F5344CB8AC3E}">
        <p14:creationId xmlns:p14="http://schemas.microsoft.com/office/powerpoint/2010/main" val="1608402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t>EnerCities</a:t>
            </a:r>
            <a:r>
              <a:rPr lang="en-US" sz="2400" dirty="0"/>
              <a:t> </a:t>
            </a:r>
            <a:br>
              <a:rPr lang="en-US" sz="2400" dirty="0"/>
            </a:br>
            <a:r>
              <a:rPr lang="en-US" sz="2400" dirty="0">
                <a:hlinkClick r:id="rId2"/>
              </a:rPr>
              <a:t>https://www.youtube.com/watch?v=pfx3IcM8Pyw</a:t>
            </a:r>
            <a:r>
              <a:rPr lang="el-GR" sz="2400" dirty="0"/>
              <a:t> </a:t>
            </a:r>
            <a:endParaRPr lang="en-US" sz="2400" dirty="0"/>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p:cNvPicPr>
            <a:picLocks noGrp="1" noChangeAspect="1"/>
          </p:cNvPicPr>
          <p:nvPr>
            <p:ph sz="quarter" idx="1"/>
          </p:nvPr>
        </p:nvPicPr>
        <p:blipFill>
          <a:blip r:embed="rId3"/>
          <a:stretch>
            <a:fillRect/>
          </a:stretch>
        </p:blipFill>
        <p:spPr>
          <a:xfrm>
            <a:off x="1393394" y="256160"/>
            <a:ext cx="7542857" cy="4514286"/>
          </a:xfrm>
          <a:prstGeom prst="rect">
            <a:avLst/>
          </a:prstGeom>
        </p:spPr>
      </p:pic>
    </p:spTree>
    <p:extLst>
      <p:ext uri="{BB962C8B-B14F-4D97-AF65-F5344CB8AC3E}">
        <p14:creationId xmlns:p14="http://schemas.microsoft.com/office/powerpoint/2010/main" val="1221831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Darfur is Dying and Climate Challenge</a:t>
            </a:r>
            <a:br>
              <a:rPr lang="el-GR" sz="2400" dirty="0"/>
            </a:br>
            <a:r>
              <a:rPr lang="en-US" sz="2400" dirty="0">
                <a:hlinkClick r:id="rId2"/>
              </a:rPr>
              <a:t>https://www.youtube.com/watch?v=gehaZkV8034</a:t>
            </a:r>
            <a:r>
              <a:rPr lang="el-GR" sz="2400" dirty="0"/>
              <a:t> </a:t>
            </a:r>
            <a:endParaRPr lang="en-US" sz="2400" dirty="0"/>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p:cNvPicPr>
            <a:picLocks noGrp="1" noChangeAspect="1"/>
          </p:cNvPicPr>
          <p:nvPr>
            <p:ph sz="quarter" idx="1"/>
          </p:nvPr>
        </p:nvPicPr>
        <p:blipFill>
          <a:blip r:embed="rId3"/>
          <a:stretch>
            <a:fillRect/>
          </a:stretch>
        </p:blipFill>
        <p:spPr>
          <a:xfrm>
            <a:off x="2381356" y="318287"/>
            <a:ext cx="5885714" cy="4104762"/>
          </a:xfrm>
          <a:prstGeom prst="rect">
            <a:avLst/>
          </a:prstGeom>
        </p:spPr>
      </p:pic>
    </p:spTree>
    <p:extLst>
      <p:ext uri="{BB962C8B-B14F-4D97-AF65-F5344CB8AC3E}">
        <p14:creationId xmlns:p14="http://schemas.microsoft.com/office/powerpoint/2010/main" val="166596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469557"/>
            <a:ext cx="9437563" cy="5858091"/>
          </a:xfrm>
        </p:spPr>
        <p:txBody>
          <a:bodyPr>
            <a:normAutofit/>
          </a:bodyPr>
          <a:lstStyle/>
          <a:p>
            <a:pPr marL="0" indent="0" algn="ctr">
              <a:buNone/>
            </a:pPr>
            <a:r>
              <a:rPr lang="el-GR" sz="2400" b="1" dirty="0">
                <a:solidFill>
                  <a:schemeClr val="bg1"/>
                </a:solidFill>
                <a:latin typeface="Arial" panose="020B0604020202020204" pitchFamily="34" charset="0"/>
                <a:cs typeface="Arial" panose="020B0604020202020204" pitchFamily="34" charset="0"/>
              </a:rPr>
              <a:t>Ψυχαγωγική εκπαίδευση (</a:t>
            </a:r>
            <a:r>
              <a:rPr lang="en-US" sz="2400" b="1" dirty="0">
                <a:solidFill>
                  <a:schemeClr val="bg1"/>
                </a:solidFill>
                <a:latin typeface="Arial" panose="020B0604020202020204" pitchFamily="34" charset="0"/>
                <a:cs typeface="Arial" panose="020B0604020202020204" pitchFamily="34" charset="0"/>
              </a:rPr>
              <a:t>edutainment</a:t>
            </a:r>
            <a:r>
              <a:rPr lang="el-GR" sz="2400" b="1" dirty="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cs typeface="Arial" panose="020B0604020202020204" pitchFamily="34" charset="0"/>
            </a:endParaRPr>
          </a:p>
          <a:p>
            <a:pPr algn="just"/>
            <a:r>
              <a:rPr lang="el-GR" sz="1800" dirty="0">
                <a:solidFill>
                  <a:schemeClr val="bg1"/>
                </a:solidFill>
                <a:latin typeface="Arial" panose="020B0604020202020204" pitchFamily="34" charset="0"/>
                <a:cs typeface="Arial" panose="020B0604020202020204" pitchFamily="34" charset="0"/>
              </a:rPr>
              <a:t>Ο όρος «ψυχαγωγική εκπαίδευση» (</a:t>
            </a:r>
            <a:r>
              <a:rPr lang="en-US" sz="1800" dirty="0">
                <a:solidFill>
                  <a:schemeClr val="bg1"/>
                </a:solidFill>
                <a:latin typeface="Arial" panose="020B0604020202020204" pitchFamily="34" charset="0"/>
                <a:cs typeface="Arial" panose="020B0604020202020204" pitchFamily="34" charset="0"/>
              </a:rPr>
              <a:t>edutainment</a:t>
            </a:r>
            <a:r>
              <a:rPr lang="el-GR" sz="1800" dirty="0">
                <a:solidFill>
                  <a:schemeClr val="bg1"/>
                </a:solidFill>
                <a:latin typeface="Arial" panose="020B0604020202020204" pitchFamily="34" charset="0"/>
                <a:cs typeface="Arial" panose="020B0604020202020204" pitchFamily="34" charset="0"/>
              </a:rPr>
              <a:t>) έγκειται σε μια προσπάθεια προσέγγισης της γνώσης, η οποία </a:t>
            </a:r>
            <a:r>
              <a:rPr lang="el-GR" sz="1800" b="1" dirty="0">
                <a:solidFill>
                  <a:schemeClr val="bg1"/>
                </a:solidFill>
                <a:latin typeface="Arial" panose="020B0604020202020204" pitchFamily="34" charset="0"/>
                <a:cs typeface="Arial" panose="020B0604020202020204" pitchFamily="34" charset="0"/>
              </a:rPr>
              <a:t>συνδυάζει την μάθηση με το παιχνίδι (ψηφιακό ή μη)</a:t>
            </a:r>
            <a:r>
              <a:rPr lang="el-GR" sz="1800" dirty="0">
                <a:solidFill>
                  <a:schemeClr val="bg1"/>
                </a:solidFill>
                <a:latin typeface="Arial" panose="020B0604020202020204" pitchFamily="34" charset="0"/>
                <a:cs typeface="Arial" panose="020B0604020202020204" pitchFamily="34" charset="0"/>
              </a:rPr>
              <a:t>. Η γενική ιδέα του “</a:t>
            </a:r>
            <a:r>
              <a:rPr lang="en-US" sz="1800" dirty="0">
                <a:solidFill>
                  <a:schemeClr val="bg1"/>
                </a:solidFill>
                <a:latin typeface="Arial" panose="020B0604020202020204" pitchFamily="34" charset="0"/>
                <a:cs typeface="Arial" panose="020B0604020202020204" pitchFamily="34" charset="0"/>
              </a:rPr>
              <a:t>edutainment</a:t>
            </a:r>
            <a:r>
              <a:rPr lang="el-GR" sz="1800" dirty="0">
                <a:solidFill>
                  <a:schemeClr val="bg1"/>
                </a:solidFill>
                <a:latin typeface="Arial" panose="020B0604020202020204" pitchFamily="34" charset="0"/>
                <a:cs typeface="Arial" panose="020B0604020202020204" pitchFamily="34" charset="0"/>
              </a:rPr>
              <a:t>” σχετίζεται σχεδόν με κάθε παιχνίδι εκπαιδευτικού χαρακτήρα (είτε ψηφιακής μορφής είτε όχι) και στόχος της είναι να μετατρέψει την εκπαιδευτική διαδικασία σε μία διασκεδαστική δραστηριότητα. </a:t>
            </a:r>
          </a:p>
          <a:p>
            <a:pPr algn="just"/>
            <a:r>
              <a:rPr lang="el-GR" sz="1800" dirty="0">
                <a:solidFill>
                  <a:schemeClr val="bg1"/>
                </a:solidFill>
                <a:latin typeface="Arial" panose="020B0604020202020204" pitchFamily="34" charset="0"/>
                <a:cs typeface="Arial" panose="020B0604020202020204" pitchFamily="34" charset="0"/>
              </a:rPr>
              <a:t>Νεότερες έρευνες μάλιστα θεωρούν πολύ σημαντική την χρήση τους, καθώς είναι γνωστό πως η μάθηση </a:t>
            </a:r>
            <a:r>
              <a:rPr lang="el-GR" sz="1800" b="1" dirty="0">
                <a:solidFill>
                  <a:schemeClr val="bg1"/>
                </a:solidFill>
                <a:latin typeface="Arial" panose="020B0604020202020204" pitchFamily="34" charset="0"/>
                <a:cs typeface="Arial" panose="020B0604020202020204" pitchFamily="34" charset="0"/>
              </a:rPr>
              <a:t>επιτυγχάνεται ευκολότερα, ταχύτερα και ουσιαστικότερα</a:t>
            </a:r>
            <a:r>
              <a:rPr lang="el-GR" sz="1800" dirty="0">
                <a:solidFill>
                  <a:schemeClr val="bg1"/>
                </a:solidFill>
                <a:latin typeface="Arial" panose="020B0604020202020204" pitchFamily="34" charset="0"/>
                <a:cs typeface="Arial" panose="020B0604020202020204" pitchFamily="34" charset="0"/>
              </a:rPr>
              <a:t> όταν συνδυάζεται με το παιχνίδι. </a:t>
            </a:r>
          </a:p>
          <a:p>
            <a:pPr algn="just"/>
            <a:r>
              <a:rPr lang="el-GR" sz="1800" dirty="0">
                <a:solidFill>
                  <a:schemeClr val="bg1"/>
                </a:solidFill>
                <a:latin typeface="Arial" panose="020B0604020202020204" pitchFamily="34" charset="0"/>
                <a:cs typeface="Arial" panose="020B0604020202020204" pitchFamily="34" charset="0"/>
              </a:rPr>
              <a:t>Πρόκειται για δραστηριότητες, μέσα από τις οποίες ο μαθητής </a:t>
            </a:r>
            <a:r>
              <a:rPr lang="el-GR" sz="1800" b="1" dirty="0">
                <a:solidFill>
                  <a:schemeClr val="bg1"/>
                </a:solidFill>
                <a:latin typeface="Arial" panose="020B0604020202020204" pitchFamily="34" charset="0"/>
                <a:cs typeface="Arial" panose="020B0604020202020204" pitchFamily="34" charset="0"/>
              </a:rPr>
              <a:t>αλληλεπιδρά με τον Η/Υ ή με κάποιο τεχνούργημα</a:t>
            </a:r>
            <a:r>
              <a:rPr lang="el-GR" sz="1800" dirty="0">
                <a:solidFill>
                  <a:schemeClr val="bg1"/>
                </a:solidFill>
                <a:latin typeface="Arial" panose="020B0604020202020204" pitchFamily="34" charset="0"/>
                <a:cs typeface="Arial" panose="020B0604020202020204" pitchFamily="34" charset="0"/>
              </a:rPr>
              <a:t>, με στόχο να κερδίσει ένα βραβείο ή να δημιουργήσει κάτι το οποίο θα του προσφέρει μια ηθική ικανοποίηση. Η εμπειρία αυτή τον βοηθά να αναπτύξει νέες γνώσεις και να </a:t>
            </a:r>
            <a:r>
              <a:rPr lang="el-GR" sz="1800" b="1" dirty="0">
                <a:solidFill>
                  <a:schemeClr val="bg1"/>
                </a:solidFill>
                <a:latin typeface="Arial" panose="020B0604020202020204" pitchFamily="34" charset="0"/>
                <a:cs typeface="Arial" panose="020B0604020202020204" pitchFamily="34" charset="0"/>
              </a:rPr>
              <a:t>εμπεδώσει βιωματικά τις έννοιες </a:t>
            </a:r>
            <a:r>
              <a:rPr lang="el-GR" sz="1800" dirty="0">
                <a:solidFill>
                  <a:schemeClr val="bg1"/>
                </a:solidFill>
                <a:latin typeface="Arial" panose="020B0604020202020204" pitchFamily="34" charset="0"/>
                <a:cs typeface="Arial" panose="020B0604020202020204" pitchFamily="34" charset="0"/>
              </a:rPr>
              <a:t>που διδάσκεται στους διάφορους τομείς.</a:t>
            </a:r>
            <a:endParaRPr lang="en-US" sz="1800" dirty="0">
              <a:solidFill>
                <a:schemeClr val="bg1"/>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295908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94E9B-163B-419A-B577-857A6E301341}"/>
              </a:ext>
            </a:extLst>
          </p:cNvPr>
          <p:cNvSpPr>
            <a:spLocks noGrp="1"/>
          </p:cNvSpPr>
          <p:nvPr>
            <p:ph idx="1"/>
          </p:nvPr>
        </p:nvSpPr>
        <p:spPr/>
        <p:txBody>
          <a:bodyPr/>
          <a:lstStyle/>
          <a:p>
            <a:r>
              <a:rPr lang="en-US" dirty="0"/>
              <a:t>Simulation games: Best examples: </a:t>
            </a:r>
            <a:r>
              <a:rPr lang="en-US" dirty="0">
                <a:hlinkClick r:id="rId2"/>
              </a:rPr>
              <a:t>https://www.youtube.com/watch?v=dsBPNiNeBE0&amp;t=172s</a:t>
            </a:r>
            <a:r>
              <a:rPr lang="en-US" dirty="0"/>
              <a:t> </a:t>
            </a:r>
          </a:p>
        </p:txBody>
      </p:sp>
    </p:spTree>
    <p:extLst>
      <p:ext uri="{BB962C8B-B14F-4D97-AF65-F5344CB8AC3E}">
        <p14:creationId xmlns:p14="http://schemas.microsoft.com/office/powerpoint/2010/main" val="207618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28712"/>
          </a:xfrm>
        </p:spPr>
        <p:txBody>
          <a:bodyPr>
            <a:noAutofit/>
          </a:bodyPr>
          <a:lstStyle/>
          <a:p>
            <a:r>
              <a:rPr lang="en-US" sz="1400" dirty="0" err="1"/>
              <a:t>Plantville</a:t>
            </a:r>
            <a:r>
              <a:rPr lang="en-US" sz="1400" dirty="0"/>
              <a:t> </a:t>
            </a:r>
            <a:br>
              <a:rPr lang="en-US" sz="1400" dirty="0"/>
            </a:br>
            <a:r>
              <a:rPr lang="en-US" sz="1400" dirty="0">
                <a:hlinkClick r:id="rId2"/>
              </a:rPr>
              <a:t>http://www.plantengineering.com/media-library/plantville-presented-by-siemens-industry/8f4c19b15c775a55c863a31899d19120.html?tx_ttnews%5Bpointer%5D=1</a:t>
            </a:r>
            <a:br>
              <a:rPr lang="en-US" sz="1400" dirty="0"/>
            </a:br>
            <a:r>
              <a:rPr lang="en-US" sz="1400" dirty="0">
                <a:hlinkClick r:id="rId3"/>
              </a:rPr>
              <a:t>https://www.youtube.com/watch?v=6oIp9w1r6X0</a:t>
            </a:r>
            <a:br>
              <a:rPr lang="en-US" sz="1400" dirty="0"/>
            </a:br>
            <a:endParaRPr lang="en-US" sz="1400" dirty="0"/>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p:cNvPicPr>
            <a:picLocks noGrp="1" noChangeAspect="1"/>
          </p:cNvPicPr>
          <p:nvPr>
            <p:ph sz="quarter" idx="1"/>
          </p:nvPr>
        </p:nvPicPr>
        <p:blipFill>
          <a:blip r:embed="rId4"/>
          <a:stretch>
            <a:fillRect/>
          </a:stretch>
        </p:blipFill>
        <p:spPr>
          <a:xfrm>
            <a:off x="3998072" y="1281113"/>
            <a:ext cx="4195857" cy="4937125"/>
          </a:xfrm>
          <a:prstGeom prst="rect">
            <a:avLst/>
          </a:prstGeom>
        </p:spPr>
      </p:pic>
    </p:spTree>
    <p:extLst>
      <p:ext uri="{BB962C8B-B14F-4D97-AF65-F5344CB8AC3E}">
        <p14:creationId xmlns:p14="http://schemas.microsoft.com/office/powerpoint/2010/main" val="608311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22422"/>
            <a:ext cx="9654845" cy="6334897"/>
          </a:xfrm>
        </p:spPr>
        <p:txBody>
          <a:bodyPr>
            <a:normAutofit/>
          </a:bodyPr>
          <a:lstStyle/>
          <a:p>
            <a:pPr marL="0" indent="0" algn="just">
              <a:buNone/>
            </a:pPr>
            <a:r>
              <a:rPr lang="el-GR" b="1" dirty="0">
                <a:solidFill>
                  <a:schemeClr val="bg1"/>
                </a:solidFill>
                <a:latin typeface="Arial" panose="020B0604020202020204" pitchFamily="34" charset="0"/>
                <a:cs typeface="Arial" panose="020B0604020202020204" pitchFamily="34" charset="0"/>
              </a:rPr>
              <a:t>Προτεινόμενα μοντέλα σχεδιασμού για εκπαιδευτικά ηλεκτρονικά παιχνίδια </a:t>
            </a:r>
            <a:endParaRPr lang="en-US" dirty="0">
              <a:solidFill>
                <a:schemeClr val="bg1"/>
              </a:solidFill>
              <a:latin typeface="Arial" panose="020B0604020202020204" pitchFamily="34" charset="0"/>
              <a:cs typeface="Arial" panose="020B0604020202020204" pitchFamily="34" charset="0"/>
            </a:endParaRPr>
          </a:p>
          <a:p>
            <a:pPr algn="just"/>
            <a:r>
              <a:rPr lang="el-GR" dirty="0">
                <a:solidFill>
                  <a:schemeClr val="bg1"/>
                </a:solidFill>
                <a:latin typeface="Arial" panose="020B0604020202020204" pitchFamily="34" charset="0"/>
                <a:cs typeface="Arial" panose="020B0604020202020204" pitchFamily="34" charset="0"/>
              </a:rPr>
              <a:t>Στην παρούσα </a:t>
            </a:r>
            <a:r>
              <a:rPr lang="el-GR" dirty="0" err="1">
                <a:solidFill>
                  <a:schemeClr val="bg1"/>
                </a:solidFill>
                <a:latin typeface="Arial" panose="020B0604020202020204" pitchFamily="34" charset="0"/>
                <a:cs typeface="Arial" panose="020B0604020202020204" pitchFamily="34" charset="0"/>
              </a:rPr>
              <a:t>υπο</a:t>
            </a:r>
            <a:r>
              <a:rPr lang="el-GR" dirty="0">
                <a:solidFill>
                  <a:schemeClr val="bg1"/>
                </a:solidFill>
                <a:latin typeface="Arial" panose="020B0604020202020204" pitchFamily="34" charset="0"/>
                <a:cs typeface="Arial" panose="020B0604020202020204" pitchFamily="34" charset="0"/>
              </a:rPr>
              <a:t>-ενότητα, θα γίνει μια προσπάθεια επισκόπησης προηγουμένων ερευνών που αφορούν τον σχεδιασμό εκπαιδευτικών προγραμμάτων με βάση συγκεκριμένα σχεδιαστικά μοντέλα. </a:t>
            </a:r>
          </a:p>
          <a:p>
            <a:pPr algn="just"/>
            <a:r>
              <a:rPr lang="el-GR" dirty="0">
                <a:solidFill>
                  <a:schemeClr val="bg1"/>
                </a:solidFill>
                <a:latin typeface="Arial" panose="020B0604020202020204" pitchFamily="34" charset="0"/>
                <a:cs typeface="Arial" panose="020B0604020202020204" pitchFamily="34" charset="0"/>
              </a:rPr>
              <a:t>Ο στόχος αυτής της ενότητας είναι η </a:t>
            </a:r>
            <a:r>
              <a:rPr lang="el-GR" b="1" dirty="0">
                <a:solidFill>
                  <a:schemeClr val="bg1"/>
                </a:solidFill>
                <a:latin typeface="Arial" panose="020B0604020202020204" pitchFamily="34" charset="0"/>
                <a:cs typeface="Arial" panose="020B0604020202020204" pitchFamily="34" charset="0"/>
              </a:rPr>
              <a:t>συνοπτική γνωριμία και παρουσίαση μοντέλων σχεδίασης ηλεκτρονικών εκπαιδευτικών παιχνιδιών</a:t>
            </a:r>
            <a:r>
              <a:rPr lang="el-GR" dirty="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lgn="just"/>
            <a:r>
              <a:rPr lang="el-GR" dirty="0">
                <a:solidFill>
                  <a:schemeClr val="bg1"/>
                </a:solidFill>
                <a:latin typeface="Arial" panose="020B0604020202020204" pitchFamily="34" charset="0"/>
                <a:cs typeface="Arial" panose="020B0604020202020204" pitchFamily="34" charset="0"/>
              </a:rPr>
              <a:t>Επομένως μια πιθανή διερεύνηση προηγούμενων μελετών θα μπορούσε να βοηθήσει στη καλύτερη κατανόηση του χώρου που εντάσσονται οι τομείς της εκπαιδευτικής τεχνολογίας σε συνάρτηση με μοντέλα σχεδίασης ηλεκτρονικών παιχνιδιών και ίσως την μελλοντική τους αξιοποίηση για συγκεκριμένα γνωστικά αντικείμενα.</a:t>
            </a:r>
            <a:endParaRPr lang="en-US" dirty="0">
              <a:solidFill>
                <a:schemeClr val="bg1"/>
              </a:solidFill>
              <a:latin typeface="Arial" panose="020B0604020202020204" pitchFamily="34" charset="0"/>
              <a:cs typeface="Arial" panose="020B0604020202020204" pitchFamily="34" charset="0"/>
            </a:endParaRPr>
          </a:p>
          <a:p>
            <a:pPr algn="just"/>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692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1"/>
            <a:ext cx="10236338" cy="5471718"/>
          </a:xfrm>
        </p:spPr>
        <p:txBody>
          <a:bodyPr>
            <a:noAutofit/>
          </a:bodyPr>
          <a:lstStyle/>
          <a:p>
            <a:pPr marL="0" marR="0" indent="0" algn="just">
              <a:lnSpc>
                <a:spcPct val="200000"/>
              </a:lnSpc>
              <a:spcBef>
                <a:spcPts val="0"/>
              </a:spcBef>
              <a:spcAft>
                <a:spcPts val="0"/>
              </a:spcAft>
              <a:buNone/>
            </a:pPr>
            <a:r>
              <a:rPr lang="el-GR" sz="2400" b="1" dirty="0">
                <a:solidFill>
                  <a:schemeClr val="bg1"/>
                </a:solidFill>
                <a:latin typeface="Arial" panose="020B0604020202020204" pitchFamily="34" charset="0"/>
                <a:ea typeface="Calibri" panose="020F0502020204030204" pitchFamily="34" charset="0"/>
                <a:cs typeface="Arial" panose="020B0604020202020204" pitchFamily="34" charset="0"/>
              </a:rPr>
              <a:t>Προτεινόμενοι τρόποι ενίσχυσης της δυναμικής των δομικών χαρακτηριστικών ενός ψηφιακού παιχνιδιού </a:t>
            </a:r>
          </a:p>
          <a:p>
            <a:pPr marL="0" marR="0" algn="just">
              <a:lnSpc>
                <a:spcPct val="200000"/>
              </a:lnSpc>
              <a:spcBef>
                <a:spcPts val="0"/>
              </a:spcBef>
              <a:spcAft>
                <a:spcPts val="0"/>
              </a:spcAft>
            </a:pPr>
            <a:r>
              <a:rPr lang="el-GR" sz="2400" dirty="0">
                <a:solidFill>
                  <a:schemeClr val="bg1"/>
                </a:solidFill>
                <a:latin typeface="Arial" panose="020B0604020202020204" pitchFamily="34" charset="0"/>
                <a:ea typeface="Calibri" panose="020F0502020204030204" pitchFamily="34" charset="0"/>
                <a:cs typeface="Arial" panose="020B0604020202020204" pitchFamily="34" charset="0"/>
              </a:rPr>
              <a:t>Σαφώς ορισμένοι στόχοι (γνωστικοί, κοινωνικοί, συναισθηματικοί) </a:t>
            </a:r>
          </a:p>
          <a:p>
            <a:pPr marL="0" marR="0" algn="just">
              <a:lnSpc>
                <a:spcPct val="200000"/>
              </a:lnSpc>
              <a:spcBef>
                <a:spcPts val="0"/>
              </a:spcBef>
              <a:spcAft>
                <a:spcPts val="0"/>
              </a:spcAft>
            </a:pPr>
            <a:r>
              <a:rPr lang="el-GR" sz="2400" dirty="0">
                <a:solidFill>
                  <a:schemeClr val="bg1"/>
                </a:solidFill>
                <a:latin typeface="Arial" panose="020B0604020202020204" pitchFamily="34" charset="0"/>
                <a:ea typeface="Calibri" panose="020F0502020204030204" pitchFamily="34" charset="0"/>
                <a:cs typeface="Arial" panose="020B0604020202020204" pitchFamily="34" charset="0"/>
              </a:rPr>
              <a:t>Οδηγίες / Βοήθεια μέσα στο παιχνίδι</a:t>
            </a:r>
          </a:p>
          <a:p>
            <a:pPr marL="0" marR="0" algn="just">
              <a:lnSpc>
                <a:spcPct val="200000"/>
              </a:lnSpc>
              <a:spcBef>
                <a:spcPts val="0"/>
              </a:spcBef>
              <a:spcAft>
                <a:spcPts val="0"/>
              </a:spcAft>
            </a:pPr>
            <a:r>
              <a:rPr lang="el-GR" sz="2400" dirty="0">
                <a:solidFill>
                  <a:schemeClr val="bg1"/>
                </a:solidFill>
                <a:latin typeface="Arial" panose="020B0604020202020204" pitchFamily="34" charset="0"/>
                <a:ea typeface="Calibri" panose="020F0502020204030204" pitchFamily="34" charset="0"/>
                <a:cs typeface="Arial" panose="020B0604020202020204" pitchFamily="34" charset="0"/>
              </a:rPr>
              <a:t> Αλληλεπίδραση του χρήστη-επιφάνεια διεπαφής του παιχνιδιού</a:t>
            </a:r>
          </a:p>
          <a:p>
            <a:pPr marL="0" marR="0" algn="just">
              <a:lnSpc>
                <a:spcPct val="200000"/>
              </a:lnSpc>
              <a:spcBef>
                <a:spcPts val="0"/>
              </a:spcBef>
              <a:spcAft>
                <a:spcPts val="0"/>
              </a:spcAft>
            </a:pPr>
            <a:r>
              <a:rPr lang="el-GR" sz="2400" dirty="0">
                <a:solidFill>
                  <a:schemeClr val="bg1"/>
                </a:solidFill>
                <a:latin typeface="Arial" panose="020B0604020202020204" pitchFamily="34" charset="0"/>
                <a:ea typeface="Calibri" panose="020F0502020204030204" pitchFamily="34" charset="0"/>
                <a:cs typeface="Arial" panose="020B0604020202020204" pitchFamily="34" charset="0"/>
              </a:rPr>
              <a:t>Αλληλεπίδραση μεταξύ των χρηστών</a:t>
            </a:r>
          </a:p>
          <a:p>
            <a:pPr marL="0" marR="0" algn="just">
              <a:lnSpc>
                <a:spcPct val="200000"/>
              </a:lnSpc>
              <a:spcBef>
                <a:spcPts val="0"/>
              </a:spcBef>
              <a:spcAft>
                <a:spcPts val="0"/>
              </a:spcAft>
            </a:pPr>
            <a:r>
              <a:rPr lang="el-GR" sz="2400" dirty="0">
                <a:solidFill>
                  <a:schemeClr val="bg1"/>
                </a:solidFill>
                <a:latin typeface="Arial" panose="020B0604020202020204" pitchFamily="34" charset="0"/>
                <a:ea typeface="Calibri" panose="020F0502020204030204" pitchFamily="34" charset="0"/>
                <a:cs typeface="Arial" panose="020B0604020202020204" pitchFamily="34" charset="0"/>
              </a:rPr>
              <a:t>Γλώσσα επικοινωνίας</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723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825" y="106959"/>
            <a:ext cx="8405467" cy="5891169"/>
          </a:xfrm>
        </p:spPr>
        <p:txBody>
          <a:bodyPr>
            <a:normAutofit/>
          </a:bodyPr>
          <a:lstStyle/>
          <a:p>
            <a:pPr marL="0" marR="0" algn="just">
              <a:lnSpc>
                <a:spcPct val="200000"/>
              </a:lnSpc>
              <a:spcBef>
                <a:spcPts val="0"/>
              </a:spcBef>
              <a:spcAft>
                <a:spcPts val="0"/>
              </a:spcAft>
            </a:pPr>
            <a:r>
              <a:rPr lang="el-GR" b="1" dirty="0">
                <a:solidFill>
                  <a:schemeClr val="bg1"/>
                </a:solidFill>
                <a:latin typeface="Arial" panose="020B0604020202020204" pitchFamily="34" charset="0"/>
                <a:ea typeface="Calibri" panose="020F0502020204030204" pitchFamily="34" charset="0"/>
                <a:cs typeface="Arial" panose="020B0604020202020204" pitchFamily="34" charset="0"/>
              </a:rPr>
              <a:t>Μυστήριο</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0"/>
              </a:spcAft>
            </a:pPr>
            <a:r>
              <a:rPr lang="el-GR" b="1" dirty="0">
                <a:solidFill>
                  <a:schemeClr val="bg1"/>
                </a:solidFill>
                <a:latin typeface="Arial" panose="020B0604020202020204" pitchFamily="34" charset="0"/>
                <a:ea typeface="Calibri" panose="020F0502020204030204" pitchFamily="34" charset="0"/>
                <a:cs typeface="Arial" panose="020B0604020202020204" pitchFamily="34" charset="0"/>
              </a:rPr>
              <a:t>Αναγνώριση της προόδου</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0"/>
              </a:spcAft>
            </a:pPr>
            <a:r>
              <a:rPr lang="el-GR" b="1" dirty="0">
                <a:solidFill>
                  <a:schemeClr val="bg1"/>
                </a:solidFill>
                <a:latin typeface="Arial" panose="020B0604020202020204" pitchFamily="34" charset="0"/>
                <a:ea typeface="Calibri" panose="020F0502020204030204" pitchFamily="34" charset="0"/>
                <a:cs typeface="Arial" panose="020B0604020202020204" pitchFamily="34" charset="0"/>
              </a:rPr>
              <a:t>Κανόνες αποτελούν την εσωτερική, τυπική δομή των παιχνιδιών</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0"/>
              </a:spcAft>
            </a:pPr>
            <a:r>
              <a:rPr lang="el-GR" b="1" dirty="0">
                <a:solidFill>
                  <a:schemeClr val="bg1"/>
                </a:solidFill>
                <a:latin typeface="Arial" panose="020B0604020202020204" pitchFamily="34" charset="0"/>
                <a:ea typeface="Calibri" panose="020F0502020204030204" pitchFamily="34" charset="0"/>
                <a:cs typeface="Arial" panose="020B0604020202020204" pitchFamily="34" charset="0"/>
              </a:rPr>
              <a:t>Καλλιέργεια συστηματικού τρόπου σκέψης και αξιοποίησης των προηγουμένων γνώσεων των χρηστών για να κερδίσουν την νέα γνώση</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0"/>
              </a:spcAft>
            </a:pPr>
            <a:r>
              <a:rPr lang="el-GR" b="1" dirty="0">
                <a:solidFill>
                  <a:schemeClr val="bg1"/>
                </a:solidFill>
                <a:latin typeface="Arial" panose="020B0604020202020204" pitchFamily="34" charset="0"/>
                <a:ea typeface="Calibri" panose="020F0502020204030204" pitchFamily="34" charset="0"/>
                <a:cs typeface="Arial" panose="020B0604020202020204" pitchFamily="34" charset="0"/>
              </a:rPr>
              <a:t>Αναθεώρηση στόχων, ανακάλυψη και παράπλευρη σκέψη</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200000"/>
              </a:lnSpc>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728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230923" cy="5105400"/>
          </a:xfrm>
        </p:spPr>
        <p:txBody>
          <a:bodyPr>
            <a:normAutofit/>
          </a:bodyPr>
          <a:lstStyle/>
          <a:p>
            <a:pPr marL="0" marR="0" indent="0" algn="just">
              <a:lnSpc>
                <a:spcPct val="110000"/>
              </a:lnSpc>
              <a:spcBef>
                <a:spcPts val="0"/>
              </a:spcBef>
              <a:spcAft>
                <a:spcPts val="0"/>
              </a:spcAft>
              <a:buNone/>
            </a:pP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Παρά το γεγονός ότι τα παιχνίδια μπορεί να οδηγήσουν σε μια άτυπη μορφή μάθησης, θα πρέπει εντούτοις να διαρθρώνεται η σχεδίαση ενός εκπαιδευτικού λογισμικού και πριν την τελική του η υλοποίηση, γύρω από τέσσερις άξονες:</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10000"/>
              </a:lnSpc>
              <a:spcBef>
                <a:spcPts val="0"/>
              </a:spcBef>
              <a:spcAft>
                <a:spcPts val="0"/>
              </a:spcAft>
              <a:buNone/>
            </a:pP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1. </a:t>
            </a:r>
            <a:r>
              <a:rPr lang="el-GR" b="1" i="1" dirty="0">
                <a:solidFill>
                  <a:schemeClr val="bg1"/>
                </a:solidFill>
                <a:latin typeface="Arial" panose="020B0604020202020204" pitchFamily="34" charset="0"/>
                <a:ea typeface="Calibri" panose="020F0502020204030204" pitchFamily="34" charset="0"/>
                <a:cs typeface="Arial" panose="020B0604020202020204" pitchFamily="34" charset="0"/>
              </a:rPr>
              <a:t>Τον άξονα της μάθησης</a:t>
            </a: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 Τι θα πρέπει να μάθει ο χρήστης με την αξιοποίηση ενός εκπαιδευτικού λογισμικού;</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10000"/>
              </a:lnSpc>
              <a:spcBef>
                <a:spcPts val="0"/>
              </a:spcBef>
              <a:spcAft>
                <a:spcPts val="0"/>
              </a:spcAft>
              <a:buNone/>
            </a:pP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2. </a:t>
            </a:r>
            <a:r>
              <a:rPr lang="el-GR" b="1" i="1" dirty="0">
                <a:solidFill>
                  <a:schemeClr val="bg1"/>
                </a:solidFill>
                <a:latin typeface="Arial" panose="020B0604020202020204" pitchFamily="34" charset="0"/>
                <a:ea typeface="Calibri" panose="020F0502020204030204" pitchFamily="34" charset="0"/>
                <a:cs typeface="Arial" panose="020B0604020202020204" pitchFamily="34" charset="0"/>
              </a:rPr>
              <a:t>Τον άξονα διδακτικής αξιοποίησης</a:t>
            </a: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 Πώς πρέπει εντολή να παραδοθεί σε προκειμένου να παρέχει υψηλά επίπεδα της μάθησης;</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10000"/>
              </a:lnSpc>
              <a:spcBef>
                <a:spcPts val="0"/>
              </a:spcBef>
              <a:spcAft>
                <a:spcPts val="0"/>
              </a:spcAft>
              <a:buNone/>
            </a:pP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3. </a:t>
            </a:r>
            <a:r>
              <a:rPr lang="el-GR" b="1" i="1" dirty="0">
                <a:solidFill>
                  <a:schemeClr val="bg1"/>
                </a:solidFill>
                <a:latin typeface="Arial" panose="020B0604020202020204" pitchFamily="34" charset="0"/>
                <a:ea typeface="Calibri" panose="020F0502020204030204" pitchFamily="34" charset="0"/>
                <a:cs typeface="Arial" panose="020B0604020202020204" pitchFamily="34" charset="0"/>
              </a:rPr>
              <a:t>Τον άξονα της αξιολόγησης</a:t>
            </a: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 Πώς πρέπει και πως μπορούμε να βρούμε με ακρίβεια τα μέσα αξιολόγησης που να σχεδιάζονται και να επιλεγεί;</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10000"/>
              </a:lnSpc>
              <a:spcBef>
                <a:spcPts val="0"/>
              </a:spcBef>
              <a:spcAft>
                <a:spcPts val="0"/>
              </a:spcAft>
              <a:buNone/>
            </a:pP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4. </a:t>
            </a:r>
            <a:r>
              <a:rPr lang="el-GR" b="1" i="1" dirty="0">
                <a:solidFill>
                  <a:schemeClr val="bg1"/>
                </a:solidFill>
                <a:latin typeface="Arial" panose="020B0604020202020204" pitchFamily="34" charset="0"/>
                <a:ea typeface="Calibri" panose="020F0502020204030204" pitchFamily="34" charset="0"/>
                <a:cs typeface="Arial" panose="020B0604020202020204" pitchFamily="34" charset="0"/>
              </a:rPr>
              <a:t>Τον άξονα της διασύνδεσης </a:t>
            </a:r>
            <a:r>
              <a:rPr lang="el-GR" i="1" dirty="0">
                <a:solidFill>
                  <a:schemeClr val="bg1"/>
                </a:solidFill>
                <a:latin typeface="Arial" panose="020B0604020202020204" pitchFamily="34" charset="0"/>
                <a:ea typeface="Calibri" panose="020F0502020204030204" pitchFamily="34" charset="0"/>
                <a:cs typeface="Arial" panose="020B0604020202020204" pitchFamily="34" charset="0"/>
              </a:rPr>
              <a:t>όλων των παραπάνω στοιχείων</a:t>
            </a:r>
            <a:r>
              <a:rPr lang="el-GR" dirty="0">
                <a:solidFill>
                  <a:schemeClr val="bg1"/>
                </a:solidFill>
                <a:latin typeface="Arial" panose="020B0604020202020204" pitchFamily="34" charset="0"/>
                <a:ea typeface="Calibri" panose="020F0502020204030204" pitchFamily="34" charset="0"/>
                <a:cs typeface="Arial" panose="020B0604020202020204" pitchFamily="34" charset="0"/>
              </a:rPr>
              <a:t>. Πώς πρέπει μάθηση, διδασκαλία, και αξιολόγηση να ισορροπηθούν μεταξύ τους;</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10000"/>
              </a:lnSpc>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518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708718" cy="5443151"/>
          </a:xfrm>
        </p:spPr>
        <p:txBody>
          <a:bodyPr>
            <a:normAutofit/>
          </a:bodyPr>
          <a:lstStyle/>
          <a:p>
            <a:pPr marL="0" indent="0">
              <a:buNone/>
            </a:pPr>
            <a:r>
              <a:rPr lang="el-GR" altLang="en-US" sz="3600" dirty="0">
                <a:solidFill>
                  <a:srgbClr val="000000"/>
                </a:solidFill>
                <a:latin typeface="Times New Roman" panose="02020603050405020304" pitchFamily="18" charset="0"/>
                <a:ea typeface="+mj-ea"/>
                <a:cs typeface="Times New Roman" panose="02020603050405020304" pitchFamily="18" charset="0"/>
              </a:rPr>
              <a:t>Συνεπώς</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 ένα  </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εκπαιδευτικό</a:t>
            </a:r>
            <a:r>
              <a:rPr lang="en-US" altLang="en-US" sz="3600" dirty="0">
                <a:solidFill>
                  <a:srgbClr val="000000"/>
                </a:solidFill>
                <a:latin typeface="Times New Roman" panose="02020603050405020304" pitchFamily="18" charset="0"/>
                <a:ea typeface="+mj-ea"/>
                <a:cs typeface="Times New Roman" panose="02020603050405020304" pitchFamily="18" charset="0"/>
              </a:rPr>
              <a:t>)</a:t>
            </a:r>
            <a:r>
              <a:rPr lang="el-GR" altLang="en-US" sz="3600" dirty="0">
                <a:solidFill>
                  <a:srgbClr val="000000"/>
                </a:solidFill>
                <a:latin typeface="Times New Roman" panose="02020603050405020304" pitchFamily="18" charset="0"/>
                <a:ea typeface="+mj-ea"/>
                <a:cs typeface="Times New Roman" panose="02020603050405020304" pitchFamily="18" charset="0"/>
              </a:rPr>
              <a:t> παιχνίδι σχεδιασμένο με την χρήση ψηφιακών μέσων θα πρέπει:</a:t>
            </a:r>
            <a:endParaRPr lang="el-GR" altLang="en-US" sz="4000" dirty="0">
              <a:solidFill>
                <a:srgbClr val="000000"/>
              </a:solidFill>
              <a:latin typeface="Times New Roman" panose="02020603050405020304" pitchFamily="18" charset="0"/>
              <a:ea typeface="+mj-ea"/>
              <a:cs typeface="Times New Roman" panose="02020603050405020304" pitchFamily="18" charset="0"/>
            </a:endParaRP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υποστηρίζει την οικοδόμηση γνώσης (ιδέες, κατανόηση, παραστάσεις)</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επιτρέπει διερευνήσεις (πρόσβαση και σύγκριση πληροφορίας)</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υποστηρίζει τη μάθηση μέσω πράξης (προσομοίωση)</a:t>
            </a:r>
          </a:p>
          <a:p>
            <a:pPr lvl="1" defTabSz="914400" fontAlgn="base">
              <a:lnSpc>
                <a:spcPct val="80000"/>
              </a:lnSpc>
              <a:spcAft>
                <a:spcPct val="0"/>
              </a:spcAft>
              <a:buClr>
                <a:srgbClr val="FBA313"/>
              </a:buClr>
              <a:buFont typeface="Wingdings" panose="05000000000000000000" pitchFamily="2" charset="2"/>
              <a:buChar char="¨"/>
            </a:pPr>
            <a:r>
              <a:rPr lang="el-GR" altLang="en-US" sz="2800" b="1" dirty="0">
                <a:solidFill>
                  <a:srgbClr val="000000"/>
                </a:solidFill>
                <a:latin typeface="Times New Roman" panose="02020603050405020304" pitchFamily="18" charset="0"/>
                <a:cs typeface="Times New Roman" panose="02020603050405020304" pitchFamily="18" charset="0"/>
              </a:rPr>
              <a:t>να αποτελεί νοητικό συνεργάτη (έκφραση και σύνδεση γνώσεων)</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127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Gamification </a:t>
            </a:r>
          </a:p>
        </p:txBody>
      </p:sp>
      <p:sp>
        <p:nvSpPr>
          <p:cNvPr id="4" name="Footer Placeholder 3"/>
          <p:cNvSpPr>
            <a:spLocks noGrp="1"/>
          </p:cNvSpPr>
          <p:nvPr>
            <p:ph type="ftr" sz="quarter" idx="11"/>
          </p:nvPr>
        </p:nvSpPr>
        <p:spPr>
          <a:xfrm>
            <a:off x="4191000" y="6356350"/>
            <a:ext cx="3736848" cy="365760"/>
          </a:xfrm>
        </p:spPr>
        <p:txBody>
          <a:bodyPr/>
          <a:lstStyle/>
          <a:p>
            <a:r>
              <a:rPr lang="en-US" dirty="0"/>
              <a:t>Nikolaos Pellas- Computer Games/Edutainment</a:t>
            </a:r>
          </a:p>
        </p:txBody>
      </p:sp>
      <p:sp>
        <p:nvSpPr>
          <p:cNvPr id="6" name="Content Placeholder 5"/>
          <p:cNvSpPr>
            <a:spLocks noGrp="1"/>
          </p:cNvSpPr>
          <p:nvPr>
            <p:ph sz="quarter" idx="1"/>
          </p:nvPr>
        </p:nvSpPr>
        <p:spPr/>
        <p:txBody>
          <a:bodyPr>
            <a:normAutofit fontScale="85000" lnSpcReduction="10000"/>
          </a:bodyPr>
          <a:lstStyle/>
          <a:p>
            <a:r>
              <a:rPr lang="el-GR" dirty="0"/>
              <a:t>Παιχνιδιοποίηση </a:t>
            </a:r>
            <a:r>
              <a:rPr lang="en-US" dirty="0"/>
              <a:t>(g</a:t>
            </a:r>
            <a:r>
              <a:rPr lang="el-GR" dirty="0" err="1"/>
              <a:t>amification</a:t>
            </a:r>
            <a:r>
              <a:rPr lang="en-US" dirty="0"/>
              <a:t>)</a:t>
            </a:r>
            <a:r>
              <a:rPr lang="el-GR" dirty="0"/>
              <a:t> ορίζεται ως η </a:t>
            </a:r>
            <a:r>
              <a:rPr lang="el-GR" b="1" dirty="0"/>
              <a:t>αξιοποίηση της σκέψης και μηχανικής ενός παιχνιδιού</a:t>
            </a:r>
            <a:r>
              <a:rPr lang="el-GR" dirty="0"/>
              <a:t>, με σκοπό την εμπλοκή των χρηστών για την επίλυση προβλημάτων. </a:t>
            </a:r>
            <a:endParaRPr lang="en-US" dirty="0"/>
          </a:p>
          <a:p>
            <a:r>
              <a:rPr lang="el-GR" dirty="0"/>
              <a:t>Η έννοια του αυτή αξιοποιεί το νόημα του «παιγνίου», δηλαδή τη διασκέδαση, την συμμετοχικότητα, </a:t>
            </a:r>
            <a:r>
              <a:rPr lang="el-GR" b="1" dirty="0"/>
              <a:t>την πρόκληση του συναγωνισμού και την εφαρμογή/υλοποίηση των στρατηγικών στόχων του </a:t>
            </a:r>
            <a:r>
              <a:rPr lang="el-GR" dirty="0"/>
              <a:t>και κυρίως του μάρκετινγκ, προς τέρψη της εμπλοκής των χρηστών διαφορετικών ηλικιών προς μια ψηφιακή εφαρμογή (</a:t>
            </a:r>
            <a:r>
              <a:rPr lang="el-GR" dirty="0" err="1"/>
              <a:t>Marczewski</a:t>
            </a:r>
            <a:r>
              <a:rPr lang="el-GR" dirty="0"/>
              <a:t>, 2013). </a:t>
            </a:r>
            <a:endParaRPr lang="en-US" dirty="0"/>
          </a:p>
          <a:p>
            <a:r>
              <a:rPr lang="el-GR" dirty="0"/>
              <a:t>Οι κύριοι στόχοι του είναι άσκηση επιρροής τον καταναλωτή, η επαύξηση της εμπειρίας του και η </a:t>
            </a:r>
            <a:r>
              <a:rPr lang="el-GR" dirty="0" err="1"/>
              <a:t>διάδραση</a:t>
            </a:r>
            <a:r>
              <a:rPr lang="el-GR" dirty="0"/>
              <a:t> του με το «</a:t>
            </a:r>
            <a:r>
              <a:rPr lang="el-GR" b="1" dirty="0"/>
              <a:t>ονομασία» (</a:t>
            </a:r>
            <a:r>
              <a:rPr lang="el-GR" b="1" dirty="0" err="1"/>
              <a:t>brand</a:t>
            </a:r>
            <a:r>
              <a:rPr lang="el-GR" b="1" dirty="0"/>
              <a:t>) με διασκεδαστικό τρόπο</a:t>
            </a:r>
            <a:r>
              <a:rPr lang="el-GR" dirty="0"/>
              <a:t>, η συλλογή των προτιμήσεων του ως μέρος μιας διασκέδασης, συναγωνισμού ή διαγωνισμού με ταυτόχρονη μετατροπή του παθητικού κοινού σε ενεργητικό μεταφορέα του μηνύματος. </a:t>
            </a:r>
            <a:endParaRPr lang="en-US" dirty="0"/>
          </a:p>
        </p:txBody>
      </p:sp>
    </p:spTree>
    <p:extLst>
      <p:ext uri="{BB962C8B-B14F-4D97-AF65-F5344CB8AC3E}">
        <p14:creationId xmlns:p14="http://schemas.microsoft.com/office/powerpoint/2010/main" val="2280062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7EA7-5403-4ECD-9C40-70DB6B515ACB}"/>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D62C1C50-89F2-453D-ABCA-9059D68D2CAF}"/>
              </a:ext>
            </a:extLst>
          </p:cNvPr>
          <p:cNvSpPr>
            <a:spLocks noGrp="1"/>
          </p:cNvSpPr>
          <p:nvPr>
            <p:ph type="ftr" sz="quarter" idx="11"/>
          </p:nvPr>
        </p:nvSpPr>
        <p:spPr>
          <a:xfrm>
            <a:off x="3657600" y="6356350"/>
            <a:ext cx="4270248" cy="365760"/>
          </a:xfrm>
        </p:spPr>
        <p:txBody>
          <a:bodyPr/>
          <a:lstStyle/>
          <a:p>
            <a:r>
              <a:rPr lang="en-US" dirty="0"/>
              <a:t>Nikolaos Pellas</a:t>
            </a:r>
            <a:r>
              <a:rPr lang="el-GR" dirty="0"/>
              <a:t>- </a:t>
            </a:r>
            <a:endParaRPr lang="en-US" dirty="0"/>
          </a:p>
          <a:p>
            <a:r>
              <a:rPr lang="el-GR" dirty="0"/>
              <a:t>- </a:t>
            </a:r>
            <a:r>
              <a:rPr lang="en-US" dirty="0" err="1"/>
              <a:t>C.Games</a:t>
            </a:r>
            <a:r>
              <a:rPr lang="en-US" dirty="0"/>
              <a:t>/Edutainment</a:t>
            </a:r>
          </a:p>
        </p:txBody>
      </p:sp>
      <p:pic>
        <p:nvPicPr>
          <p:cNvPr id="8194" name="Picture 2" descr="Σχετική εικόνα">
            <a:extLst>
              <a:ext uri="{FF2B5EF4-FFF2-40B4-BE49-F238E27FC236}">
                <a16:creationId xmlns:a16="http://schemas.microsoft.com/office/drawing/2014/main" id="{DE4D4770-D517-4051-B89A-C8ABB30641D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63036" y="76558"/>
            <a:ext cx="7841376" cy="441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51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Nike+</a:t>
            </a:r>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p:cNvPicPr>
            <a:picLocks noGrp="1" noChangeAspect="1"/>
          </p:cNvPicPr>
          <p:nvPr>
            <p:ph sz="quarter" idx="1"/>
          </p:nvPr>
        </p:nvPicPr>
        <p:blipFill>
          <a:blip r:embed="rId2"/>
          <a:stretch>
            <a:fillRect/>
          </a:stretch>
        </p:blipFill>
        <p:spPr>
          <a:xfrm>
            <a:off x="4408489" y="94642"/>
            <a:ext cx="4125911" cy="6035559"/>
          </a:xfrm>
          <a:prstGeom prst="rect">
            <a:avLst/>
          </a:prstGeom>
        </p:spPr>
      </p:pic>
    </p:spTree>
    <p:extLst>
      <p:ext uri="{BB962C8B-B14F-4D97-AF65-F5344CB8AC3E}">
        <p14:creationId xmlns:p14="http://schemas.microsoft.com/office/powerpoint/2010/main" val="219127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799"/>
            <a:ext cx="10255637" cy="5624465"/>
          </a:xfrm>
        </p:spPr>
        <p:txBody>
          <a:bodyPr>
            <a:normAutofit/>
          </a:bodyPr>
          <a:lstStyle/>
          <a:p>
            <a:pPr marL="0" indent="0">
              <a:buNone/>
            </a:pPr>
            <a:r>
              <a:rPr lang="el-GR" b="1" dirty="0">
                <a:solidFill>
                  <a:schemeClr val="bg1"/>
                </a:solidFill>
                <a:latin typeface="Arial" panose="020B0604020202020204" pitchFamily="34" charset="0"/>
                <a:cs typeface="Arial" panose="020B0604020202020204" pitchFamily="34" charset="0"/>
              </a:rPr>
              <a:t>Εννοιολογικός προσδιορισμός του όρου «Μάθηση Υποστηριζόμενη από Ψηφιακά Ηλεκτρονικά Παιχνίδια»</a:t>
            </a:r>
            <a:endParaRPr lang="en-US" dirty="0">
              <a:solidFill>
                <a:schemeClr val="bg1"/>
              </a:solidFill>
              <a:latin typeface="Arial" panose="020B0604020202020204" pitchFamily="34" charset="0"/>
              <a:cs typeface="Arial" panose="020B0604020202020204" pitchFamily="34" charset="0"/>
            </a:endParaRPr>
          </a:p>
          <a:p>
            <a:pPr algn="just"/>
            <a:r>
              <a:rPr lang="el-GR" dirty="0">
                <a:solidFill>
                  <a:schemeClr val="bg1"/>
                </a:solidFill>
                <a:latin typeface="Arial" panose="020B0604020202020204" pitchFamily="34" charset="0"/>
                <a:cs typeface="Arial" panose="020B0604020202020204" pitchFamily="34" charset="0"/>
              </a:rPr>
              <a:t>Με τον όρο «Μάθηση Υποστηριζόμενη από Ψηφιακά Ηλεκτρονικά Παιχνίδια» (</a:t>
            </a:r>
            <a:r>
              <a:rPr lang="en-US" dirty="0">
                <a:solidFill>
                  <a:schemeClr val="bg1"/>
                </a:solidFill>
                <a:latin typeface="Arial" panose="020B0604020202020204" pitchFamily="34" charset="0"/>
                <a:cs typeface="Arial" panose="020B0604020202020204" pitchFamily="34" charset="0"/>
              </a:rPr>
              <a:t>Digital Game</a:t>
            </a:r>
            <a:r>
              <a:rPr lang="el-GR"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Based Learning</a:t>
            </a:r>
            <a:r>
              <a:rPr lang="el-GR" dirty="0">
                <a:solidFill>
                  <a:schemeClr val="bg1"/>
                </a:solidFill>
                <a:latin typeface="Arial" panose="020B0604020202020204" pitchFamily="34" charset="0"/>
                <a:cs typeface="Arial" panose="020B0604020202020204" pitchFamily="34" charset="0"/>
              </a:rPr>
              <a:t>) περιγράφουμε την προώθηση διαδικασιών μάθησης μέσω της χρησιμοποίησης ηλεκτρονικών παιχνιδιών</a:t>
            </a:r>
            <a:r>
              <a:rPr lang="en-US" dirty="0">
                <a:solidFill>
                  <a:schemeClr val="bg1"/>
                </a:solidFill>
                <a:latin typeface="Arial" panose="020B0604020202020204" pitchFamily="34" charset="0"/>
                <a:cs typeface="Arial" panose="020B0604020202020204" pitchFamily="34" charset="0"/>
              </a:rPr>
              <a:t>.</a:t>
            </a:r>
          </a:p>
          <a:p>
            <a:pPr algn="just"/>
            <a:r>
              <a:rPr lang="el-GR" dirty="0">
                <a:solidFill>
                  <a:schemeClr val="bg1"/>
                </a:solidFill>
                <a:latin typeface="Arial" panose="020B0604020202020204" pitchFamily="34" charset="0"/>
                <a:cs typeface="Arial" panose="020B0604020202020204" pitchFamily="34" charset="0"/>
              </a:rPr>
              <a:t> Οι εν λόγω εφαρμογές, είναι δυνατόν να περιλαμβάνουν εικονικά περιβάλλοντα τρισδιάστατων γραφικών, ικανά να προσφέρουν στους παίκτες-εκπαιδευόμενους τη δυνατότητα εικονικής παρουσίας (</a:t>
            </a:r>
            <a:r>
              <a:rPr lang="en-US" dirty="0">
                <a:solidFill>
                  <a:schemeClr val="bg1"/>
                </a:solidFill>
                <a:latin typeface="Arial" panose="020B0604020202020204" pitchFamily="34" charset="0"/>
                <a:cs typeface="Arial" panose="020B0604020202020204" pitchFamily="34" charset="0"/>
              </a:rPr>
              <a:t>virtual presence</a:t>
            </a:r>
            <a:r>
              <a:rPr lang="el-GR" dirty="0">
                <a:solidFill>
                  <a:schemeClr val="bg1"/>
                </a:solidFill>
                <a:latin typeface="Arial" panose="020B0604020202020204" pitchFamily="34" charset="0"/>
                <a:cs typeface="Arial" panose="020B0604020202020204" pitchFamily="34" charset="0"/>
              </a:rPr>
              <a:t>) σε τρισδιάστατους (3</a:t>
            </a:r>
            <a:r>
              <a:rPr lang="en-US" dirty="0">
                <a:solidFill>
                  <a:schemeClr val="bg1"/>
                </a:solidFill>
                <a:latin typeface="Arial" panose="020B0604020202020204" pitchFamily="34" charset="0"/>
                <a:cs typeface="Arial" panose="020B0604020202020204" pitchFamily="34" charset="0"/>
              </a:rPr>
              <a:t>D</a:t>
            </a:r>
            <a:r>
              <a:rPr lang="el-GR" dirty="0">
                <a:solidFill>
                  <a:schemeClr val="bg1"/>
                </a:solidFill>
                <a:latin typeface="Arial" panose="020B0604020202020204" pitchFamily="34" charset="0"/>
                <a:cs typeface="Arial" panose="020B0604020202020204" pitchFamily="34" charset="0"/>
              </a:rPr>
              <a:t>) εικονικούς κόσμους (</a:t>
            </a:r>
            <a:r>
              <a:rPr lang="en-US" dirty="0">
                <a:solidFill>
                  <a:schemeClr val="bg1"/>
                </a:solidFill>
                <a:latin typeface="Arial" panose="020B0604020202020204" pitchFamily="34" charset="0"/>
                <a:cs typeface="Arial" panose="020B0604020202020204" pitchFamily="34" charset="0"/>
              </a:rPr>
              <a:t>virtual worlds</a:t>
            </a:r>
            <a:r>
              <a:rPr lang="el-GR"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043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Foursquare </a:t>
            </a:r>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9" name="Content Placeholder 8"/>
          <p:cNvPicPr>
            <a:picLocks noGrp="1" noChangeAspect="1"/>
          </p:cNvPicPr>
          <p:nvPr>
            <p:ph sz="quarter" idx="1"/>
          </p:nvPr>
        </p:nvPicPr>
        <p:blipFill>
          <a:blip r:embed="rId2"/>
          <a:stretch>
            <a:fillRect/>
          </a:stretch>
        </p:blipFill>
        <p:spPr>
          <a:xfrm>
            <a:off x="4195272" y="303740"/>
            <a:ext cx="5473503" cy="4937125"/>
          </a:xfrm>
          <a:prstGeom prst="rect">
            <a:avLst/>
          </a:prstGeom>
        </p:spPr>
      </p:pic>
    </p:spTree>
    <p:extLst>
      <p:ext uri="{BB962C8B-B14F-4D97-AF65-F5344CB8AC3E}">
        <p14:creationId xmlns:p14="http://schemas.microsoft.com/office/powerpoint/2010/main" val="883174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Χαρακτηριστικά στοιχεία της «</a:t>
            </a:r>
            <a:r>
              <a:rPr lang="el-GR" dirty="0" err="1"/>
              <a:t>παιχνιδιοποιήσης</a:t>
            </a:r>
            <a:r>
              <a:rPr lang="el-GR" dirty="0"/>
              <a:t>»</a:t>
            </a:r>
            <a:endParaRPr lang="en-US" dirty="0"/>
          </a:p>
        </p:txBody>
      </p:sp>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sp>
        <p:nvSpPr>
          <p:cNvPr id="6" name="Content Placeholder 5"/>
          <p:cNvSpPr>
            <a:spLocks noGrp="1"/>
          </p:cNvSpPr>
          <p:nvPr>
            <p:ph sz="quarter" idx="1"/>
          </p:nvPr>
        </p:nvSpPr>
        <p:spPr/>
        <p:txBody>
          <a:bodyPr>
            <a:normAutofit fontScale="92500" lnSpcReduction="20000"/>
          </a:bodyPr>
          <a:lstStyle/>
          <a:p>
            <a:pPr marL="0" indent="0">
              <a:buNone/>
            </a:pPr>
            <a:r>
              <a:rPr lang="el-GR" dirty="0"/>
              <a:t>Τα βασικά χαρακτηριστικά στοιχεία του </a:t>
            </a:r>
            <a:r>
              <a:rPr lang="el-GR" dirty="0" err="1"/>
              <a:t>Gamification</a:t>
            </a:r>
            <a:r>
              <a:rPr lang="el-GR" dirty="0"/>
              <a:t> προσπαθούν με κάθε τρόπο και στο βαθμό που είναι αυτό εφικτό, να αξιοποιήσουν τις φυσιολογικές επιθυμίες του ατόμου για ανταγωνισμό, ανάδειξη του προσωπικού status κάθε χρήστη, λαμβάνοντας υπόψη και τις ανάγκες του/της για </a:t>
            </a:r>
            <a:r>
              <a:rPr lang="el-GR" dirty="0" err="1"/>
              <a:t>αυτο</a:t>
            </a:r>
            <a:r>
              <a:rPr lang="el-GR" dirty="0"/>
              <a:t>-έκφραση, με στοιχεία αλτρουισμού. Τα χαρακτηριστικά που χρησιμοποιούνται συνήθως είναι: </a:t>
            </a:r>
          </a:p>
          <a:p>
            <a:pPr marL="0" indent="0">
              <a:buNone/>
            </a:pPr>
            <a:r>
              <a:rPr lang="el-GR" dirty="0"/>
              <a:t>•	</a:t>
            </a:r>
            <a:r>
              <a:rPr lang="el-GR" dirty="0" err="1"/>
              <a:t>Immersion</a:t>
            </a:r>
            <a:r>
              <a:rPr lang="el-GR" dirty="0"/>
              <a:t> </a:t>
            </a:r>
            <a:r>
              <a:rPr lang="el-GR" dirty="0" err="1"/>
              <a:t>Reality</a:t>
            </a:r>
            <a:endParaRPr lang="el-GR" dirty="0"/>
          </a:p>
          <a:p>
            <a:pPr marL="0" indent="0">
              <a:buNone/>
            </a:pPr>
            <a:r>
              <a:rPr lang="el-GR" dirty="0"/>
              <a:t>•	</a:t>
            </a:r>
            <a:r>
              <a:rPr lang="el-GR" dirty="0" err="1"/>
              <a:t>Points</a:t>
            </a:r>
            <a:r>
              <a:rPr lang="el-GR" dirty="0"/>
              <a:t> and </a:t>
            </a:r>
            <a:r>
              <a:rPr lang="el-GR" dirty="0" err="1"/>
              <a:t>Levels</a:t>
            </a:r>
            <a:endParaRPr lang="en-US" dirty="0"/>
          </a:p>
          <a:p>
            <a:pPr marL="0" indent="0">
              <a:buNone/>
            </a:pPr>
            <a:r>
              <a:rPr lang="el-GR" dirty="0"/>
              <a:t>•	</a:t>
            </a:r>
            <a:r>
              <a:rPr lang="el-GR" dirty="0" err="1"/>
              <a:t>Challenges</a:t>
            </a:r>
            <a:r>
              <a:rPr lang="el-GR" dirty="0"/>
              <a:t>/</a:t>
            </a:r>
            <a:r>
              <a:rPr lang="el-GR" dirty="0" err="1"/>
              <a:t>Quests</a:t>
            </a:r>
            <a:endParaRPr lang="en-US" dirty="0"/>
          </a:p>
          <a:p>
            <a:pPr marL="0" indent="0">
              <a:buNone/>
            </a:pPr>
            <a:r>
              <a:rPr lang="el-GR" dirty="0"/>
              <a:t>•	</a:t>
            </a:r>
            <a:r>
              <a:rPr lang="el-GR" dirty="0" err="1"/>
              <a:t>Leader</a:t>
            </a:r>
            <a:r>
              <a:rPr lang="el-GR" dirty="0"/>
              <a:t> </a:t>
            </a:r>
            <a:r>
              <a:rPr lang="el-GR" dirty="0" err="1"/>
              <a:t>boards</a:t>
            </a:r>
            <a:r>
              <a:rPr lang="el-GR" dirty="0"/>
              <a:t> – </a:t>
            </a:r>
            <a:r>
              <a:rPr lang="el-GR" dirty="0" err="1"/>
              <a:t>Rankings</a:t>
            </a:r>
            <a:endParaRPr lang="en-US" dirty="0"/>
          </a:p>
          <a:p>
            <a:pPr marL="0" indent="0">
              <a:buNone/>
            </a:pPr>
            <a:r>
              <a:rPr lang="el-GR" dirty="0"/>
              <a:t>•	</a:t>
            </a:r>
            <a:r>
              <a:rPr lang="el-GR" dirty="0" err="1"/>
              <a:t>Virtual</a:t>
            </a:r>
            <a:r>
              <a:rPr lang="el-GR" dirty="0"/>
              <a:t> </a:t>
            </a:r>
            <a:r>
              <a:rPr lang="el-GR" dirty="0" err="1"/>
              <a:t>trends</a:t>
            </a:r>
            <a:endParaRPr lang="en-US" dirty="0"/>
          </a:p>
        </p:txBody>
      </p:sp>
    </p:spTree>
    <p:extLst>
      <p:ext uri="{BB962C8B-B14F-4D97-AF65-F5344CB8AC3E}">
        <p14:creationId xmlns:p14="http://schemas.microsoft.com/office/powerpoint/2010/main" val="603727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471A-C362-4635-9D82-E3C5D4219225}"/>
              </a:ext>
            </a:extLst>
          </p:cNvPr>
          <p:cNvSpPr>
            <a:spLocks noGrp="1"/>
          </p:cNvSpPr>
          <p:nvPr>
            <p:ph type="title"/>
          </p:nvPr>
        </p:nvSpPr>
        <p:spPr/>
        <p:txBody>
          <a:bodyPr>
            <a:normAutofit/>
          </a:bodyPr>
          <a:lstStyle/>
          <a:p>
            <a:pPr algn="ctr"/>
            <a:r>
              <a:rPr lang="el-GR" dirty="0" err="1"/>
              <a:t>Μηχανισμοι</a:t>
            </a:r>
            <a:endParaRPr lang="en-US" dirty="0"/>
          </a:p>
        </p:txBody>
      </p:sp>
      <p:sp>
        <p:nvSpPr>
          <p:cNvPr id="4" name="Footer Placeholder 3">
            <a:extLst>
              <a:ext uri="{FF2B5EF4-FFF2-40B4-BE49-F238E27FC236}">
                <a16:creationId xmlns:a16="http://schemas.microsoft.com/office/drawing/2014/main" id="{30A777BC-3F22-4DD5-AA5A-794E6D2B5EF8}"/>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sp>
        <p:nvSpPr>
          <p:cNvPr id="6" name="Content Placeholder 5">
            <a:extLst>
              <a:ext uri="{FF2B5EF4-FFF2-40B4-BE49-F238E27FC236}">
                <a16:creationId xmlns:a16="http://schemas.microsoft.com/office/drawing/2014/main" id="{530189DE-82E1-4EBF-AA6C-800E78A04F07}"/>
              </a:ext>
            </a:extLst>
          </p:cNvPr>
          <p:cNvSpPr>
            <a:spLocks noGrp="1"/>
          </p:cNvSpPr>
          <p:nvPr>
            <p:ph sz="quarter" idx="1"/>
          </p:nvPr>
        </p:nvSpPr>
        <p:spPr/>
        <p:txBody>
          <a:bodyPr/>
          <a:lstStyle/>
          <a:p>
            <a:r>
              <a:rPr lang="el-GR" dirty="0"/>
              <a:t>Συναγωνισμός</a:t>
            </a:r>
            <a:r>
              <a:rPr lang="en-US" dirty="0"/>
              <a:t> (Competition)</a:t>
            </a:r>
            <a:r>
              <a:rPr lang="el-GR" dirty="0"/>
              <a:t>: Παροχή επιπλέον κινήτρων στο χρήστη για την περαιτέρω πρόοδο του και την ανταπόκρισή του με επιτυχία στις αυξανόμενες απαιτήσεις του συστήματος</a:t>
            </a:r>
          </a:p>
          <a:p>
            <a:r>
              <a:rPr lang="el-GR" dirty="0" err="1"/>
              <a:t>Συνεργατικότητα</a:t>
            </a:r>
            <a:r>
              <a:rPr lang="en-US" dirty="0"/>
              <a:t> (Collaboration)</a:t>
            </a:r>
            <a:r>
              <a:rPr lang="el-GR" dirty="0"/>
              <a:t>: Συχνά, τα συστήματα </a:t>
            </a:r>
            <a:r>
              <a:rPr lang="el-GR" dirty="0" err="1"/>
              <a:t>gamification</a:t>
            </a:r>
            <a:r>
              <a:rPr lang="el-GR" dirty="0"/>
              <a:t> ενσωματώνουν στοιχεία </a:t>
            </a:r>
            <a:r>
              <a:rPr lang="el-GR" dirty="0" err="1"/>
              <a:t>συνεργατικότητας</a:t>
            </a:r>
            <a:r>
              <a:rPr lang="el-GR" dirty="0"/>
              <a:t>. Συγκεκριμένα, τα στοιχεία αυτά αφορούν στην καθοδήγηση των χρηστών για τη δημιουργία ομάδων και τη συνεργασία μεταξύ τους, ώστε να επιτύχουν σαφώς ορισμένους κοινούς στόχους.</a:t>
            </a:r>
            <a:endParaRPr lang="en-US" dirty="0"/>
          </a:p>
        </p:txBody>
      </p:sp>
    </p:spTree>
    <p:extLst>
      <p:ext uri="{BB962C8B-B14F-4D97-AF65-F5344CB8AC3E}">
        <p14:creationId xmlns:p14="http://schemas.microsoft.com/office/powerpoint/2010/main" val="1163075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768B-E7E6-4703-918E-9CF6C19AE2A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200F677-0BED-4256-948F-DB045B3570D1}"/>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sp>
        <p:nvSpPr>
          <p:cNvPr id="6" name="Content Placeholder 5">
            <a:extLst>
              <a:ext uri="{FF2B5EF4-FFF2-40B4-BE49-F238E27FC236}">
                <a16:creationId xmlns:a16="http://schemas.microsoft.com/office/drawing/2014/main" id="{16B4CE6F-BDE1-46F7-8048-B94ED12F5F71}"/>
              </a:ext>
            </a:extLst>
          </p:cNvPr>
          <p:cNvSpPr>
            <a:spLocks noGrp="1"/>
          </p:cNvSpPr>
          <p:nvPr>
            <p:ph sz="quarter" idx="1"/>
          </p:nvPr>
        </p:nvSpPr>
        <p:spPr/>
        <p:txBody>
          <a:bodyPr/>
          <a:lstStyle/>
          <a:p>
            <a:r>
              <a:rPr lang="el-GR" dirty="0"/>
              <a:t>Αφήγηση (</a:t>
            </a:r>
            <a:r>
              <a:rPr lang="el-GR" dirty="0" err="1"/>
              <a:t>storytelling</a:t>
            </a:r>
            <a:r>
              <a:rPr lang="el-GR" dirty="0"/>
              <a:t>): Τα συστήματα </a:t>
            </a:r>
            <a:r>
              <a:rPr lang="el-GR" dirty="0" err="1"/>
              <a:t>gamification</a:t>
            </a:r>
            <a:r>
              <a:rPr lang="el-GR" dirty="0"/>
              <a:t>, προκειμένου να μπορέσουν να διατηρήσουν το ενδιαφέρον των χρηστών, θα πρέπει ενσωματώνουν στοιχεία αφήγησης καθ’ όλη τη διάρκεια του «παιχνιδιού»</a:t>
            </a:r>
          </a:p>
          <a:p>
            <a:r>
              <a:rPr lang="el-GR" dirty="0"/>
              <a:t>Έπαθλα ή διακριτικά (</a:t>
            </a:r>
            <a:r>
              <a:rPr lang="el-GR" dirty="0" err="1"/>
              <a:t>badges</a:t>
            </a:r>
            <a:r>
              <a:rPr lang="el-GR" dirty="0"/>
              <a:t>): Τα διακριτικά είναι μια κλίμακα συλλογής πόντων, που κερδίζεται κάθε φορά που ο χρήστης ολοκληρώνει επιτυχώς μια αποστολή που του ανατίθεται από το σύστημα.</a:t>
            </a:r>
            <a:endParaRPr lang="en-US" dirty="0"/>
          </a:p>
        </p:txBody>
      </p:sp>
    </p:spTree>
    <p:extLst>
      <p:ext uri="{BB962C8B-B14F-4D97-AF65-F5344CB8AC3E}">
        <p14:creationId xmlns:p14="http://schemas.microsoft.com/office/powerpoint/2010/main" val="1838311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205F-1A31-474E-A07E-F872BBA09C00}"/>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4A38859-ED19-44FA-AFE7-37AAAA101CD7}"/>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sp>
        <p:nvSpPr>
          <p:cNvPr id="6" name="Content Placeholder 5">
            <a:extLst>
              <a:ext uri="{FF2B5EF4-FFF2-40B4-BE49-F238E27FC236}">
                <a16:creationId xmlns:a16="http://schemas.microsoft.com/office/drawing/2014/main" id="{66EF6F69-B62C-4CF1-9E86-603828B5AA64}"/>
              </a:ext>
            </a:extLst>
          </p:cNvPr>
          <p:cNvSpPr>
            <a:spLocks noGrp="1"/>
          </p:cNvSpPr>
          <p:nvPr>
            <p:ph sz="quarter" idx="1"/>
          </p:nvPr>
        </p:nvSpPr>
        <p:spPr/>
        <p:txBody>
          <a:bodyPr>
            <a:normAutofit fontScale="92500" lnSpcReduction="10000"/>
          </a:bodyPr>
          <a:lstStyle/>
          <a:p>
            <a:r>
              <a:rPr lang="el-GR" dirty="0"/>
              <a:t>Πίνακες κατάταξης (</a:t>
            </a:r>
            <a:r>
              <a:rPr lang="el-GR" dirty="0" err="1"/>
              <a:t>Leaderboards</a:t>
            </a:r>
            <a:r>
              <a:rPr lang="el-GR" dirty="0"/>
              <a:t>): Τα </a:t>
            </a:r>
            <a:r>
              <a:rPr lang="el-GR" dirty="0" err="1"/>
              <a:t>leaderboards</a:t>
            </a:r>
            <a:r>
              <a:rPr lang="el-GR" dirty="0"/>
              <a:t> επιτρέπουν στους χρήστες να παρακολουθούν την πρόοδο τους σε σχέση με τους υπόλοιπους παίχτες. Συνεπώς, τα </a:t>
            </a:r>
            <a:r>
              <a:rPr lang="el-GR" dirty="0" err="1"/>
              <a:t>leaderboards</a:t>
            </a:r>
            <a:r>
              <a:rPr lang="el-GR" dirty="0"/>
              <a:t> συνεισφέρουν διπλά στο σχεδιασμό συστημάτων </a:t>
            </a:r>
            <a:r>
              <a:rPr lang="el-GR" dirty="0" err="1"/>
              <a:t>gamification</a:t>
            </a:r>
            <a:r>
              <a:rPr lang="el-GR" dirty="0"/>
              <a:t>, καθώς δίνουν τη δυνατότητα στους χρήστες να αξιολογήσουν συγκριτικά την απόδοσή τους, ενώ ταυτόχρονα παρέχουν κίνητρα για την περαιτέρω βελτίωση της και την ενίσχυση της ανταγωνιστικότητάς τους</a:t>
            </a:r>
          </a:p>
          <a:p>
            <a:r>
              <a:rPr lang="el-GR" dirty="0"/>
              <a:t>Επίπεδο (</a:t>
            </a:r>
            <a:r>
              <a:rPr lang="el-GR" dirty="0" err="1"/>
              <a:t>Level</a:t>
            </a:r>
            <a:r>
              <a:rPr lang="el-GR" dirty="0"/>
              <a:t>): Τα επίπεδα είναι ένας ακόμα τρόπος αναγνώρισης της προόδου και απόδοσης ενός χρήστη. Το επίπεδο ενός χρήστη συμβολίζει είτε το βαθμό προσωπικής εξέλιξης και προόδου, είτε τη συγκριτική κατάταξη ενός παίκτη σε σχέση με το σύνολο των παικτών του συστήματος</a:t>
            </a:r>
            <a:endParaRPr lang="en-US" dirty="0"/>
          </a:p>
        </p:txBody>
      </p:sp>
    </p:spTree>
    <p:extLst>
      <p:ext uri="{BB962C8B-B14F-4D97-AF65-F5344CB8AC3E}">
        <p14:creationId xmlns:p14="http://schemas.microsoft.com/office/powerpoint/2010/main" val="360967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80F7-B3EA-4046-9E93-44CEFE42860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5F7ED700-87AB-43F9-A7BB-15519C71D814}"/>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sp>
        <p:nvSpPr>
          <p:cNvPr id="6" name="Content Placeholder 5">
            <a:extLst>
              <a:ext uri="{FF2B5EF4-FFF2-40B4-BE49-F238E27FC236}">
                <a16:creationId xmlns:a16="http://schemas.microsoft.com/office/drawing/2014/main" id="{E774B460-91F5-4EF6-95FF-BB86EC048338}"/>
              </a:ext>
            </a:extLst>
          </p:cNvPr>
          <p:cNvSpPr>
            <a:spLocks noGrp="1"/>
          </p:cNvSpPr>
          <p:nvPr>
            <p:ph sz="quarter" idx="1"/>
          </p:nvPr>
        </p:nvSpPr>
        <p:spPr/>
        <p:txBody>
          <a:bodyPr>
            <a:normAutofit lnSpcReduction="10000"/>
          </a:bodyPr>
          <a:lstStyle/>
          <a:p>
            <a:r>
              <a:rPr lang="el-GR" dirty="0"/>
              <a:t>Προκλήσεις (</a:t>
            </a:r>
            <a:r>
              <a:rPr lang="el-GR" dirty="0" err="1"/>
              <a:t>challenges</a:t>
            </a:r>
            <a:r>
              <a:rPr lang="el-GR" dirty="0"/>
              <a:t>): Αφορούν σε ενέργειες, οι οποίες απαιτούν ιδιαίτερη προσπάθεια από το χρήστη προκειμένου να ολοκληρωθούν επιτυχώς. Στόχος τους είναι η παροχή επιπλέον κινήτρων στο χρήστη για την περαιτέρω πρόοδο του και την ανταπόκρισή του με επιτυχία στις αυξανόμενες απαιτήσεις του συστήματος.</a:t>
            </a:r>
            <a:endParaRPr lang="en-US" dirty="0"/>
          </a:p>
          <a:p>
            <a:r>
              <a:rPr lang="el-GR" dirty="0"/>
              <a:t>Πόντοι ανταμοιβής (βαθμοί): Η ενσωμάτωση δυνατότητας συγκέντρωσης βαθμών/πόντων ανταμοιβής αποτελεί την πλέον διαδεδομένη πρακτική, μιας και χρησιμοποιείται στο 84% των εφαρμογών </a:t>
            </a:r>
            <a:r>
              <a:rPr lang="el-GR" dirty="0" err="1"/>
              <a:t>gamification</a:t>
            </a:r>
            <a:r>
              <a:rPr lang="el-GR" dirty="0"/>
              <a:t>. Οι χρήστες κερδίζουν πόντους ανταμοιβής κάθε φορά που κατορθώνουν να ολοκληρώσουν επιτυχώς μια «αποστολή», η οποία τους δίνεται από το σύστημα.</a:t>
            </a:r>
            <a:endParaRPr lang="en-US" dirty="0"/>
          </a:p>
        </p:txBody>
      </p:sp>
    </p:spTree>
    <p:extLst>
      <p:ext uri="{BB962C8B-B14F-4D97-AF65-F5344CB8AC3E}">
        <p14:creationId xmlns:p14="http://schemas.microsoft.com/office/powerpoint/2010/main" val="3963259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335A-1CA6-4716-BB60-57C113EACEA8}"/>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E6561E5-17EE-474F-ABF8-4472AD63EC2B}"/>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pic>
        <p:nvPicPr>
          <p:cNvPr id="7" name="Content Placeholder 6">
            <a:extLst>
              <a:ext uri="{FF2B5EF4-FFF2-40B4-BE49-F238E27FC236}">
                <a16:creationId xmlns:a16="http://schemas.microsoft.com/office/drawing/2014/main" id="{0EB36118-F834-4D93-995D-492690954553}"/>
              </a:ext>
            </a:extLst>
          </p:cNvPr>
          <p:cNvPicPr>
            <a:picLocks noGrp="1" noChangeAspect="1"/>
          </p:cNvPicPr>
          <p:nvPr>
            <p:ph sz="quarter" idx="1"/>
          </p:nvPr>
        </p:nvPicPr>
        <p:blipFill>
          <a:blip r:embed="rId2">
            <a:duotone>
              <a:prstClr val="black"/>
              <a:schemeClr val="tx2">
                <a:tint val="45000"/>
                <a:satMod val="400000"/>
              </a:schemeClr>
            </a:duotone>
          </a:blip>
          <a:stretch>
            <a:fillRect/>
          </a:stretch>
        </p:blipFill>
        <p:spPr>
          <a:xfrm>
            <a:off x="2172929" y="66210"/>
            <a:ext cx="6609524" cy="4142857"/>
          </a:xfrm>
          <a:prstGeom prst="rect">
            <a:avLst/>
          </a:prstGeom>
        </p:spPr>
      </p:pic>
    </p:spTree>
    <p:extLst>
      <p:ext uri="{BB962C8B-B14F-4D97-AF65-F5344CB8AC3E}">
        <p14:creationId xmlns:p14="http://schemas.microsoft.com/office/powerpoint/2010/main" val="1624843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6E5D-AC32-4A61-88B7-FCE578D6F08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7FF2287-B13D-466F-A73D-1A2CCB5CA331}"/>
              </a:ext>
            </a:extLst>
          </p:cNvPr>
          <p:cNvSpPr>
            <a:spLocks noGrp="1"/>
          </p:cNvSpPr>
          <p:nvPr>
            <p:ph type="ftr" sz="quarter" idx="11"/>
          </p:nvPr>
        </p:nvSpPr>
        <p:spPr/>
        <p:txBody>
          <a:bodyPr/>
          <a:lstStyle/>
          <a:p>
            <a:r>
              <a:rPr lang="en-US" dirty="0"/>
              <a:t>Nikolaos Pellas</a:t>
            </a:r>
            <a:r>
              <a:rPr lang="el-GR" dirty="0"/>
              <a:t> - </a:t>
            </a:r>
            <a:r>
              <a:rPr lang="en-US" dirty="0" err="1"/>
              <a:t>C.Games</a:t>
            </a:r>
            <a:r>
              <a:rPr lang="en-US" dirty="0"/>
              <a:t>/Edutainment</a:t>
            </a:r>
          </a:p>
        </p:txBody>
      </p:sp>
      <p:pic>
        <p:nvPicPr>
          <p:cNvPr id="7" name="Content Placeholder 6">
            <a:extLst>
              <a:ext uri="{FF2B5EF4-FFF2-40B4-BE49-F238E27FC236}">
                <a16:creationId xmlns:a16="http://schemas.microsoft.com/office/drawing/2014/main" id="{C0795510-2814-4C11-A0F9-41119446A310}"/>
              </a:ext>
            </a:extLst>
          </p:cNvPr>
          <p:cNvPicPr>
            <a:picLocks noGrp="1" noChangeAspect="1"/>
          </p:cNvPicPr>
          <p:nvPr>
            <p:ph sz="quarter" idx="1"/>
          </p:nvPr>
        </p:nvPicPr>
        <p:blipFill>
          <a:blip r:embed="rId2">
            <a:duotone>
              <a:prstClr val="black"/>
              <a:schemeClr val="tx2">
                <a:tint val="45000"/>
                <a:satMod val="400000"/>
              </a:schemeClr>
            </a:duotone>
          </a:blip>
          <a:stretch>
            <a:fillRect/>
          </a:stretch>
        </p:blipFill>
        <p:spPr>
          <a:xfrm>
            <a:off x="1873357" y="448922"/>
            <a:ext cx="7752381" cy="3238095"/>
          </a:xfrm>
          <a:prstGeom prst="rect">
            <a:avLst/>
          </a:prstGeom>
        </p:spPr>
      </p:pic>
    </p:spTree>
    <p:extLst>
      <p:ext uri="{BB962C8B-B14F-4D97-AF65-F5344CB8AC3E}">
        <p14:creationId xmlns:p14="http://schemas.microsoft.com/office/powerpoint/2010/main" val="1428409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0" y="6356350"/>
            <a:ext cx="3660648" cy="365760"/>
          </a:xfrm>
        </p:spPr>
        <p:txBody>
          <a:bodyPr/>
          <a:lstStyle/>
          <a:p>
            <a:r>
              <a:rPr lang="en-US" dirty="0"/>
              <a:t>Nikolaos Pellas- Computer Games/Edutainment</a:t>
            </a:r>
          </a:p>
        </p:txBody>
      </p:sp>
      <p:pic>
        <p:nvPicPr>
          <p:cNvPr id="7" name="Content Placeholder 6" descr="http://www.jobinterviewtools.com/blog/wp-content/uploads/2010/01/dreamstimemedium_19473030-300x300.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45393" y="581019"/>
            <a:ext cx="5333220" cy="533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8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041453" cy="5072449"/>
          </a:xfrm>
        </p:spPr>
        <p:txBody>
          <a:bodyPr>
            <a:normAutofit fontScale="92500" lnSpcReduction="10000"/>
          </a:bodyPr>
          <a:lstStyle/>
          <a:p>
            <a:pPr marL="0" indent="0" algn="just">
              <a:buNone/>
            </a:pPr>
            <a:r>
              <a:rPr lang="el-GR" dirty="0">
                <a:solidFill>
                  <a:schemeClr val="bg1"/>
                </a:solidFill>
                <a:latin typeface="Arial" panose="020B0604020202020204" pitchFamily="34" charset="0"/>
                <a:cs typeface="Arial" panose="020B0604020202020204" pitchFamily="34" charset="0"/>
              </a:rPr>
              <a:t>Έκτοτε φυσικά υπήρχαν και αρκετοί ερευνητές, οι οποίοι προσπάθησαν να προσδιορίσουν σαφέστερα τον παραπάνω όρο. Ενδεικτικά αναφέρονται οι εξής: </a:t>
            </a:r>
            <a:endParaRPr lang="en-US" dirty="0">
              <a:solidFill>
                <a:schemeClr val="bg1"/>
              </a:solidFill>
              <a:latin typeface="Arial" panose="020B0604020202020204" pitchFamily="34" charset="0"/>
              <a:cs typeface="Arial" panose="020B0604020202020204" pitchFamily="34" charset="0"/>
            </a:endParaRPr>
          </a:p>
          <a:p>
            <a:pPr algn="just"/>
            <a:r>
              <a:rPr lang="el-GR" dirty="0">
                <a:solidFill>
                  <a:schemeClr val="bg1"/>
                </a:solidFill>
                <a:latin typeface="Arial" panose="020B0604020202020204" pitchFamily="34" charset="0"/>
                <a:cs typeface="Arial" panose="020B0604020202020204" pitchFamily="34" charset="0"/>
              </a:rPr>
              <a:t>α) Ο </a:t>
            </a:r>
            <a:r>
              <a:rPr lang="el-GR" dirty="0" err="1">
                <a:solidFill>
                  <a:schemeClr val="bg1"/>
                </a:solidFill>
                <a:latin typeface="Arial" panose="020B0604020202020204" pitchFamily="34" charset="0"/>
                <a:cs typeface="Arial" panose="020B0604020202020204" pitchFamily="34" charset="0"/>
              </a:rPr>
              <a:t>Prensky</a:t>
            </a:r>
            <a:r>
              <a:rPr lang="el-GR" dirty="0">
                <a:solidFill>
                  <a:schemeClr val="bg1"/>
                </a:solidFill>
                <a:latin typeface="Arial" panose="020B0604020202020204" pitchFamily="34" charset="0"/>
                <a:cs typeface="Arial" panose="020B0604020202020204" pitchFamily="34" charset="0"/>
              </a:rPr>
              <a:t> (2007) ορίζει την «Μάθηση Υποστηριζόμενη από Ψηφιακά Ηλεκτρονικά Παιχνίδια» ως ένα συνδυασμό «</a:t>
            </a:r>
            <a:r>
              <a:rPr lang="el-GR" i="1" dirty="0">
                <a:solidFill>
                  <a:schemeClr val="bg1"/>
                </a:solidFill>
                <a:latin typeface="Arial" panose="020B0604020202020204" pitchFamily="34" charset="0"/>
                <a:cs typeface="Arial" panose="020B0604020202020204" pitchFamily="34" charset="0"/>
              </a:rPr>
              <a:t>ηλεκτρονικών υπολογιστών και ηλεκτρονικών παιχνιδιών (</a:t>
            </a:r>
            <a:r>
              <a:rPr lang="el-GR" i="1" dirty="0" err="1">
                <a:solidFill>
                  <a:schemeClr val="bg1"/>
                </a:solidFill>
                <a:latin typeface="Arial" panose="020B0604020202020204" pitchFamily="34" charset="0"/>
                <a:cs typeface="Arial" panose="020B0604020202020204" pitchFamily="34" charset="0"/>
              </a:rPr>
              <a:t>video</a:t>
            </a:r>
            <a:r>
              <a:rPr lang="el-GR" i="1" dirty="0">
                <a:solidFill>
                  <a:schemeClr val="bg1"/>
                </a:solidFill>
                <a:latin typeface="Arial" panose="020B0604020202020204" pitchFamily="34" charset="0"/>
                <a:cs typeface="Arial" panose="020B0604020202020204" pitchFamily="34" charset="0"/>
              </a:rPr>
              <a:t> </a:t>
            </a:r>
            <a:r>
              <a:rPr lang="el-GR" i="1" dirty="0" err="1">
                <a:solidFill>
                  <a:schemeClr val="bg1"/>
                </a:solidFill>
                <a:latin typeface="Arial" panose="020B0604020202020204" pitchFamily="34" charset="0"/>
                <a:cs typeface="Arial" panose="020B0604020202020204" pitchFamily="34" charset="0"/>
              </a:rPr>
              <a:t>games</a:t>
            </a:r>
            <a:r>
              <a:rPr lang="el-GR" i="1" dirty="0">
                <a:solidFill>
                  <a:schemeClr val="bg1"/>
                </a:solidFill>
                <a:latin typeface="Arial" panose="020B0604020202020204" pitchFamily="34" charset="0"/>
                <a:cs typeface="Arial" panose="020B0604020202020204" pitchFamily="34" charset="0"/>
              </a:rPr>
              <a:t>) με μια μεγάλη ποικιλία εκπαιδευτικού περιεχομένου, </a:t>
            </a:r>
            <a:r>
              <a:rPr lang="el-GR" b="1" i="1" u="sng" dirty="0">
                <a:solidFill>
                  <a:schemeClr val="bg1"/>
                </a:solidFill>
                <a:latin typeface="Arial" panose="020B0604020202020204" pitchFamily="34" charset="0"/>
                <a:cs typeface="Arial" panose="020B0604020202020204" pitchFamily="34" charset="0"/>
              </a:rPr>
              <a:t>επιτυγχάνοντας ως καλό ή καλύτερο αποτέλεσμα</a:t>
            </a:r>
            <a:r>
              <a:rPr lang="el-GR" i="1" dirty="0">
                <a:solidFill>
                  <a:schemeClr val="bg1"/>
                </a:solidFill>
                <a:latin typeface="Arial" panose="020B0604020202020204" pitchFamily="34" charset="0"/>
                <a:cs typeface="Arial" panose="020B0604020202020204" pitchFamily="34" charset="0"/>
              </a:rPr>
              <a:t>, όπως μέσω των παραδοσιακών μεθόδων μάθησης στη διαδικασία»</a:t>
            </a:r>
            <a:r>
              <a:rPr lang="en-US" i="1" dirty="0">
                <a:solidFill>
                  <a:schemeClr val="bg1"/>
                </a:solidFill>
                <a:latin typeface="Arial" panose="020B0604020202020204" pitchFamily="34" charset="0"/>
                <a:cs typeface="Arial" panose="020B0604020202020204" pitchFamily="34" charset="0"/>
              </a:rPr>
              <a:t>.</a:t>
            </a:r>
            <a:r>
              <a:rPr lang="el-GR" dirty="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lgn="just"/>
            <a:r>
              <a:rPr lang="el-GR" dirty="0">
                <a:solidFill>
                  <a:schemeClr val="bg1"/>
                </a:solidFill>
                <a:latin typeface="Arial" panose="020B0604020202020204" pitchFamily="34" charset="0"/>
                <a:cs typeface="Arial" panose="020B0604020202020204" pitchFamily="34" charset="0"/>
              </a:rPr>
              <a:t>β) οι </a:t>
            </a:r>
            <a:r>
              <a:rPr lang="el-GR" dirty="0" err="1">
                <a:solidFill>
                  <a:schemeClr val="bg1"/>
                </a:solidFill>
                <a:latin typeface="Arial" panose="020B0604020202020204" pitchFamily="34" charset="0"/>
                <a:cs typeface="Arial" panose="020B0604020202020204" pitchFamily="34" charset="0"/>
              </a:rPr>
              <a:t>Connolly</a:t>
            </a:r>
            <a:r>
              <a:rPr lang="el-GR"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et al. </a:t>
            </a:r>
            <a:r>
              <a:rPr lang="el-GR" dirty="0">
                <a:solidFill>
                  <a:schemeClr val="bg1"/>
                </a:solidFill>
                <a:latin typeface="Arial" panose="020B0604020202020204" pitchFamily="34" charset="0"/>
                <a:cs typeface="Arial" panose="020B0604020202020204" pitchFamily="34" charset="0"/>
              </a:rPr>
              <a:t>(2007) θεωρούν ότι η Μάθηση Υποστηριζόμενη από Ψηφιακά Ηλεκτρονικά Παιχνίδια γίνεται μέσα από </a:t>
            </a:r>
            <a:r>
              <a:rPr lang="el-GR" i="1" dirty="0">
                <a:solidFill>
                  <a:schemeClr val="bg1"/>
                </a:solidFill>
                <a:latin typeface="Arial" panose="020B0604020202020204" pitchFamily="34" charset="0"/>
                <a:cs typeface="Arial" panose="020B0604020202020204" pitchFamily="34" charset="0"/>
              </a:rPr>
              <a:t>«την χρήση της προσέγγισης ηλεκτρονικών παιχνιδιών που βασίζεται στην παράδοση, την υποστήριξη και την </a:t>
            </a:r>
            <a:r>
              <a:rPr lang="el-GR" b="1" i="1" u="sng" dirty="0">
                <a:solidFill>
                  <a:schemeClr val="bg1"/>
                </a:solidFill>
                <a:latin typeface="Arial" panose="020B0604020202020204" pitchFamily="34" charset="0"/>
                <a:cs typeface="Arial" panose="020B0604020202020204" pitchFamily="34" charset="0"/>
              </a:rPr>
              <a:t>ενίσχυση της διδασκαλίας, μάθησης και της αξιολόγησης</a:t>
            </a:r>
            <a:r>
              <a:rPr lang="el-GR" i="1" dirty="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a:t>
            </a:r>
          </a:p>
          <a:p>
            <a:pPr algn="just"/>
            <a:endParaRPr lang="en-US" i="1" dirty="0">
              <a:solidFill>
                <a:schemeClr val="bg1"/>
              </a:solidFill>
              <a:latin typeface="Arial" panose="020B0604020202020204" pitchFamily="34" charset="0"/>
              <a:cs typeface="Arial" panose="020B0604020202020204" pitchFamily="34" charset="0"/>
            </a:endParaRPr>
          </a:p>
          <a:p>
            <a:pPr algn="just"/>
            <a:r>
              <a:rPr lang="en-US" i="1" dirty="0">
                <a:solidFill>
                  <a:schemeClr val="bg1"/>
                </a:solidFill>
                <a:latin typeface="Arial" panose="020B0604020202020204" pitchFamily="34" charset="0"/>
                <a:cs typeface="Arial" panose="020B0604020202020204" pitchFamily="34" charset="0"/>
              </a:rPr>
              <a:t>Prensky, M. </a:t>
            </a:r>
            <a:r>
              <a:rPr lang="el-GR" i="1" dirty="0">
                <a:solidFill>
                  <a:schemeClr val="bg1"/>
                </a:solidFill>
                <a:latin typeface="Arial" panose="020B0604020202020204" pitchFamily="34" charset="0"/>
                <a:cs typeface="Arial" panose="020B0604020202020204" pitchFamily="34" charset="0"/>
              </a:rPr>
              <a:t>(2007). </a:t>
            </a:r>
            <a:r>
              <a:rPr lang="en-US" i="1" dirty="0">
                <a:solidFill>
                  <a:schemeClr val="bg1"/>
                </a:solidFill>
                <a:latin typeface="Arial" panose="020B0604020202020204" pitchFamily="34" charset="0"/>
                <a:cs typeface="Arial" panose="020B0604020202020204" pitchFamily="34" charset="0"/>
              </a:rPr>
              <a:t>Digital game-based learning. USA: Paragon House.</a:t>
            </a:r>
          </a:p>
          <a:p>
            <a:pPr algn="just"/>
            <a:r>
              <a:rPr lang="en-US" i="1" dirty="0">
                <a:solidFill>
                  <a:schemeClr val="bg1"/>
                </a:solidFill>
                <a:latin typeface="Arial" panose="020B0604020202020204" pitchFamily="34" charset="0"/>
                <a:cs typeface="Arial" panose="020B0604020202020204" pitchFamily="34" charset="0"/>
              </a:rPr>
              <a:t>Connolly, T.M., Stansfield, M.H., &amp; </a:t>
            </a:r>
            <a:r>
              <a:rPr lang="en-US" i="1" dirty="0" err="1">
                <a:solidFill>
                  <a:schemeClr val="bg1"/>
                </a:solidFill>
                <a:latin typeface="Arial" panose="020B0604020202020204" pitchFamily="34" charset="0"/>
                <a:cs typeface="Arial" panose="020B0604020202020204" pitchFamily="34" charset="0"/>
              </a:rPr>
              <a:t>Hainey</a:t>
            </a:r>
            <a:r>
              <a:rPr lang="en-US" i="1" dirty="0">
                <a:solidFill>
                  <a:schemeClr val="bg1"/>
                </a:solidFill>
                <a:latin typeface="Arial" panose="020B0604020202020204" pitchFamily="34" charset="0"/>
                <a:cs typeface="Arial" panose="020B0604020202020204" pitchFamily="34" charset="0"/>
              </a:rPr>
              <a:t>, T. (2007). An application of games-based learning within software engineering. British Journal of Educational Technology. 38(3), 416 – 428. </a:t>
            </a:r>
          </a:p>
          <a:p>
            <a:pPr algn="just"/>
            <a:endParaRPr lang="en-US"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4526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196" y="159782"/>
            <a:ext cx="9989824" cy="6349660"/>
          </a:xfrm>
        </p:spPr>
        <p:txBody>
          <a:bodyPr>
            <a:normAutofit/>
          </a:bodyPr>
          <a:lstStyle/>
          <a:p>
            <a:pPr marL="0" indent="0" algn="ctr">
              <a:buNone/>
            </a:pPr>
            <a:r>
              <a:rPr lang="el-GR" b="1" dirty="0">
                <a:solidFill>
                  <a:schemeClr val="bg1"/>
                </a:solidFill>
                <a:latin typeface="Arial" panose="020B0604020202020204" pitchFamily="34" charset="0"/>
                <a:cs typeface="Arial" panose="020B0604020202020204" pitchFamily="34" charset="0"/>
              </a:rPr>
              <a:t>Οριοθέτηση εκπαιδευτικής συνεισφοράς (γενικό πλαίσιο)</a:t>
            </a:r>
            <a:endParaRPr lang="en-US" dirty="0">
              <a:solidFill>
                <a:schemeClr val="bg1"/>
              </a:solidFill>
              <a:latin typeface="Arial" panose="020B0604020202020204" pitchFamily="34" charset="0"/>
              <a:cs typeface="Arial" panose="020B0604020202020204" pitchFamily="34" charset="0"/>
            </a:endParaRPr>
          </a:p>
          <a:p>
            <a:pPr marL="0" indent="0" algn="just">
              <a:buNone/>
            </a:pPr>
            <a:r>
              <a:rPr lang="el-GR" dirty="0">
                <a:solidFill>
                  <a:schemeClr val="bg1"/>
                </a:solidFill>
                <a:latin typeface="Arial" panose="020B0604020202020204" pitchFamily="34" charset="0"/>
                <a:cs typeface="Arial" panose="020B0604020202020204" pitchFamily="34" charset="0"/>
              </a:rPr>
              <a:t>Ένα ηλεκτρονικό παιχνίδι αποτελεί μια </a:t>
            </a:r>
            <a:r>
              <a:rPr lang="el-GR" b="1" dirty="0">
                <a:solidFill>
                  <a:schemeClr val="bg1"/>
                </a:solidFill>
                <a:latin typeface="Arial" panose="020B0604020202020204" pitchFamily="34" charset="0"/>
                <a:cs typeface="Arial" panose="020B0604020202020204" pitchFamily="34" charset="0"/>
              </a:rPr>
              <a:t>εξομοίωση και μια αφαιρετική εκδοχή </a:t>
            </a:r>
            <a:r>
              <a:rPr lang="el-GR" dirty="0">
                <a:solidFill>
                  <a:schemeClr val="bg1"/>
                </a:solidFill>
                <a:latin typeface="Arial" panose="020B0604020202020204" pitchFamily="34" charset="0"/>
                <a:cs typeface="Arial" panose="020B0604020202020204" pitchFamily="34" charset="0"/>
              </a:rPr>
              <a:t>ενός </a:t>
            </a:r>
            <a:r>
              <a:rPr lang="el-GR" b="1" dirty="0">
                <a:solidFill>
                  <a:schemeClr val="bg1"/>
                </a:solidFill>
                <a:latin typeface="Arial" panose="020B0604020202020204" pitchFamily="34" charset="0"/>
                <a:cs typeface="Arial" panose="020B0604020202020204" pitchFamily="34" charset="0"/>
              </a:rPr>
              <a:t>πραγματικού ή φανταστικού κόσμου </a:t>
            </a:r>
            <a:r>
              <a:rPr lang="el-GR" dirty="0">
                <a:solidFill>
                  <a:schemeClr val="bg1"/>
                </a:solidFill>
                <a:latin typeface="Arial" panose="020B0604020202020204" pitchFamily="34" charset="0"/>
                <a:cs typeface="Arial" panose="020B0604020202020204" pitchFamily="34" charset="0"/>
              </a:rPr>
              <a:t>η οποία έχει καλά </a:t>
            </a:r>
            <a:r>
              <a:rPr lang="el-GR" b="1" dirty="0">
                <a:solidFill>
                  <a:schemeClr val="bg1"/>
                </a:solidFill>
                <a:latin typeface="Arial" panose="020B0604020202020204" pitchFamily="34" charset="0"/>
                <a:cs typeface="Arial" panose="020B0604020202020204" pitchFamily="34" charset="0"/>
              </a:rPr>
              <a:t>ορισμένους κανόνες </a:t>
            </a:r>
            <a:r>
              <a:rPr lang="el-GR" dirty="0">
                <a:solidFill>
                  <a:schemeClr val="bg1"/>
                </a:solidFill>
                <a:latin typeface="Arial" panose="020B0604020202020204" pitchFamily="34" charset="0"/>
                <a:cs typeface="Arial" panose="020B0604020202020204" pitchFamily="34" charset="0"/>
              </a:rPr>
              <a:t>και όρια στα οποία μπορούν οι χρήστες να κινηθούν. </a:t>
            </a:r>
            <a:endParaRPr lang="en-US" dirty="0">
              <a:solidFill>
                <a:schemeClr val="bg1"/>
              </a:solidFill>
              <a:latin typeface="Arial" panose="020B0604020202020204" pitchFamily="34" charset="0"/>
              <a:cs typeface="Arial" panose="020B0604020202020204" pitchFamily="34" charset="0"/>
            </a:endParaRPr>
          </a:p>
          <a:p>
            <a:pPr marL="0" indent="0" algn="just">
              <a:buNone/>
            </a:pPr>
            <a:r>
              <a:rPr lang="el-GR" dirty="0">
                <a:solidFill>
                  <a:schemeClr val="bg1"/>
                </a:solidFill>
                <a:latin typeface="Arial" panose="020B0604020202020204" pitchFamily="34" charset="0"/>
                <a:cs typeface="Arial" panose="020B0604020202020204" pitchFamily="34" charset="0"/>
              </a:rPr>
              <a:t>Τεχνολογικά-λειτουργικά χαρακτηριστικά</a:t>
            </a:r>
            <a:r>
              <a:rPr lang="en-US" dirty="0">
                <a:solidFill>
                  <a:schemeClr val="bg1"/>
                </a:solidFill>
                <a:latin typeface="Arial" panose="020B0604020202020204" pitchFamily="34" charset="0"/>
                <a:cs typeface="Arial" panose="020B0604020202020204" pitchFamily="34" charset="0"/>
              </a:rPr>
              <a:t>:</a:t>
            </a:r>
          </a:p>
          <a:p>
            <a:pPr lvl="0" algn="just"/>
            <a:r>
              <a:rPr lang="el-GR" b="1" dirty="0" err="1">
                <a:solidFill>
                  <a:schemeClr val="bg1"/>
                </a:solidFill>
                <a:latin typeface="Arial" panose="020B0604020202020204" pitchFamily="34" charset="0"/>
                <a:cs typeface="Arial" panose="020B0604020202020204" pitchFamily="34" charset="0"/>
              </a:rPr>
              <a:t>Χωρο</a:t>
            </a:r>
            <a:r>
              <a:rPr lang="el-GR" b="1" dirty="0">
                <a:solidFill>
                  <a:schemeClr val="bg1"/>
                </a:solidFill>
                <a:latin typeface="Arial" panose="020B0604020202020204" pitchFamily="34" charset="0"/>
                <a:cs typeface="Arial" panose="020B0604020202020204" pitchFamily="34" charset="0"/>
              </a:rPr>
              <a:t>-χρονική αναπαράσταση ή/και παραμετροποίηση </a:t>
            </a:r>
            <a:r>
              <a:rPr lang="el-GR" dirty="0">
                <a:solidFill>
                  <a:schemeClr val="bg1"/>
                </a:solidFill>
                <a:latin typeface="Arial" panose="020B0604020202020204" pitchFamily="34" charset="0"/>
                <a:cs typeface="Arial" panose="020B0604020202020204" pitchFamily="34" charset="0"/>
              </a:rPr>
              <a:t>ενός εικονικού κόσμου δυο (</a:t>
            </a:r>
            <a:r>
              <a:rPr lang="en-US" dirty="0">
                <a:solidFill>
                  <a:schemeClr val="bg1"/>
                </a:solidFill>
                <a:latin typeface="Arial" panose="020B0604020202020204" pitchFamily="34" charset="0"/>
                <a:cs typeface="Arial" panose="020B0604020202020204" pitchFamily="34" charset="0"/>
              </a:rPr>
              <a:t>2D</a:t>
            </a:r>
            <a:r>
              <a:rPr lang="el-GR" dirty="0">
                <a:solidFill>
                  <a:schemeClr val="bg1"/>
                </a:solidFill>
                <a:latin typeface="Arial" panose="020B0604020202020204" pitchFamily="34" charset="0"/>
                <a:cs typeface="Arial" panose="020B0604020202020204" pitchFamily="34" charset="0"/>
              </a:rPr>
              <a:t>) ή τριών </a:t>
            </a:r>
            <a:r>
              <a:rPr lang="en-US" dirty="0">
                <a:solidFill>
                  <a:schemeClr val="bg1"/>
                </a:solidFill>
                <a:latin typeface="Arial" panose="020B0604020202020204" pitchFamily="34" charset="0"/>
                <a:cs typeface="Arial" panose="020B0604020202020204" pitchFamily="34" charset="0"/>
              </a:rPr>
              <a:t>(3D) </a:t>
            </a:r>
            <a:r>
              <a:rPr lang="el-GR" dirty="0">
                <a:solidFill>
                  <a:schemeClr val="bg1"/>
                </a:solidFill>
                <a:latin typeface="Arial" panose="020B0604020202020204" pitchFamily="34" charset="0"/>
                <a:cs typeface="Arial" panose="020B0604020202020204" pitchFamily="34" charset="0"/>
              </a:rPr>
              <a:t>διαστάσεων.</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Εξομοίωση πραγματικών ή φανταστικών καταστάσεων</a:t>
            </a:r>
            <a:endParaRPr lang="en-US" b="1" dirty="0">
              <a:solidFill>
                <a:schemeClr val="bg1"/>
              </a:solidFill>
              <a:latin typeface="Arial" panose="020B0604020202020204" pitchFamily="34" charset="0"/>
              <a:cs typeface="Arial" panose="020B0604020202020204" pitchFamily="34" charset="0"/>
            </a:endParaRPr>
          </a:p>
          <a:p>
            <a:pPr lvl="0" algn="just"/>
            <a:r>
              <a:rPr lang="el-GR" dirty="0">
                <a:solidFill>
                  <a:schemeClr val="bg1"/>
                </a:solidFill>
                <a:latin typeface="Arial" panose="020B0604020202020204" pitchFamily="34" charset="0"/>
                <a:cs typeface="Arial" panose="020B0604020202020204" pitchFamily="34" charset="0"/>
              </a:rPr>
              <a:t>Ορισμός συγκεκριμένων </a:t>
            </a:r>
            <a:r>
              <a:rPr lang="el-GR" b="1" dirty="0">
                <a:solidFill>
                  <a:schemeClr val="bg1"/>
                </a:solidFill>
                <a:latin typeface="Arial" panose="020B0604020202020204" pitchFamily="34" charset="0"/>
                <a:cs typeface="Arial" panose="020B0604020202020204" pitchFamily="34" charset="0"/>
              </a:rPr>
              <a:t>κανόνων, δράσεων και ψηφιακών χαρακτήρων </a:t>
            </a:r>
            <a:endParaRPr lang="en-US" b="1"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Αλληλεπίδραση</a:t>
            </a:r>
            <a:r>
              <a:rPr lang="el-GR" dirty="0">
                <a:solidFill>
                  <a:schemeClr val="bg1"/>
                </a:solidFill>
                <a:latin typeface="Arial" panose="020B0604020202020204" pitchFamily="34" charset="0"/>
                <a:cs typeface="Arial" panose="020B0604020202020204" pitchFamily="34" charset="0"/>
              </a:rPr>
              <a:t> μέσα από τη συμμετοχή πολλών ή ενός χρήστη για την μάθηση</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Συμμετοχικότητα πολλών ψηφιακών χαρακτήρων</a:t>
            </a:r>
            <a:endParaRPr lang="en-US" dirty="0">
              <a:solidFill>
                <a:schemeClr val="bg1"/>
              </a:solidFill>
              <a:latin typeface="Arial" panose="020B0604020202020204" pitchFamily="34" charset="0"/>
              <a:cs typeface="Arial" panose="020B0604020202020204" pitchFamily="34" charset="0"/>
            </a:endParaRPr>
          </a:p>
          <a:p>
            <a:pPr lvl="0" algn="just"/>
            <a:r>
              <a:rPr lang="el-GR" dirty="0">
                <a:solidFill>
                  <a:schemeClr val="bg1"/>
                </a:solidFill>
                <a:latin typeface="Arial" panose="020B0604020202020204" pitchFamily="34" charset="0"/>
                <a:cs typeface="Arial" panose="020B0604020202020204" pitchFamily="34" charset="0"/>
              </a:rPr>
              <a:t>Το </a:t>
            </a:r>
            <a:r>
              <a:rPr lang="el-GR" b="1" dirty="0">
                <a:solidFill>
                  <a:schemeClr val="bg1"/>
                </a:solidFill>
                <a:latin typeface="Arial" panose="020B0604020202020204" pitchFamily="34" charset="0"/>
                <a:cs typeface="Arial" panose="020B0604020202020204" pitchFamily="34" charset="0"/>
              </a:rPr>
              <a:t>συνολικό κόστος </a:t>
            </a:r>
            <a:r>
              <a:rPr lang="el-GR" dirty="0">
                <a:solidFill>
                  <a:schemeClr val="bg1"/>
                </a:solidFill>
                <a:latin typeface="Arial" panose="020B0604020202020204" pitchFamily="34" charset="0"/>
                <a:cs typeface="Arial" panose="020B0604020202020204" pitchFamily="34" charset="0"/>
              </a:rPr>
              <a:t>προσομοίωσης ή εξομοίωσης είναι χαμηλότερο.</a:t>
            </a:r>
            <a:endParaRPr lang="en-US" dirty="0">
              <a:solidFill>
                <a:schemeClr val="bg1"/>
              </a:solidFill>
              <a:latin typeface="Arial" panose="020B0604020202020204" pitchFamily="34" charset="0"/>
              <a:cs typeface="Arial" panose="020B0604020202020204" pitchFamily="34" charset="0"/>
            </a:endParaRPr>
          </a:p>
          <a:p>
            <a:pPr lvl="0" algn="just"/>
            <a:r>
              <a:rPr lang="el-GR" b="1" dirty="0">
                <a:solidFill>
                  <a:schemeClr val="bg1"/>
                </a:solidFill>
                <a:latin typeface="Arial" panose="020B0604020202020204" pitchFamily="34" charset="0"/>
                <a:cs typeface="Arial" panose="020B0604020202020204" pitchFamily="34" charset="0"/>
              </a:rPr>
              <a:t>Διαφορετικές προσεγγίσεις </a:t>
            </a:r>
            <a:r>
              <a:rPr lang="el-GR" dirty="0">
                <a:solidFill>
                  <a:schemeClr val="bg1"/>
                </a:solidFill>
                <a:latin typeface="Arial" panose="020B0604020202020204" pitchFamily="34" charset="0"/>
                <a:cs typeface="Arial" panose="020B0604020202020204" pitchFamily="34" charset="0"/>
              </a:rPr>
              <a:t>για την απόκτηση της γνώσης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50371"/>
            <a:ext cx="9951131" cy="6002148"/>
          </a:xfrm>
        </p:spPr>
        <p:txBody>
          <a:bodyPr>
            <a:noAutofit/>
          </a:bodyPr>
          <a:lstStyle/>
          <a:p>
            <a:pPr marL="0" indent="0" algn="just">
              <a:buNone/>
            </a:pPr>
            <a:r>
              <a:rPr lang="el-GR" sz="2400" b="1" dirty="0">
                <a:solidFill>
                  <a:schemeClr val="bg1"/>
                </a:solidFill>
                <a:latin typeface="Arial" panose="020B0604020202020204" pitchFamily="34" charset="0"/>
                <a:cs typeface="Arial" panose="020B0604020202020204" pitchFamily="34" charset="0"/>
              </a:rPr>
              <a:t>Η πρόκληση και δυσκολία των ασκήσεων για την απόκτηση δεξιοτήτων</a:t>
            </a:r>
            <a:endParaRPr lang="en-US" sz="2400" dirty="0">
              <a:solidFill>
                <a:schemeClr val="bg1"/>
              </a:solidFill>
              <a:latin typeface="Arial" panose="020B0604020202020204" pitchFamily="34" charset="0"/>
              <a:cs typeface="Arial" panose="020B0604020202020204" pitchFamily="34" charset="0"/>
            </a:endParaRPr>
          </a:p>
          <a:p>
            <a:pPr lvl="0" algn="just"/>
            <a:r>
              <a:rPr lang="el-GR" sz="2400" dirty="0">
                <a:solidFill>
                  <a:schemeClr val="bg1"/>
                </a:solidFill>
                <a:latin typeface="Arial" panose="020B0604020202020204" pitchFamily="34" charset="0"/>
                <a:cs typeface="Arial" panose="020B0604020202020204" pitchFamily="34" charset="0"/>
              </a:rPr>
              <a:t>Ανάπτυξη ικανοτήτων λύσης προβλημάτων, αναζήτησης και κριτικής σκέψης </a:t>
            </a:r>
          </a:p>
          <a:p>
            <a:pPr lvl="0" algn="just"/>
            <a:r>
              <a:rPr lang="el-GR" sz="2400" dirty="0">
                <a:solidFill>
                  <a:schemeClr val="bg1"/>
                </a:solidFill>
                <a:latin typeface="Arial" panose="020B0604020202020204" pitchFamily="34" charset="0"/>
                <a:cs typeface="Arial" panose="020B0604020202020204" pitchFamily="34" charset="0"/>
              </a:rPr>
              <a:t>Κατανόηση θεωρητικών μοντέλων και αποτελεσμάτων αλληλεπίδρασης μέσα από την ενεργητική εμπλοκή των χρηστών</a:t>
            </a:r>
            <a:endParaRPr lang="en-US" sz="2400" dirty="0">
              <a:solidFill>
                <a:schemeClr val="bg1"/>
              </a:solidFill>
              <a:latin typeface="Arial" panose="020B0604020202020204" pitchFamily="34" charset="0"/>
              <a:cs typeface="Arial" panose="020B0604020202020204" pitchFamily="34" charset="0"/>
            </a:endParaRPr>
          </a:p>
          <a:p>
            <a:pPr lvl="0" algn="just"/>
            <a:r>
              <a:rPr lang="el-GR" sz="2400" dirty="0">
                <a:solidFill>
                  <a:schemeClr val="bg1"/>
                </a:solidFill>
                <a:latin typeface="Arial" panose="020B0604020202020204" pitchFamily="34" charset="0"/>
                <a:cs typeface="Arial" panose="020B0604020202020204" pitchFamily="34" charset="0"/>
              </a:rPr>
              <a:t>Ανάπτυξη της μνήμης, της λογικής σκέψης, της ικανότητας για λύση προβλημάτων </a:t>
            </a:r>
          </a:p>
          <a:p>
            <a:pPr lvl="0" algn="just"/>
            <a:r>
              <a:rPr lang="el-GR" sz="2400" dirty="0">
                <a:solidFill>
                  <a:schemeClr val="bg1"/>
                </a:solidFill>
                <a:latin typeface="Arial" panose="020B0604020202020204" pitchFamily="34" charset="0"/>
                <a:cs typeface="Arial" panose="020B0604020202020204" pitchFamily="34" charset="0"/>
              </a:rPr>
              <a:t>Ανάπτυξη της ικανότητας εξαγωγής συμπερασμάτων </a:t>
            </a:r>
          </a:p>
          <a:p>
            <a:pPr lvl="0" algn="just"/>
            <a:r>
              <a:rPr lang="el-GR" sz="2400" dirty="0">
                <a:solidFill>
                  <a:schemeClr val="bg1"/>
                </a:solidFill>
                <a:latin typeface="Arial" panose="020B0604020202020204" pitchFamily="34" charset="0"/>
                <a:cs typeface="Arial" panose="020B0604020202020204" pitchFamily="34" charset="0"/>
              </a:rPr>
              <a:t>Η μεταφορά της γνώσης</a:t>
            </a:r>
            <a:r>
              <a:rPr lang="en-US" sz="2400" dirty="0">
                <a:solidFill>
                  <a:schemeClr val="bg1"/>
                </a:solidFill>
                <a:latin typeface="Arial" panose="020B0604020202020204" pitchFamily="34" charset="0"/>
                <a:cs typeface="Arial" panose="020B0604020202020204" pitchFamily="34" charset="0"/>
              </a:rPr>
              <a:t>,</a:t>
            </a:r>
            <a:r>
              <a:rPr lang="el-GR" sz="2400" dirty="0">
                <a:solidFill>
                  <a:schemeClr val="bg1"/>
                </a:solidFill>
                <a:latin typeface="Arial" panose="020B0604020202020204" pitchFamily="34" charset="0"/>
                <a:cs typeface="Arial" panose="020B0604020202020204" pitchFamily="34" charset="0"/>
              </a:rPr>
              <a:t> δίνει την δυνατότητα για προσωπική εμπειρία μέσα στα πλαίσια εικονικών κόσμων, η οποία επιτρέπει τη δημιουργία νοητικών μοντέλων</a:t>
            </a:r>
            <a:endParaRPr lang="en-US" sz="2400" dirty="0">
              <a:solidFill>
                <a:schemeClr val="bg1"/>
              </a:solidFill>
              <a:latin typeface="Arial" panose="020B0604020202020204" pitchFamily="34" charset="0"/>
              <a:cs typeface="Arial" panose="020B0604020202020204" pitchFamily="34" charset="0"/>
            </a:endParaRPr>
          </a:p>
          <a:p>
            <a:pPr lvl="0" algn="just"/>
            <a:r>
              <a:rPr lang="el-GR" sz="2400" dirty="0">
                <a:solidFill>
                  <a:schemeClr val="bg1"/>
                </a:solidFill>
                <a:latin typeface="Arial" panose="020B0604020202020204" pitchFamily="34" charset="0"/>
                <a:cs typeface="Arial" panose="020B0604020202020204" pitchFamily="34" charset="0"/>
              </a:rPr>
              <a:t>Ικανότητα αλληλεπίδρασης με το υλικό μάθησης</a:t>
            </a:r>
            <a:endParaRPr lang="en-US" sz="2400" dirty="0">
              <a:solidFill>
                <a:schemeClr val="bg1"/>
              </a:solidFill>
              <a:latin typeface="Arial" panose="020B0604020202020204" pitchFamily="34" charset="0"/>
              <a:cs typeface="Arial" panose="020B0604020202020204" pitchFamily="34" charset="0"/>
            </a:endParaRPr>
          </a:p>
          <a:p>
            <a:pPr lvl="0" algn="just"/>
            <a:r>
              <a:rPr lang="el-GR" sz="2400" dirty="0">
                <a:solidFill>
                  <a:schemeClr val="bg1"/>
                </a:solidFill>
                <a:latin typeface="Arial" panose="020B0604020202020204" pitchFamily="34" charset="0"/>
                <a:cs typeface="Arial" panose="020B0604020202020204" pitchFamily="34" charset="0"/>
              </a:rPr>
              <a:t>Αναπαράσταση και σε συμμετοχή σε ψηφιακά πειράματα</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67355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otalTime>45</TotalTime>
  <Words>7128</Words>
  <Application>Microsoft Office PowerPoint</Application>
  <PresentationFormat>Widescreen</PresentationFormat>
  <Paragraphs>407</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Arial Black</vt:lpstr>
      <vt:lpstr>Calibri</vt:lpstr>
      <vt:lpstr>Century Gothic</vt:lpstr>
      <vt:lpstr>Times New Roman</vt:lpstr>
      <vt:lpstr>Wingdings</vt:lpstr>
      <vt:lpstr>Wingdings 3</vt:lpstr>
      <vt:lpstr>Slice</vt:lpstr>
      <vt:lpstr>PowerPoint Presentation</vt:lpstr>
      <vt:lpstr>Σχεδιασμοσ εκπ. λογισμικου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ΔομΗ των ηλεκτρονικΩν παιχνιδΙΩν </vt:lpstr>
      <vt:lpstr>PowerPoint Presentation</vt:lpstr>
      <vt:lpstr>ΜΗΧΑΝΙΚΗ ΤΟΥ ΠΑΙΧΝΙΔΙΟΥ (Core/Game Mechanics) </vt:lpstr>
      <vt:lpstr>ΒασικΕς κατηγορΙες game mechanics </vt:lpstr>
      <vt:lpstr>PowerPoint Presentation</vt:lpstr>
      <vt:lpstr>PowerPoint Presentation</vt:lpstr>
      <vt:lpstr>PowerPoint Presentation</vt:lpstr>
      <vt:lpstr>gameplay</vt:lpstr>
      <vt:lpstr>τα ειδη Gameplay</vt:lpstr>
      <vt:lpstr>Τα χαρακτηριστικα και οι ιδιοτητες του Playability:  </vt:lpstr>
      <vt:lpstr>PowerPoint Presentation</vt:lpstr>
      <vt:lpstr>Πτυχες του Playability  </vt:lpstr>
      <vt:lpstr>Κατηγοριεσ ψηφιακων παιχνιδιων </vt:lpstr>
      <vt:lpstr>PowerPoint Presentation</vt:lpstr>
      <vt:lpstr>PowerPoint Presentation</vt:lpstr>
      <vt:lpstr>PowerPoint Presentation</vt:lpstr>
      <vt:lpstr>Η θεωρια μαθησης με ηλεκτρονικα παιχνιδια του Gee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«σοβαρο παιχνιδι»  (serious game) </vt:lpstr>
      <vt:lpstr>PowerPoint Presentation</vt:lpstr>
      <vt:lpstr>PowerPoint Presentation</vt:lpstr>
      <vt:lpstr>PowerPoint Presentation</vt:lpstr>
      <vt:lpstr>PowerPoint Presentation</vt:lpstr>
      <vt:lpstr>PowerPoint Presentation</vt:lpstr>
      <vt:lpstr>PowerPoint Presentation</vt:lpstr>
      <vt:lpstr>EnerCities  https://www.youtube.com/watch?v=pfx3IcM8Pyw </vt:lpstr>
      <vt:lpstr>Darfur is Dying and Climate Challenge https://www.youtube.com/watch?v=gehaZkV8034 </vt:lpstr>
      <vt:lpstr>PowerPoint Presentation</vt:lpstr>
      <vt:lpstr>Plantville  http://www.plantengineering.com/media-library/plantville-presented-by-siemens-industry/8f4c19b15c775a55c863a31899d19120.html?tx_ttnews%5Bpointer%5D=1 https://www.youtube.com/watch?v=6oIp9w1r6X0 </vt:lpstr>
      <vt:lpstr>PowerPoint Presentation</vt:lpstr>
      <vt:lpstr>PowerPoint Presentation</vt:lpstr>
      <vt:lpstr>PowerPoint Presentation</vt:lpstr>
      <vt:lpstr>PowerPoint Presentation</vt:lpstr>
      <vt:lpstr>PowerPoint Presentation</vt:lpstr>
      <vt:lpstr>Gamification </vt:lpstr>
      <vt:lpstr>PowerPoint Presentation</vt:lpstr>
      <vt:lpstr>Nike+</vt:lpstr>
      <vt:lpstr>Foursquare </vt:lpstr>
      <vt:lpstr>Χαρακτηριστικά στοιχεία της «παιχνιδιοποιήσης»</vt:lpstr>
      <vt:lpstr>Μηχανισμοι</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Dr. Nikolaos Pellas</cp:lastModifiedBy>
  <cp:revision>10</cp:revision>
  <dcterms:created xsi:type="dcterms:W3CDTF">2020-10-27T14:45:15Z</dcterms:created>
  <dcterms:modified xsi:type="dcterms:W3CDTF">2020-10-28T06:59:10Z</dcterms:modified>
</cp:coreProperties>
</file>