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383" r:id="rId3"/>
    <p:sldId id="384" r:id="rId4"/>
    <p:sldId id="415" r:id="rId5"/>
    <p:sldId id="416" r:id="rId6"/>
    <p:sldId id="417" r:id="rId7"/>
    <p:sldId id="418" r:id="rId8"/>
    <p:sldId id="419" r:id="rId9"/>
    <p:sldId id="420" r:id="rId10"/>
    <p:sldId id="421" r:id="rId11"/>
    <p:sldId id="422" r:id="rId12"/>
    <p:sldId id="423" r:id="rId13"/>
    <p:sldId id="424" r:id="rId14"/>
    <p:sldId id="426" r:id="rId15"/>
    <p:sldId id="428" r:id="rId16"/>
    <p:sldId id="429" r:id="rId17"/>
    <p:sldId id="430" r:id="rId18"/>
    <p:sldId id="431" r:id="rId19"/>
    <p:sldId id="432" r:id="rId20"/>
    <p:sldId id="433" r:id="rId21"/>
    <p:sldId id="434" r:id="rId22"/>
    <p:sldId id="435" r:id="rId23"/>
    <p:sldId id="436" r:id="rId24"/>
    <p:sldId id="437" r:id="rId25"/>
    <p:sldId id="438" r:id="rId26"/>
    <p:sldId id="439" r:id="rId27"/>
    <p:sldId id="440" r:id="rId2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4" autoAdjust="0"/>
    <p:restoredTop sz="94671" autoAdjust="0"/>
  </p:normalViewPr>
  <p:slideViewPr>
    <p:cSldViewPr>
      <p:cViewPr varScale="1">
        <p:scale>
          <a:sx n="69" d="100"/>
          <a:sy n="69" d="100"/>
        </p:scale>
        <p:origin x="143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86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BB5E51-C775-4615-AA11-53BDD44C70E5}" type="datetimeFigureOut">
              <a:rPr lang="el-GR" smtClean="0"/>
              <a:t>27/11/2022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E4EC0D-6167-4C18-A6C0-17BFA0BFF3A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752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4EC0D-6167-4C18-A6C0-17BFA0BFF3AB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272311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4EC0D-6167-4C18-A6C0-17BFA0BFF3AB}" type="slidenum">
              <a:rPr lang="el-GR" smtClean="0"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19984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4EC0D-6167-4C18-A6C0-17BFA0BFF3AB}" type="slidenum">
              <a:rPr lang="el-GR" smtClean="0"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835284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4EC0D-6167-4C18-A6C0-17BFA0BFF3AB}" type="slidenum">
              <a:rPr lang="el-GR" smtClean="0"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738716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4EC0D-6167-4C18-A6C0-17BFA0BFF3AB}" type="slidenum">
              <a:rPr lang="el-GR" smtClean="0"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9433375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4EC0D-6167-4C18-A6C0-17BFA0BFF3AB}" type="slidenum">
              <a:rPr lang="el-GR" smtClean="0"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778091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4EC0D-6167-4C18-A6C0-17BFA0BFF3AB}" type="slidenum">
              <a:rPr lang="el-GR" smtClean="0"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756107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4EC0D-6167-4C18-A6C0-17BFA0BFF3AB}" type="slidenum">
              <a:rPr lang="el-GR" smtClean="0"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6945596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4EC0D-6167-4C18-A6C0-17BFA0BFF3AB}" type="slidenum">
              <a:rPr lang="el-GR" smtClean="0"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3269731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4EC0D-6167-4C18-A6C0-17BFA0BFF3AB}" type="slidenum">
              <a:rPr lang="el-GR" smtClean="0"/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6805545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4EC0D-6167-4C18-A6C0-17BFA0BFF3AB}" type="slidenum">
              <a:rPr lang="el-GR" smtClean="0"/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375173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4EC0D-6167-4C18-A6C0-17BFA0BFF3AB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3893276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4EC0D-6167-4C18-A6C0-17BFA0BFF3AB}" type="slidenum">
              <a:rPr lang="el-GR" smtClean="0"/>
              <a:t>20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0117392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4EC0D-6167-4C18-A6C0-17BFA0BFF3AB}" type="slidenum">
              <a:rPr lang="el-GR" smtClean="0"/>
              <a:t>21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6360508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4EC0D-6167-4C18-A6C0-17BFA0BFF3AB}" type="slidenum">
              <a:rPr lang="el-GR" smtClean="0"/>
              <a:t>22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0722046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4EC0D-6167-4C18-A6C0-17BFA0BFF3AB}" type="slidenum">
              <a:rPr lang="el-GR" smtClean="0"/>
              <a:t>23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0232276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4EC0D-6167-4C18-A6C0-17BFA0BFF3AB}" type="slidenum">
              <a:rPr lang="el-GR" smtClean="0"/>
              <a:t>24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4229132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4EC0D-6167-4C18-A6C0-17BFA0BFF3AB}" type="slidenum">
              <a:rPr lang="el-GR" smtClean="0"/>
              <a:t>25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023294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4EC0D-6167-4C18-A6C0-17BFA0BFF3AB}" type="slidenum">
              <a:rPr lang="el-GR" smtClean="0"/>
              <a:t>26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4342533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4EC0D-6167-4C18-A6C0-17BFA0BFF3AB}" type="slidenum">
              <a:rPr lang="el-GR" smtClean="0"/>
              <a:t>27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771895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4EC0D-6167-4C18-A6C0-17BFA0BFF3AB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103206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4EC0D-6167-4C18-A6C0-17BFA0BFF3AB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43927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4EC0D-6167-4C18-A6C0-17BFA0BFF3AB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730821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4EC0D-6167-4C18-A6C0-17BFA0BFF3AB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660022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4EC0D-6167-4C18-A6C0-17BFA0BFF3AB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458817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4EC0D-6167-4C18-A6C0-17BFA0BFF3AB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686117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4EC0D-6167-4C18-A6C0-17BFA0BFF3AB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374308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D3691-1614-428D-A707-4A5108673B3D}" type="datetimeFigureOut">
              <a:rPr lang="el-GR" smtClean="0"/>
              <a:t>27/11/2022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4023D-D84C-4ABB-93DF-090FC5EC88E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68884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D3691-1614-428D-A707-4A5108673B3D}" type="datetimeFigureOut">
              <a:rPr lang="el-GR" smtClean="0"/>
              <a:t>27/11/2022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4023D-D84C-4ABB-93DF-090FC5EC88E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05886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D3691-1614-428D-A707-4A5108673B3D}" type="datetimeFigureOut">
              <a:rPr lang="el-GR" smtClean="0"/>
              <a:t>27/11/2022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4023D-D84C-4ABB-93DF-090FC5EC88E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44174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D3691-1614-428D-A707-4A5108673B3D}" type="datetimeFigureOut">
              <a:rPr lang="el-GR" smtClean="0"/>
              <a:t>27/11/2022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4023D-D84C-4ABB-93DF-090FC5EC88E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02552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D3691-1614-428D-A707-4A5108673B3D}" type="datetimeFigureOut">
              <a:rPr lang="el-GR" smtClean="0"/>
              <a:t>27/11/2022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4023D-D84C-4ABB-93DF-090FC5EC88E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92803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D3691-1614-428D-A707-4A5108673B3D}" type="datetimeFigureOut">
              <a:rPr lang="el-GR" smtClean="0"/>
              <a:t>27/11/2022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4023D-D84C-4ABB-93DF-090FC5EC88E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87483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D3691-1614-428D-A707-4A5108673B3D}" type="datetimeFigureOut">
              <a:rPr lang="el-GR" smtClean="0"/>
              <a:t>27/11/2022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4023D-D84C-4ABB-93DF-090FC5EC88E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30214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D3691-1614-428D-A707-4A5108673B3D}" type="datetimeFigureOut">
              <a:rPr lang="el-GR" smtClean="0"/>
              <a:t>27/11/2022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4023D-D84C-4ABB-93DF-090FC5EC88E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61543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D3691-1614-428D-A707-4A5108673B3D}" type="datetimeFigureOut">
              <a:rPr lang="el-GR" smtClean="0"/>
              <a:t>27/11/2022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4023D-D84C-4ABB-93DF-090FC5EC88E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36072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D3691-1614-428D-A707-4A5108673B3D}" type="datetimeFigureOut">
              <a:rPr lang="el-GR" smtClean="0"/>
              <a:t>27/11/2022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4023D-D84C-4ABB-93DF-090FC5EC88E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28666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D3691-1614-428D-A707-4A5108673B3D}" type="datetimeFigureOut">
              <a:rPr lang="el-GR" smtClean="0"/>
              <a:t>27/11/2022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4023D-D84C-4ABB-93DF-090FC5EC88E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51445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CD3691-1614-428D-A707-4A5108673B3D}" type="datetimeFigureOut">
              <a:rPr lang="el-GR" smtClean="0"/>
              <a:t>27/11/2022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64023D-D84C-4ABB-93DF-090FC5EC88E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03008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nemertes.lis.upatras.gr/jspui/bitstream/10889/5309/3/Nimertis_Apostolopoulou(math).pdf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899592" y="1340768"/>
            <a:ext cx="7772400" cy="1470025"/>
          </a:xfrm>
        </p:spPr>
        <p:txBody>
          <a:bodyPr>
            <a:normAutofit/>
          </a:bodyPr>
          <a:lstStyle/>
          <a:p>
            <a:r>
              <a:rPr lang="el-GR" b="1" dirty="0" smtClean="0"/>
              <a:t>Εκπαιδευτική </a:t>
            </a:r>
            <a:r>
              <a:rPr lang="el-GR" b="1" dirty="0"/>
              <a:t>Τεχνολογία-Πολυμέσα 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tx2"/>
                </a:solidFill>
              </a:rPr>
              <a:t>Σπύρος Λ. </a:t>
            </a:r>
            <a:r>
              <a:rPr lang="el-GR" dirty="0" err="1" smtClean="0">
                <a:solidFill>
                  <a:schemeClr val="tx2"/>
                </a:solidFill>
              </a:rPr>
              <a:t>Πανέτσος</a:t>
            </a:r>
            <a:endParaRPr lang="el-GR" dirty="0" smtClean="0">
              <a:solidFill>
                <a:schemeClr val="tx2"/>
              </a:solidFill>
            </a:endParaRPr>
          </a:p>
          <a:p>
            <a:r>
              <a:rPr lang="el-GR" dirty="0" smtClean="0">
                <a:solidFill>
                  <a:schemeClr val="tx2"/>
                </a:solidFill>
              </a:rPr>
              <a:t>Καθηγητής ΑΣΠΑΙΤΕ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spanetsos@aspete.gr</a:t>
            </a:r>
            <a:endParaRPr lang="el-GR" dirty="0" smtClean="0">
              <a:solidFill>
                <a:schemeClr val="tx2"/>
              </a:solidFill>
            </a:endParaRPr>
          </a:p>
          <a:p>
            <a:endParaRPr lang="el-GR" dirty="0"/>
          </a:p>
        </p:txBody>
      </p:sp>
      <p:pic>
        <p:nvPicPr>
          <p:cNvPr id="4" name="Εικόνα 3" descr="ΛΟΓΟΤΥΠΟ ΑΣΠΑΙΤΕ ΕΛΛΗΝΙΚΟ copy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1678321" cy="99546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678320" y="0"/>
            <a:ext cx="13095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b="1" dirty="0"/>
              <a:t>Α</a:t>
            </a:r>
            <a:r>
              <a:rPr lang="el-GR" sz="1200" dirty="0"/>
              <a:t>ΝΩΤΑΤΗ </a:t>
            </a:r>
            <a:endParaRPr lang="el-GR" sz="1200" dirty="0" smtClean="0"/>
          </a:p>
          <a:p>
            <a:r>
              <a:rPr lang="el-GR" sz="1200" b="1" dirty="0" smtClean="0"/>
              <a:t>Σ</a:t>
            </a:r>
            <a:r>
              <a:rPr lang="el-GR" sz="1200" dirty="0" smtClean="0"/>
              <a:t>ΧΟΛΗ</a:t>
            </a:r>
          </a:p>
          <a:p>
            <a:r>
              <a:rPr lang="el-GR" sz="1200" b="1" dirty="0" smtClean="0"/>
              <a:t>ΠΑ</a:t>
            </a:r>
            <a:r>
              <a:rPr lang="el-GR" sz="1200" dirty="0" smtClean="0"/>
              <a:t>ΙΔΑΓΩΓΙΚΗΣ &amp;</a:t>
            </a:r>
          </a:p>
          <a:p>
            <a:r>
              <a:rPr lang="el-GR" sz="1200" b="1" dirty="0" smtClean="0"/>
              <a:t>Τ</a:t>
            </a:r>
            <a:r>
              <a:rPr lang="el-GR" sz="1200" dirty="0" smtClean="0"/>
              <a:t>ΕΧΝΟΛΟΓΙΚΗΣ</a:t>
            </a:r>
          </a:p>
          <a:p>
            <a:r>
              <a:rPr lang="el-GR" sz="1200" b="1" dirty="0" smtClean="0"/>
              <a:t>Ε</a:t>
            </a:r>
            <a:r>
              <a:rPr lang="el-GR" sz="1200" dirty="0" smtClean="0"/>
              <a:t>ΚΠΑΙΔΕΥΣΗΣ</a:t>
            </a:r>
            <a:endParaRPr lang="el-GR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-26505" y="995469"/>
            <a:ext cx="1804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/>
              <a:t>ΕΠΠΑΙΚ </a:t>
            </a:r>
            <a:r>
              <a:rPr lang="el-GR" b="1" dirty="0" smtClean="0"/>
              <a:t>ΑΘΗΝΑΣ</a:t>
            </a:r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2638284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2843808" y="-1"/>
            <a:ext cx="6300192" cy="1484786"/>
          </a:xfrm>
        </p:spPr>
        <p:txBody>
          <a:bodyPr>
            <a:noAutofit/>
          </a:bodyPr>
          <a:lstStyle/>
          <a:p>
            <a: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  <a:t>Εκπαιδευτική Τεχνολογία</a:t>
            </a:r>
            <a:b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</a:b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Το Εκπαιδευτικό Λογισμικό</a:t>
            </a:r>
            <a: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(ΕΛ)</a:t>
            </a:r>
            <a: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/>
            </a:r>
            <a:b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</a:br>
            <a:r>
              <a:rPr 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Επιθυμητά Χαρακτηριστικά </a:t>
            </a:r>
          </a:p>
        </p:txBody>
      </p:sp>
      <p:pic>
        <p:nvPicPr>
          <p:cNvPr id="4" name="Εικόνα 3" descr="ΛΟΓΟΤΥΠΟ ΑΣΠΑΙΤΕ ΕΛΛΗΝΙΚΟ copy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1678321" cy="99546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678320" y="0"/>
            <a:ext cx="13095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b="1" dirty="0"/>
              <a:t>Α</a:t>
            </a:r>
            <a:r>
              <a:rPr lang="el-GR" sz="1200" dirty="0"/>
              <a:t>ΝΩΤΑΤΗ </a:t>
            </a:r>
            <a:endParaRPr lang="el-GR" sz="1200" dirty="0" smtClean="0"/>
          </a:p>
          <a:p>
            <a:r>
              <a:rPr lang="el-GR" sz="1200" b="1" dirty="0" smtClean="0"/>
              <a:t>Σ</a:t>
            </a:r>
            <a:r>
              <a:rPr lang="el-GR" sz="1200" dirty="0" smtClean="0"/>
              <a:t>ΧΟΛΗ</a:t>
            </a:r>
          </a:p>
          <a:p>
            <a:r>
              <a:rPr lang="el-GR" sz="1200" b="1" dirty="0" smtClean="0"/>
              <a:t>ΠΑ</a:t>
            </a:r>
            <a:r>
              <a:rPr lang="el-GR" sz="1200" dirty="0" smtClean="0"/>
              <a:t>ΙΔΑΓΩΓΙΚΗΣ &amp;</a:t>
            </a:r>
          </a:p>
          <a:p>
            <a:r>
              <a:rPr lang="el-GR" sz="1200" b="1" dirty="0" smtClean="0"/>
              <a:t>Τ</a:t>
            </a:r>
            <a:r>
              <a:rPr lang="el-GR" sz="1200" dirty="0" smtClean="0"/>
              <a:t>ΕΧΝΟΛΟΓΙΚΗΣ</a:t>
            </a:r>
          </a:p>
          <a:p>
            <a:r>
              <a:rPr lang="el-GR" sz="1200" b="1" dirty="0" smtClean="0"/>
              <a:t>Ε</a:t>
            </a:r>
            <a:r>
              <a:rPr lang="el-GR" sz="1200" dirty="0" smtClean="0"/>
              <a:t>ΚΠΑΙΔΕΥΣΗΣ</a:t>
            </a:r>
            <a:endParaRPr lang="el-GR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-26505" y="995469"/>
            <a:ext cx="1804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/>
              <a:t>ΕΠΠΑΙΚ </a:t>
            </a:r>
            <a:r>
              <a:rPr lang="el-GR" b="1" dirty="0" smtClean="0"/>
              <a:t>ΑΘΗΝΑΣ</a:t>
            </a:r>
            <a:endParaRPr lang="el-GR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987824" y="292494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l-GR" dirty="0"/>
          </a:p>
        </p:txBody>
      </p:sp>
      <p:sp>
        <p:nvSpPr>
          <p:cNvPr id="7" name="Ορθογώνιο 6"/>
          <p:cNvSpPr/>
          <p:nvPr/>
        </p:nvSpPr>
        <p:spPr>
          <a:xfrm>
            <a:off x="251520" y="1772816"/>
            <a:ext cx="8784976" cy="4170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spc="-10" dirty="0">
                <a:solidFill>
                  <a:srgbClr val="FF0000"/>
                </a:solidFill>
                <a:latin typeface="Carlito"/>
                <a:cs typeface="Carlito"/>
              </a:rPr>
              <a:t>Λειτουργία του Λογισμικού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400" spc="-10" dirty="0" err="1" smtClean="0">
                <a:solidFill>
                  <a:srgbClr val="001F5F"/>
                </a:solidFill>
                <a:latin typeface="Carlito"/>
                <a:cs typeface="Carlito"/>
              </a:rPr>
              <a:t>Καταλληλότητα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(</a:t>
            </a:r>
            <a:r>
              <a:rPr lang="el-GR" sz="2400" spc="-10" dirty="0" err="1">
                <a:solidFill>
                  <a:srgbClr val="001F5F"/>
                </a:solidFill>
                <a:latin typeface="Carlito"/>
                <a:cs typeface="Carlito"/>
              </a:rPr>
              <a:t>Suitability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). Κάνει αυτό που θέλω;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Αξιοπιστία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(</a:t>
            </a:r>
            <a:r>
              <a:rPr lang="el-GR" sz="2400" spc="-10" dirty="0" err="1">
                <a:solidFill>
                  <a:srgbClr val="001F5F"/>
                </a:solidFill>
                <a:latin typeface="Carlito"/>
                <a:cs typeface="Carlito"/>
              </a:rPr>
              <a:t>Reliability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). Λειτουργεί χωρίς προβλήματα;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Αποδοτικότητα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( </a:t>
            </a:r>
            <a:r>
              <a:rPr lang="el-GR" sz="2400" spc="-10" dirty="0" err="1">
                <a:solidFill>
                  <a:srgbClr val="001F5F"/>
                </a:solidFill>
                <a:latin typeface="Carlito"/>
                <a:cs typeface="Carlito"/>
              </a:rPr>
              <a:t>Εfficiency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). Είναι ικανοποιητικοί οι χρόνοι απόκρισης;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Χρηστικότητα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(</a:t>
            </a:r>
            <a:r>
              <a:rPr lang="el-GR" sz="2400" spc="-10" dirty="0" err="1">
                <a:solidFill>
                  <a:srgbClr val="001F5F"/>
                </a:solidFill>
                <a:latin typeface="Carlito"/>
                <a:cs typeface="Carlito"/>
              </a:rPr>
              <a:t>Usability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).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Χρησιμοποιείται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εύκολα;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Ασφάλεια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( </a:t>
            </a:r>
            <a:r>
              <a:rPr lang="el-GR" sz="2400" spc="-10" dirty="0" err="1">
                <a:solidFill>
                  <a:srgbClr val="001F5F"/>
                </a:solidFill>
                <a:latin typeface="Carlito"/>
                <a:cs typeface="Carlito"/>
              </a:rPr>
              <a:t>Security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). Προστατεύεται από μη εξουσιοδοτημένους χρήστες;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Συμμόρφωση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(</a:t>
            </a:r>
            <a:r>
              <a:rPr lang="el-GR" sz="2400" spc="-10" dirty="0" err="1">
                <a:solidFill>
                  <a:srgbClr val="001F5F"/>
                </a:solidFill>
                <a:latin typeface="Carlito"/>
                <a:cs typeface="Carlito"/>
              </a:rPr>
              <a:t>Compliance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). Συμμορφώνεται με τους κανονισμούς; </a:t>
            </a:r>
          </a:p>
        </p:txBody>
      </p:sp>
    </p:spTree>
    <p:extLst>
      <p:ext uri="{BB962C8B-B14F-4D97-AF65-F5344CB8AC3E}">
        <p14:creationId xmlns:p14="http://schemas.microsoft.com/office/powerpoint/2010/main" val="48231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2843808" y="-1"/>
            <a:ext cx="6300192" cy="1484786"/>
          </a:xfrm>
        </p:spPr>
        <p:txBody>
          <a:bodyPr>
            <a:noAutofit/>
          </a:bodyPr>
          <a:lstStyle/>
          <a:p>
            <a: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  <a:t>Εκπαιδευτική Τεχνολογία</a:t>
            </a:r>
            <a:b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</a:b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Το Εκπαιδευτικό Λογισμικό</a:t>
            </a:r>
            <a: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(ΕΛ)</a:t>
            </a:r>
            <a: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/>
            </a:r>
            <a:b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</a:br>
            <a:r>
              <a:rPr 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Επιθυμητά Χαρακτηριστικά </a:t>
            </a:r>
          </a:p>
        </p:txBody>
      </p:sp>
      <p:pic>
        <p:nvPicPr>
          <p:cNvPr id="4" name="Εικόνα 3" descr="ΛΟΓΟΤΥΠΟ ΑΣΠΑΙΤΕ ΕΛΛΗΝΙΚΟ copy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1678321" cy="99546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678320" y="0"/>
            <a:ext cx="13095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b="1" dirty="0"/>
              <a:t>Α</a:t>
            </a:r>
            <a:r>
              <a:rPr lang="el-GR" sz="1200" dirty="0"/>
              <a:t>ΝΩΤΑΤΗ </a:t>
            </a:r>
            <a:endParaRPr lang="el-GR" sz="1200" dirty="0" smtClean="0"/>
          </a:p>
          <a:p>
            <a:r>
              <a:rPr lang="el-GR" sz="1200" b="1" dirty="0" smtClean="0"/>
              <a:t>Σ</a:t>
            </a:r>
            <a:r>
              <a:rPr lang="el-GR" sz="1200" dirty="0" smtClean="0"/>
              <a:t>ΧΟΛΗ</a:t>
            </a:r>
          </a:p>
          <a:p>
            <a:r>
              <a:rPr lang="el-GR" sz="1200" b="1" dirty="0" smtClean="0"/>
              <a:t>ΠΑ</a:t>
            </a:r>
            <a:r>
              <a:rPr lang="el-GR" sz="1200" dirty="0" smtClean="0"/>
              <a:t>ΙΔΑΓΩΓΙΚΗΣ &amp;</a:t>
            </a:r>
          </a:p>
          <a:p>
            <a:r>
              <a:rPr lang="el-GR" sz="1200" b="1" dirty="0" smtClean="0"/>
              <a:t>Τ</a:t>
            </a:r>
            <a:r>
              <a:rPr lang="el-GR" sz="1200" dirty="0" smtClean="0"/>
              <a:t>ΕΧΝΟΛΟΓΙΚΗΣ</a:t>
            </a:r>
          </a:p>
          <a:p>
            <a:r>
              <a:rPr lang="el-GR" sz="1200" b="1" dirty="0" smtClean="0"/>
              <a:t>Ε</a:t>
            </a:r>
            <a:r>
              <a:rPr lang="el-GR" sz="1200" dirty="0" smtClean="0"/>
              <a:t>ΚΠΑΙΔΕΥΣΗΣ</a:t>
            </a:r>
            <a:endParaRPr lang="el-GR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-26505" y="995469"/>
            <a:ext cx="1804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/>
              <a:t>ΕΠΠΑΙΚ </a:t>
            </a:r>
            <a:r>
              <a:rPr lang="el-GR" b="1" dirty="0" smtClean="0"/>
              <a:t>ΑΘΗΝΑΣ</a:t>
            </a:r>
            <a:endParaRPr lang="el-GR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987824" y="292494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l-GR" dirty="0"/>
          </a:p>
        </p:txBody>
      </p:sp>
      <p:sp>
        <p:nvSpPr>
          <p:cNvPr id="7" name="Ορθογώνιο 6"/>
          <p:cNvSpPr/>
          <p:nvPr/>
        </p:nvSpPr>
        <p:spPr>
          <a:xfrm>
            <a:off x="251520" y="1772816"/>
            <a:ext cx="8784976" cy="3647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spc="-10" dirty="0" smtClean="0">
                <a:solidFill>
                  <a:srgbClr val="FF0000"/>
                </a:solidFill>
                <a:latin typeface="Carlito"/>
                <a:cs typeface="Carlito"/>
              </a:rPr>
              <a:t>Υποστήριξη </a:t>
            </a:r>
            <a:r>
              <a:rPr lang="el-GR" sz="2400" spc="-10" dirty="0">
                <a:solidFill>
                  <a:srgbClr val="FF0000"/>
                </a:solidFill>
                <a:latin typeface="Carlito"/>
                <a:cs typeface="Carlito"/>
              </a:rPr>
              <a:t>του Λογισμικού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Αναλυτικότητα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( </a:t>
            </a:r>
            <a:r>
              <a:rPr lang="el-GR" sz="2400" spc="-10" dirty="0" err="1">
                <a:solidFill>
                  <a:srgbClr val="001F5F"/>
                </a:solidFill>
                <a:latin typeface="Carlito"/>
                <a:cs typeface="Carlito"/>
              </a:rPr>
              <a:t>Analyzability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).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Διάγνωση ελαττωμάτων χωρίς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μεγάλη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προσπάθεια</a:t>
            </a:r>
            <a:endParaRPr lang="el-GR" sz="2400" spc="-10" dirty="0">
              <a:solidFill>
                <a:srgbClr val="001F5F"/>
              </a:solidFill>
              <a:latin typeface="Carlito"/>
              <a:cs typeface="Carlito"/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Δυνατότητα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αλλαγής (</a:t>
            </a:r>
            <a:r>
              <a:rPr lang="el-GR" sz="2400" spc="-10" dirty="0" err="1">
                <a:solidFill>
                  <a:srgbClr val="001F5F"/>
                </a:solidFill>
                <a:latin typeface="Carlito"/>
                <a:cs typeface="Carlito"/>
              </a:rPr>
              <a:t>Changeability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).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Μικρότερη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δυνατή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προσπάθεια για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ενδεχόμενες αλλαγές που απαιτούνται </a:t>
            </a:r>
            <a:endParaRPr lang="el-GR" sz="2400" spc="-10" dirty="0" smtClean="0">
              <a:solidFill>
                <a:srgbClr val="001F5F"/>
              </a:solidFill>
              <a:latin typeface="Carlito"/>
              <a:cs typeface="Carlito"/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Σταθερότητα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(</a:t>
            </a:r>
            <a:r>
              <a:rPr lang="el-GR" sz="2400" spc="-10" dirty="0" err="1">
                <a:solidFill>
                  <a:srgbClr val="001F5F"/>
                </a:solidFill>
                <a:latin typeface="Carlito"/>
                <a:cs typeface="Carlito"/>
              </a:rPr>
              <a:t>Stability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).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Ελαχιστοποίηση κίνδυνου απρόσμενων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αποτελεσμάτων μετά από τροποποιήσεις </a:t>
            </a:r>
            <a:endParaRPr lang="el-GR" sz="2400" spc="-10" dirty="0" smtClean="0">
              <a:solidFill>
                <a:srgbClr val="001F5F"/>
              </a:solidFill>
              <a:latin typeface="Carlito"/>
              <a:cs typeface="Carlito"/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Δυνατότητα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δοκιμών (</a:t>
            </a:r>
            <a:r>
              <a:rPr lang="el-GR" sz="2400" spc="-10" dirty="0" err="1">
                <a:solidFill>
                  <a:srgbClr val="001F5F"/>
                </a:solidFill>
                <a:latin typeface="Carlito"/>
                <a:cs typeface="Carlito"/>
              </a:rPr>
              <a:t>testability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). Πρέπει να ελέγχεται εύκολα η εγκυρότητά του. </a:t>
            </a:r>
          </a:p>
        </p:txBody>
      </p:sp>
    </p:spTree>
    <p:extLst>
      <p:ext uri="{BB962C8B-B14F-4D97-AF65-F5344CB8AC3E}">
        <p14:creationId xmlns:p14="http://schemas.microsoft.com/office/powerpoint/2010/main" val="2960455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2843808" y="-1"/>
            <a:ext cx="6300192" cy="1484786"/>
          </a:xfrm>
        </p:spPr>
        <p:txBody>
          <a:bodyPr>
            <a:noAutofit/>
          </a:bodyPr>
          <a:lstStyle/>
          <a:p>
            <a: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  <a:t>Εκπαιδευτική Τεχνολογία</a:t>
            </a:r>
            <a:b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</a:b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Το Εκπαιδευτικό Λογισμικό</a:t>
            </a:r>
            <a: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(ΕΛ)</a:t>
            </a:r>
            <a: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/>
            </a:r>
            <a:b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</a:br>
            <a:r>
              <a:rPr 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Επιθυμητά Χαρακτηριστικά </a:t>
            </a:r>
          </a:p>
        </p:txBody>
      </p:sp>
      <p:pic>
        <p:nvPicPr>
          <p:cNvPr id="4" name="Εικόνα 3" descr="ΛΟΓΟΤΥΠΟ ΑΣΠΑΙΤΕ ΕΛΛΗΝΙΚΟ copy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1678321" cy="99546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678320" y="0"/>
            <a:ext cx="13095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b="1" dirty="0"/>
              <a:t>Α</a:t>
            </a:r>
            <a:r>
              <a:rPr lang="el-GR" sz="1200" dirty="0"/>
              <a:t>ΝΩΤΑΤΗ </a:t>
            </a:r>
            <a:endParaRPr lang="el-GR" sz="1200" dirty="0" smtClean="0"/>
          </a:p>
          <a:p>
            <a:r>
              <a:rPr lang="el-GR" sz="1200" b="1" dirty="0" smtClean="0"/>
              <a:t>Σ</a:t>
            </a:r>
            <a:r>
              <a:rPr lang="el-GR" sz="1200" dirty="0" smtClean="0"/>
              <a:t>ΧΟΛΗ</a:t>
            </a:r>
          </a:p>
          <a:p>
            <a:r>
              <a:rPr lang="el-GR" sz="1200" b="1" dirty="0" smtClean="0"/>
              <a:t>ΠΑ</a:t>
            </a:r>
            <a:r>
              <a:rPr lang="el-GR" sz="1200" dirty="0" smtClean="0"/>
              <a:t>ΙΔΑΓΩΓΙΚΗΣ &amp;</a:t>
            </a:r>
          </a:p>
          <a:p>
            <a:r>
              <a:rPr lang="el-GR" sz="1200" b="1" dirty="0" smtClean="0"/>
              <a:t>Τ</a:t>
            </a:r>
            <a:r>
              <a:rPr lang="el-GR" sz="1200" dirty="0" smtClean="0"/>
              <a:t>ΕΧΝΟΛΟΓΙΚΗΣ</a:t>
            </a:r>
          </a:p>
          <a:p>
            <a:r>
              <a:rPr lang="el-GR" sz="1200" b="1" dirty="0" smtClean="0"/>
              <a:t>Ε</a:t>
            </a:r>
            <a:r>
              <a:rPr lang="el-GR" sz="1200" dirty="0" smtClean="0"/>
              <a:t>ΚΠΑΙΔΕΥΣΗΣ</a:t>
            </a:r>
            <a:endParaRPr lang="el-GR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-26505" y="995469"/>
            <a:ext cx="1804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/>
              <a:t>ΕΠΠΑΙΚ </a:t>
            </a:r>
            <a:r>
              <a:rPr lang="el-GR" b="1" dirty="0" smtClean="0"/>
              <a:t>ΑΘΗΝΑΣ</a:t>
            </a:r>
            <a:endParaRPr lang="el-GR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987824" y="292494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l-GR" dirty="0"/>
          </a:p>
        </p:txBody>
      </p:sp>
      <p:sp>
        <p:nvSpPr>
          <p:cNvPr id="7" name="Ορθογώνιο 6"/>
          <p:cNvSpPr/>
          <p:nvPr/>
        </p:nvSpPr>
        <p:spPr>
          <a:xfrm>
            <a:off x="179512" y="1700808"/>
            <a:ext cx="8784976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spc="-10" dirty="0" smtClean="0">
                <a:solidFill>
                  <a:srgbClr val="FF0000"/>
                </a:solidFill>
                <a:latin typeface="Carlito"/>
                <a:cs typeface="Carlito"/>
              </a:rPr>
              <a:t>Συμβατότητα </a:t>
            </a:r>
            <a:r>
              <a:rPr lang="el-GR" sz="2400" spc="-10" dirty="0">
                <a:solidFill>
                  <a:srgbClr val="FF0000"/>
                </a:solidFill>
                <a:latin typeface="Carlito"/>
                <a:cs typeface="Carlito"/>
              </a:rPr>
              <a:t>του Λογισμικού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Δυνατότητα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μεταφοράς (</a:t>
            </a:r>
            <a:r>
              <a:rPr lang="el-GR" sz="2400" spc="-10" dirty="0" err="1">
                <a:solidFill>
                  <a:srgbClr val="001F5F"/>
                </a:solidFill>
                <a:latin typeface="Carlito"/>
                <a:cs typeface="Carlito"/>
              </a:rPr>
              <a:t>Portability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).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Να μπορεί να εγκατασταθεί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σε διαφορετικά εργαστηριακά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περιβάλλοντα</a:t>
            </a:r>
            <a:endParaRPr lang="el-GR" sz="2400" spc="-10" dirty="0">
              <a:solidFill>
                <a:srgbClr val="001F5F"/>
              </a:solidFill>
              <a:latin typeface="Carlito"/>
              <a:cs typeface="Carlito"/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Δ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υνατότητα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Επαναχρησιμοποίησης (</a:t>
            </a:r>
            <a:r>
              <a:rPr lang="el-GR" sz="2400" spc="-10" dirty="0" err="1">
                <a:solidFill>
                  <a:srgbClr val="001F5F"/>
                </a:solidFill>
                <a:latin typeface="Carlito"/>
                <a:cs typeface="Carlito"/>
              </a:rPr>
              <a:t>Reusability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).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Μέρος του λογισμικού να μπορεί να χρησιμοποιηθεί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από άλλη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εφαρμογή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400" spc="-10" dirty="0" err="1" smtClean="0">
                <a:solidFill>
                  <a:srgbClr val="001F5F"/>
                </a:solidFill>
                <a:latin typeface="Carlito"/>
                <a:cs typeface="Carlito"/>
              </a:rPr>
              <a:t>Διαλειτουργικότητα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(</a:t>
            </a:r>
            <a:r>
              <a:rPr lang="el-GR" sz="2400" spc="-10" dirty="0" err="1">
                <a:solidFill>
                  <a:srgbClr val="001F5F"/>
                </a:solidFill>
                <a:latin typeface="Carlito"/>
                <a:cs typeface="Carlito"/>
              </a:rPr>
              <a:t>Interoperability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). Να μπορεί να επικοινωνεί σε επίπεδο ανταλλαγής δεδομένων και με άλλες εφαρμογές (επεξεργαστές κειμένου κ.λπ.). Να ενσωματώνει την δυνατότητα πρόσβασης στον παγκόσμιο ιστό </a:t>
            </a:r>
          </a:p>
        </p:txBody>
      </p:sp>
    </p:spTree>
    <p:extLst>
      <p:ext uri="{BB962C8B-B14F-4D97-AF65-F5344CB8AC3E}">
        <p14:creationId xmlns:p14="http://schemas.microsoft.com/office/powerpoint/2010/main" val="810248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2843808" y="-1"/>
            <a:ext cx="6300192" cy="1990372"/>
          </a:xfrm>
        </p:spPr>
        <p:txBody>
          <a:bodyPr>
            <a:noAutofit/>
          </a:bodyPr>
          <a:lstStyle/>
          <a:p>
            <a: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  <a:t>Εκπαιδευτική Τεχνολογία</a:t>
            </a:r>
            <a:b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</a:b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Το Εκπαιδευτικό Λογισμικό</a:t>
            </a:r>
            <a: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(ΕΛ)</a:t>
            </a:r>
            <a: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/>
            </a:r>
            <a:b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</a:br>
            <a:r>
              <a:rPr 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Προδιαγραφές Αλληλεπίδρασης και Περιβάλλοντος Διεπαφής </a:t>
            </a:r>
            <a:r>
              <a:rPr lang="el-GR" sz="2800" dirty="0"/>
              <a:t/>
            </a:r>
            <a:br>
              <a:rPr lang="el-GR" sz="2800" dirty="0"/>
            </a:br>
            <a:endParaRPr lang="el-GR" sz="28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4" name="Εικόνα 3" descr="ΛΟΓΟΤΥΠΟ ΑΣΠΑΙΤΕ ΕΛΛΗΝΙΚΟ copy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1678321" cy="99546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678320" y="0"/>
            <a:ext cx="13095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b="1" dirty="0"/>
              <a:t>Α</a:t>
            </a:r>
            <a:r>
              <a:rPr lang="el-GR" sz="1200" dirty="0"/>
              <a:t>ΝΩΤΑΤΗ </a:t>
            </a:r>
            <a:endParaRPr lang="el-GR" sz="1200" dirty="0" smtClean="0"/>
          </a:p>
          <a:p>
            <a:r>
              <a:rPr lang="el-GR" sz="1200" b="1" dirty="0" smtClean="0"/>
              <a:t>Σ</a:t>
            </a:r>
            <a:r>
              <a:rPr lang="el-GR" sz="1200" dirty="0" smtClean="0"/>
              <a:t>ΧΟΛΗ</a:t>
            </a:r>
          </a:p>
          <a:p>
            <a:r>
              <a:rPr lang="el-GR" sz="1200" b="1" dirty="0" smtClean="0"/>
              <a:t>ΠΑ</a:t>
            </a:r>
            <a:r>
              <a:rPr lang="el-GR" sz="1200" dirty="0" smtClean="0"/>
              <a:t>ΙΔΑΓΩΓΙΚΗΣ &amp;</a:t>
            </a:r>
          </a:p>
          <a:p>
            <a:r>
              <a:rPr lang="el-GR" sz="1200" b="1" dirty="0" smtClean="0"/>
              <a:t>Τ</a:t>
            </a:r>
            <a:r>
              <a:rPr lang="el-GR" sz="1200" dirty="0" smtClean="0"/>
              <a:t>ΕΧΝΟΛΟΓΙΚΗΣ</a:t>
            </a:r>
          </a:p>
          <a:p>
            <a:r>
              <a:rPr lang="el-GR" sz="1200" b="1" dirty="0" smtClean="0"/>
              <a:t>Ε</a:t>
            </a:r>
            <a:r>
              <a:rPr lang="el-GR" sz="1200" dirty="0" smtClean="0"/>
              <a:t>ΚΠΑΙΔΕΥΣΗΣ</a:t>
            </a:r>
            <a:endParaRPr lang="el-GR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-26505" y="995469"/>
            <a:ext cx="1804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/>
              <a:t>ΕΠΠΑΙΚ </a:t>
            </a:r>
            <a:r>
              <a:rPr lang="el-GR" b="1" dirty="0" smtClean="0"/>
              <a:t>ΑΘΗΝΑΣ</a:t>
            </a:r>
            <a:endParaRPr lang="el-GR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987824" y="292494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l-GR" dirty="0"/>
          </a:p>
        </p:txBody>
      </p:sp>
      <p:sp>
        <p:nvSpPr>
          <p:cNvPr id="7" name="Ορθογώνιο 6"/>
          <p:cNvSpPr/>
          <p:nvPr/>
        </p:nvSpPr>
        <p:spPr>
          <a:xfrm>
            <a:off x="359024" y="1990371"/>
            <a:ext cx="8784976" cy="4170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Γλώσσα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–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Ορολογία 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απλή και κατανοητή. </a:t>
            </a:r>
            <a:endParaRPr lang="el-GR" sz="2400" spc="-10" dirty="0" smtClean="0">
              <a:solidFill>
                <a:srgbClr val="001F5F"/>
              </a:solidFill>
              <a:latin typeface="Carlito"/>
              <a:cs typeface="Carlito"/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Δομή  με σχεδίαση σπονδυλωτή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και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μηνύματα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μετάβασης από ενότητα σε ενότητα σαφή και κατανοητά.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Επίπεδο Αλληλεπίδρασης τουλάχιστον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δύο (2)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επιπέδων </a:t>
            </a:r>
            <a:endParaRPr lang="el-GR" sz="2400" spc="-10" dirty="0">
              <a:solidFill>
                <a:srgbClr val="001F5F"/>
              </a:solidFill>
              <a:latin typeface="Carlito"/>
              <a:cs typeface="Carlito"/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Δυνατότητα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αποθήκευσης –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εκτύπωσης αποτελεσμάτων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και των ασκήσεων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εξάσκησης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.</a:t>
            </a:r>
            <a:endParaRPr lang="el-GR" sz="2400" spc="-10" dirty="0">
              <a:solidFill>
                <a:srgbClr val="001F5F"/>
              </a:solidFill>
              <a:latin typeface="Carlito"/>
              <a:cs typeface="Carlito"/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Δυνατότητα αποθήκευσης από τον καθηγητή νέων ερωτήσεων, ασκήσεων,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σημειώσεων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καθώς και σεναρίων. </a:t>
            </a:r>
            <a:endParaRPr lang="el-GR" sz="2400" spc="-10" dirty="0" smtClean="0">
              <a:solidFill>
                <a:srgbClr val="001F5F"/>
              </a:solidFill>
              <a:latin typeface="Carlito"/>
              <a:cs typeface="Carlito"/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 Βοήθεια, σύστημα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άμεσης βοήθειας, σύστημα χάρτη πλοήγησης, καθώς και λεξικό όρων και ονομασιών. </a:t>
            </a:r>
          </a:p>
        </p:txBody>
      </p:sp>
    </p:spTree>
    <p:extLst>
      <p:ext uri="{BB962C8B-B14F-4D97-AF65-F5344CB8AC3E}">
        <p14:creationId xmlns:p14="http://schemas.microsoft.com/office/powerpoint/2010/main" val="2781331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2843808" y="-2"/>
            <a:ext cx="6300192" cy="1772817"/>
          </a:xfrm>
        </p:spPr>
        <p:txBody>
          <a:bodyPr>
            <a:noAutofit/>
          </a:bodyPr>
          <a:lstStyle/>
          <a:p>
            <a: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  <a:t>Εκπαιδευτική Τεχνολογία</a:t>
            </a:r>
            <a:b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</a:b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Το Εκπαιδευτικό Λογισμικό</a:t>
            </a:r>
            <a: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(ΕΛ)</a:t>
            </a:r>
            <a: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/>
            </a:r>
            <a:b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</a:br>
            <a:r>
              <a:rPr 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&amp; Θεωρίες </a:t>
            </a:r>
            <a:r>
              <a:rPr lang="el-GR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Μάθησης</a:t>
            </a:r>
            <a:endParaRPr lang="el-GR" sz="28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4" name="Εικόνα 3" descr="ΛΟΓΟΤΥΠΟ ΑΣΠΑΙΤΕ ΕΛΛΗΝΙΚΟ copy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1678321" cy="99546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678320" y="0"/>
            <a:ext cx="13095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b="1" dirty="0"/>
              <a:t>Α</a:t>
            </a:r>
            <a:r>
              <a:rPr lang="el-GR" sz="1200" dirty="0"/>
              <a:t>ΝΩΤΑΤΗ </a:t>
            </a:r>
            <a:endParaRPr lang="el-GR" sz="1200" dirty="0" smtClean="0"/>
          </a:p>
          <a:p>
            <a:r>
              <a:rPr lang="el-GR" sz="1200" b="1" dirty="0" smtClean="0"/>
              <a:t>Σ</a:t>
            </a:r>
            <a:r>
              <a:rPr lang="el-GR" sz="1200" dirty="0" smtClean="0"/>
              <a:t>ΧΟΛΗ</a:t>
            </a:r>
          </a:p>
          <a:p>
            <a:r>
              <a:rPr lang="el-GR" sz="1200" b="1" dirty="0" smtClean="0"/>
              <a:t>ΠΑ</a:t>
            </a:r>
            <a:r>
              <a:rPr lang="el-GR" sz="1200" dirty="0" smtClean="0"/>
              <a:t>ΙΔΑΓΩΓΙΚΗΣ &amp;</a:t>
            </a:r>
          </a:p>
          <a:p>
            <a:r>
              <a:rPr lang="el-GR" sz="1200" b="1" dirty="0" smtClean="0"/>
              <a:t>Τ</a:t>
            </a:r>
            <a:r>
              <a:rPr lang="el-GR" sz="1200" dirty="0" smtClean="0"/>
              <a:t>ΕΧΝΟΛΟΓΙΚΗΣ</a:t>
            </a:r>
          </a:p>
          <a:p>
            <a:r>
              <a:rPr lang="el-GR" sz="1200" b="1" dirty="0" smtClean="0"/>
              <a:t>Ε</a:t>
            </a:r>
            <a:r>
              <a:rPr lang="el-GR" sz="1200" dirty="0" smtClean="0"/>
              <a:t>ΚΠΑΙΔΕΥΣΗΣ</a:t>
            </a:r>
            <a:endParaRPr lang="el-GR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-26505" y="995469"/>
            <a:ext cx="1804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/>
              <a:t>ΕΠΠΑΙΚ </a:t>
            </a:r>
            <a:r>
              <a:rPr lang="el-GR" b="1" dirty="0" smtClean="0"/>
              <a:t>ΑΘΗΝΑΣ</a:t>
            </a:r>
            <a:endParaRPr lang="el-GR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987824" y="292494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l-GR" dirty="0"/>
          </a:p>
        </p:txBody>
      </p:sp>
      <p:sp>
        <p:nvSpPr>
          <p:cNvPr id="7" name="Ορθογώνιο 6"/>
          <p:cNvSpPr/>
          <p:nvPr/>
        </p:nvSpPr>
        <p:spPr>
          <a:xfrm>
            <a:off x="359024" y="1772815"/>
            <a:ext cx="8389440" cy="4939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Κατηγοριοποίηση ΕΛ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με άξονα </a:t>
            </a:r>
            <a:endParaRPr lang="el-GR" sz="2400" spc="-10" dirty="0" smtClean="0">
              <a:solidFill>
                <a:srgbClr val="001F5F"/>
              </a:solidFill>
              <a:latin typeface="Carlito"/>
              <a:cs typeface="Carlito"/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τη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διδακτική προσέγγιση που ακολουθεί </a:t>
            </a:r>
            <a:endParaRPr lang="el-GR" sz="2400" spc="-10" dirty="0" smtClean="0">
              <a:solidFill>
                <a:srgbClr val="001F5F"/>
              </a:solidFill>
              <a:latin typeface="Carlito"/>
              <a:cs typeface="Carlito"/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τις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παιδαγωγικές θεωρίες και </a:t>
            </a:r>
            <a:endParaRPr lang="el-GR" sz="2400" spc="-10" dirty="0" smtClean="0">
              <a:solidFill>
                <a:srgbClr val="001F5F"/>
              </a:solidFill>
              <a:latin typeface="Carlito"/>
              <a:cs typeface="Carlito"/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τις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Θεωρίες Μάθησης πάνω στις οποίες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στηρίζεται: </a:t>
            </a:r>
            <a:endParaRPr lang="el-GR" sz="2400" spc="-10" dirty="0">
              <a:solidFill>
                <a:srgbClr val="001F5F"/>
              </a:solidFill>
              <a:latin typeface="Carlito"/>
              <a:cs typeface="Carlito"/>
            </a:endParaRPr>
          </a:p>
          <a:p>
            <a:pPr marL="914400" lvl="1" indent="-457200">
              <a:spcAft>
                <a:spcPts val="600"/>
              </a:spcAft>
              <a:buFont typeface="+mj-lt"/>
              <a:buAutoNum type="arabicPeriod"/>
            </a:pPr>
            <a:r>
              <a:rPr lang="el-GR" sz="2000" spc="-10" dirty="0" smtClean="0">
                <a:solidFill>
                  <a:srgbClr val="FF0000"/>
                </a:solidFill>
                <a:latin typeface="Carlito"/>
                <a:cs typeface="Carlito"/>
              </a:rPr>
              <a:t>Περιβάλλοντα </a:t>
            </a:r>
            <a:r>
              <a:rPr lang="el-GR" sz="2000" spc="-10" dirty="0">
                <a:solidFill>
                  <a:srgbClr val="FF0000"/>
                </a:solidFill>
                <a:latin typeface="Carlito"/>
                <a:cs typeface="Carlito"/>
              </a:rPr>
              <a:t>Καθοδηγούμενης Διδασκαλίας </a:t>
            </a:r>
            <a:r>
              <a:rPr lang="el-GR" sz="2000" spc="-10" dirty="0">
                <a:solidFill>
                  <a:srgbClr val="001F5F"/>
                </a:solidFill>
                <a:latin typeface="Carlito"/>
                <a:cs typeface="Carlito"/>
              </a:rPr>
              <a:t>που στηρίζονται κυρίως στις Θεωρίες Συμπεριφοράς </a:t>
            </a:r>
          </a:p>
          <a:p>
            <a:pPr marL="914400" lvl="1" indent="-457200">
              <a:spcAft>
                <a:spcPts val="600"/>
              </a:spcAft>
              <a:buFont typeface="+mj-lt"/>
              <a:buAutoNum type="arabicPeriod"/>
            </a:pPr>
            <a:r>
              <a:rPr lang="el-GR" sz="2000" spc="-10" dirty="0" smtClean="0">
                <a:solidFill>
                  <a:srgbClr val="FF0000"/>
                </a:solidFill>
                <a:latin typeface="Carlito"/>
                <a:cs typeface="Carlito"/>
              </a:rPr>
              <a:t>Περιβάλλοντα </a:t>
            </a:r>
            <a:r>
              <a:rPr lang="el-GR" sz="2000" spc="-10" dirty="0">
                <a:solidFill>
                  <a:srgbClr val="FF0000"/>
                </a:solidFill>
                <a:latin typeface="Carlito"/>
                <a:cs typeface="Carlito"/>
              </a:rPr>
              <a:t>Μάθησης μέσω (καθοδηγούμενης ή όχι) Ανακάλυψης και Διερεύνησης </a:t>
            </a:r>
            <a:r>
              <a:rPr lang="el-GR" sz="2000" spc="-10" dirty="0">
                <a:solidFill>
                  <a:srgbClr val="001F5F"/>
                </a:solidFill>
                <a:latin typeface="Carlito"/>
                <a:cs typeface="Carlito"/>
              </a:rPr>
              <a:t>που στηρίζονται κυρίως στις Γνωστικές Θεωρίες και στις Θεωρίες Οικοδόμησης της Γνώσης </a:t>
            </a:r>
          </a:p>
          <a:p>
            <a:pPr marL="914400" lvl="1" indent="-457200">
              <a:spcAft>
                <a:spcPts val="600"/>
              </a:spcAft>
              <a:buFont typeface="+mj-lt"/>
              <a:buAutoNum type="arabicPeriod"/>
            </a:pPr>
            <a:r>
              <a:rPr lang="el-GR" sz="2000" spc="-10" dirty="0" smtClean="0">
                <a:solidFill>
                  <a:srgbClr val="FF0000"/>
                </a:solidFill>
                <a:latin typeface="Carlito"/>
                <a:cs typeface="Carlito"/>
              </a:rPr>
              <a:t>Περιβάλλοντα </a:t>
            </a:r>
            <a:r>
              <a:rPr lang="el-GR" sz="2000" spc="-10" dirty="0">
                <a:solidFill>
                  <a:srgbClr val="FF0000"/>
                </a:solidFill>
                <a:latin typeface="Carlito"/>
                <a:cs typeface="Carlito"/>
              </a:rPr>
              <a:t>Έκφρασης, Οικοδόμησης, Επικοινωνίας και Αναζήτησης της Πληροφορίας</a:t>
            </a:r>
            <a:r>
              <a:rPr lang="el-GR" sz="2000" spc="-10" dirty="0">
                <a:solidFill>
                  <a:srgbClr val="001F5F"/>
                </a:solidFill>
                <a:latin typeface="Carlito"/>
                <a:cs typeface="Carlito"/>
              </a:rPr>
              <a:t> που στηρίζονται στις Θεωρίες Οικοδόμησης της </a:t>
            </a:r>
            <a:r>
              <a:rPr lang="el-GR" sz="2000" spc="-10" dirty="0" smtClean="0">
                <a:solidFill>
                  <a:srgbClr val="001F5F"/>
                </a:solidFill>
                <a:latin typeface="Carlito"/>
                <a:cs typeface="Carlito"/>
              </a:rPr>
              <a:t>Γνώσης. </a:t>
            </a:r>
            <a:endParaRPr lang="el-GR" sz="2000" spc="-10" dirty="0">
              <a:solidFill>
                <a:srgbClr val="001F5F"/>
              </a:solidFill>
              <a:latin typeface="Carlito"/>
              <a:cs typeface="Carlito"/>
            </a:endParaRPr>
          </a:p>
          <a:p>
            <a:pPr marL="914400" lvl="1" indent="-457200">
              <a:spcAft>
                <a:spcPts val="600"/>
              </a:spcAft>
              <a:buFont typeface="+mj-lt"/>
              <a:buAutoNum type="arabicPeriod"/>
            </a:pPr>
            <a:endParaRPr lang="el-GR" sz="2400" spc="-10" dirty="0">
              <a:solidFill>
                <a:srgbClr val="001F5F"/>
              </a:solidFill>
              <a:latin typeface="Carlito"/>
              <a:cs typeface="Carlito"/>
            </a:endParaRPr>
          </a:p>
        </p:txBody>
      </p:sp>
    </p:spTree>
    <p:extLst>
      <p:ext uri="{BB962C8B-B14F-4D97-AF65-F5344CB8AC3E}">
        <p14:creationId xmlns:p14="http://schemas.microsoft.com/office/powerpoint/2010/main" val="4286554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2843808" y="-2"/>
            <a:ext cx="6300192" cy="1772817"/>
          </a:xfrm>
        </p:spPr>
        <p:txBody>
          <a:bodyPr>
            <a:noAutofit/>
          </a:bodyPr>
          <a:lstStyle/>
          <a:p>
            <a: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  <a:t>Εκπαιδευτική Τεχνολογία</a:t>
            </a:r>
            <a:b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</a:b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Το Εκπαιδευτικό Λογισμικό</a:t>
            </a:r>
            <a: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(ΕΛ)</a:t>
            </a:r>
            <a: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/>
            </a:r>
            <a:b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</a:br>
            <a:r>
              <a:rPr lang="el-GR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Περιβάλλοντα Καθοδηγούμενης Διδασκαλίας </a:t>
            </a:r>
            <a:endParaRPr lang="el-GR" sz="28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4" name="Εικόνα 3" descr="ΛΟΓΟΤΥΠΟ ΑΣΠΑΙΤΕ ΕΛΛΗΝΙΚΟ copy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1678321" cy="99546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678320" y="0"/>
            <a:ext cx="13095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b="1" dirty="0"/>
              <a:t>Α</a:t>
            </a:r>
            <a:r>
              <a:rPr lang="el-GR" sz="1200" dirty="0"/>
              <a:t>ΝΩΤΑΤΗ </a:t>
            </a:r>
            <a:endParaRPr lang="el-GR" sz="1200" dirty="0" smtClean="0"/>
          </a:p>
          <a:p>
            <a:r>
              <a:rPr lang="el-GR" sz="1200" b="1" dirty="0" smtClean="0"/>
              <a:t>Σ</a:t>
            </a:r>
            <a:r>
              <a:rPr lang="el-GR" sz="1200" dirty="0" smtClean="0"/>
              <a:t>ΧΟΛΗ</a:t>
            </a:r>
          </a:p>
          <a:p>
            <a:r>
              <a:rPr lang="el-GR" sz="1200" b="1" dirty="0" smtClean="0"/>
              <a:t>ΠΑ</a:t>
            </a:r>
            <a:r>
              <a:rPr lang="el-GR" sz="1200" dirty="0" smtClean="0"/>
              <a:t>ΙΔΑΓΩΓΙΚΗΣ &amp;</a:t>
            </a:r>
          </a:p>
          <a:p>
            <a:r>
              <a:rPr lang="el-GR" sz="1200" b="1" dirty="0" smtClean="0"/>
              <a:t>Τ</a:t>
            </a:r>
            <a:r>
              <a:rPr lang="el-GR" sz="1200" dirty="0" smtClean="0"/>
              <a:t>ΕΧΝΟΛΟΓΙΚΗΣ</a:t>
            </a:r>
          </a:p>
          <a:p>
            <a:r>
              <a:rPr lang="el-GR" sz="1200" b="1" dirty="0" smtClean="0"/>
              <a:t>Ε</a:t>
            </a:r>
            <a:r>
              <a:rPr lang="el-GR" sz="1200" dirty="0" smtClean="0"/>
              <a:t>ΚΠΑΙΔΕΥΣΗΣ</a:t>
            </a:r>
            <a:endParaRPr lang="el-GR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-26505" y="995469"/>
            <a:ext cx="1804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/>
              <a:t>ΕΠΠΑΙΚ </a:t>
            </a:r>
            <a:r>
              <a:rPr lang="el-GR" b="1" dirty="0" smtClean="0"/>
              <a:t>ΑΘΗΝΑΣ</a:t>
            </a:r>
            <a:endParaRPr lang="el-GR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987824" y="292494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l-GR" dirty="0"/>
          </a:p>
        </p:txBody>
      </p:sp>
      <p:sp>
        <p:nvSpPr>
          <p:cNvPr id="7" name="Ορθογώνιο 6"/>
          <p:cNvSpPr/>
          <p:nvPr/>
        </p:nvSpPr>
        <p:spPr>
          <a:xfrm>
            <a:off x="323528" y="1987458"/>
            <a:ext cx="8820472" cy="43242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Στα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συστήματα διδασκαλίας με τη βοήθεια υπολογιστή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χρησιμοποιείται </a:t>
            </a:r>
            <a:r>
              <a:rPr lang="el-GR" sz="2400" spc="-10" dirty="0" smtClean="0">
                <a:solidFill>
                  <a:srgbClr val="FF0000"/>
                </a:solidFill>
                <a:latin typeface="Carlito"/>
                <a:cs typeface="Carlito"/>
              </a:rPr>
              <a:t>η </a:t>
            </a:r>
            <a:r>
              <a:rPr lang="el-GR" sz="2400" spc="-10" dirty="0">
                <a:solidFill>
                  <a:srgbClr val="FF0000"/>
                </a:solidFill>
                <a:latin typeface="Carlito"/>
                <a:cs typeface="Carlito"/>
              </a:rPr>
              <a:t>λογική της θετικής ενίσχυσης </a:t>
            </a:r>
            <a:r>
              <a:rPr lang="el-GR" sz="2400" spc="-10" dirty="0" smtClean="0">
                <a:solidFill>
                  <a:srgbClr val="FF0000"/>
                </a:solidFill>
                <a:latin typeface="Carlito"/>
                <a:cs typeface="Carlito"/>
              </a:rPr>
              <a:t>και </a:t>
            </a:r>
            <a:r>
              <a:rPr lang="el-GR" sz="2400" spc="-10" dirty="0">
                <a:solidFill>
                  <a:srgbClr val="FF0000"/>
                </a:solidFill>
                <a:latin typeface="Carlito"/>
                <a:cs typeface="Carlito"/>
              </a:rPr>
              <a:t>ακολουθείται </a:t>
            </a:r>
            <a:r>
              <a:rPr lang="el-GR" sz="2400" spc="-10" dirty="0" smtClean="0">
                <a:solidFill>
                  <a:srgbClr val="FF0000"/>
                </a:solidFill>
                <a:latin typeface="Carlito"/>
                <a:cs typeface="Carlito"/>
              </a:rPr>
              <a:t>γραμμική πορεία </a:t>
            </a:r>
            <a:r>
              <a:rPr lang="el-GR" sz="2400" spc="-10" dirty="0">
                <a:solidFill>
                  <a:srgbClr val="FF0000"/>
                </a:solidFill>
                <a:latin typeface="Carlito"/>
                <a:cs typeface="Carlito"/>
              </a:rPr>
              <a:t>κλιμακούμενης δυσκολίας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.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Χωρίζονται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σε: </a:t>
            </a:r>
            <a:endParaRPr lang="el-GR" sz="2400" spc="-10" dirty="0">
              <a:solidFill>
                <a:srgbClr val="001F5F"/>
              </a:solidFill>
              <a:latin typeface="Carlito"/>
              <a:cs typeface="Carlito"/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συστήματα εξάσκησης και πρακτικής (</a:t>
            </a:r>
            <a:r>
              <a:rPr lang="el-GR" sz="2400" spc="-10" dirty="0" err="1">
                <a:solidFill>
                  <a:srgbClr val="001F5F"/>
                </a:solidFill>
                <a:latin typeface="Carlito"/>
                <a:cs typeface="Carlito"/>
              </a:rPr>
              <a:t>drill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 &amp; </a:t>
            </a:r>
            <a:r>
              <a:rPr lang="el-GR" sz="2400" spc="-10" dirty="0" err="1">
                <a:solidFill>
                  <a:srgbClr val="001F5F"/>
                </a:solidFill>
                <a:latin typeface="Carlito"/>
                <a:cs typeface="Carlito"/>
              </a:rPr>
              <a:t>practice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)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συστήματα καθοδήγησης (</a:t>
            </a:r>
            <a:r>
              <a:rPr lang="en-US" sz="2400" spc="-10" dirty="0">
                <a:solidFill>
                  <a:srgbClr val="001F5F"/>
                </a:solidFill>
                <a:latin typeface="Carlito"/>
                <a:cs typeface="Carlito"/>
              </a:rPr>
              <a:t>tutorials)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διαλογικές ιστορίες και παραμύθια πολυμέσων. </a:t>
            </a:r>
          </a:p>
          <a:p>
            <a:pPr>
              <a:spcAft>
                <a:spcPts val="600"/>
              </a:spcAft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Ο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κάθε μαθητής μπορεί να ακολουθεί το δικό του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ρυθμό.</a:t>
            </a:r>
          </a:p>
          <a:p>
            <a:pPr>
              <a:spcAft>
                <a:spcPts val="600"/>
              </a:spcAft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Μικρή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δυνατότητα προσαρμογής στις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γνώσεις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κάθε μαθητή. </a:t>
            </a:r>
            <a:endParaRPr lang="el-GR" sz="2400" spc="-10" dirty="0" smtClean="0">
              <a:solidFill>
                <a:srgbClr val="001F5F"/>
              </a:solidFill>
              <a:latin typeface="Carlito"/>
              <a:cs typeface="Carlito"/>
            </a:endParaRPr>
          </a:p>
          <a:p>
            <a:pPr>
              <a:spcAft>
                <a:spcPts val="600"/>
              </a:spcAft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«Νομιμοποίηση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» του μαθητή να κάνει λάθος (δοκιμή και πλάνη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).</a:t>
            </a:r>
          </a:p>
          <a:p>
            <a:pPr>
              <a:spcAft>
                <a:spcPts val="600"/>
              </a:spcAft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 Άμεση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αξιολόγηση της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πράξης. </a:t>
            </a:r>
          </a:p>
        </p:txBody>
      </p:sp>
    </p:spTree>
    <p:extLst>
      <p:ext uri="{BB962C8B-B14F-4D97-AF65-F5344CB8AC3E}">
        <p14:creationId xmlns:p14="http://schemas.microsoft.com/office/powerpoint/2010/main" val="1471505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2843808" y="-2"/>
            <a:ext cx="6300192" cy="1772817"/>
          </a:xfrm>
        </p:spPr>
        <p:txBody>
          <a:bodyPr>
            <a:noAutofit/>
          </a:bodyPr>
          <a:lstStyle/>
          <a:p>
            <a: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  <a:t>Εκπαιδευτική Τεχνολογία</a:t>
            </a:r>
            <a:b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</a:b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Το Εκπαιδευτικό Λογισμικό</a:t>
            </a:r>
            <a: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(ΕΛ)</a:t>
            </a:r>
            <a: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/>
            </a:r>
            <a:b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</a:br>
            <a:r>
              <a:rPr lang="el-GR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Περιβάλλοντα </a:t>
            </a:r>
            <a:r>
              <a:rPr 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μάθησης μέσω Ανακάλυψης και Διερεύνησης </a:t>
            </a:r>
          </a:p>
        </p:txBody>
      </p:sp>
      <p:pic>
        <p:nvPicPr>
          <p:cNvPr id="4" name="Εικόνα 3" descr="ΛΟΓΟΤΥΠΟ ΑΣΠΑΙΤΕ ΕΛΛΗΝΙΚΟ copy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1678321" cy="99546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678320" y="0"/>
            <a:ext cx="13095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b="1" dirty="0"/>
              <a:t>Α</a:t>
            </a:r>
            <a:r>
              <a:rPr lang="el-GR" sz="1200" dirty="0"/>
              <a:t>ΝΩΤΑΤΗ </a:t>
            </a:r>
            <a:endParaRPr lang="el-GR" sz="1200" dirty="0" smtClean="0"/>
          </a:p>
          <a:p>
            <a:r>
              <a:rPr lang="el-GR" sz="1200" b="1" dirty="0" smtClean="0"/>
              <a:t>Σ</a:t>
            </a:r>
            <a:r>
              <a:rPr lang="el-GR" sz="1200" dirty="0" smtClean="0"/>
              <a:t>ΧΟΛΗ</a:t>
            </a:r>
          </a:p>
          <a:p>
            <a:r>
              <a:rPr lang="el-GR" sz="1200" b="1" dirty="0" smtClean="0"/>
              <a:t>ΠΑ</a:t>
            </a:r>
            <a:r>
              <a:rPr lang="el-GR" sz="1200" dirty="0" smtClean="0"/>
              <a:t>ΙΔΑΓΩΓΙΚΗΣ &amp;</a:t>
            </a:r>
          </a:p>
          <a:p>
            <a:r>
              <a:rPr lang="el-GR" sz="1200" b="1" dirty="0" smtClean="0"/>
              <a:t>Τ</a:t>
            </a:r>
            <a:r>
              <a:rPr lang="el-GR" sz="1200" dirty="0" smtClean="0"/>
              <a:t>ΕΧΝΟΛΟΓΙΚΗΣ</a:t>
            </a:r>
          </a:p>
          <a:p>
            <a:r>
              <a:rPr lang="el-GR" sz="1200" b="1" dirty="0" smtClean="0"/>
              <a:t>Ε</a:t>
            </a:r>
            <a:r>
              <a:rPr lang="el-GR" sz="1200" dirty="0" smtClean="0"/>
              <a:t>ΚΠΑΙΔΕΥΣΗΣ</a:t>
            </a:r>
            <a:endParaRPr lang="el-GR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-26505" y="995469"/>
            <a:ext cx="1804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/>
              <a:t>ΕΠΠΑΙΚ </a:t>
            </a:r>
            <a:r>
              <a:rPr lang="el-GR" b="1" dirty="0" smtClean="0"/>
              <a:t>ΑΘΗΝΑΣ</a:t>
            </a:r>
            <a:endParaRPr lang="el-GR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987824" y="292494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l-GR" dirty="0"/>
          </a:p>
        </p:txBody>
      </p:sp>
      <p:sp>
        <p:nvSpPr>
          <p:cNvPr id="7" name="Ορθογώνιο 6"/>
          <p:cNvSpPr/>
          <p:nvPr/>
        </p:nvSpPr>
        <p:spPr>
          <a:xfrm>
            <a:off x="323528" y="1982856"/>
            <a:ext cx="8389440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Αυτά τα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περιβάλλοντα </a:t>
            </a:r>
            <a:r>
              <a:rPr lang="el-GR" sz="2400" spc="-10" dirty="0" smtClean="0">
                <a:solidFill>
                  <a:srgbClr val="FF0000"/>
                </a:solidFill>
                <a:latin typeface="Carlito"/>
                <a:cs typeface="Carlito"/>
              </a:rPr>
              <a:t>εστιάζουν στο </a:t>
            </a:r>
            <a:r>
              <a:rPr lang="el-GR" sz="2400" spc="-10" dirty="0">
                <a:solidFill>
                  <a:srgbClr val="FF0000"/>
                </a:solidFill>
                <a:latin typeface="Carlito"/>
                <a:cs typeface="Carlito"/>
              </a:rPr>
              <a:t>μαθητή και στους τρόπους με τους οποίους </a:t>
            </a:r>
            <a:r>
              <a:rPr lang="el-GR" sz="2400" spc="-10" dirty="0" err="1" smtClean="0">
                <a:solidFill>
                  <a:srgbClr val="FF0000"/>
                </a:solidFill>
                <a:latin typeface="Carlito"/>
                <a:cs typeface="Carlito"/>
              </a:rPr>
              <a:t>οικοδομεί</a:t>
            </a:r>
            <a:r>
              <a:rPr lang="el-GR" sz="2400" spc="-10" dirty="0" smtClean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lang="el-GR" sz="2400" spc="-10" dirty="0">
                <a:solidFill>
                  <a:srgbClr val="FF0000"/>
                </a:solidFill>
                <a:latin typeface="Carlito"/>
                <a:cs typeface="Carlito"/>
              </a:rPr>
              <a:t>τις γνώσεις του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. </a:t>
            </a:r>
            <a:endParaRPr lang="el-GR" sz="2400" spc="-10" dirty="0" smtClean="0">
              <a:solidFill>
                <a:srgbClr val="001F5F"/>
              </a:solidFill>
              <a:latin typeface="Carlito"/>
              <a:cs typeface="Carlito"/>
            </a:endParaRPr>
          </a:p>
          <a:p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Τέτοιου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είδους λογισμικά είναι τα προγράμματα </a:t>
            </a:r>
            <a:endParaRPr lang="el-GR" sz="2400" spc="-10" dirty="0" smtClean="0">
              <a:solidFill>
                <a:srgbClr val="001F5F"/>
              </a:solidFill>
              <a:latin typeface="Carlito"/>
              <a:cs typeface="Carlito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προσομοιώσεων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και </a:t>
            </a:r>
            <a:r>
              <a:rPr lang="el-GR" sz="2400" spc="-10" dirty="0" err="1">
                <a:solidFill>
                  <a:srgbClr val="001F5F"/>
                </a:solidFill>
                <a:latin typeface="Carlito"/>
                <a:cs typeface="Carlito"/>
              </a:rPr>
              <a:t>μοντελοποιήσεων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, </a:t>
            </a:r>
            <a:endParaRPr lang="el-GR" sz="2400" spc="-10" dirty="0" smtClean="0">
              <a:solidFill>
                <a:srgbClr val="001F5F"/>
              </a:solidFill>
              <a:latin typeface="Carlito"/>
              <a:cs typeface="Carlito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«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κατασκευής» μικρόκοσμων, </a:t>
            </a:r>
            <a:endParaRPr lang="el-GR" sz="2400" spc="-10" dirty="0" smtClean="0">
              <a:solidFill>
                <a:srgbClr val="001F5F"/>
              </a:solidFill>
              <a:latin typeface="Carlito"/>
              <a:cs typeface="Carlito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επίλυσης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προβλημάτων, </a:t>
            </a:r>
            <a:endParaRPr lang="el-GR" sz="2400" spc="-10" dirty="0" smtClean="0">
              <a:solidFill>
                <a:srgbClr val="001F5F"/>
              </a:solidFill>
              <a:latin typeface="Carlito"/>
              <a:cs typeface="Carlito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ανοιχτά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περιβάλλοντα μάθησης που επιτρέπουν </a:t>
            </a:r>
            <a:endParaRPr lang="el-GR" sz="2400" spc="-10" dirty="0" smtClean="0">
              <a:solidFill>
                <a:srgbClr val="001F5F"/>
              </a:solidFill>
              <a:latin typeface="Carlito"/>
              <a:cs typeface="Carlito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l-GR" sz="2000" spc="-10" dirty="0" smtClean="0">
                <a:solidFill>
                  <a:srgbClr val="001F5F"/>
                </a:solidFill>
                <a:latin typeface="Carlito"/>
                <a:cs typeface="Carlito"/>
              </a:rPr>
              <a:t>στον </a:t>
            </a:r>
            <a:r>
              <a:rPr lang="el-GR" sz="2000" spc="-10" dirty="0">
                <a:solidFill>
                  <a:srgbClr val="001F5F"/>
                </a:solidFill>
                <a:latin typeface="Carlito"/>
                <a:cs typeface="Carlito"/>
              </a:rPr>
              <a:t>εκπαιδευτικό να παρέμβει και να τα προσαρμόσει </a:t>
            </a:r>
            <a:endParaRPr lang="el-GR" sz="2000" spc="-10" dirty="0" smtClean="0">
              <a:solidFill>
                <a:srgbClr val="001F5F"/>
              </a:solidFill>
              <a:latin typeface="Carlito"/>
              <a:cs typeface="Carlito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l-GR" sz="2000" spc="-10" dirty="0" smtClean="0">
                <a:solidFill>
                  <a:srgbClr val="001F5F"/>
                </a:solidFill>
                <a:latin typeface="Carlito"/>
                <a:cs typeface="Carlito"/>
              </a:rPr>
              <a:t>στο </a:t>
            </a:r>
            <a:r>
              <a:rPr lang="el-GR" sz="2000" spc="-10" dirty="0">
                <a:solidFill>
                  <a:srgbClr val="001F5F"/>
                </a:solidFill>
                <a:latin typeface="Carlito"/>
                <a:cs typeface="Carlito"/>
              </a:rPr>
              <a:t>μαθητή να παρέμβει ώστε να ελέγξει την πορεία της μαθησιακής διαδικασίας, </a:t>
            </a:r>
            <a:endParaRPr lang="el-GR" sz="2000" spc="-10" dirty="0" smtClean="0">
              <a:solidFill>
                <a:srgbClr val="001F5F"/>
              </a:solidFill>
              <a:latin typeface="Carlito"/>
              <a:cs typeface="Carlito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προγράμματα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που προσφέρουν πολλαπλές αναπαραστάσεις των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εννοιών. </a:t>
            </a:r>
            <a:endParaRPr lang="el-GR" sz="2400" spc="-10" dirty="0">
              <a:solidFill>
                <a:srgbClr val="001F5F"/>
              </a:solidFill>
              <a:latin typeface="Carlito"/>
              <a:cs typeface="Carlito"/>
            </a:endParaRPr>
          </a:p>
        </p:txBody>
      </p:sp>
    </p:spTree>
    <p:extLst>
      <p:ext uri="{BB962C8B-B14F-4D97-AF65-F5344CB8AC3E}">
        <p14:creationId xmlns:p14="http://schemas.microsoft.com/office/powerpoint/2010/main" val="1668776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2843808" y="-2"/>
            <a:ext cx="6300192" cy="1772817"/>
          </a:xfrm>
        </p:spPr>
        <p:txBody>
          <a:bodyPr>
            <a:noAutofit/>
          </a:bodyPr>
          <a:lstStyle/>
          <a:p>
            <a: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  <a:t>Εκπαιδευτική Τεχνολογία</a:t>
            </a:r>
            <a:b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</a:b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Το Εκπαιδευτικό Λογισμικό</a:t>
            </a:r>
            <a: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(ΕΛ)</a:t>
            </a:r>
            <a: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/>
            </a:r>
            <a:b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</a:br>
            <a:r>
              <a:rPr lang="el-GR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Περιβάλλοντα </a:t>
            </a:r>
            <a:r>
              <a:rPr 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μάθησης μέσω Ανακάλυψης και Διερεύνησης </a:t>
            </a:r>
          </a:p>
        </p:txBody>
      </p:sp>
      <p:pic>
        <p:nvPicPr>
          <p:cNvPr id="4" name="Εικόνα 3" descr="ΛΟΓΟΤΥΠΟ ΑΣΠΑΙΤΕ ΕΛΛΗΝΙΚΟ copy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1678321" cy="99546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678320" y="0"/>
            <a:ext cx="13095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b="1" dirty="0"/>
              <a:t>Α</a:t>
            </a:r>
            <a:r>
              <a:rPr lang="el-GR" sz="1200" dirty="0"/>
              <a:t>ΝΩΤΑΤΗ </a:t>
            </a:r>
            <a:endParaRPr lang="el-GR" sz="1200" dirty="0" smtClean="0"/>
          </a:p>
          <a:p>
            <a:r>
              <a:rPr lang="el-GR" sz="1200" b="1" dirty="0" smtClean="0"/>
              <a:t>Σ</a:t>
            </a:r>
            <a:r>
              <a:rPr lang="el-GR" sz="1200" dirty="0" smtClean="0"/>
              <a:t>ΧΟΛΗ</a:t>
            </a:r>
          </a:p>
          <a:p>
            <a:r>
              <a:rPr lang="el-GR" sz="1200" b="1" dirty="0" smtClean="0"/>
              <a:t>ΠΑ</a:t>
            </a:r>
            <a:r>
              <a:rPr lang="el-GR" sz="1200" dirty="0" smtClean="0"/>
              <a:t>ΙΔΑΓΩΓΙΚΗΣ &amp;</a:t>
            </a:r>
          </a:p>
          <a:p>
            <a:r>
              <a:rPr lang="el-GR" sz="1200" b="1" dirty="0" smtClean="0"/>
              <a:t>Τ</a:t>
            </a:r>
            <a:r>
              <a:rPr lang="el-GR" sz="1200" dirty="0" smtClean="0"/>
              <a:t>ΕΧΝΟΛΟΓΙΚΗΣ</a:t>
            </a:r>
          </a:p>
          <a:p>
            <a:r>
              <a:rPr lang="el-GR" sz="1200" b="1" dirty="0" smtClean="0"/>
              <a:t>Ε</a:t>
            </a:r>
            <a:r>
              <a:rPr lang="el-GR" sz="1200" dirty="0" smtClean="0"/>
              <a:t>ΚΠΑΙΔΕΥΣΗΣ</a:t>
            </a:r>
            <a:endParaRPr lang="el-GR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-26505" y="995469"/>
            <a:ext cx="1804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/>
              <a:t>ΕΠΠΑΙΚ </a:t>
            </a:r>
            <a:r>
              <a:rPr lang="el-GR" b="1" dirty="0" smtClean="0"/>
              <a:t>ΑΘΗΝΑΣ</a:t>
            </a:r>
            <a:endParaRPr lang="el-GR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987824" y="292494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l-GR" dirty="0"/>
          </a:p>
        </p:txBody>
      </p:sp>
      <p:sp>
        <p:nvSpPr>
          <p:cNvPr id="7" name="Ορθογώνιο 6"/>
          <p:cNvSpPr/>
          <p:nvPr/>
        </p:nvSpPr>
        <p:spPr>
          <a:xfrm>
            <a:off x="107504" y="1744539"/>
            <a:ext cx="8568952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Δ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ιακρίνονται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σε συστήματα </a:t>
            </a:r>
            <a:endParaRPr lang="el-GR" sz="2400" spc="-10" dirty="0" smtClean="0">
              <a:solidFill>
                <a:srgbClr val="001F5F"/>
              </a:solidFill>
              <a:latin typeface="Carlito"/>
              <a:cs typeface="Carlito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καθοδηγούμενης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ανακάλυψης (</a:t>
            </a:r>
            <a:r>
              <a:rPr lang="el-GR" sz="2400" spc="-10" dirty="0" err="1">
                <a:solidFill>
                  <a:srgbClr val="001F5F"/>
                </a:solidFill>
                <a:latin typeface="Carlito"/>
                <a:cs typeface="Carlito"/>
              </a:rPr>
              <a:t>discovery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lang="el-GR" sz="2400" spc="-10" dirty="0" err="1">
                <a:solidFill>
                  <a:srgbClr val="001F5F"/>
                </a:solidFill>
                <a:latin typeface="Carlito"/>
                <a:cs typeface="Carlito"/>
              </a:rPr>
              <a:t>model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) και </a:t>
            </a:r>
            <a:endParaRPr lang="el-GR" sz="2400" spc="-10" dirty="0" smtClean="0">
              <a:solidFill>
                <a:srgbClr val="001F5F"/>
              </a:solidFill>
              <a:latin typeface="Carlito"/>
              <a:cs typeface="Carlito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διερεύνησης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(</a:t>
            </a:r>
            <a:r>
              <a:rPr lang="el-GR" sz="2400" spc="-10" dirty="0" err="1">
                <a:solidFill>
                  <a:srgbClr val="001F5F"/>
                </a:solidFill>
                <a:latin typeface="Carlito"/>
                <a:cs typeface="Carlito"/>
              </a:rPr>
              <a:t>exploratory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lang="el-GR" sz="2400" spc="-10" dirty="0" err="1">
                <a:solidFill>
                  <a:srgbClr val="001F5F"/>
                </a:solidFill>
                <a:latin typeface="Carlito"/>
                <a:cs typeface="Carlito"/>
              </a:rPr>
              <a:t>model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). </a:t>
            </a:r>
            <a:endParaRPr lang="el-GR" sz="2400" spc="-10" dirty="0" smtClean="0">
              <a:solidFill>
                <a:srgbClr val="001F5F"/>
              </a:solidFill>
              <a:latin typeface="Carlito"/>
              <a:cs typeface="Carlito"/>
            </a:endParaRPr>
          </a:p>
          <a:p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Τέτοιες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εφαρμογές είναι: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pc="-10" dirty="0" smtClean="0">
                <a:solidFill>
                  <a:srgbClr val="001F5F"/>
                </a:solidFill>
                <a:latin typeface="Carlito"/>
                <a:cs typeface="Carlito"/>
              </a:rPr>
              <a:t>συστήματα </a:t>
            </a:r>
            <a:r>
              <a:rPr lang="el-GR" spc="-10" dirty="0">
                <a:solidFill>
                  <a:srgbClr val="001F5F"/>
                </a:solidFill>
                <a:latin typeface="Carlito"/>
                <a:cs typeface="Carlito"/>
              </a:rPr>
              <a:t>που στηρίζουν εργαστηριακές δραστηριότητες μέσω </a:t>
            </a:r>
            <a:r>
              <a:rPr lang="el-GR" spc="-10" dirty="0" smtClean="0">
                <a:solidFill>
                  <a:srgbClr val="001F5F"/>
                </a:solidFill>
                <a:latin typeface="Carlito"/>
                <a:cs typeface="Carlito"/>
              </a:rPr>
              <a:t>υπολογιστή</a:t>
            </a:r>
            <a:endParaRPr lang="el-GR" spc="-10" dirty="0">
              <a:solidFill>
                <a:srgbClr val="001F5F"/>
              </a:solidFill>
              <a:latin typeface="Carlito"/>
              <a:cs typeface="Carlito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pc="-10" dirty="0" smtClean="0">
                <a:solidFill>
                  <a:srgbClr val="001F5F"/>
                </a:solidFill>
                <a:latin typeface="Carlito"/>
                <a:cs typeface="Carlito"/>
              </a:rPr>
              <a:t>συστήματα </a:t>
            </a:r>
            <a:r>
              <a:rPr lang="el-GR" spc="-10" dirty="0">
                <a:solidFill>
                  <a:srgbClr val="001F5F"/>
                </a:solidFill>
                <a:latin typeface="Carlito"/>
                <a:cs typeface="Carlito"/>
              </a:rPr>
              <a:t>που συνδέονται και αντλούν δεδομένα από το φυσικό </a:t>
            </a:r>
            <a:r>
              <a:rPr lang="el-GR" spc="-10" dirty="0" smtClean="0">
                <a:solidFill>
                  <a:srgbClr val="001F5F"/>
                </a:solidFill>
                <a:latin typeface="Carlito"/>
                <a:cs typeface="Carlito"/>
              </a:rPr>
              <a:t>περιβάλλον (με αξιοποίηση συσκευών ασύρματης επικοινωνίας) </a:t>
            </a:r>
            <a:endParaRPr lang="el-GR" spc="-10" dirty="0">
              <a:solidFill>
                <a:srgbClr val="001F5F"/>
              </a:solidFill>
              <a:latin typeface="Carlito"/>
              <a:cs typeface="Carlito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pc="-10" dirty="0" smtClean="0">
                <a:solidFill>
                  <a:srgbClr val="001F5F"/>
                </a:solidFill>
                <a:latin typeface="Carlito"/>
                <a:cs typeface="Carlito"/>
              </a:rPr>
              <a:t>συστήματα </a:t>
            </a:r>
            <a:r>
              <a:rPr lang="el-GR" spc="-10" dirty="0">
                <a:solidFill>
                  <a:srgbClr val="001F5F"/>
                </a:solidFill>
                <a:latin typeface="Carlito"/>
                <a:cs typeface="Carlito"/>
              </a:rPr>
              <a:t>εκπαιδευτικής ρομποτικής (</a:t>
            </a:r>
            <a:r>
              <a:rPr lang="el-GR" spc="-10" dirty="0" err="1">
                <a:solidFill>
                  <a:srgbClr val="001F5F"/>
                </a:solidFill>
                <a:latin typeface="Carlito"/>
                <a:cs typeface="Carlito"/>
              </a:rPr>
              <a:t>educational</a:t>
            </a:r>
            <a:r>
              <a:rPr lang="el-GR" spc="-1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lang="el-GR" spc="-10" dirty="0" err="1">
                <a:solidFill>
                  <a:srgbClr val="001F5F"/>
                </a:solidFill>
                <a:latin typeface="Carlito"/>
                <a:cs typeface="Carlito"/>
              </a:rPr>
              <a:t>robotics</a:t>
            </a:r>
            <a:r>
              <a:rPr lang="el-GR" spc="-10" dirty="0">
                <a:solidFill>
                  <a:srgbClr val="001F5F"/>
                </a:solidFill>
                <a:latin typeface="Carlito"/>
                <a:cs typeface="Carlito"/>
              </a:rPr>
              <a:t>)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pc="-10" dirty="0" smtClean="0">
                <a:solidFill>
                  <a:srgbClr val="001F5F"/>
                </a:solidFill>
                <a:latin typeface="Carlito"/>
                <a:cs typeface="Carlito"/>
              </a:rPr>
              <a:t>«</a:t>
            </a:r>
            <a:r>
              <a:rPr lang="el-GR" spc="-10" dirty="0">
                <a:solidFill>
                  <a:srgbClr val="001F5F"/>
                </a:solidFill>
                <a:latin typeface="Carlito"/>
                <a:cs typeface="Carlito"/>
              </a:rPr>
              <a:t>Έμπειρα Συστήματα» επίλυσης προβλημάτων </a:t>
            </a:r>
            <a:r>
              <a:rPr lang="el-GR" spc="-10" dirty="0" smtClean="0">
                <a:solidFill>
                  <a:srgbClr val="001F5F"/>
                </a:solidFill>
                <a:latin typeface="Carlito"/>
                <a:cs typeface="Carlito"/>
              </a:rPr>
              <a:t>που έχουν </a:t>
            </a:r>
            <a:r>
              <a:rPr lang="el-GR" spc="-10" dirty="0">
                <a:solidFill>
                  <a:srgbClr val="001F5F"/>
                </a:solidFill>
                <a:latin typeface="Carlito"/>
                <a:cs typeface="Carlito"/>
              </a:rPr>
              <a:t>μοντέλα μαθητή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pc="-10" dirty="0" smtClean="0">
                <a:solidFill>
                  <a:srgbClr val="001F5F"/>
                </a:solidFill>
                <a:latin typeface="Carlito"/>
                <a:cs typeface="Carlito"/>
              </a:rPr>
              <a:t>ανοιχτά </a:t>
            </a:r>
            <a:r>
              <a:rPr lang="el-GR" spc="-10" dirty="0">
                <a:solidFill>
                  <a:srgbClr val="001F5F"/>
                </a:solidFill>
                <a:latin typeface="Carlito"/>
                <a:cs typeface="Carlito"/>
              </a:rPr>
              <a:t>συστήματα </a:t>
            </a:r>
            <a:r>
              <a:rPr lang="el-GR" spc="-10" dirty="0" smtClean="0">
                <a:solidFill>
                  <a:srgbClr val="001F5F"/>
                </a:solidFill>
                <a:latin typeface="Carlito"/>
                <a:cs typeface="Carlito"/>
              </a:rPr>
              <a:t>μάθησης </a:t>
            </a:r>
            <a:r>
              <a:rPr lang="el-GR" spc="-10" dirty="0">
                <a:solidFill>
                  <a:srgbClr val="001F5F"/>
                </a:solidFill>
                <a:latin typeface="Carlito"/>
                <a:cs typeface="Carlito"/>
              </a:rPr>
              <a:t>για δραστηριότητες εκμάθησης προγραμματισμού και </a:t>
            </a:r>
            <a:r>
              <a:rPr lang="el-GR" spc="-10" dirty="0" smtClean="0">
                <a:solidFill>
                  <a:srgbClr val="001F5F"/>
                </a:solidFill>
                <a:latin typeface="Carlito"/>
                <a:cs typeface="Carlito"/>
              </a:rPr>
              <a:t>επίλυσης προβλημάτων </a:t>
            </a:r>
            <a:endParaRPr lang="el-GR" spc="-10" dirty="0">
              <a:solidFill>
                <a:srgbClr val="001F5F"/>
              </a:solidFill>
              <a:latin typeface="Carlito"/>
              <a:cs typeface="Carlito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pc="-10" dirty="0" smtClean="0">
                <a:solidFill>
                  <a:srgbClr val="001F5F"/>
                </a:solidFill>
                <a:latin typeface="Carlito"/>
                <a:cs typeface="Carlito"/>
              </a:rPr>
              <a:t>προσομοιώσεις </a:t>
            </a:r>
            <a:r>
              <a:rPr lang="el-GR" spc="-10" dirty="0">
                <a:solidFill>
                  <a:srgbClr val="001F5F"/>
                </a:solidFill>
                <a:latin typeface="Carlito"/>
                <a:cs typeface="Carlito"/>
              </a:rPr>
              <a:t>(</a:t>
            </a:r>
            <a:r>
              <a:rPr lang="en-US" spc="-10" dirty="0">
                <a:solidFill>
                  <a:srgbClr val="001F5F"/>
                </a:solidFill>
                <a:latin typeface="Carlito"/>
                <a:cs typeface="Carlito"/>
              </a:rPr>
              <a:t>Simulations)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pc="-10" dirty="0" smtClean="0">
                <a:solidFill>
                  <a:srgbClr val="001F5F"/>
                </a:solidFill>
                <a:latin typeface="Carlito"/>
                <a:cs typeface="Carlito"/>
              </a:rPr>
              <a:t>μικρόκοσμοι </a:t>
            </a:r>
            <a:r>
              <a:rPr lang="el-GR" spc="-10" dirty="0">
                <a:solidFill>
                  <a:srgbClr val="001F5F"/>
                </a:solidFill>
                <a:latin typeface="Carlito"/>
                <a:cs typeface="Carlito"/>
              </a:rPr>
              <a:t>(</a:t>
            </a:r>
            <a:r>
              <a:rPr lang="en-US" spc="-10" dirty="0">
                <a:solidFill>
                  <a:srgbClr val="001F5F"/>
                </a:solidFill>
                <a:latin typeface="Carlito"/>
                <a:cs typeface="Carlito"/>
              </a:rPr>
              <a:t>micro- worlds)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pc="-10" dirty="0" err="1" smtClean="0">
                <a:solidFill>
                  <a:srgbClr val="001F5F"/>
                </a:solidFill>
                <a:latin typeface="Carlito"/>
                <a:cs typeface="Carlito"/>
              </a:rPr>
              <a:t>μοντελοποιήσεις</a:t>
            </a:r>
            <a:r>
              <a:rPr lang="el-GR" spc="-10" dirty="0" smtClean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lang="el-GR" spc="-10" dirty="0">
                <a:solidFill>
                  <a:srgbClr val="001F5F"/>
                </a:solidFill>
                <a:latin typeface="Carlito"/>
                <a:cs typeface="Carlito"/>
              </a:rPr>
              <a:t>και δυναμικές </a:t>
            </a:r>
            <a:r>
              <a:rPr lang="el-GR" spc="-10" dirty="0" err="1">
                <a:solidFill>
                  <a:srgbClr val="001F5F"/>
                </a:solidFill>
                <a:latin typeface="Carlito"/>
                <a:cs typeface="Carlito"/>
              </a:rPr>
              <a:t>μοντελοποιήσεις</a:t>
            </a:r>
            <a:r>
              <a:rPr lang="el-GR" spc="-1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pc="-10" dirty="0" smtClean="0">
                <a:solidFill>
                  <a:srgbClr val="001F5F"/>
                </a:solidFill>
                <a:latin typeface="Carlito"/>
                <a:cs typeface="Carlito"/>
              </a:rPr>
              <a:t>λογισμικό </a:t>
            </a:r>
            <a:r>
              <a:rPr lang="el-GR" spc="-10" dirty="0">
                <a:solidFill>
                  <a:srgbClr val="001F5F"/>
                </a:solidFill>
                <a:latin typeface="Carlito"/>
                <a:cs typeface="Carlito"/>
              </a:rPr>
              <a:t>νοητικής χαρτογράφησης (</a:t>
            </a:r>
            <a:r>
              <a:rPr lang="el-GR" spc="-10" dirty="0" err="1">
                <a:solidFill>
                  <a:srgbClr val="001F5F"/>
                </a:solidFill>
                <a:latin typeface="Carlito"/>
                <a:cs typeface="Carlito"/>
              </a:rPr>
              <a:t>concept</a:t>
            </a:r>
            <a:r>
              <a:rPr lang="el-GR" spc="-1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lang="el-GR" spc="-10" dirty="0" err="1">
                <a:solidFill>
                  <a:srgbClr val="001F5F"/>
                </a:solidFill>
                <a:latin typeface="Carlito"/>
                <a:cs typeface="Carlito"/>
              </a:rPr>
              <a:t>mapping</a:t>
            </a:r>
            <a:r>
              <a:rPr lang="el-GR" spc="-10" dirty="0">
                <a:solidFill>
                  <a:srgbClr val="001F5F"/>
                </a:solidFill>
                <a:latin typeface="Carlito"/>
                <a:cs typeface="Carlito"/>
              </a:rPr>
              <a:t>)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pc="-10" dirty="0" smtClean="0">
                <a:solidFill>
                  <a:srgbClr val="001F5F"/>
                </a:solidFill>
                <a:latin typeface="Carlito"/>
                <a:cs typeface="Carlito"/>
              </a:rPr>
              <a:t>συστήματα </a:t>
            </a:r>
            <a:r>
              <a:rPr lang="el-GR" spc="-10" dirty="0">
                <a:solidFill>
                  <a:srgbClr val="001F5F"/>
                </a:solidFill>
                <a:latin typeface="Carlito"/>
                <a:cs typeface="Carlito"/>
              </a:rPr>
              <a:t>συνεργασίας και επικοινωνίας από απόσταση, που υποστηρίζουν τη </a:t>
            </a:r>
            <a:r>
              <a:rPr lang="el-GR" spc="-10" dirty="0" smtClean="0">
                <a:solidFill>
                  <a:srgbClr val="001F5F"/>
                </a:solidFill>
                <a:latin typeface="Carlito"/>
                <a:cs typeface="Carlito"/>
              </a:rPr>
              <a:t>μάθηση. </a:t>
            </a:r>
            <a:endParaRPr lang="el-GR" spc="-10" dirty="0">
              <a:solidFill>
                <a:srgbClr val="001F5F"/>
              </a:solidFill>
              <a:latin typeface="Carlito"/>
              <a:cs typeface="Carlito"/>
            </a:endParaRPr>
          </a:p>
        </p:txBody>
      </p:sp>
    </p:spTree>
    <p:extLst>
      <p:ext uri="{BB962C8B-B14F-4D97-AF65-F5344CB8AC3E}">
        <p14:creationId xmlns:p14="http://schemas.microsoft.com/office/powerpoint/2010/main" val="4268328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2483768" y="-2"/>
            <a:ext cx="6660232" cy="1556794"/>
          </a:xfrm>
        </p:spPr>
        <p:txBody>
          <a:bodyPr>
            <a:noAutofit/>
          </a:bodyPr>
          <a:lstStyle/>
          <a:p>
            <a: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  <a:t>Εκπαιδευτική Τεχνολογία</a:t>
            </a:r>
            <a:b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</a:b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Το Εκπαιδευτικό Λογισμικό</a:t>
            </a:r>
            <a: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(ΕΛ)</a:t>
            </a:r>
            <a: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/>
            </a:r>
            <a:b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</a:br>
            <a:r>
              <a:rPr lang="el-GR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Περιβάλλοντα έκφρασης </a:t>
            </a:r>
            <a:r>
              <a:rPr 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και </a:t>
            </a:r>
            <a:r>
              <a:rPr lang="el-GR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οικοδόμησης </a:t>
            </a:r>
            <a:endParaRPr lang="el-GR" sz="28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4" name="Εικόνα 3" descr="ΛΟΓΟΤΥΠΟ ΑΣΠΑΙΤΕ ΕΛΛΗΝΙΚΟ copy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1678321" cy="99546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678320" y="0"/>
            <a:ext cx="13095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b="1" dirty="0"/>
              <a:t>Α</a:t>
            </a:r>
            <a:r>
              <a:rPr lang="el-GR" sz="1200" dirty="0"/>
              <a:t>ΝΩΤΑΤΗ </a:t>
            </a:r>
            <a:endParaRPr lang="el-GR" sz="1200" dirty="0" smtClean="0"/>
          </a:p>
          <a:p>
            <a:r>
              <a:rPr lang="el-GR" sz="1200" b="1" dirty="0" smtClean="0"/>
              <a:t>Σ</a:t>
            </a:r>
            <a:r>
              <a:rPr lang="el-GR" sz="1200" dirty="0" smtClean="0"/>
              <a:t>ΧΟΛΗ</a:t>
            </a:r>
          </a:p>
          <a:p>
            <a:r>
              <a:rPr lang="el-GR" sz="1200" b="1" dirty="0" smtClean="0"/>
              <a:t>ΠΑ</a:t>
            </a:r>
            <a:r>
              <a:rPr lang="el-GR" sz="1200" dirty="0" smtClean="0"/>
              <a:t>ΙΔΑΓΩΓΙΚΗΣ &amp;</a:t>
            </a:r>
          </a:p>
          <a:p>
            <a:r>
              <a:rPr lang="el-GR" sz="1200" b="1" dirty="0" smtClean="0"/>
              <a:t>Τ</a:t>
            </a:r>
            <a:r>
              <a:rPr lang="el-GR" sz="1200" dirty="0" smtClean="0"/>
              <a:t>ΕΧΝΟΛΟΓΙΚΗΣ</a:t>
            </a:r>
          </a:p>
          <a:p>
            <a:r>
              <a:rPr lang="el-GR" sz="1200" b="1" dirty="0" smtClean="0"/>
              <a:t>Ε</a:t>
            </a:r>
            <a:r>
              <a:rPr lang="el-GR" sz="1200" dirty="0" smtClean="0"/>
              <a:t>ΚΠΑΙΔΕΥΣΗΣ</a:t>
            </a:r>
            <a:endParaRPr lang="el-GR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-26505" y="995469"/>
            <a:ext cx="1804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/>
              <a:t>ΕΠΠΑΙΚ </a:t>
            </a:r>
            <a:r>
              <a:rPr lang="el-GR" b="1" dirty="0" smtClean="0"/>
              <a:t>ΑΘΗΝΑΣ</a:t>
            </a:r>
            <a:endParaRPr lang="el-GR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987824" y="292494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l-GR" dirty="0"/>
          </a:p>
        </p:txBody>
      </p:sp>
      <p:sp>
        <p:nvSpPr>
          <p:cNvPr id="7" name="Ορθογώνιο 6"/>
          <p:cNvSpPr/>
          <p:nvPr/>
        </p:nvSpPr>
        <p:spPr>
          <a:xfrm>
            <a:off x="395536" y="1744539"/>
            <a:ext cx="8280920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Στα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περιβάλλοντα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αυτά εμπεριέχονται </a:t>
            </a:r>
            <a:r>
              <a:rPr lang="el-GR" sz="2400" spc="-10" dirty="0" smtClean="0">
                <a:solidFill>
                  <a:srgbClr val="FF0000"/>
                </a:solidFill>
                <a:latin typeface="Carlito"/>
                <a:cs typeface="Carlito"/>
              </a:rPr>
              <a:t>τα γνωστικά </a:t>
            </a:r>
            <a:r>
              <a:rPr lang="el-GR" sz="2400" spc="-10" dirty="0">
                <a:solidFill>
                  <a:srgbClr val="FF0000"/>
                </a:solidFill>
                <a:latin typeface="Carlito"/>
                <a:cs typeface="Carlito"/>
              </a:rPr>
              <a:t>εργαλεία και </a:t>
            </a:r>
            <a:r>
              <a:rPr lang="el-GR" sz="2400" spc="-10" dirty="0" smtClean="0">
                <a:solidFill>
                  <a:srgbClr val="FF0000"/>
                </a:solidFill>
                <a:latin typeface="Carlito"/>
                <a:cs typeface="Carlito"/>
              </a:rPr>
              <a:t>τα συστήματα </a:t>
            </a:r>
            <a:r>
              <a:rPr lang="el-GR" sz="2400" spc="-10" dirty="0">
                <a:solidFill>
                  <a:srgbClr val="FF0000"/>
                </a:solidFill>
                <a:latin typeface="Carlito"/>
                <a:cs typeface="Carlito"/>
              </a:rPr>
              <a:t>που επιτρέπουν τη συμβολική έκφραση και οικοδόμηση εννοιών και </a:t>
            </a:r>
            <a:r>
              <a:rPr lang="el-GR" sz="2400" spc="-10" dirty="0" smtClean="0">
                <a:solidFill>
                  <a:srgbClr val="FF0000"/>
                </a:solidFill>
                <a:latin typeface="Carlito"/>
                <a:cs typeface="Carlito"/>
              </a:rPr>
              <a:t>ιδεών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και είναι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spc="-10" dirty="0" smtClean="0">
                <a:solidFill>
                  <a:srgbClr val="001F5F"/>
                </a:solidFill>
                <a:latin typeface="Carlito"/>
                <a:cs typeface="Carlito"/>
              </a:rPr>
              <a:t>επεξεργαστές </a:t>
            </a:r>
            <a:r>
              <a:rPr lang="el-GR" sz="2000" spc="-10" dirty="0">
                <a:solidFill>
                  <a:srgbClr val="001F5F"/>
                </a:solidFill>
                <a:latin typeface="Carlito"/>
                <a:cs typeface="Carlito"/>
              </a:rPr>
              <a:t>κειμένου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spc="-10" dirty="0" smtClean="0">
                <a:solidFill>
                  <a:srgbClr val="001F5F"/>
                </a:solidFill>
                <a:latin typeface="Carlito"/>
                <a:cs typeface="Carlito"/>
              </a:rPr>
              <a:t>πίνακες </a:t>
            </a:r>
            <a:r>
              <a:rPr lang="el-GR" sz="2000" spc="-10" dirty="0">
                <a:solidFill>
                  <a:srgbClr val="001F5F"/>
                </a:solidFill>
                <a:latin typeface="Carlito"/>
                <a:cs typeface="Carlito"/>
              </a:rPr>
              <a:t>και λογιστικά φύλλα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spc="-10" dirty="0" smtClean="0">
                <a:solidFill>
                  <a:srgbClr val="001F5F"/>
                </a:solidFill>
                <a:latin typeface="Carlito"/>
                <a:cs typeface="Carlito"/>
              </a:rPr>
              <a:t>συστήματα </a:t>
            </a:r>
            <a:r>
              <a:rPr lang="el-GR" sz="2000" spc="-10" dirty="0">
                <a:solidFill>
                  <a:srgbClr val="001F5F"/>
                </a:solidFill>
                <a:latin typeface="Carlito"/>
                <a:cs typeface="Carlito"/>
              </a:rPr>
              <a:t>διαχείρισης βάσεων δεδομένων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spc="-10" dirty="0" smtClean="0">
                <a:solidFill>
                  <a:srgbClr val="001F5F"/>
                </a:solidFill>
                <a:latin typeface="Carlito"/>
                <a:cs typeface="Carlito"/>
              </a:rPr>
              <a:t>εργαλεία </a:t>
            </a:r>
            <a:r>
              <a:rPr lang="el-GR" sz="2000" spc="-10" dirty="0">
                <a:solidFill>
                  <a:srgbClr val="001F5F"/>
                </a:solidFill>
                <a:latin typeface="Carlito"/>
                <a:cs typeface="Carlito"/>
              </a:rPr>
              <a:t>σχεδιασμού και γραφικών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spc="-10" dirty="0" smtClean="0">
                <a:solidFill>
                  <a:srgbClr val="001F5F"/>
                </a:solidFill>
                <a:latin typeface="Carlito"/>
                <a:cs typeface="Carlito"/>
              </a:rPr>
              <a:t>λογισμικό </a:t>
            </a:r>
            <a:r>
              <a:rPr lang="el-GR" sz="2000" spc="-10" dirty="0">
                <a:solidFill>
                  <a:srgbClr val="001F5F"/>
                </a:solidFill>
                <a:latin typeface="Carlito"/>
                <a:cs typeface="Carlito"/>
              </a:rPr>
              <a:t>στατιστικής επεξεργασίας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spc="-10" dirty="0" smtClean="0">
                <a:solidFill>
                  <a:srgbClr val="001F5F"/>
                </a:solidFill>
                <a:latin typeface="Carlito"/>
                <a:cs typeface="Carlito"/>
              </a:rPr>
              <a:t>λογισμικό </a:t>
            </a:r>
            <a:r>
              <a:rPr lang="el-GR" sz="2000" spc="-10" dirty="0">
                <a:solidFill>
                  <a:srgbClr val="001F5F"/>
                </a:solidFill>
                <a:latin typeface="Carlito"/>
                <a:cs typeface="Carlito"/>
              </a:rPr>
              <a:t>παραγωγής διαγραμμάτων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spc="-10" dirty="0" smtClean="0">
                <a:solidFill>
                  <a:srgbClr val="001F5F"/>
                </a:solidFill>
                <a:latin typeface="Carlito"/>
                <a:cs typeface="Carlito"/>
              </a:rPr>
              <a:t>επιτραπέζια </a:t>
            </a:r>
            <a:r>
              <a:rPr lang="el-GR" sz="2000" spc="-10" dirty="0">
                <a:solidFill>
                  <a:srgbClr val="001F5F"/>
                </a:solidFill>
                <a:latin typeface="Carlito"/>
                <a:cs typeface="Carlito"/>
              </a:rPr>
              <a:t>συστήματα εκδόσεων (π.χ. </a:t>
            </a:r>
            <a:r>
              <a:rPr lang="el-GR" sz="2000" spc="-10" dirty="0">
                <a:solidFill>
                  <a:srgbClr val="001F5F"/>
                </a:solidFill>
                <a:latin typeface="Carlito"/>
                <a:cs typeface="Carlito"/>
              </a:rPr>
              <a:t>για δημιουργία σχολικών εφημερίδων)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spc="-10" dirty="0" smtClean="0">
                <a:solidFill>
                  <a:srgbClr val="001F5F"/>
                </a:solidFill>
                <a:latin typeface="Carlito"/>
                <a:cs typeface="Carlito"/>
              </a:rPr>
              <a:t>εργαλεία </a:t>
            </a:r>
            <a:r>
              <a:rPr lang="el-GR" sz="2000" spc="-10" dirty="0">
                <a:solidFill>
                  <a:srgbClr val="001F5F"/>
                </a:solidFill>
                <a:latin typeface="Carlito"/>
                <a:cs typeface="Carlito"/>
              </a:rPr>
              <a:t>δημιουργίας </a:t>
            </a:r>
            <a:r>
              <a:rPr lang="el-GR" sz="2000" spc="-10" dirty="0" err="1">
                <a:solidFill>
                  <a:srgbClr val="001F5F"/>
                </a:solidFill>
                <a:latin typeface="Carlito"/>
                <a:cs typeface="Carlito"/>
              </a:rPr>
              <a:t>υπερμέσων</a:t>
            </a:r>
            <a:r>
              <a:rPr lang="el-GR" sz="2000" spc="-10" dirty="0">
                <a:solidFill>
                  <a:srgbClr val="001F5F"/>
                </a:solidFill>
                <a:latin typeface="Carlito"/>
                <a:cs typeface="Carlito"/>
              </a:rPr>
              <a:t>, πολυμέσων, ιστοσελίδων (για παρουσίαση εργασιών)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spc="-10" dirty="0" smtClean="0">
                <a:solidFill>
                  <a:srgbClr val="001F5F"/>
                </a:solidFill>
                <a:latin typeface="Carlito"/>
                <a:cs typeface="Carlito"/>
              </a:rPr>
              <a:t>εργαλεία </a:t>
            </a:r>
            <a:r>
              <a:rPr lang="el-GR" sz="2000" spc="-10" dirty="0">
                <a:solidFill>
                  <a:srgbClr val="001F5F"/>
                </a:solidFill>
                <a:latin typeface="Carlito"/>
                <a:cs typeface="Carlito"/>
              </a:rPr>
              <a:t>δημιουργίας βάσεων δεδομένων </a:t>
            </a:r>
          </a:p>
        </p:txBody>
      </p:sp>
    </p:spTree>
    <p:extLst>
      <p:ext uri="{BB962C8B-B14F-4D97-AF65-F5344CB8AC3E}">
        <p14:creationId xmlns:p14="http://schemas.microsoft.com/office/powerpoint/2010/main" val="261629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2483768" y="-3"/>
            <a:ext cx="6660232" cy="1744541"/>
          </a:xfrm>
        </p:spPr>
        <p:txBody>
          <a:bodyPr>
            <a:noAutofit/>
          </a:bodyPr>
          <a:lstStyle/>
          <a:p>
            <a: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  <a:t>Εκπαιδευτική Τεχνολογία</a:t>
            </a:r>
            <a:b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</a:b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Το Εκπαιδευτικό Λογισμικό</a:t>
            </a:r>
            <a: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(ΕΛ)</a:t>
            </a:r>
            <a: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/>
            </a:r>
            <a:b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</a:br>
            <a:r>
              <a:rPr lang="el-GR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Περιβάλλοντα </a:t>
            </a:r>
            <a:r>
              <a:rPr 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παρουσίασης, αναζήτησης, διάδοσης της </a:t>
            </a:r>
            <a:r>
              <a:rPr lang="el-GR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πληροφορίας </a:t>
            </a:r>
            <a:endParaRPr lang="el-GR" sz="28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4" name="Εικόνα 3" descr="ΛΟΓΟΤΥΠΟ ΑΣΠΑΙΤΕ ΕΛΛΗΝΙΚΟ copy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1678321" cy="99546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678320" y="0"/>
            <a:ext cx="13095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b="1" dirty="0"/>
              <a:t>Α</a:t>
            </a:r>
            <a:r>
              <a:rPr lang="el-GR" sz="1200" dirty="0"/>
              <a:t>ΝΩΤΑΤΗ </a:t>
            </a:r>
            <a:endParaRPr lang="el-GR" sz="1200" dirty="0" smtClean="0"/>
          </a:p>
          <a:p>
            <a:r>
              <a:rPr lang="el-GR" sz="1200" b="1" dirty="0" smtClean="0"/>
              <a:t>Σ</a:t>
            </a:r>
            <a:r>
              <a:rPr lang="el-GR" sz="1200" dirty="0" smtClean="0"/>
              <a:t>ΧΟΛΗ</a:t>
            </a:r>
          </a:p>
          <a:p>
            <a:r>
              <a:rPr lang="el-GR" sz="1200" b="1" dirty="0" smtClean="0"/>
              <a:t>ΠΑ</a:t>
            </a:r>
            <a:r>
              <a:rPr lang="el-GR" sz="1200" dirty="0" smtClean="0"/>
              <a:t>ΙΔΑΓΩΓΙΚΗΣ &amp;</a:t>
            </a:r>
          </a:p>
          <a:p>
            <a:r>
              <a:rPr lang="el-GR" sz="1200" b="1" dirty="0" smtClean="0"/>
              <a:t>Τ</a:t>
            </a:r>
            <a:r>
              <a:rPr lang="el-GR" sz="1200" dirty="0" smtClean="0"/>
              <a:t>ΕΧΝΟΛΟΓΙΚΗΣ</a:t>
            </a:r>
          </a:p>
          <a:p>
            <a:r>
              <a:rPr lang="el-GR" sz="1200" b="1" dirty="0" smtClean="0"/>
              <a:t>Ε</a:t>
            </a:r>
            <a:r>
              <a:rPr lang="el-GR" sz="1200" dirty="0" smtClean="0"/>
              <a:t>ΚΠΑΙΔΕΥΣΗΣ</a:t>
            </a:r>
            <a:endParaRPr lang="el-GR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-26505" y="995469"/>
            <a:ext cx="1804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/>
              <a:t>ΕΠΠΑΙΚ </a:t>
            </a:r>
            <a:r>
              <a:rPr lang="el-GR" b="1" dirty="0" smtClean="0"/>
              <a:t>ΑΘΗΝΑΣ</a:t>
            </a:r>
            <a:endParaRPr lang="el-GR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987824" y="292494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l-GR" dirty="0"/>
          </a:p>
        </p:txBody>
      </p:sp>
      <p:sp>
        <p:nvSpPr>
          <p:cNvPr id="7" name="Ορθογώνιο 6"/>
          <p:cNvSpPr/>
          <p:nvPr/>
        </p:nvSpPr>
        <p:spPr>
          <a:xfrm>
            <a:off x="395536" y="1963218"/>
            <a:ext cx="828092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Με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τα συστήματα αυτά </a:t>
            </a:r>
            <a:r>
              <a:rPr lang="el-GR" sz="2400" spc="-10" dirty="0">
                <a:solidFill>
                  <a:srgbClr val="FF0000"/>
                </a:solidFill>
                <a:latin typeface="Carlito"/>
                <a:cs typeface="Carlito"/>
              </a:rPr>
              <a:t>καθίσταται εύκολη και λειτουργικά αποτελεσματική η παρουσίαση, η αναζήτηση και γενικότερα η διαχείριση της πληροφορίας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. Οδηγούν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στην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απεξάρτηση του χρήστη από δυσχέρειες χώρου και χρόνου πρόσβασης.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Τέτοια συστήματα είναι: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ψηφιακές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εγκυκλοπαίδειες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ηλεκτρονικά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λεξικά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βάσεις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δεδομένων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ψηφιακές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βιβλιοθήκες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δικτυακοί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τόποι εκπαιδευτικού περιεχομένου </a:t>
            </a:r>
          </a:p>
        </p:txBody>
      </p:sp>
    </p:spTree>
    <p:extLst>
      <p:ext uri="{BB962C8B-B14F-4D97-AF65-F5344CB8AC3E}">
        <p14:creationId xmlns:p14="http://schemas.microsoft.com/office/powerpoint/2010/main" val="2898043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2843808" y="-2"/>
            <a:ext cx="6300192" cy="1364803"/>
          </a:xfrm>
        </p:spPr>
        <p:txBody>
          <a:bodyPr>
            <a:noAutofit/>
          </a:bodyPr>
          <a:lstStyle/>
          <a:p>
            <a: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  <a:t>Εκπαιδευτική Τεχνολογία</a:t>
            </a:r>
            <a:b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</a:b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Το Εκπαιδευτικό Λογισμικό</a:t>
            </a:r>
            <a: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(ΕΛ)</a:t>
            </a:r>
            <a: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/>
            </a:r>
            <a:b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</a:br>
            <a:r>
              <a:rPr lang="el-GR" altLang="el-GR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Πεδία </a:t>
            </a: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Έρευνας της Διδακτικής</a:t>
            </a:r>
            <a:r>
              <a:rPr lang="el-GR" altLang="el-GR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endParaRPr lang="el-GR" altLang="el-GR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4" name="Εικόνα 3" descr="ΛΟΓΟΤΥΠΟ ΑΣΠΑΙΤΕ ΕΛΛΗΝΙΚΟ copy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1678321" cy="99546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678320" y="0"/>
            <a:ext cx="13095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b="1" dirty="0"/>
              <a:t>Α</a:t>
            </a:r>
            <a:r>
              <a:rPr lang="el-GR" sz="1200" dirty="0"/>
              <a:t>ΝΩΤΑΤΗ </a:t>
            </a:r>
            <a:endParaRPr lang="el-GR" sz="1200" dirty="0" smtClean="0"/>
          </a:p>
          <a:p>
            <a:r>
              <a:rPr lang="el-GR" sz="1200" b="1" dirty="0" smtClean="0"/>
              <a:t>Σ</a:t>
            </a:r>
            <a:r>
              <a:rPr lang="el-GR" sz="1200" dirty="0" smtClean="0"/>
              <a:t>ΧΟΛΗ</a:t>
            </a:r>
          </a:p>
          <a:p>
            <a:r>
              <a:rPr lang="el-GR" sz="1200" b="1" dirty="0" smtClean="0"/>
              <a:t>ΠΑ</a:t>
            </a:r>
            <a:r>
              <a:rPr lang="el-GR" sz="1200" dirty="0" smtClean="0"/>
              <a:t>ΙΔΑΓΩΓΙΚΗΣ &amp;</a:t>
            </a:r>
          </a:p>
          <a:p>
            <a:r>
              <a:rPr lang="el-GR" sz="1200" b="1" dirty="0" smtClean="0"/>
              <a:t>Τ</a:t>
            </a:r>
            <a:r>
              <a:rPr lang="el-GR" sz="1200" dirty="0" smtClean="0"/>
              <a:t>ΕΧΝΟΛΟΓΙΚΗΣ</a:t>
            </a:r>
          </a:p>
          <a:p>
            <a:r>
              <a:rPr lang="el-GR" sz="1200" b="1" dirty="0" smtClean="0"/>
              <a:t>Ε</a:t>
            </a:r>
            <a:r>
              <a:rPr lang="el-GR" sz="1200" dirty="0" smtClean="0"/>
              <a:t>ΚΠΑΙΔΕΥΣΗΣ</a:t>
            </a:r>
            <a:endParaRPr lang="el-GR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-26505" y="995469"/>
            <a:ext cx="1804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/>
              <a:t>ΕΠΠΑΙΚ </a:t>
            </a:r>
            <a:r>
              <a:rPr lang="el-GR" b="1" dirty="0" smtClean="0"/>
              <a:t>ΑΘΗΝΑΣ</a:t>
            </a:r>
            <a:endParaRPr lang="el-GR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987824" y="292494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l-GR" dirty="0"/>
          </a:p>
        </p:txBody>
      </p:sp>
      <p:sp>
        <p:nvSpPr>
          <p:cNvPr id="7" name="Ορθογώνιο 6"/>
          <p:cNvSpPr/>
          <p:nvPr/>
        </p:nvSpPr>
        <p:spPr>
          <a:xfrm>
            <a:off x="467544" y="1364801"/>
            <a:ext cx="7685409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lang="el-GR" altLang="el-GR" sz="2800" b="1" u="sng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Αξιοποίηση </a:t>
            </a:r>
            <a:r>
              <a:rPr lang="el-GR" altLang="el-GR" sz="28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της αναφοράς </a:t>
            </a:r>
          </a:p>
          <a:p>
            <a:pPr>
              <a:spcBef>
                <a:spcPct val="0"/>
              </a:spcBef>
              <a:buFontTx/>
              <a:buNone/>
            </a:pPr>
            <a:endParaRPr lang="el-GR" altLang="el-GR" sz="28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l-GR" altLang="el-GR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Δήμητρα </a:t>
            </a:r>
            <a:r>
              <a:rPr lang="el-GR" altLang="el-GR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Αποστολοπούλου</a:t>
            </a:r>
            <a:r>
              <a:rPr lang="el-GR" altLang="el-GR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-Διπλωματική Εργασία </a:t>
            </a:r>
          </a:p>
          <a:p>
            <a:pPr>
              <a:spcBef>
                <a:spcPct val="0"/>
              </a:spcBef>
              <a:buFontTx/>
              <a:buNone/>
            </a:pPr>
            <a:endParaRPr lang="el-GR" altLang="el-GR" sz="2800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l-GR" altLang="el-GR" sz="2800" dirty="0">
                <a:solidFill>
                  <a:srgbClr val="002060"/>
                </a:solidFill>
                <a:latin typeface="Times New Roman" panose="02020603050405020304" pitchFamily="18" charset="0"/>
              </a:rPr>
              <a:t>Οι Θεωρίες Μάθησης και η Ενσωμάτωσή τους στο Εκπαιδευτικό Λογισμικό</a:t>
            </a:r>
            <a:endParaRPr lang="el-GR" altLang="el-GR" sz="28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l-GR" sz="2800" dirty="0">
                <a:solidFill>
                  <a:srgbClr val="002060"/>
                </a:solidFill>
                <a:latin typeface="Times New Roman" panose="02020603050405020304" pitchFamily="18" charset="0"/>
                <a:hlinkClick r:id="rId4"/>
              </a:rPr>
              <a:t>https://nemertes.lis.upatras.gr/jspui/bitstream/10889/5309/3/Nimertis_Apostolopoulou(math).pdf</a:t>
            </a:r>
            <a:endParaRPr lang="el-GR" altLang="el-GR" sz="2800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l-GR" altLang="el-GR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			Εξεταστέα ύλη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l-GR" altLang="el-GR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Από το κεφάλαιο 3 οι  Ενότητες από 3.1 </a:t>
            </a:r>
            <a:r>
              <a:rPr lang="en-US" altLang="el-GR" sz="2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-</a:t>
            </a:r>
            <a:r>
              <a:rPr lang="el-GR" altLang="el-GR" sz="2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 </a:t>
            </a:r>
            <a:r>
              <a:rPr lang="el-GR" altLang="el-GR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3.5.2 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l-GR" altLang="el-GR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κ</a:t>
            </a:r>
            <a:r>
              <a:rPr lang="el-GR" altLang="el-GR" sz="2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αι το </a:t>
            </a:r>
            <a:r>
              <a:rPr lang="el-GR" altLang="el-GR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κεφάλαιο 4  </a:t>
            </a:r>
            <a:endParaRPr lang="el-GR" altLang="el-GR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6096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979712" y="-3"/>
            <a:ext cx="7164288" cy="1963221"/>
          </a:xfrm>
        </p:spPr>
        <p:txBody>
          <a:bodyPr>
            <a:noAutofit/>
          </a:bodyPr>
          <a:lstStyle/>
          <a:p>
            <a: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  <a:t>Εκπαιδευτική Τεχνολογία</a:t>
            </a:r>
            <a:b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</a:b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Το Εκπαιδευτικό Λογισμικό</a:t>
            </a:r>
            <a: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(ΕΛ)</a:t>
            </a:r>
            <a: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/>
            </a:r>
            <a:b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</a:br>
            <a:r>
              <a:rPr lang="el-GR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Περιβάλλοντα </a:t>
            </a:r>
            <a:r>
              <a:rPr 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συνεργατικής δραστηριότητας και μάθησης από απόσταση</a:t>
            </a:r>
            <a:r>
              <a:rPr lang="el-GR" sz="2800" b="1" dirty="0"/>
              <a:t> </a:t>
            </a:r>
            <a:r>
              <a:rPr lang="el-GR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endParaRPr lang="el-GR" sz="28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4" name="Εικόνα 3" descr="ΛΟΓΟΤΥΠΟ ΑΣΠΑΙΤΕ ΕΛΛΗΝΙΚΟ copy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1678321" cy="99546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678320" y="0"/>
            <a:ext cx="13095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b="1" dirty="0"/>
              <a:t>Α</a:t>
            </a:r>
            <a:r>
              <a:rPr lang="el-GR" sz="1200" dirty="0"/>
              <a:t>ΝΩΤΑΤΗ </a:t>
            </a:r>
            <a:endParaRPr lang="el-GR" sz="1200" dirty="0" smtClean="0"/>
          </a:p>
          <a:p>
            <a:r>
              <a:rPr lang="el-GR" sz="1200" b="1" dirty="0" smtClean="0"/>
              <a:t>Σ</a:t>
            </a:r>
            <a:r>
              <a:rPr lang="el-GR" sz="1200" dirty="0" smtClean="0"/>
              <a:t>ΧΟΛΗ</a:t>
            </a:r>
          </a:p>
          <a:p>
            <a:r>
              <a:rPr lang="el-GR" sz="1200" b="1" dirty="0" smtClean="0"/>
              <a:t>ΠΑ</a:t>
            </a:r>
            <a:r>
              <a:rPr lang="el-GR" sz="1200" dirty="0" smtClean="0"/>
              <a:t>ΙΔΑΓΩΓΙΚΗΣ &amp;</a:t>
            </a:r>
          </a:p>
          <a:p>
            <a:r>
              <a:rPr lang="el-GR" sz="1200" b="1" dirty="0" smtClean="0"/>
              <a:t>Τ</a:t>
            </a:r>
            <a:r>
              <a:rPr lang="el-GR" sz="1200" dirty="0" smtClean="0"/>
              <a:t>ΕΧΝΟΛΟΓΙΚΗΣ</a:t>
            </a:r>
          </a:p>
          <a:p>
            <a:r>
              <a:rPr lang="el-GR" sz="1200" b="1" dirty="0" smtClean="0"/>
              <a:t>Ε</a:t>
            </a:r>
            <a:r>
              <a:rPr lang="el-GR" sz="1200" dirty="0" smtClean="0"/>
              <a:t>ΚΠΑΙΔΕΥΣΗΣ</a:t>
            </a:r>
            <a:endParaRPr lang="el-GR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-26505" y="995469"/>
            <a:ext cx="1804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/>
              <a:t>ΕΠΠΑΙΚ </a:t>
            </a:r>
            <a:r>
              <a:rPr lang="el-GR" b="1" dirty="0" smtClean="0"/>
              <a:t>ΑΘΗΝΑΣ</a:t>
            </a:r>
            <a:endParaRPr lang="el-GR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987824" y="292494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l-GR" dirty="0"/>
          </a:p>
        </p:txBody>
      </p:sp>
      <p:sp>
        <p:nvSpPr>
          <p:cNvPr id="7" name="Ορθογώνιο 6"/>
          <p:cNvSpPr/>
          <p:nvPr/>
        </p:nvSpPr>
        <p:spPr>
          <a:xfrm>
            <a:off x="395536" y="1963218"/>
            <a:ext cx="828092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Τα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συστήματα αυτά </a:t>
            </a:r>
            <a:r>
              <a:rPr lang="el-GR" sz="2400" spc="-10" dirty="0">
                <a:solidFill>
                  <a:srgbClr val="FF0000"/>
                </a:solidFill>
                <a:latin typeface="Carlito"/>
                <a:cs typeface="Carlito"/>
              </a:rPr>
              <a:t>υποστηρίζουν την επικοινωνία και συνεργασία από απόσταση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στο πλαίσιο της συνεργατικής μάθησης.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Τέτοια συστήματα είναι: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εργαλεία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επικοινωνίας (ηλεκτρονικό ταχυδρομείο)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εργαλεία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τηλεδιάσκεψης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εργαλεία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συζητήσεων σε ειδικά θέματα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ομάδες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νέων (</a:t>
            </a:r>
            <a:r>
              <a:rPr lang="en-US" sz="2400" spc="-10" dirty="0">
                <a:solidFill>
                  <a:srgbClr val="001F5F"/>
                </a:solidFill>
                <a:latin typeface="Carlito"/>
                <a:cs typeface="Carlito"/>
              </a:rPr>
              <a:t>newsgroups)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περιβάλλοντα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συνεργατικής έκφρασης και λόγου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περιβάλλοντα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συνεργατικής επίλυσης προβλημάτων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περιβάλλοντα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συνεργατικής εκτέλεσης σύνθετων έργων (</a:t>
            </a:r>
            <a:r>
              <a:rPr lang="el-GR" sz="2400" spc="-10" dirty="0" err="1">
                <a:solidFill>
                  <a:srgbClr val="001F5F"/>
                </a:solidFill>
                <a:latin typeface="Carlito"/>
                <a:cs typeface="Carlito"/>
              </a:rPr>
              <a:t>projects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3775692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2411760" y="-3"/>
            <a:ext cx="6732240" cy="1628803"/>
          </a:xfrm>
        </p:spPr>
        <p:txBody>
          <a:bodyPr>
            <a:noAutofit/>
          </a:bodyPr>
          <a:lstStyle/>
          <a:p>
            <a: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  <a:t>Εκπαιδευτική Τεχνολογία</a:t>
            </a:r>
            <a:b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</a:b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Το Εκπαιδευτικό Λογισμικό</a:t>
            </a:r>
            <a: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(ΕΛ)</a:t>
            </a:r>
            <a: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/>
            </a:r>
            <a:b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</a:br>
            <a:r>
              <a:rPr lang="el-GR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Αξιολόγηση </a:t>
            </a:r>
            <a:r>
              <a:rPr 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Εκπαιδευτικού Λογισμικού </a:t>
            </a:r>
          </a:p>
        </p:txBody>
      </p:sp>
      <p:pic>
        <p:nvPicPr>
          <p:cNvPr id="4" name="Εικόνα 3" descr="ΛΟΓΟΤΥΠΟ ΑΣΠΑΙΤΕ ΕΛΛΗΝΙΚΟ copy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1678321" cy="99546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678320" y="0"/>
            <a:ext cx="13095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b="1" dirty="0"/>
              <a:t>Α</a:t>
            </a:r>
            <a:r>
              <a:rPr lang="el-GR" sz="1200" dirty="0"/>
              <a:t>ΝΩΤΑΤΗ </a:t>
            </a:r>
            <a:endParaRPr lang="el-GR" sz="1200" dirty="0" smtClean="0"/>
          </a:p>
          <a:p>
            <a:r>
              <a:rPr lang="el-GR" sz="1200" b="1" dirty="0" smtClean="0"/>
              <a:t>Σ</a:t>
            </a:r>
            <a:r>
              <a:rPr lang="el-GR" sz="1200" dirty="0" smtClean="0"/>
              <a:t>ΧΟΛΗ</a:t>
            </a:r>
          </a:p>
          <a:p>
            <a:r>
              <a:rPr lang="el-GR" sz="1200" b="1" dirty="0" smtClean="0"/>
              <a:t>ΠΑ</a:t>
            </a:r>
            <a:r>
              <a:rPr lang="el-GR" sz="1200" dirty="0" smtClean="0"/>
              <a:t>ΙΔΑΓΩΓΙΚΗΣ &amp;</a:t>
            </a:r>
          </a:p>
          <a:p>
            <a:r>
              <a:rPr lang="el-GR" sz="1200" b="1" dirty="0" smtClean="0"/>
              <a:t>Τ</a:t>
            </a:r>
            <a:r>
              <a:rPr lang="el-GR" sz="1200" dirty="0" smtClean="0"/>
              <a:t>ΕΧΝΟΛΟΓΙΚΗΣ</a:t>
            </a:r>
          </a:p>
          <a:p>
            <a:r>
              <a:rPr lang="el-GR" sz="1200" b="1" dirty="0" smtClean="0"/>
              <a:t>Ε</a:t>
            </a:r>
            <a:r>
              <a:rPr lang="el-GR" sz="1200" dirty="0" smtClean="0"/>
              <a:t>ΚΠΑΙΔΕΥΣΗΣ</a:t>
            </a:r>
            <a:endParaRPr lang="el-GR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-26505" y="995469"/>
            <a:ext cx="1804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/>
              <a:t>ΕΠΠΑΙΚ </a:t>
            </a:r>
            <a:r>
              <a:rPr lang="el-GR" b="1" dirty="0" smtClean="0"/>
              <a:t>ΑΘΗΝΑΣ</a:t>
            </a:r>
            <a:endParaRPr lang="el-GR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987824" y="292494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l-GR" dirty="0"/>
          </a:p>
        </p:txBody>
      </p:sp>
      <p:sp>
        <p:nvSpPr>
          <p:cNvPr id="7" name="Ορθογώνιο 6"/>
          <p:cNvSpPr/>
          <p:nvPr/>
        </p:nvSpPr>
        <p:spPr>
          <a:xfrm>
            <a:off x="323528" y="1990937"/>
            <a:ext cx="828092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Η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αξιολόγηση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ΕΛ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π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ρέπει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να βασίζεται σε ένα σύνολο προδιαγραφών καθορισμένων από την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αρχή. </a:t>
            </a:r>
            <a:endParaRPr lang="el-GR" sz="2400" spc="-10" dirty="0">
              <a:solidFill>
                <a:srgbClr val="001F5F"/>
              </a:solidFill>
              <a:latin typeface="Carlito"/>
              <a:cs typeface="Carlito"/>
            </a:endParaRPr>
          </a:p>
          <a:p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Υπάρχουν διάφορες μέθοδοι αξιολόγησής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και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διάφορες τεχνικές που μπορεί κάποιος να ακολουθήσει. </a:t>
            </a:r>
            <a:endParaRPr lang="el-GR" sz="2400" spc="-10" dirty="0" smtClean="0">
              <a:solidFill>
                <a:srgbClr val="001F5F"/>
              </a:solidFill>
              <a:latin typeface="Carlito"/>
              <a:cs typeface="Carlito"/>
            </a:endParaRPr>
          </a:p>
          <a:p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Σε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κάθε περίπτωση τα κριτήρια που χρησιμοποιούνται διαφέρουν και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δεν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υπάρχει κοινώς αποδεκτό σύνολο κριτηρίων για όλα τα εκπαιδευτικά προγράμματα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.</a:t>
            </a:r>
            <a:endParaRPr lang="el-GR" sz="2400" spc="-10" dirty="0">
              <a:solidFill>
                <a:srgbClr val="001F5F"/>
              </a:solidFill>
              <a:latin typeface="Carlito"/>
              <a:cs typeface="Carlito"/>
            </a:endParaRPr>
          </a:p>
          <a:p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Οι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γενικοί στόχοι της αξιολόγησης είναι </a:t>
            </a:r>
            <a:r>
              <a:rPr lang="el-GR" sz="2400" spc="-10" dirty="0">
                <a:solidFill>
                  <a:srgbClr val="FF0000"/>
                </a:solidFill>
                <a:latin typeface="Carlito"/>
                <a:cs typeface="Carlito"/>
              </a:rPr>
              <a:t>να εξεταστεί ο διδακτικός και παιδαγωγικός σχεδιασμός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του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ΕΛ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και να επισημανθούν τα θετικά και αρνητικά του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στοιχεία. </a:t>
            </a:r>
            <a:endParaRPr lang="el-GR" sz="2400" spc="-10" dirty="0">
              <a:solidFill>
                <a:srgbClr val="001F5F"/>
              </a:solidFill>
              <a:latin typeface="Carlito"/>
              <a:cs typeface="Carlito"/>
            </a:endParaRPr>
          </a:p>
        </p:txBody>
      </p:sp>
    </p:spTree>
    <p:extLst>
      <p:ext uri="{BB962C8B-B14F-4D97-AF65-F5344CB8AC3E}">
        <p14:creationId xmlns:p14="http://schemas.microsoft.com/office/powerpoint/2010/main" val="802938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2411760" y="-3"/>
            <a:ext cx="6732240" cy="1628803"/>
          </a:xfrm>
        </p:spPr>
        <p:txBody>
          <a:bodyPr>
            <a:noAutofit/>
          </a:bodyPr>
          <a:lstStyle/>
          <a:p>
            <a: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  <a:t>Εκπαιδευτική Τεχνολογία</a:t>
            </a:r>
            <a:b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</a:b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Το Εκπαιδευτικό Λογισμικό</a:t>
            </a:r>
            <a: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(ΕΛ)</a:t>
            </a:r>
            <a: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/>
            </a:r>
            <a:b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</a:br>
            <a:r>
              <a:rPr lang="el-GR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Αξιολόγηση </a:t>
            </a:r>
            <a:r>
              <a:rPr 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Εκπαιδευτικού Λογισμικού </a:t>
            </a:r>
          </a:p>
        </p:txBody>
      </p:sp>
      <p:pic>
        <p:nvPicPr>
          <p:cNvPr id="4" name="Εικόνα 3" descr="ΛΟΓΟΤΥΠΟ ΑΣΠΑΙΤΕ ΕΛΛΗΝΙΚΟ copy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1678321" cy="99546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678320" y="0"/>
            <a:ext cx="13095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b="1" dirty="0"/>
              <a:t>Α</a:t>
            </a:r>
            <a:r>
              <a:rPr lang="el-GR" sz="1200" dirty="0"/>
              <a:t>ΝΩΤΑΤΗ </a:t>
            </a:r>
            <a:endParaRPr lang="el-GR" sz="1200" dirty="0" smtClean="0"/>
          </a:p>
          <a:p>
            <a:r>
              <a:rPr lang="el-GR" sz="1200" b="1" dirty="0" smtClean="0"/>
              <a:t>Σ</a:t>
            </a:r>
            <a:r>
              <a:rPr lang="el-GR" sz="1200" dirty="0" smtClean="0"/>
              <a:t>ΧΟΛΗ</a:t>
            </a:r>
          </a:p>
          <a:p>
            <a:r>
              <a:rPr lang="el-GR" sz="1200" b="1" dirty="0" smtClean="0"/>
              <a:t>ΠΑ</a:t>
            </a:r>
            <a:r>
              <a:rPr lang="el-GR" sz="1200" dirty="0" smtClean="0"/>
              <a:t>ΙΔΑΓΩΓΙΚΗΣ &amp;</a:t>
            </a:r>
          </a:p>
          <a:p>
            <a:r>
              <a:rPr lang="el-GR" sz="1200" b="1" dirty="0" smtClean="0"/>
              <a:t>Τ</a:t>
            </a:r>
            <a:r>
              <a:rPr lang="el-GR" sz="1200" dirty="0" smtClean="0"/>
              <a:t>ΕΧΝΟΛΟΓΙΚΗΣ</a:t>
            </a:r>
          </a:p>
          <a:p>
            <a:r>
              <a:rPr lang="el-GR" sz="1200" b="1" dirty="0" smtClean="0"/>
              <a:t>Ε</a:t>
            </a:r>
            <a:r>
              <a:rPr lang="el-GR" sz="1200" dirty="0" smtClean="0"/>
              <a:t>ΚΠΑΙΔΕΥΣΗΣ</a:t>
            </a:r>
            <a:endParaRPr lang="el-GR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-26505" y="995469"/>
            <a:ext cx="1804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/>
              <a:t>ΕΠΠΑΙΚ </a:t>
            </a:r>
            <a:r>
              <a:rPr lang="el-GR" b="1" dirty="0" smtClean="0"/>
              <a:t>ΑΘΗΝΑΣ</a:t>
            </a:r>
            <a:endParaRPr lang="el-GR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987824" y="292494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l-GR" dirty="0"/>
          </a:p>
        </p:txBody>
      </p:sp>
      <p:sp>
        <p:nvSpPr>
          <p:cNvPr id="7" name="Ορθογώνιο 6"/>
          <p:cNvSpPr/>
          <p:nvPr/>
        </p:nvSpPr>
        <p:spPr>
          <a:xfrm>
            <a:off x="395536" y="1957013"/>
            <a:ext cx="828092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Η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αξιολόγηση οφείλει να έχει </a:t>
            </a:r>
            <a:r>
              <a:rPr lang="el-GR" sz="2400" spc="-10" dirty="0">
                <a:solidFill>
                  <a:srgbClr val="FF0000"/>
                </a:solidFill>
                <a:latin typeface="Carlito"/>
                <a:cs typeface="Carlito"/>
              </a:rPr>
              <a:t>ως επίκεντρο τη </a:t>
            </a:r>
            <a:r>
              <a:rPr lang="el-GR" sz="2400" spc="-10" dirty="0" smtClean="0">
                <a:solidFill>
                  <a:srgbClr val="FF0000"/>
                </a:solidFill>
                <a:latin typeface="Carlito"/>
                <a:cs typeface="Carlito"/>
              </a:rPr>
              <a:t>μάθηση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. </a:t>
            </a:r>
            <a:endParaRPr lang="el-GR" sz="2400" spc="-10" dirty="0">
              <a:solidFill>
                <a:srgbClr val="001F5F"/>
              </a:solidFill>
              <a:latin typeface="Carlito"/>
              <a:cs typeface="Carlito"/>
            </a:endParaRPr>
          </a:p>
          <a:p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Οι βασικοί τομείς που σχετίζονται άμεσα με την αξιολόγηση ενός εκπαιδευτικού υλικού αφορούν την αξιολόγηση </a:t>
            </a:r>
            <a:endParaRPr lang="el-GR" sz="2400" spc="-10" dirty="0" smtClean="0">
              <a:solidFill>
                <a:srgbClr val="001F5F"/>
              </a:solidFill>
              <a:latin typeface="Carlito"/>
              <a:cs typeface="Carlito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της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ύλης όπως αυτή παρουσιάζεται μέσω των σύγχρονων Τεχνολογιών της Πληροφορίας και των Επικοινωνιών (ΤΠΕ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την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παρουσίαση και οργάνωσή της ύλης, </a:t>
            </a:r>
            <a:endParaRPr lang="el-GR" sz="2400" spc="-10" dirty="0" smtClean="0">
              <a:solidFill>
                <a:srgbClr val="001F5F"/>
              </a:solidFill>
              <a:latin typeface="Carlito"/>
              <a:cs typeface="Carlito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τις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διαδικασίες υποστήριξης και ενημέρωσης του λογισμικού </a:t>
            </a:r>
            <a:endParaRPr lang="el-GR" sz="2400" spc="-10" dirty="0" smtClean="0">
              <a:solidFill>
                <a:srgbClr val="001F5F"/>
              </a:solidFill>
              <a:latin typeface="Carlito"/>
              <a:cs typeface="Carlito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την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αξιολόγηση της μάθησης που προκύπτει από τη χρήση και εφαρμογή του λογισμικού στο μαθητικό δυναμικό. </a:t>
            </a:r>
          </a:p>
        </p:txBody>
      </p:sp>
    </p:spTree>
    <p:extLst>
      <p:ext uri="{BB962C8B-B14F-4D97-AF65-F5344CB8AC3E}">
        <p14:creationId xmlns:p14="http://schemas.microsoft.com/office/powerpoint/2010/main" val="3394625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2411760" y="-3"/>
            <a:ext cx="6732240" cy="1628803"/>
          </a:xfrm>
        </p:spPr>
        <p:txBody>
          <a:bodyPr>
            <a:noAutofit/>
          </a:bodyPr>
          <a:lstStyle/>
          <a:p>
            <a: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  <a:t>Εκπαιδευτική Τεχνολογία</a:t>
            </a:r>
            <a:b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</a:b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Το Εκπαιδευτικό Λογισμικό</a:t>
            </a:r>
            <a: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(ΕΛ)</a:t>
            </a:r>
            <a: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/>
            </a:r>
            <a:b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</a:br>
            <a:r>
              <a:rPr lang="el-GR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Αξιολόγηση </a:t>
            </a:r>
            <a:r>
              <a:rPr 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Εκπαιδευτικού Λογισμικού </a:t>
            </a:r>
          </a:p>
        </p:txBody>
      </p:sp>
      <p:pic>
        <p:nvPicPr>
          <p:cNvPr id="4" name="Εικόνα 3" descr="ΛΟΓΟΤΥΠΟ ΑΣΠΑΙΤΕ ΕΛΛΗΝΙΚΟ copy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1678321" cy="99546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678320" y="0"/>
            <a:ext cx="13095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b="1" dirty="0"/>
              <a:t>Α</a:t>
            </a:r>
            <a:r>
              <a:rPr lang="el-GR" sz="1200" dirty="0"/>
              <a:t>ΝΩΤΑΤΗ </a:t>
            </a:r>
            <a:endParaRPr lang="el-GR" sz="1200" dirty="0" smtClean="0"/>
          </a:p>
          <a:p>
            <a:r>
              <a:rPr lang="el-GR" sz="1200" b="1" dirty="0" smtClean="0"/>
              <a:t>Σ</a:t>
            </a:r>
            <a:r>
              <a:rPr lang="el-GR" sz="1200" dirty="0" smtClean="0"/>
              <a:t>ΧΟΛΗ</a:t>
            </a:r>
          </a:p>
          <a:p>
            <a:r>
              <a:rPr lang="el-GR" sz="1200" b="1" dirty="0" smtClean="0"/>
              <a:t>ΠΑ</a:t>
            </a:r>
            <a:r>
              <a:rPr lang="el-GR" sz="1200" dirty="0" smtClean="0"/>
              <a:t>ΙΔΑΓΩΓΙΚΗΣ &amp;</a:t>
            </a:r>
          </a:p>
          <a:p>
            <a:r>
              <a:rPr lang="el-GR" sz="1200" b="1" dirty="0" smtClean="0"/>
              <a:t>Τ</a:t>
            </a:r>
            <a:r>
              <a:rPr lang="el-GR" sz="1200" dirty="0" smtClean="0"/>
              <a:t>ΕΧΝΟΛΟΓΙΚΗΣ</a:t>
            </a:r>
          </a:p>
          <a:p>
            <a:r>
              <a:rPr lang="el-GR" sz="1200" b="1" dirty="0" smtClean="0"/>
              <a:t>Ε</a:t>
            </a:r>
            <a:r>
              <a:rPr lang="el-GR" sz="1200" dirty="0" smtClean="0"/>
              <a:t>ΚΠΑΙΔΕΥΣΗΣ</a:t>
            </a:r>
            <a:endParaRPr lang="el-GR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-26505" y="995469"/>
            <a:ext cx="1804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/>
              <a:t>ΕΠΠΑΙΚ </a:t>
            </a:r>
            <a:r>
              <a:rPr lang="el-GR" b="1" dirty="0" smtClean="0"/>
              <a:t>ΑΘΗΝΑΣ</a:t>
            </a:r>
            <a:endParaRPr lang="el-GR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987824" y="292494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l-GR" dirty="0"/>
          </a:p>
        </p:txBody>
      </p:sp>
      <p:sp>
        <p:nvSpPr>
          <p:cNvPr id="7" name="Ορθογώνιο 6"/>
          <p:cNvSpPr/>
          <p:nvPr/>
        </p:nvSpPr>
        <p:spPr>
          <a:xfrm>
            <a:off x="395536" y="1844824"/>
            <a:ext cx="856895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Ένα ΕΛ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αξιολογείται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από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τεχνολογικής άποψης ώστε </a:t>
            </a:r>
            <a:endParaRPr lang="el-GR" sz="2400" spc="-10" dirty="0" smtClean="0">
              <a:solidFill>
                <a:srgbClr val="001F5F"/>
              </a:solidFill>
              <a:latin typeface="Carlito"/>
              <a:cs typeface="Carlito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να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εντοπιστεί </a:t>
            </a:r>
            <a:r>
              <a:rPr lang="el-GR" sz="2400" spc="-10" dirty="0">
                <a:solidFill>
                  <a:srgbClr val="FF0000"/>
                </a:solidFill>
                <a:latin typeface="Carlito"/>
                <a:cs typeface="Carlito"/>
              </a:rPr>
              <a:t>ο βαθμός αποτελεσματικότητας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των τεχνολογιών που χρησιμοποιήθηκαν αναδεικνύοντας τα ισχυρά και τα αδύνατά του σημεία αλλά και τον τρόπο με τον οποίο θα μπορούσε να γίνει πιο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αποτελεσματικό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να  διαπιστωθεί </a:t>
            </a:r>
            <a:r>
              <a:rPr lang="el-GR" sz="2400" spc="-10" dirty="0">
                <a:solidFill>
                  <a:srgbClr val="FF0000"/>
                </a:solidFill>
                <a:latin typeface="Carlito"/>
                <a:cs typeface="Carlito"/>
              </a:rPr>
              <a:t>ο βαθμός καταλληλότητας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των εργαλείων που χρησιμοποιήθηκαν για την ανάπτυξή του </a:t>
            </a:r>
            <a:endParaRPr lang="el-GR" sz="2400" spc="-10" dirty="0" smtClean="0">
              <a:solidFill>
                <a:srgbClr val="001F5F"/>
              </a:solidFill>
              <a:latin typeface="Carlito"/>
              <a:cs typeface="Carlito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να βοηθήσει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στο </a:t>
            </a:r>
            <a:r>
              <a:rPr lang="el-GR" sz="2400" spc="-10" dirty="0">
                <a:solidFill>
                  <a:srgbClr val="FF0000"/>
                </a:solidFill>
                <a:latin typeface="Carlito"/>
                <a:cs typeface="Carlito"/>
              </a:rPr>
              <a:t>σχεδιασμό νέων </a:t>
            </a:r>
            <a:r>
              <a:rPr lang="el-GR" sz="2400" spc="-10" dirty="0" smtClean="0">
                <a:solidFill>
                  <a:srgbClr val="FF0000"/>
                </a:solidFill>
                <a:latin typeface="Carlito"/>
                <a:cs typeface="Carlito"/>
              </a:rPr>
              <a:t>στρατηγικών </a:t>
            </a:r>
            <a:r>
              <a:rPr lang="el-GR" sz="2400" spc="-10" dirty="0">
                <a:solidFill>
                  <a:srgbClr val="FF0000"/>
                </a:solidFill>
                <a:latin typeface="Carlito"/>
                <a:cs typeface="Carlito"/>
              </a:rPr>
              <a:t>επιλογών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και προτεραιοτήτων από τεχνολογικής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άποψης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ώστε να αντιμετωπιστούν τα εμπόδια που εντοπίστηκαν με τη χρήση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του. </a:t>
            </a:r>
            <a:endParaRPr lang="el-GR" sz="2400" spc="-10" dirty="0">
              <a:solidFill>
                <a:srgbClr val="001F5F"/>
              </a:solidFill>
              <a:latin typeface="Carlito"/>
              <a:cs typeface="Carlito"/>
            </a:endParaRPr>
          </a:p>
        </p:txBody>
      </p:sp>
    </p:spTree>
    <p:extLst>
      <p:ext uri="{BB962C8B-B14F-4D97-AF65-F5344CB8AC3E}">
        <p14:creationId xmlns:p14="http://schemas.microsoft.com/office/powerpoint/2010/main" val="837095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2411760" y="-3"/>
            <a:ext cx="6732240" cy="1628803"/>
          </a:xfrm>
        </p:spPr>
        <p:txBody>
          <a:bodyPr>
            <a:noAutofit/>
          </a:bodyPr>
          <a:lstStyle/>
          <a:p>
            <a: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  <a:t>Εκπαιδευτική Τεχνολογία</a:t>
            </a:r>
            <a:b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</a:b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Το Εκπαιδευτικό Λογισμικό</a:t>
            </a:r>
            <a: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(ΕΛ)</a:t>
            </a:r>
            <a: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/>
            </a:r>
            <a:b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</a:br>
            <a:r>
              <a:rPr lang="el-GR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Αξιολόγηση </a:t>
            </a:r>
            <a:r>
              <a:rPr 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Εκπαιδευτικού Λογισμικού </a:t>
            </a:r>
          </a:p>
        </p:txBody>
      </p:sp>
      <p:pic>
        <p:nvPicPr>
          <p:cNvPr id="4" name="Εικόνα 3" descr="ΛΟΓΟΤΥΠΟ ΑΣΠΑΙΤΕ ΕΛΛΗΝΙΚΟ copy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1678321" cy="99546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678320" y="0"/>
            <a:ext cx="13095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b="1" dirty="0"/>
              <a:t>Α</a:t>
            </a:r>
            <a:r>
              <a:rPr lang="el-GR" sz="1200" dirty="0"/>
              <a:t>ΝΩΤΑΤΗ </a:t>
            </a:r>
            <a:endParaRPr lang="el-GR" sz="1200" dirty="0" smtClean="0"/>
          </a:p>
          <a:p>
            <a:r>
              <a:rPr lang="el-GR" sz="1200" b="1" dirty="0" smtClean="0"/>
              <a:t>Σ</a:t>
            </a:r>
            <a:r>
              <a:rPr lang="el-GR" sz="1200" dirty="0" smtClean="0"/>
              <a:t>ΧΟΛΗ</a:t>
            </a:r>
          </a:p>
          <a:p>
            <a:r>
              <a:rPr lang="el-GR" sz="1200" b="1" dirty="0" smtClean="0"/>
              <a:t>ΠΑ</a:t>
            </a:r>
            <a:r>
              <a:rPr lang="el-GR" sz="1200" dirty="0" smtClean="0"/>
              <a:t>ΙΔΑΓΩΓΙΚΗΣ &amp;</a:t>
            </a:r>
          </a:p>
          <a:p>
            <a:r>
              <a:rPr lang="el-GR" sz="1200" b="1" dirty="0" smtClean="0"/>
              <a:t>Τ</a:t>
            </a:r>
            <a:r>
              <a:rPr lang="el-GR" sz="1200" dirty="0" smtClean="0"/>
              <a:t>ΕΧΝΟΛΟΓΙΚΗΣ</a:t>
            </a:r>
          </a:p>
          <a:p>
            <a:r>
              <a:rPr lang="el-GR" sz="1200" b="1" dirty="0" smtClean="0"/>
              <a:t>Ε</a:t>
            </a:r>
            <a:r>
              <a:rPr lang="el-GR" sz="1200" dirty="0" smtClean="0"/>
              <a:t>ΚΠΑΙΔΕΥΣΗΣ</a:t>
            </a:r>
            <a:endParaRPr lang="el-GR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-26505" y="995469"/>
            <a:ext cx="1804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/>
              <a:t>ΕΠΠΑΙΚ </a:t>
            </a:r>
            <a:r>
              <a:rPr lang="el-GR" b="1" dirty="0" smtClean="0"/>
              <a:t>ΑΘΗΝΑΣ</a:t>
            </a:r>
            <a:endParaRPr lang="el-GR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987824" y="292494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l-GR" dirty="0"/>
          </a:p>
        </p:txBody>
      </p:sp>
      <p:sp>
        <p:nvSpPr>
          <p:cNvPr id="7" name="Ορθογώνιο 6"/>
          <p:cNvSpPr/>
          <p:nvPr/>
        </p:nvSpPr>
        <p:spPr>
          <a:xfrm>
            <a:off x="467544" y="2027156"/>
            <a:ext cx="806489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Η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αξιολόγηση από τη μαθησιακή άποψη συντελεί στο </a:t>
            </a:r>
            <a:endParaRPr lang="el-GR" sz="2400" spc="-10" dirty="0" smtClean="0">
              <a:solidFill>
                <a:srgbClr val="001F5F"/>
              </a:solidFill>
              <a:latin typeface="Carlito"/>
              <a:cs typeface="Carlito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να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εντοπιστεί ο βαθμός αποτελεσματικότητάς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του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να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προσδιοριστούν τα δυνατά και αδύνατα σημεία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του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να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διαπιστωθεί εάν επιτυγχάνονται οι μαθησιακοί του στόχοι καθώς και η πρόοδος που συντελείται με τη χρήση του και προς ποια κατεύθυνση συντελείται η πρόοδος αυτή. </a:t>
            </a:r>
            <a:endParaRPr lang="el-GR" sz="2400" spc="-10" dirty="0" smtClean="0">
              <a:solidFill>
                <a:srgbClr val="001F5F"/>
              </a:solidFill>
              <a:latin typeface="Carlito"/>
              <a:cs typeface="Carlito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να διαπιστωθεί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ο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βαθμός καταλληλότητας του λογισμικού, δηλαδή, πόσο κατάλληλο είναι ως εκπαιδευτικό μέσο για το συγκεκριμένο εκπαιδευτικό θέμα για το οποίο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σχεδιάστηκε. </a:t>
            </a:r>
            <a:endParaRPr lang="el-GR" sz="2400" spc="-10" dirty="0">
              <a:solidFill>
                <a:srgbClr val="001F5F"/>
              </a:solidFill>
              <a:latin typeface="Carlito"/>
              <a:cs typeface="Carlito"/>
            </a:endParaRPr>
          </a:p>
        </p:txBody>
      </p:sp>
    </p:spTree>
    <p:extLst>
      <p:ext uri="{BB962C8B-B14F-4D97-AF65-F5344CB8AC3E}">
        <p14:creationId xmlns:p14="http://schemas.microsoft.com/office/powerpoint/2010/main" val="4038541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2411760" y="-3"/>
            <a:ext cx="6732240" cy="1628803"/>
          </a:xfrm>
        </p:spPr>
        <p:txBody>
          <a:bodyPr>
            <a:noAutofit/>
          </a:bodyPr>
          <a:lstStyle/>
          <a:p>
            <a: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  <a:t>Εκπαιδευτική Τεχνολογία</a:t>
            </a:r>
            <a:b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</a:b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Το Εκπαιδευτικό Λογισμικό</a:t>
            </a:r>
            <a: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(ΕΛ)</a:t>
            </a:r>
            <a: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/>
            </a:r>
            <a:b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</a:br>
            <a:r>
              <a:rPr lang="el-GR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Αξιολόγηση </a:t>
            </a:r>
            <a:r>
              <a:rPr 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Εκπαιδευτικού Λογισμικού </a:t>
            </a:r>
          </a:p>
        </p:txBody>
      </p:sp>
      <p:pic>
        <p:nvPicPr>
          <p:cNvPr id="4" name="Εικόνα 3" descr="ΛΟΓΟΤΥΠΟ ΑΣΠΑΙΤΕ ΕΛΛΗΝΙΚΟ copy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1678321" cy="99546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678320" y="0"/>
            <a:ext cx="13095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b="1" dirty="0"/>
              <a:t>Α</a:t>
            </a:r>
            <a:r>
              <a:rPr lang="el-GR" sz="1200" dirty="0"/>
              <a:t>ΝΩΤΑΤΗ </a:t>
            </a:r>
            <a:endParaRPr lang="el-GR" sz="1200" dirty="0" smtClean="0"/>
          </a:p>
          <a:p>
            <a:r>
              <a:rPr lang="el-GR" sz="1200" b="1" dirty="0" smtClean="0"/>
              <a:t>Σ</a:t>
            </a:r>
            <a:r>
              <a:rPr lang="el-GR" sz="1200" dirty="0" smtClean="0"/>
              <a:t>ΧΟΛΗ</a:t>
            </a:r>
          </a:p>
          <a:p>
            <a:r>
              <a:rPr lang="el-GR" sz="1200" b="1" dirty="0" smtClean="0"/>
              <a:t>ΠΑ</a:t>
            </a:r>
            <a:r>
              <a:rPr lang="el-GR" sz="1200" dirty="0" smtClean="0"/>
              <a:t>ΙΔΑΓΩΓΙΚΗΣ &amp;</a:t>
            </a:r>
          </a:p>
          <a:p>
            <a:r>
              <a:rPr lang="el-GR" sz="1200" b="1" dirty="0" smtClean="0"/>
              <a:t>Τ</a:t>
            </a:r>
            <a:r>
              <a:rPr lang="el-GR" sz="1200" dirty="0" smtClean="0"/>
              <a:t>ΕΧΝΟΛΟΓΙΚΗΣ</a:t>
            </a:r>
          </a:p>
          <a:p>
            <a:r>
              <a:rPr lang="el-GR" sz="1200" b="1" dirty="0" smtClean="0"/>
              <a:t>Ε</a:t>
            </a:r>
            <a:r>
              <a:rPr lang="el-GR" sz="1200" dirty="0" smtClean="0"/>
              <a:t>ΚΠΑΙΔΕΥΣΗΣ</a:t>
            </a:r>
            <a:endParaRPr lang="el-GR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-26505" y="995469"/>
            <a:ext cx="1804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/>
              <a:t>ΕΠΠΑΙΚ </a:t>
            </a:r>
            <a:r>
              <a:rPr lang="el-GR" b="1" dirty="0" smtClean="0"/>
              <a:t>ΑΘΗΝΑΣ</a:t>
            </a:r>
            <a:endParaRPr lang="el-GR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987824" y="292494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l-GR" dirty="0"/>
          </a:p>
        </p:txBody>
      </p:sp>
      <p:sp>
        <p:nvSpPr>
          <p:cNvPr id="7" name="Ορθογώνιο 6"/>
          <p:cNvSpPr/>
          <p:nvPr/>
        </p:nvSpPr>
        <p:spPr>
          <a:xfrm>
            <a:off x="467544" y="1844824"/>
            <a:ext cx="828092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Η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αξιολόγηση του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ΕΛ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αφορά </a:t>
            </a:r>
            <a:endParaRPr lang="el-GR" sz="2400" spc="-10" dirty="0" smtClean="0">
              <a:solidFill>
                <a:srgbClr val="001F5F"/>
              </a:solidFill>
              <a:latin typeface="Carlito"/>
              <a:cs typeface="Carlito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την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επιστημονική ομάδα παραγωγής του, </a:t>
            </a:r>
            <a:endParaRPr lang="el-GR" sz="2400" spc="-10" dirty="0" smtClean="0">
              <a:solidFill>
                <a:srgbClr val="001F5F"/>
              </a:solidFill>
              <a:latin typeface="Carlito"/>
              <a:cs typeface="Carlito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τον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εκπαιδευτικό που καλείται να το χρησιμοποιήσει </a:t>
            </a:r>
            <a:endParaRPr lang="el-GR" sz="2400" spc="-10" dirty="0" smtClean="0">
              <a:solidFill>
                <a:srgbClr val="001F5F"/>
              </a:solidFill>
              <a:latin typeface="Carlito"/>
              <a:cs typeface="Carlito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το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μαθητή που συμμετέχει στην εκπαιδευτική διαδικασία. </a:t>
            </a:r>
            <a:endParaRPr lang="el-GR" sz="2400" spc="-10" dirty="0" smtClean="0">
              <a:solidFill>
                <a:srgbClr val="001F5F"/>
              </a:solidFill>
              <a:latin typeface="Carlito"/>
              <a:cs typeface="Carlito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τους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ειδικούς στη διδακτική μεθοδολογία, </a:t>
            </a:r>
            <a:endParaRPr lang="el-GR" sz="2400" spc="-10" dirty="0" smtClean="0">
              <a:solidFill>
                <a:srgbClr val="001F5F"/>
              </a:solidFill>
              <a:latin typeface="Carlito"/>
              <a:cs typeface="Carlito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το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φορέα χρηματοδότησης για τη παραγωγή του, </a:t>
            </a:r>
            <a:endParaRPr lang="el-GR" sz="2400" spc="-10" dirty="0" smtClean="0">
              <a:solidFill>
                <a:srgbClr val="001F5F"/>
              </a:solidFill>
              <a:latin typeface="Carlito"/>
              <a:cs typeface="Carlito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την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εκπαιδευτική διοικητική αρχή </a:t>
            </a:r>
            <a:endParaRPr lang="el-GR" sz="2400" spc="-10" dirty="0" smtClean="0">
              <a:solidFill>
                <a:srgbClr val="001F5F"/>
              </a:solidFill>
              <a:latin typeface="Carlito"/>
              <a:cs typeface="Carlito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την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ερευνητική εκπαιδευτική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κοινότητα. </a:t>
            </a:r>
            <a:endParaRPr lang="el-GR" sz="2400" spc="-10" dirty="0">
              <a:solidFill>
                <a:srgbClr val="001F5F"/>
              </a:solidFill>
              <a:latin typeface="Carlito"/>
              <a:cs typeface="Carlito"/>
            </a:endParaRPr>
          </a:p>
          <a:p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Η αξιολόγηση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είναι μια διαδικασία η οποία ξεκινά από τη πρώτη στιγμή της παραγωγής του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ΕΛ και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συνεχίζεται και μετά την παραγωγή και διάθεσή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του. </a:t>
            </a:r>
            <a:endParaRPr lang="el-GR" sz="2400" spc="-10" dirty="0">
              <a:solidFill>
                <a:srgbClr val="001F5F"/>
              </a:solidFill>
              <a:latin typeface="Carlito"/>
              <a:cs typeface="Carlito"/>
            </a:endParaRPr>
          </a:p>
        </p:txBody>
      </p:sp>
    </p:spTree>
    <p:extLst>
      <p:ext uri="{BB962C8B-B14F-4D97-AF65-F5344CB8AC3E}">
        <p14:creationId xmlns:p14="http://schemas.microsoft.com/office/powerpoint/2010/main" val="52707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2411760" y="-3"/>
            <a:ext cx="6732240" cy="1844827"/>
          </a:xfrm>
        </p:spPr>
        <p:txBody>
          <a:bodyPr>
            <a:noAutofit/>
          </a:bodyPr>
          <a:lstStyle/>
          <a:p>
            <a: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  <a:t>Εκπαιδευτική Τεχνολογία</a:t>
            </a:r>
            <a:b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</a:b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Το Εκπαιδευτικό Λογισμικό</a:t>
            </a:r>
            <a: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(ΕΛ)</a:t>
            </a:r>
            <a: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/>
            </a:r>
            <a:b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</a:br>
            <a:r>
              <a:rPr 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Παράγοντες Αξιολόγησης Εκπαιδευτικού </a:t>
            </a:r>
            <a:r>
              <a:rPr lang="el-GR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Λογισμικού</a:t>
            </a:r>
            <a:endParaRPr lang="el-GR" sz="28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4" name="Εικόνα 3" descr="ΛΟΓΟΤΥΠΟ ΑΣΠΑΙΤΕ ΕΛΛΗΝΙΚΟ copy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1678321" cy="99546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654237" y="22029"/>
            <a:ext cx="13095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b="1" dirty="0"/>
              <a:t>Α</a:t>
            </a:r>
            <a:r>
              <a:rPr lang="el-GR" sz="1200" dirty="0"/>
              <a:t>ΝΩΤΑΤΗ </a:t>
            </a:r>
            <a:endParaRPr lang="el-GR" sz="1200" dirty="0" smtClean="0"/>
          </a:p>
          <a:p>
            <a:r>
              <a:rPr lang="el-GR" sz="1200" b="1" dirty="0" smtClean="0"/>
              <a:t>Σ</a:t>
            </a:r>
            <a:r>
              <a:rPr lang="el-GR" sz="1200" dirty="0" smtClean="0"/>
              <a:t>ΧΟΛΗ</a:t>
            </a:r>
          </a:p>
          <a:p>
            <a:r>
              <a:rPr lang="el-GR" sz="1200" b="1" dirty="0" smtClean="0"/>
              <a:t>ΠΑ</a:t>
            </a:r>
            <a:r>
              <a:rPr lang="el-GR" sz="1200" dirty="0" smtClean="0"/>
              <a:t>ΙΔΑΓΩΓΙΚΗΣ &amp;</a:t>
            </a:r>
          </a:p>
          <a:p>
            <a:r>
              <a:rPr lang="el-GR" sz="1200" b="1" dirty="0" smtClean="0"/>
              <a:t>Τ</a:t>
            </a:r>
            <a:r>
              <a:rPr lang="el-GR" sz="1200" dirty="0" smtClean="0"/>
              <a:t>ΕΧΝΟΛΟΓΙΚΗΣ</a:t>
            </a:r>
          </a:p>
          <a:p>
            <a:r>
              <a:rPr lang="el-GR" sz="1200" b="1" dirty="0" smtClean="0"/>
              <a:t>Ε</a:t>
            </a:r>
            <a:r>
              <a:rPr lang="el-GR" sz="1200" dirty="0" smtClean="0"/>
              <a:t>ΚΠΑΙΔΕΥΣΗΣ</a:t>
            </a:r>
            <a:endParaRPr lang="el-GR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-26505" y="995469"/>
            <a:ext cx="1804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/>
              <a:t>ΕΠΠΑΙΚ </a:t>
            </a:r>
            <a:r>
              <a:rPr lang="el-GR" b="1" dirty="0" smtClean="0"/>
              <a:t>ΑΘΗΝΑΣ</a:t>
            </a:r>
            <a:endParaRPr lang="el-GR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987824" y="292494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l-GR" dirty="0"/>
          </a:p>
        </p:txBody>
      </p:sp>
      <p:sp>
        <p:nvSpPr>
          <p:cNvPr id="7" name="Ορθογώνιο 6"/>
          <p:cNvSpPr/>
          <p:nvPr/>
        </p:nvSpPr>
        <p:spPr>
          <a:xfrm>
            <a:off x="467544" y="1844824"/>
            <a:ext cx="8496944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Οι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στόχοι της αξιολόγησης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είναι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να διερευνηθεί η δυνατότητα του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ΕΛ ως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προς την ανταπόκρισή του, στα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χαρακτηριστικά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200" spc="-10" dirty="0" smtClean="0">
                <a:solidFill>
                  <a:srgbClr val="001F5F"/>
                </a:solidFill>
                <a:latin typeface="Carlito"/>
                <a:cs typeface="Carlito"/>
              </a:rPr>
              <a:t>την </a:t>
            </a:r>
            <a:r>
              <a:rPr lang="el-GR" sz="2200" spc="-10" dirty="0">
                <a:solidFill>
                  <a:srgbClr val="001F5F"/>
                </a:solidFill>
                <a:latin typeface="Carlito"/>
                <a:cs typeface="Carlito"/>
              </a:rPr>
              <a:t>εξασφάλιση των </a:t>
            </a:r>
            <a:r>
              <a:rPr lang="el-GR" sz="2200" spc="-10" dirty="0" smtClean="0">
                <a:solidFill>
                  <a:srgbClr val="001F5F"/>
                </a:solidFill>
                <a:latin typeface="Carlito"/>
                <a:cs typeface="Carlito"/>
              </a:rPr>
              <a:t>διδακτικών/παιδαγωγικών στόχων</a:t>
            </a:r>
            <a:endParaRPr lang="el-GR" sz="2200" spc="-10" dirty="0">
              <a:solidFill>
                <a:srgbClr val="001F5F"/>
              </a:solidFill>
              <a:latin typeface="Carlito"/>
              <a:cs typeface="Carlito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200" spc="-10" dirty="0" smtClean="0">
                <a:solidFill>
                  <a:srgbClr val="001F5F"/>
                </a:solidFill>
                <a:latin typeface="Carlito"/>
                <a:cs typeface="Carlito"/>
              </a:rPr>
              <a:t>την </a:t>
            </a:r>
            <a:r>
              <a:rPr lang="el-GR" sz="2200" spc="-10" dirty="0">
                <a:solidFill>
                  <a:srgbClr val="001F5F"/>
                </a:solidFill>
                <a:latin typeface="Carlito"/>
                <a:cs typeface="Carlito"/>
              </a:rPr>
              <a:t>τεχνική αρτιότητα ως λογισμικά πολυμέσα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200" spc="-10" dirty="0" smtClean="0">
                <a:solidFill>
                  <a:srgbClr val="001F5F"/>
                </a:solidFill>
                <a:latin typeface="Carlito"/>
                <a:cs typeface="Carlito"/>
              </a:rPr>
              <a:t>το </a:t>
            </a:r>
            <a:r>
              <a:rPr lang="el-GR" sz="2200" spc="-10" dirty="0">
                <a:solidFill>
                  <a:srgbClr val="001F5F"/>
                </a:solidFill>
                <a:latin typeface="Carlito"/>
                <a:cs typeface="Carlito"/>
              </a:rPr>
              <a:t>ύφος του διαλογικού περιβάλλοντος επικοινωνίας που </a:t>
            </a:r>
            <a:r>
              <a:rPr lang="el-GR" sz="2200" spc="-10" dirty="0" smtClean="0">
                <a:solidFill>
                  <a:srgbClr val="001F5F"/>
                </a:solidFill>
                <a:latin typeface="Carlito"/>
                <a:cs typeface="Carlito"/>
              </a:rPr>
              <a:t>διαθέτει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200" spc="-10" dirty="0" smtClean="0">
                <a:solidFill>
                  <a:srgbClr val="001F5F"/>
                </a:solidFill>
                <a:latin typeface="Carlito"/>
                <a:cs typeface="Carlito"/>
              </a:rPr>
              <a:t>τη </a:t>
            </a:r>
            <a:r>
              <a:rPr lang="el-GR" sz="2200" spc="-10" dirty="0">
                <a:solidFill>
                  <a:srgbClr val="001F5F"/>
                </a:solidFill>
                <a:latin typeface="Carlito"/>
                <a:cs typeface="Carlito"/>
              </a:rPr>
              <a:t>μεθοδολογία ένταξης στο σχολικό </a:t>
            </a:r>
            <a:r>
              <a:rPr lang="el-GR" sz="2200" spc="-10" dirty="0" smtClean="0">
                <a:solidFill>
                  <a:srgbClr val="001F5F"/>
                </a:solidFill>
                <a:latin typeface="Carlito"/>
                <a:cs typeface="Carlito"/>
              </a:rPr>
              <a:t>περιβάλλον</a:t>
            </a:r>
            <a:endParaRPr lang="el-GR" sz="2200" spc="-10" dirty="0">
              <a:solidFill>
                <a:srgbClr val="001F5F"/>
              </a:solidFill>
              <a:latin typeface="Carlito"/>
              <a:cs typeface="Carlito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200" spc="-10" dirty="0" smtClean="0">
                <a:solidFill>
                  <a:srgbClr val="001F5F"/>
                </a:solidFill>
                <a:latin typeface="Carlito"/>
                <a:cs typeface="Carlito"/>
              </a:rPr>
              <a:t>την </a:t>
            </a:r>
            <a:r>
              <a:rPr lang="el-GR" sz="2200" spc="-10" dirty="0">
                <a:solidFill>
                  <a:srgbClr val="001F5F"/>
                </a:solidFill>
                <a:latin typeface="Carlito"/>
                <a:cs typeface="Carlito"/>
              </a:rPr>
              <a:t>αποδοχή που έχει ως μαθησιακό εργαλείο από τους </a:t>
            </a:r>
            <a:r>
              <a:rPr lang="el-GR" sz="2200" spc="-10" dirty="0" smtClean="0">
                <a:solidFill>
                  <a:srgbClr val="001F5F"/>
                </a:solidFill>
                <a:latin typeface="Carlito"/>
                <a:cs typeface="Carlito"/>
              </a:rPr>
              <a:t>τους </a:t>
            </a:r>
            <a:r>
              <a:rPr lang="el-GR" sz="2200" spc="-10" dirty="0">
                <a:solidFill>
                  <a:srgbClr val="001F5F"/>
                </a:solidFill>
                <a:latin typeface="Carlito"/>
                <a:cs typeface="Carlito"/>
              </a:rPr>
              <a:t>εκπαιδευτικούς και τους </a:t>
            </a:r>
            <a:r>
              <a:rPr lang="el-GR" sz="2200" spc="-10" dirty="0" smtClean="0">
                <a:solidFill>
                  <a:srgbClr val="001F5F"/>
                </a:solidFill>
                <a:latin typeface="Carlito"/>
                <a:cs typeface="Carlito"/>
              </a:rPr>
              <a:t>μαθητές </a:t>
            </a:r>
            <a:endParaRPr lang="el-GR" sz="2200" spc="-10" dirty="0">
              <a:solidFill>
                <a:srgbClr val="001F5F"/>
              </a:solidFill>
              <a:latin typeface="Carlito"/>
              <a:cs typeface="Carlito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200" spc="-10" dirty="0" smtClean="0">
                <a:solidFill>
                  <a:srgbClr val="001F5F"/>
                </a:solidFill>
                <a:latin typeface="Carlito"/>
                <a:cs typeface="Carlito"/>
              </a:rPr>
              <a:t>την </a:t>
            </a:r>
            <a:r>
              <a:rPr lang="el-GR" sz="2200" spc="-10" dirty="0">
                <a:solidFill>
                  <a:srgbClr val="001F5F"/>
                </a:solidFill>
                <a:latin typeface="Carlito"/>
                <a:cs typeface="Carlito"/>
              </a:rPr>
              <a:t>υποστήριξη εφαρμογών συνεργατικών περιβαλλόντων μεταξύ των μαθητών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200" spc="-10" dirty="0" smtClean="0">
                <a:solidFill>
                  <a:srgbClr val="001F5F"/>
                </a:solidFill>
                <a:latin typeface="Carlito"/>
                <a:cs typeface="Carlito"/>
              </a:rPr>
              <a:t>την </a:t>
            </a:r>
            <a:r>
              <a:rPr lang="el-GR" sz="2200" spc="-10" dirty="0">
                <a:solidFill>
                  <a:srgbClr val="001F5F"/>
                </a:solidFill>
                <a:latin typeface="Carlito"/>
                <a:cs typeface="Carlito"/>
              </a:rPr>
              <a:t>υποστήριξη εφαρμογών για την ολοκλήρωση </a:t>
            </a:r>
            <a:r>
              <a:rPr lang="el-GR" sz="2200" spc="-10" dirty="0" smtClean="0">
                <a:solidFill>
                  <a:srgbClr val="001F5F"/>
                </a:solidFill>
                <a:latin typeface="Carlito"/>
                <a:cs typeface="Carlito"/>
              </a:rPr>
              <a:t>εργασιών</a:t>
            </a:r>
            <a:endParaRPr lang="el-GR" sz="2200" spc="-10" dirty="0">
              <a:solidFill>
                <a:srgbClr val="001F5F"/>
              </a:solidFill>
              <a:latin typeface="Carlito"/>
              <a:cs typeface="Carlito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200" spc="-10" dirty="0" smtClean="0">
                <a:solidFill>
                  <a:srgbClr val="001F5F"/>
                </a:solidFill>
                <a:latin typeface="Carlito"/>
                <a:cs typeface="Carlito"/>
              </a:rPr>
              <a:t>τη </a:t>
            </a:r>
            <a:r>
              <a:rPr lang="el-GR" sz="2200" spc="-10" dirty="0">
                <a:solidFill>
                  <a:srgbClr val="001F5F"/>
                </a:solidFill>
                <a:latin typeface="Carlito"/>
                <a:cs typeface="Carlito"/>
              </a:rPr>
              <a:t>διευκόλυνση που παρέχει, ώστε </a:t>
            </a:r>
            <a:r>
              <a:rPr lang="el-GR" sz="2200" spc="-10" dirty="0" smtClean="0">
                <a:solidFill>
                  <a:srgbClr val="001F5F"/>
                </a:solidFill>
                <a:latin typeface="Carlito"/>
                <a:cs typeface="Carlito"/>
              </a:rPr>
              <a:t>να </a:t>
            </a:r>
            <a:r>
              <a:rPr lang="el-GR" sz="2200" spc="-10" dirty="0">
                <a:solidFill>
                  <a:srgbClr val="001F5F"/>
                </a:solidFill>
                <a:latin typeface="Carlito"/>
                <a:cs typeface="Carlito"/>
              </a:rPr>
              <a:t>αποκαλύπτει τα </a:t>
            </a:r>
            <a:r>
              <a:rPr lang="el-GR" sz="2200" spc="-10" dirty="0" smtClean="0">
                <a:solidFill>
                  <a:srgbClr val="001F5F"/>
                </a:solidFill>
                <a:latin typeface="Carlito"/>
                <a:cs typeface="Carlito"/>
              </a:rPr>
              <a:t>χαρακτηριστικά </a:t>
            </a:r>
            <a:r>
              <a:rPr lang="el-GR" sz="2200" spc="-10" dirty="0">
                <a:solidFill>
                  <a:srgbClr val="001F5F"/>
                </a:solidFill>
                <a:latin typeface="Carlito"/>
                <a:cs typeface="Carlito"/>
              </a:rPr>
              <a:t>του στους εκπαιδευτικούς και στους μαθητές. </a:t>
            </a:r>
          </a:p>
        </p:txBody>
      </p:sp>
    </p:spTree>
    <p:extLst>
      <p:ext uri="{BB962C8B-B14F-4D97-AF65-F5344CB8AC3E}">
        <p14:creationId xmlns:p14="http://schemas.microsoft.com/office/powerpoint/2010/main" val="3178836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2411760" y="-3"/>
            <a:ext cx="6732240" cy="1844827"/>
          </a:xfrm>
        </p:spPr>
        <p:txBody>
          <a:bodyPr>
            <a:noAutofit/>
          </a:bodyPr>
          <a:lstStyle/>
          <a:p>
            <a: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  <a:t>Εκπαιδευτική Τεχνολογία</a:t>
            </a:r>
            <a:b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</a:b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Το Εκπαιδευτικό Λογισμικό</a:t>
            </a:r>
            <a: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(ΕΛ)</a:t>
            </a:r>
            <a: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/>
            </a:r>
            <a:b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</a:br>
            <a:r>
              <a:rPr lang="el-GR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Εργαλεία Αξιολόγησης ΕΛ</a:t>
            </a:r>
            <a:endParaRPr lang="el-GR" sz="28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4" name="Εικόνα 3" descr="ΛΟΓΟΤΥΠΟ ΑΣΠΑΙΤΕ ΕΛΛΗΝΙΚΟ copy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1678321" cy="99546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654237" y="22029"/>
            <a:ext cx="13095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b="1" dirty="0"/>
              <a:t>Α</a:t>
            </a:r>
            <a:r>
              <a:rPr lang="el-GR" sz="1200" dirty="0"/>
              <a:t>ΝΩΤΑΤΗ </a:t>
            </a:r>
            <a:endParaRPr lang="el-GR" sz="1200" dirty="0" smtClean="0"/>
          </a:p>
          <a:p>
            <a:r>
              <a:rPr lang="el-GR" sz="1200" b="1" dirty="0" smtClean="0"/>
              <a:t>Σ</a:t>
            </a:r>
            <a:r>
              <a:rPr lang="el-GR" sz="1200" dirty="0" smtClean="0"/>
              <a:t>ΧΟΛΗ</a:t>
            </a:r>
          </a:p>
          <a:p>
            <a:r>
              <a:rPr lang="el-GR" sz="1200" b="1" dirty="0" smtClean="0"/>
              <a:t>ΠΑ</a:t>
            </a:r>
            <a:r>
              <a:rPr lang="el-GR" sz="1200" dirty="0" smtClean="0"/>
              <a:t>ΙΔΑΓΩΓΙΚΗΣ &amp;</a:t>
            </a:r>
          </a:p>
          <a:p>
            <a:r>
              <a:rPr lang="el-GR" sz="1200" b="1" dirty="0" smtClean="0"/>
              <a:t>Τ</a:t>
            </a:r>
            <a:r>
              <a:rPr lang="el-GR" sz="1200" dirty="0" smtClean="0"/>
              <a:t>ΕΧΝΟΛΟΓΙΚΗΣ</a:t>
            </a:r>
          </a:p>
          <a:p>
            <a:r>
              <a:rPr lang="el-GR" sz="1200" b="1" dirty="0" smtClean="0"/>
              <a:t>Ε</a:t>
            </a:r>
            <a:r>
              <a:rPr lang="el-GR" sz="1200" dirty="0" smtClean="0"/>
              <a:t>ΚΠΑΙΔΕΥΣΗΣ</a:t>
            </a:r>
            <a:endParaRPr lang="el-GR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-26505" y="995469"/>
            <a:ext cx="1804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/>
              <a:t>ΕΠΠΑΙΚ </a:t>
            </a:r>
            <a:r>
              <a:rPr lang="el-GR" b="1" dirty="0" smtClean="0"/>
              <a:t>ΑΘΗΝΑΣ</a:t>
            </a:r>
            <a:endParaRPr lang="el-GR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987824" y="292494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l-GR" dirty="0"/>
          </a:p>
        </p:txBody>
      </p:sp>
      <p:sp>
        <p:nvSpPr>
          <p:cNvPr id="7" name="Ορθογώνιο 6"/>
          <p:cNvSpPr/>
          <p:nvPr/>
        </p:nvSpPr>
        <p:spPr>
          <a:xfrm>
            <a:off x="395536" y="2068720"/>
            <a:ext cx="849694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Στην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προσπάθεια αξιολόγησης του </a:t>
            </a:r>
            <a:r>
              <a:rPr lang="el-GR" sz="2400" spc="-10" smtClean="0">
                <a:solidFill>
                  <a:srgbClr val="001F5F"/>
                </a:solidFill>
                <a:latin typeface="Carlito"/>
                <a:cs typeface="Carlito"/>
              </a:rPr>
              <a:t>ΕΛ χρησιμοποιούνται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τα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παρακάτω εργαλεία: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το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ερωτηματολόγιο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η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συνέντευξη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η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παρατήρηση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η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αυτοματοποιημένη μέτρηση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το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ψυχομετρικό τεστ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η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κριτική η λίστα αξιολόγησης και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η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μελέτη πεδίου. </a:t>
            </a:r>
          </a:p>
        </p:txBody>
      </p:sp>
    </p:spTree>
    <p:extLst>
      <p:ext uri="{BB962C8B-B14F-4D97-AF65-F5344CB8AC3E}">
        <p14:creationId xmlns:p14="http://schemas.microsoft.com/office/powerpoint/2010/main" val="3438377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2843808" y="-1"/>
            <a:ext cx="6300192" cy="1484786"/>
          </a:xfrm>
        </p:spPr>
        <p:txBody>
          <a:bodyPr>
            <a:noAutofit/>
          </a:bodyPr>
          <a:lstStyle/>
          <a:p>
            <a: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  <a:t>Εκπαιδευτική Τεχνολογία</a:t>
            </a:r>
            <a:b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</a:b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Το Εκπαιδευτικό Λογισμικό</a:t>
            </a:r>
            <a: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(ΕΛ)</a:t>
            </a:r>
            <a: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/>
            </a:r>
            <a:b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</a:br>
            <a:r>
              <a:rPr lang="el-GR" altLang="el-GR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Πεδία </a:t>
            </a: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Έρευνας της Διδακτικής</a:t>
            </a:r>
            <a:endParaRPr lang="el-GR" sz="2800" dirty="0">
              <a:solidFill>
                <a:srgbClr val="000000"/>
              </a:solidFill>
              <a:latin typeface="RRAIVN+Calibri"/>
              <a:cs typeface="RRAIVN+Calibri"/>
            </a:endParaRPr>
          </a:p>
        </p:txBody>
      </p:sp>
      <p:pic>
        <p:nvPicPr>
          <p:cNvPr id="4" name="Εικόνα 3" descr="ΛΟΓΟΤΥΠΟ ΑΣΠΑΙΤΕ ΕΛΛΗΝΙΚΟ copy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1678321" cy="99546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678320" y="0"/>
            <a:ext cx="13095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b="1" dirty="0"/>
              <a:t>Α</a:t>
            </a:r>
            <a:r>
              <a:rPr lang="el-GR" sz="1200" dirty="0"/>
              <a:t>ΝΩΤΑΤΗ </a:t>
            </a:r>
            <a:endParaRPr lang="el-GR" sz="1200" dirty="0" smtClean="0"/>
          </a:p>
          <a:p>
            <a:r>
              <a:rPr lang="el-GR" sz="1200" b="1" dirty="0" smtClean="0"/>
              <a:t>Σ</a:t>
            </a:r>
            <a:r>
              <a:rPr lang="el-GR" sz="1200" dirty="0" smtClean="0"/>
              <a:t>ΧΟΛΗ</a:t>
            </a:r>
          </a:p>
          <a:p>
            <a:r>
              <a:rPr lang="el-GR" sz="1200" b="1" dirty="0" smtClean="0"/>
              <a:t>ΠΑ</a:t>
            </a:r>
            <a:r>
              <a:rPr lang="el-GR" sz="1200" dirty="0" smtClean="0"/>
              <a:t>ΙΔΑΓΩΓΙΚΗΣ &amp;</a:t>
            </a:r>
          </a:p>
          <a:p>
            <a:r>
              <a:rPr lang="el-GR" sz="1200" b="1" dirty="0" smtClean="0"/>
              <a:t>Τ</a:t>
            </a:r>
            <a:r>
              <a:rPr lang="el-GR" sz="1200" dirty="0" smtClean="0"/>
              <a:t>ΕΧΝΟΛΟΓΙΚΗΣ</a:t>
            </a:r>
          </a:p>
          <a:p>
            <a:r>
              <a:rPr lang="el-GR" sz="1200" b="1" dirty="0" smtClean="0"/>
              <a:t>Ε</a:t>
            </a:r>
            <a:r>
              <a:rPr lang="el-GR" sz="1200" dirty="0" smtClean="0"/>
              <a:t>ΚΠΑΙΔΕΥΣΗΣ</a:t>
            </a:r>
            <a:endParaRPr lang="el-GR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-26505" y="995469"/>
            <a:ext cx="1804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/>
              <a:t>ΕΠΠΑΙΚ </a:t>
            </a:r>
            <a:r>
              <a:rPr lang="el-GR" b="1" dirty="0" smtClean="0"/>
              <a:t>ΑΘΗΝΑΣ</a:t>
            </a:r>
            <a:endParaRPr lang="el-GR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987824" y="292494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l-GR" dirty="0"/>
          </a:p>
        </p:txBody>
      </p:sp>
      <p:sp>
        <p:nvSpPr>
          <p:cNvPr id="7" name="Ορθογώνιο 6"/>
          <p:cNvSpPr/>
          <p:nvPr/>
        </p:nvSpPr>
        <p:spPr>
          <a:xfrm>
            <a:off x="323644" y="1996712"/>
            <a:ext cx="87849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Εκπαιδευτικό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Λογισμικό (</a:t>
            </a:r>
            <a:r>
              <a:rPr lang="el-GR" sz="2400" spc="-10" dirty="0" err="1">
                <a:solidFill>
                  <a:srgbClr val="001F5F"/>
                </a:solidFill>
                <a:latin typeface="Carlito"/>
                <a:cs typeface="Carlito"/>
              </a:rPr>
              <a:t>educational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lang="el-GR" sz="2400" spc="-10" dirty="0" err="1">
                <a:solidFill>
                  <a:srgbClr val="001F5F"/>
                </a:solidFill>
                <a:latin typeface="Carlito"/>
                <a:cs typeface="Carlito"/>
              </a:rPr>
              <a:t>software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) θεωρείται το λογισμικό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που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έχει σχεδιαστεί ειδικά με στόχο να ενταχθεί στην εκπαιδευτική διαδικασία, υλοποιώντας συγκεκριμένη παιδαγωγική φιλοσοφία και συγκεκριμένη εκπαιδευτική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στρατηγική, δηλαδή,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εμπεριέχει διδακτικούς στόχους, ολοκληρωμένα σενάρια,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τμήματα (εικονίδια)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με παιδαγωγική σημασία και κυρίως επιφέρει συγκεκριμένα διδακτικά και μαθησιακά αποτελέσματα. </a:t>
            </a:r>
          </a:p>
          <a:p>
            <a:endParaRPr lang="el-GR" sz="2400" spc="-10" dirty="0">
              <a:solidFill>
                <a:srgbClr val="001F5F"/>
              </a:solidFill>
              <a:latin typeface="Carlito"/>
              <a:cs typeface="Carlito"/>
            </a:endParaRPr>
          </a:p>
        </p:txBody>
      </p:sp>
    </p:spTree>
    <p:extLst>
      <p:ext uri="{BB962C8B-B14F-4D97-AF65-F5344CB8AC3E}">
        <p14:creationId xmlns:p14="http://schemas.microsoft.com/office/powerpoint/2010/main" val="1647293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2843808" y="-1"/>
            <a:ext cx="6300192" cy="1484786"/>
          </a:xfrm>
        </p:spPr>
        <p:txBody>
          <a:bodyPr>
            <a:noAutofit/>
          </a:bodyPr>
          <a:lstStyle/>
          <a:p>
            <a: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  <a:t>Εκπαιδευτική Τεχνολογία</a:t>
            </a:r>
            <a:b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</a:b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Το Εκπαιδευτικό Λογισμικό</a:t>
            </a:r>
            <a: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(ΕΛ)</a:t>
            </a:r>
            <a: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/>
            </a:r>
            <a:b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</a:br>
            <a:r>
              <a:rPr lang="el-GR" altLang="el-GR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Πεδία </a:t>
            </a: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Έρευνας της Διδακτικής</a:t>
            </a:r>
            <a:endParaRPr lang="el-GR" sz="2800" dirty="0">
              <a:solidFill>
                <a:srgbClr val="000000"/>
              </a:solidFill>
              <a:latin typeface="RRAIVN+Calibri"/>
              <a:cs typeface="RRAIVN+Calibri"/>
            </a:endParaRPr>
          </a:p>
        </p:txBody>
      </p:sp>
      <p:pic>
        <p:nvPicPr>
          <p:cNvPr id="4" name="Εικόνα 3" descr="ΛΟΓΟΤΥΠΟ ΑΣΠΑΙΤΕ ΕΛΛΗΝΙΚΟ copy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1678321" cy="99546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678320" y="0"/>
            <a:ext cx="13095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b="1" dirty="0"/>
              <a:t>Α</a:t>
            </a:r>
            <a:r>
              <a:rPr lang="el-GR" sz="1200" dirty="0"/>
              <a:t>ΝΩΤΑΤΗ </a:t>
            </a:r>
            <a:endParaRPr lang="el-GR" sz="1200" dirty="0" smtClean="0"/>
          </a:p>
          <a:p>
            <a:r>
              <a:rPr lang="el-GR" sz="1200" b="1" dirty="0" smtClean="0"/>
              <a:t>Σ</a:t>
            </a:r>
            <a:r>
              <a:rPr lang="el-GR" sz="1200" dirty="0" smtClean="0"/>
              <a:t>ΧΟΛΗ</a:t>
            </a:r>
          </a:p>
          <a:p>
            <a:r>
              <a:rPr lang="el-GR" sz="1200" b="1" dirty="0" smtClean="0"/>
              <a:t>ΠΑ</a:t>
            </a:r>
            <a:r>
              <a:rPr lang="el-GR" sz="1200" dirty="0" smtClean="0"/>
              <a:t>ΙΔΑΓΩΓΙΚΗΣ &amp;</a:t>
            </a:r>
          </a:p>
          <a:p>
            <a:r>
              <a:rPr lang="el-GR" sz="1200" b="1" dirty="0" smtClean="0"/>
              <a:t>Τ</a:t>
            </a:r>
            <a:r>
              <a:rPr lang="el-GR" sz="1200" dirty="0" smtClean="0"/>
              <a:t>ΕΧΝΟΛΟΓΙΚΗΣ</a:t>
            </a:r>
          </a:p>
          <a:p>
            <a:r>
              <a:rPr lang="el-GR" sz="1200" b="1" dirty="0" smtClean="0"/>
              <a:t>Ε</a:t>
            </a:r>
            <a:r>
              <a:rPr lang="el-GR" sz="1200" dirty="0" smtClean="0"/>
              <a:t>ΚΠΑΙΔΕΥΣΗΣ</a:t>
            </a:r>
            <a:endParaRPr lang="el-GR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-26505" y="995469"/>
            <a:ext cx="1804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/>
              <a:t>ΕΠΠΑΙΚ </a:t>
            </a:r>
            <a:r>
              <a:rPr lang="el-GR" b="1" dirty="0" smtClean="0"/>
              <a:t>ΑΘΗΝΑΣ</a:t>
            </a:r>
            <a:endParaRPr lang="el-GR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987824" y="292494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l-GR" dirty="0"/>
          </a:p>
        </p:txBody>
      </p:sp>
      <p:sp>
        <p:nvSpPr>
          <p:cNvPr id="7" name="Ορθογώνιο 6"/>
          <p:cNvSpPr/>
          <p:nvPr/>
        </p:nvSpPr>
        <p:spPr>
          <a:xfrm>
            <a:off x="251520" y="1772816"/>
            <a:ext cx="849694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Ως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Εκπαιδευτικό Λογισμικό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θεωρείται </a:t>
            </a:r>
            <a:r>
              <a:rPr lang="el-GR" sz="2400" spc="-10" dirty="0" smtClean="0">
                <a:solidFill>
                  <a:srgbClr val="FF0000"/>
                </a:solidFill>
                <a:latin typeface="Carlito"/>
                <a:cs typeface="Carlito"/>
              </a:rPr>
              <a:t>το </a:t>
            </a:r>
            <a:r>
              <a:rPr lang="el-GR" sz="2400" spc="-10" dirty="0">
                <a:solidFill>
                  <a:srgbClr val="FF0000"/>
                </a:solidFill>
                <a:latin typeface="Carlito"/>
                <a:cs typeface="Carlito"/>
              </a:rPr>
              <a:t>μέσο της εκπαιδευτικής διαδικασίας που αποσκοπεί στη διευκόλυνση της μάθησης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, χρησιμοποιώντας ως κύριο εργαλείο τον υπολογιστή. </a:t>
            </a:r>
            <a:endParaRPr lang="el-GR" sz="2400" spc="-10" dirty="0">
              <a:solidFill>
                <a:srgbClr val="001F5F"/>
              </a:solidFill>
              <a:latin typeface="Carlito"/>
              <a:cs typeface="Carlito"/>
            </a:endParaRPr>
          </a:p>
          <a:p>
            <a:endParaRPr lang="el-GR" sz="2400" spc="-10" dirty="0">
              <a:solidFill>
                <a:srgbClr val="001F5F"/>
              </a:solidFill>
              <a:latin typeface="Carlito"/>
              <a:cs typeface="Carlito"/>
            </a:endParaRPr>
          </a:p>
          <a:p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Η διευκόλυνση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της μάθησης μπορεί να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επιτευχθεί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χρησιμοποιώντας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το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ΕΛ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ως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συμπληρωματικό μέσο υποστήριξης της εκπαιδευτικής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διαδικασίας, </a:t>
            </a:r>
            <a:endParaRPr lang="el-GR" sz="2400" spc="-10" dirty="0">
              <a:solidFill>
                <a:srgbClr val="001F5F"/>
              </a:solidFill>
              <a:latin typeface="Carlito"/>
              <a:cs typeface="Carlito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είτε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ως υποστηρικτικό μέσο αυτοδιδασκαλίας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από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τον μαθητή, έπειτα από την υποχρεωτική του συμμετοχή στην αντίστοιχη εκπαιδευτική διαδικασία. </a:t>
            </a:r>
          </a:p>
        </p:txBody>
      </p:sp>
    </p:spTree>
    <p:extLst>
      <p:ext uri="{BB962C8B-B14F-4D97-AF65-F5344CB8AC3E}">
        <p14:creationId xmlns:p14="http://schemas.microsoft.com/office/powerpoint/2010/main" val="397842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2843808" y="-1"/>
            <a:ext cx="6300192" cy="1484786"/>
          </a:xfrm>
        </p:spPr>
        <p:txBody>
          <a:bodyPr>
            <a:noAutofit/>
          </a:bodyPr>
          <a:lstStyle/>
          <a:p>
            <a: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  <a:t>Εκπαιδευτική Τεχνολογία</a:t>
            </a:r>
            <a:b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</a:b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Το Εκπαιδευτικό Λογισμικό</a:t>
            </a:r>
            <a: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(ΕΛ)</a:t>
            </a:r>
            <a: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/>
            </a:r>
            <a:b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</a:br>
            <a:r>
              <a:rPr lang="el-GR" altLang="el-GR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Πεδία </a:t>
            </a: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Έρευνας της Διδακτικής</a:t>
            </a:r>
            <a:endParaRPr lang="el-GR" sz="2800" dirty="0">
              <a:solidFill>
                <a:srgbClr val="000000"/>
              </a:solidFill>
              <a:latin typeface="RRAIVN+Calibri"/>
              <a:cs typeface="RRAIVN+Calibri"/>
            </a:endParaRPr>
          </a:p>
        </p:txBody>
      </p:sp>
      <p:pic>
        <p:nvPicPr>
          <p:cNvPr id="4" name="Εικόνα 3" descr="ΛΟΓΟΤΥΠΟ ΑΣΠΑΙΤΕ ΕΛΛΗΝΙΚΟ copy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1678321" cy="99546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678320" y="0"/>
            <a:ext cx="13095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b="1" dirty="0"/>
              <a:t>Α</a:t>
            </a:r>
            <a:r>
              <a:rPr lang="el-GR" sz="1200" dirty="0"/>
              <a:t>ΝΩΤΑΤΗ </a:t>
            </a:r>
            <a:endParaRPr lang="el-GR" sz="1200" dirty="0" smtClean="0"/>
          </a:p>
          <a:p>
            <a:r>
              <a:rPr lang="el-GR" sz="1200" b="1" dirty="0" smtClean="0"/>
              <a:t>Σ</a:t>
            </a:r>
            <a:r>
              <a:rPr lang="el-GR" sz="1200" dirty="0" smtClean="0"/>
              <a:t>ΧΟΛΗ</a:t>
            </a:r>
          </a:p>
          <a:p>
            <a:r>
              <a:rPr lang="el-GR" sz="1200" b="1" dirty="0" smtClean="0"/>
              <a:t>ΠΑ</a:t>
            </a:r>
            <a:r>
              <a:rPr lang="el-GR" sz="1200" dirty="0" smtClean="0"/>
              <a:t>ΙΔΑΓΩΓΙΚΗΣ &amp;</a:t>
            </a:r>
          </a:p>
          <a:p>
            <a:r>
              <a:rPr lang="el-GR" sz="1200" b="1" dirty="0" smtClean="0"/>
              <a:t>Τ</a:t>
            </a:r>
            <a:r>
              <a:rPr lang="el-GR" sz="1200" dirty="0" smtClean="0"/>
              <a:t>ΕΧΝΟΛΟΓΙΚΗΣ</a:t>
            </a:r>
          </a:p>
          <a:p>
            <a:r>
              <a:rPr lang="el-GR" sz="1200" b="1" dirty="0" smtClean="0"/>
              <a:t>Ε</a:t>
            </a:r>
            <a:r>
              <a:rPr lang="el-GR" sz="1200" dirty="0" smtClean="0"/>
              <a:t>ΚΠΑΙΔΕΥΣΗΣ</a:t>
            </a:r>
            <a:endParaRPr lang="el-GR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-26505" y="995469"/>
            <a:ext cx="1804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/>
              <a:t>ΕΠΠΑΙΚ </a:t>
            </a:r>
            <a:r>
              <a:rPr lang="el-GR" b="1" dirty="0" smtClean="0"/>
              <a:t>ΑΘΗΝΑΣ</a:t>
            </a:r>
            <a:endParaRPr lang="el-GR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987824" y="292494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l-GR" dirty="0"/>
          </a:p>
        </p:txBody>
      </p:sp>
      <p:sp>
        <p:nvSpPr>
          <p:cNvPr id="7" name="Ορθογώνιο 6"/>
          <p:cNvSpPr/>
          <p:nvPr/>
        </p:nvSpPr>
        <p:spPr>
          <a:xfrm>
            <a:off x="323644" y="1996712"/>
            <a:ext cx="8784976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Το Εκπαιδευτικό Λογισμικό μπορεί να έχει διάφορες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μορφές: </a:t>
            </a:r>
            <a:endParaRPr lang="el-GR" sz="2400" spc="-10" dirty="0">
              <a:solidFill>
                <a:srgbClr val="001F5F"/>
              </a:solidFill>
              <a:latin typeface="Carlito"/>
              <a:cs typeface="Carlito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FF0000"/>
                </a:solidFill>
                <a:latin typeface="Carlito"/>
                <a:cs typeface="Carlito"/>
              </a:rPr>
              <a:t>Ειδικό </a:t>
            </a:r>
            <a:r>
              <a:rPr lang="el-GR" sz="2400" spc="-10" dirty="0">
                <a:solidFill>
                  <a:srgbClr val="FF0000"/>
                </a:solidFill>
                <a:latin typeface="Carlito"/>
                <a:cs typeface="Carlito"/>
              </a:rPr>
              <a:t>λογισμικό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με σαφή μαθησιακό και διδακτικό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σκοπό (CD-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ROM,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δικτυακός τόπος, εφαρμογές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ρομποτικής κ.λπ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.) και διακρίνεται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σε </a:t>
            </a:r>
            <a:endParaRPr lang="el-GR" sz="2400" spc="-10" dirty="0" smtClean="0">
              <a:solidFill>
                <a:srgbClr val="001F5F"/>
              </a:solidFill>
              <a:latin typeface="Carlito"/>
              <a:cs typeface="Carlito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l-GR" sz="2400" spc="-10" dirty="0" err="1" smtClean="0">
                <a:solidFill>
                  <a:srgbClr val="001F5F"/>
                </a:solidFill>
                <a:latin typeface="Carlito"/>
                <a:cs typeface="Carlito"/>
              </a:rPr>
              <a:t>διαδραστικό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 </a:t>
            </a:r>
          </a:p>
          <a:p>
            <a:pPr marL="914400" lvl="1" indent="-457200">
              <a:buFont typeface="+mj-lt"/>
              <a:buAutoNum type="arabicPeriod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μη </a:t>
            </a:r>
            <a:r>
              <a:rPr lang="el-GR" sz="2400" spc="-10" dirty="0" err="1">
                <a:solidFill>
                  <a:srgbClr val="001F5F"/>
                </a:solidFill>
                <a:latin typeface="Carlito"/>
                <a:cs typeface="Carlito"/>
              </a:rPr>
              <a:t>διαδραστικό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FF0000"/>
                </a:solidFill>
                <a:latin typeface="Carlito"/>
                <a:cs typeface="Carlito"/>
              </a:rPr>
              <a:t>Λογισμικό </a:t>
            </a:r>
            <a:r>
              <a:rPr lang="el-GR" sz="2400" spc="-10" dirty="0">
                <a:solidFill>
                  <a:srgbClr val="FF0000"/>
                </a:solidFill>
                <a:latin typeface="Carlito"/>
                <a:cs typeface="Carlito"/>
              </a:rPr>
              <a:t>γενικής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χρήσης (επεξεργασίας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εικόνων, κειμενογράφος, λογιστικό φύλλο, βάσεις δεδομένων, </a:t>
            </a:r>
            <a:r>
              <a:rPr lang="el-GR" sz="2400" spc="-10" dirty="0" err="1" smtClean="0">
                <a:solidFill>
                  <a:srgbClr val="001F5F"/>
                </a:solidFill>
                <a:latin typeface="Carlito"/>
                <a:cs typeface="Carlito"/>
              </a:rPr>
              <a:t>κλπ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) 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που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χρησιμοποιούνται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για την ανάπτυξη γνώσεων και δεξιοτήτων σε διάφορα γνωστικά αντικείμενα. </a:t>
            </a:r>
          </a:p>
          <a:p>
            <a:endParaRPr lang="el-GR" dirty="0"/>
          </a:p>
          <a:p>
            <a:endParaRPr lang="el-GR" sz="2400" spc="-10" dirty="0">
              <a:solidFill>
                <a:srgbClr val="001F5F"/>
              </a:solidFill>
              <a:latin typeface="Carlito"/>
              <a:cs typeface="Carlito"/>
            </a:endParaRPr>
          </a:p>
        </p:txBody>
      </p:sp>
    </p:spTree>
    <p:extLst>
      <p:ext uri="{BB962C8B-B14F-4D97-AF65-F5344CB8AC3E}">
        <p14:creationId xmlns:p14="http://schemas.microsoft.com/office/powerpoint/2010/main" val="2858342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2843808" y="-1"/>
            <a:ext cx="6300192" cy="1484786"/>
          </a:xfrm>
        </p:spPr>
        <p:txBody>
          <a:bodyPr>
            <a:noAutofit/>
          </a:bodyPr>
          <a:lstStyle/>
          <a:p>
            <a: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  <a:t>Εκπαιδευτική Τεχνολογία</a:t>
            </a:r>
            <a:b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</a:b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Το Εκπαιδευτικό Λογισμικό</a:t>
            </a:r>
            <a: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(ΕΛ)</a:t>
            </a:r>
            <a: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/>
            </a:r>
            <a:b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</a:br>
            <a:r>
              <a:rPr lang="el-GR" altLang="el-GR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Πεδία </a:t>
            </a: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Έρευνας της Διδακτικής</a:t>
            </a:r>
            <a:endParaRPr lang="el-GR" sz="2800" dirty="0">
              <a:solidFill>
                <a:srgbClr val="000000"/>
              </a:solidFill>
              <a:latin typeface="RRAIVN+Calibri"/>
              <a:cs typeface="RRAIVN+Calibri"/>
            </a:endParaRPr>
          </a:p>
        </p:txBody>
      </p:sp>
      <p:pic>
        <p:nvPicPr>
          <p:cNvPr id="4" name="Εικόνα 3" descr="ΛΟΓΟΤΥΠΟ ΑΣΠΑΙΤΕ ΕΛΛΗΝΙΚΟ copy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1678321" cy="99546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678320" y="0"/>
            <a:ext cx="13095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b="1" dirty="0"/>
              <a:t>Α</a:t>
            </a:r>
            <a:r>
              <a:rPr lang="el-GR" sz="1200" dirty="0"/>
              <a:t>ΝΩΤΑΤΗ </a:t>
            </a:r>
            <a:endParaRPr lang="el-GR" sz="1200" dirty="0" smtClean="0"/>
          </a:p>
          <a:p>
            <a:r>
              <a:rPr lang="el-GR" sz="1200" b="1" dirty="0" smtClean="0"/>
              <a:t>Σ</a:t>
            </a:r>
            <a:r>
              <a:rPr lang="el-GR" sz="1200" dirty="0" smtClean="0"/>
              <a:t>ΧΟΛΗ</a:t>
            </a:r>
          </a:p>
          <a:p>
            <a:r>
              <a:rPr lang="el-GR" sz="1200" b="1" dirty="0" smtClean="0"/>
              <a:t>ΠΑ</a:t>
            </a:r>
            <a:r>
              <a:rPr lang="el-GR" sz="1200" dirty="0" smtClean="0"/>
              <a:t>ΙΔΑΓΩΓΙΚΗΣ &amp;</a:t>
            </a:r>
          </a:p>
          <a:p>
            <a:r>
              <a:rPr lang="el-GR" sz="1200" b="1" dirty="0" smtClean="0"/>
              <a:t>Τ</a:t>
            </a:r>
            <a:r>
              <a:rPr lang="el-GR" sz="1200" dirty="0" smtClean="0"/>
              <a:t>ΕΧΝΟΛΟΓΙΚΗΣ</a:t>
            </a:r>
          </a:p>
          <a:p>
            <a:r>
              <a:rPr lang="el-GR" sz="1200" b="1" dirty="0" smtClean="0"/>
              <a:t>Ε</a:t>
            </a:r>
            <a:r>
              <a:rPr lang="el-GR" sz="1200" dirty="0" smtClean="0"/>
              <a:t>ΚΠΑΙΔΕΥΣΗΣ</a:t>
            </a:r>
            <a:endParaRPr lang="el-GR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-26505" y="995469"/>
            <a:ext cx="1804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/>
              <a:t>ΕΠΠΑΙΚ </a:t>
            </a:r>
            <a:r>
              <a:rPr lang="el-GR" b="1" dirty="0" smtClean="0"/>
              <a:t>ΑΘΗΝΑΣ</a:t>
            </a:r>
            <a:endParaRPr lang="el-GR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987824" y="292494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l-GR" dirty="0"/>
          </a:p>
        </p:txBody>
      </p:sp>
      <p:sp>
        <p:nvSpPr>
          <p:cNvPr id="7" name="Ορθογώνιο 6"/>
          <p:cNvSpPr/>
          <p:nvPr/>
        </p:nvSpPr>
        <p:spPr>
          <a:xfrm>
            <a:off x="251520" y="1772816"/>
            <a:ext cx="878497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Η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εκπαιδευτική διαδικασία με τη χρήση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ΕΛ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μπορεί να καταστεί εξαιρετικά αποτελεσματική για το μαθητή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και μπορεί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να γίνει </a:t>
            </a:r>
            <a:endParaRPr lang="el-GR" sz="2400" spc="-10" dirty="0" smtClean="0">
              <a:solidFill>
                <a:srgbClr val="001F5F"/>
              </a:solidFill>
              <a:latin typeface="Carlito"/>
              <a:cs typeface="Carlito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FF0000"/>
                </a:solidFill>
                <a:latin typeface="Carlito"/>
                <a:cs typeface="Carlito"/>
              </a:rPr>
              <a:t>αλληλεπιδραστική</a:t>
            </a:r>
            <a:r>
              <a:rPr lang="el-GR" sz="2400" spc="-10" dirty="0">
                <a:solidFill>
                  <a:srgbClr val="FF0000"/>
                </a:solidFill>
                <a:latin typeface="Carlito"/>
                <a:cs typeface="Carlito"/>
              </a:rPr>
              <a:t>,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 όπου ο μαθητής δεν είναι παθητικός θεατής ή ακροατής αλλά συμμετέχει ενεργητικά στην εκπαιδευτική διαδικασία, υπάρχει δηλαδή διάλογος επικοινωνίας μεταξύ του χρήστη και του λογισμικού. </a:t>
            </a:r>
            <a:endParaRPr lang="el-GR" sz="2400" spc="-10" dirty="0" smtClean="0">
              <a:solidFill>
                <a:srgbClr val="001F5F"/>
              </a:solidFill>
              <a:latin typeface="Carlito"/>
              <a:cs typeface="Carlito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FF0000"/>
                </a:solidFill>
                <a:latin typeface="Carlito"/>
                <a:cs typeface="Carlito"/>
              </a:rPr>
              <a:t>οδηγούμενη </a:t>
            </a:r>
            <a:r>
              <a:rPr lang="el-GR" sz="2400" spc="-10" dirty="0">
                <a:solidFill>
                  <a:srgbClr val="FF0000"/>
                </a:solidFill>
                <a:latin typeface="Carlito"/>
                <a:cs typeface="Carlito"/>
              </a:rPr>
              <a:t>από το χρήστη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,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όπου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παρέχει στο χρήστη τη δυνατότητα πρόσβασης σε πληροφορία που εμπλέκεται με την ύλη του καθώς και τη δυνατότητα εξερεύνησης διαφόρων θεμάτων, ώστε να εμπεδωθεί η νέα γνώση. </a:t>
            </a:r>
          </a:p>
        </p:txBody>
      </p:sp>
    </p:spTree>
    <p:extLst>
      <p:ext uri="{BB962C8B-B14F-4D97-AF65-F5344CB8AC3E}">
        <p14:creationId xmlns:p14="http://schemas.microsoft.com/office/powerpoint/2010/main" val="1647678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2843808" y="-1"/>
            <a:ext cx="6300192" cy="1484786"/>
          </a:xfrm>
        </p:spPr>
        <p:txBody>
          <a:bodyPr>
            <a:noAutofit/>
          </a:bodyPr>
          <a:lstStyle/>
          <a:p>
            <a: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  <a:t>Εκπαιδευτική Τεχνολογία</a:t>
            </a:r>
            <a:b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</a:b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Το Εκπαιδευτικό Λογισμικό</a:t>
            </a:r>
            <a: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(ΕΛ)</a:t>
            </a:r>
            <a: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/>
            </a:r>
            <a:b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</a:br>
            <a:r>
              <a:rPr lang="el-GR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Είδη </a:t>
            </a:r>
            <a:r>
              <a:rPr 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Εκπαιδευτικού </a:t>
            </a:r>
            <a:r>
              <a:rPr lang="el-GR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Λογισμικού</a:t>
            </a:r>
            <a:endParaRPr lang="el-GR" sz="2800" dirty="0">
              <a:solidFill>
                <a:srgbClr val="000000"/>
              </a:solidFill>
              <a:latin typeface="RRAIVN+Calibri"/>
              <a:cs typeface="RRAIVN+Calibri"/>
            </a:endParaRPr>
          </a:p>
        </p:txBody>
      </p:sp>
      <p:pic>
        <p:nvPicPr>
          <p:cNvPr id="4" name="Εικόνα 3" descr="ΛΟΓΟΤΥΠΟ ΑΣΠΑΙΤΕ ΕΛΛΗΝΙΚΟ copy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1678321" cy="99546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678320" y="0"/>
            <a:ext cx="13095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b="1" dirty="0"/>
              <a:t>Α</a:t>
            </a:r>
            <a:r>
              <a:rPr lang="el-GR" sz="1200" dirty="0"/>
              <a:t>ΝΩΤΑΤΗ </a:t>
            </a:r>
            <a:endParaRPr lang="el-GR" sz="1200" dirty="0" smtClean="0"/>
          </a:p>
          <a:p>
            <a:r>
              <a:rPr lang="el-GR" sz="1200" b="1" dirty="0" smtClean="0"/>
              <a:t>Σ</a:t>
            </a:r>
            <a:r>
              <a:rPr lang="el-GR" sz="1200" dirty="0" smtClean="0"/>
              <a:t>ΧΟΛΗ</a:t>
            </a:r>
          </a:p>
          <a:p>
            <a:r>
              <a:rPr lang="el-GR" sz="1200" b="1" dirty="0" smtClean="0"/>
              <a:t>ΠΑ</a:t>
            </a:r>
            <a:r>
              <a:rPr lang="el-GR" sz="1200" dirty="0" smtClean="0"/>
              <a:t>ΙΔΑΓΩΓΙΚΗΣ &amp;</a:t>
            </a:r>
          </a:p>
          <a:p>
            <a:r>
              <a:rPr lang="el-GR" sz="1200" b="1" dirty="0" smtClean="0"/>
              <a:t>Τ</a:t>
            </a:r>
            <a:r>
              <a:rPr lang="el-GR" sz="1200" dirty="0" smtClean="0"/>
              <a:t>ΕΧΝΟΛΟΓΙΚΗΣ</a:t>
            </a:r>
          </a:p>
          <a:p>
            <a:r>
              <a:rPr lang="el-GR" sz="1200" b="1" dirty="0" smtClean="0"/>
              <a:t>Ε</a:t>
            </a:r>
            <a:r>
              <a:rPr lang="el-GR" sz="1200" dirty="0" smtClean="0"/>
              <a:t>ΚΠΑΙΔΕΥΣΗΣ</a:t>
            </a:r>
            <a:endParaRPr lang="el-GR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-26505" y="995469"/>
            <a:ext cx="1804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/>
              <a:t>ΕΠΠΑΙΚ </a:t>
            </a:r>
            <a:r>
              <a:rPr lang="el-GR" b="1" dirty="0" smtClean="0"/>
              <a:t>ΑΘΗΝΑΣ</a:t>
            </a:r>
            <a:endParaRPr lang="el-GR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987824" y="292494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l-GR" dirty="0"/>
          </a:p>
        </p:txBody>
      </p:sp>
      <p:sp>
        <p:nvSpPr>
          <p:cNvPr id="7" name="Ορθογώνιο 6"/>
          <p:cNvSpPr/>
          <p:nvPr/>
        </p:nvSpPr>
        <p:spPr>
          <a:xfrm>
            <a:off x="329114" y="1844824"/>
            <a:ext cx="87849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Ο υπολογιστής χρησιμοποιείται για </a:t>
            </a:r>
            <a:endParaRPr lang="el-GR" sz="2400" spc="-10" dirty="0" smtClean="0">
              <a:solidFill>
                <a:srgbClr val="001F5F"/>
              </a:solidFill>
              <a:latin typeface="Carlito"/>
              <a:cs typeface="Carlito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διδασκαλία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, </a:t>
            </a:r>
            <a:endParaRPr lang="el-GR" sz="2400" spc="-10" dirty="0" smtClean="0">
              <a:solidFill>
                <a:srgbClr val="001F5F"/>
              </a:solidFill>
              <a:latin typeface="Carlito"/>
              <a:cs typeface="Carlito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εξερεύνηση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, </a:t>
            </a:r>
            <a:endParaRPr lang="el-GR" sz="2400" spc="-10" dirty="0" smtClean="0">
              <a:solidFill>
                <a:srgbClr val="001F5F"/>
              </a:solidFill>
              <a:latin typeface="Carlito"/>
              <a:cs typeface="Carlito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επικοινωνία και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ως εργαλείο. </a:t>
            </a:r>
          </a:p>
          <a:p>
            <a:endParaRPr lang="el-GR" sz="2400" spc="-10" dirty="0" smtClean="0">
              <a:solidFill>
                <a:srgbClr val="001F5F"/>
              </a:solidFill>
              <a:latin typeface="Carlito"/>
              <a:cs typeface="Carlito"/>
            </a:endParaRPr>
          </a:p>
          <a:p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Τα ΕΛ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συνδυάζουν: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err="1" smtClean="0">
                <a:solidFill>
                  <a:srgbClr val="FF0000"/>
                </a:solidFill>
                <a:latin typeface="Carlito"/>
                <a:cs typeface="Carlito"/>
              </a:rPr>
              <a:t>πολυμεσικές</a:t>
            </a:r>
            <a:r>
              <a:rPr lang="el-GR" sz="2400" spc="-10" dirty="0" smtClean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lang="el-GR" sz="2400" spc="-10" dirty="0">
                <a:solidFill>
                  <a:srgbClr val="FF0000"/>
                </a:solidFill>
                <a:latin typeface="Carlito"/>
                <a:cs typeface="Carlito"/>
              </a:rPr>
              <a:t>εφαρμογές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που επιτρέπουν την καταγραφή, επεξεργασία και αποθήκευση κειμένου, ήχου, κινούμενης εικόνας και βίντεο (και το μεταξύ τους συνδυασμό) και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err="1" smtClean="0">
                <a:solidFill>
                  <a:srgbClr val="FF0000"/>
                </a:solidFill>
                <a:latin typeface="Carlito"/>
                <a:cs typeface="Carlito"/>
              </a:rPr>
              <a:t>υπερμέσα</a:t>
            </a:r>
            <a:r>
              <a:rPr lang="el-GR" sz="2400" spc="-10" dirty="0" smtClean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,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δηλαδή τη μη γραμμική διασύνδεση του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υπερκειμένου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και των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πολυμέσων.</a:t>
            </a:r>
            <a:endParaRPr lang="el-GR" sz="2400" spc="-10" dirty="0">
              <a:solidFill>
                <a:srgbClr val="001F5F"/>
              </a:solidFill>
              <a:latin typeface="Carlito"/>
              <a:cs typeface="Carlito"/>
            </a:endParaRPr>
          </a:p>
        </p:txBody>
      </p:sp>
    </p:spTree>
    <p:extLst>
      <p:ext uri="{BB962C8B-B14F-4D97-AF65-F5344CB8AC3E}">
        <p14:creationId xmlns:p14="http://schemas.microsoft.com/office/powerpoint/2010/main" val="2537270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2843808" y="-1"/>
            <a:ext cx="6300192" cy="1484786"/>
          </a:xfrm>
        </p:spPr>
        <p:txBody>
          <a:bodyPr>
            <a:noAutofit/>
          </a:bodyPr>
          <a:lstStyle/>
          <a:p>
            <a: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  <a:t>Εκπαιδευτική Τεχνολογία</a:t>
            </a:r>
            <a:b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</a:b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Το Εκπαιδευτικό Λογισμικό</a:t>
            </a:r>
            <a: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(ΕΛ)</a:t>
            </a:r>
            <a: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/>
            </a:r>
            <a:b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</a:br>
            <a:r>
              <a:rPr lang="el-GR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Είδη </a:t>
            </a:r>
            <a:r>
              <a:rPr 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Εκπαιδευτικού Λογισμικού</a:t>
            </a:r>
            <a:endParaRPr lang="el-GR" sz="2800" dirty="0">
              <a:solidFill>
                <a:srgbClr val="000000"/>
              </a:solidFill>
              <a:latin typeface="RRAIVN+Calibri"/>
              <a:cs typeface="RRAIVN+Calibri"/>
            </a:endParaRPr>
          </a:p>
        </p:txBody>
      </p:sp>
      <p:pic>
        <p:nvPicPr>
          <p:cNvPr id="4" name="Εικόνα 3" descr="ΛΟΓΟΤΥΠΟ ΑΣΠΑΙΤΕ ΕΛΛΗΝΙΚΟ copy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1678321" cy="99546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678320" y="0"/>
            <a:ext cx="13095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b="1" dirty="0"/>
              <a:t>Α</a:t>
            </a:r>
            <a:r>
              <a:rPr lang="el-GR" sz="1200" dirty="0"/>
              <a:t>ΝΩΤΑΤΗ </a:t>
            </a:r>
            <a:endParaRPr lang="el-GR" sz="1200" dirty="0" smtClean="0"/>
          </a:p>
          <a:p>
            <a:r>
              <a:rPr lang="el-GR" sz="1200" b="1" dirty="0" smtClean="0"/>
              <a:t>Σ</a:t>
            </a:r>
            <a:r>
              <a:rPr lang="el-GR" sz="1200" dirty="0" smtClean="0"/>
              <a:t>ΧΟΛΗ</a:t>
            </a:r>
          </a:p>
          <a:p>
            <a:r>
              <a:rPr lang="el-GR" sz="1200" b="1" dirty="0" smtClean="0"/>
              <a:t>ΠΑ</a:t>
            </a:r>
            <a:r>
              <a:rPr lang="el-GR" sz="1200" dirty="0" smtClean="0"/>
              <a:t>ΙΔΑΓΩΓΙΚΗΣ &amp;</a:t>
            </a:r>
          </a:p>
          <a:p>
            <a:r>
              <a:rPr lang="el-GR" sz="1200" b="1" dirty="0" smtClean="0"/>
              <a:t>Τ</a:t>
            </a:r>
            <a:r>
              <a:rPr lang="el-GR" sz="1200" dirty="0" smtClean="0"/>
              <a:t>ΕΧΝΟΛΟΓΙΚΗΣ</a:t>
            </a:r>
          </a:p>
          <a:p>
            <a:r>
              <a:rPr lang="el-GR" sz="1200" b="1" dirty="0" smtClean="0"/>
              <a:t>Ε</a:t>
            </a:r>
            <a:r>
              <a:rPr lang="el-GR" sz="1200" dirty="0" smtClean="0"/>
              <a:t>ΚΠΑΙΔΕΥΣΗΣ</a:t>
            </a:r>
            <a:endParaRPr lang="el-GR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-26505" y="995469"/>
            <a:ext cx="1804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/>
              <a:t>ΕΠΠΑΙΚ </a:t>
            </a:r>
            <a:r>
              <a:rPr lang="el-GR" b="1" dirty="0" smtClean="0"/>
              <a:t>ΑΘΗΝΑΣ</a:t>
            </a:r>
            <a:endParaRPr lang="el-GR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987824" y="292494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l-GR" dirty="0"/>
          </a:p>
        </p:txBody>
      </p:sp>
      <p:sp>
        <p:nvSpPr>
          <p:cNvPr id="7" name="Ορθογώνιο 6"/>
          <p:cNvSpPr/>
          <p:nvPr/>
        </p:nvSpPr>
        <p:spPr>
          <a:xfrm>
            <a:off x="251520" y="1772816"/>
            <a:ext cx="8784976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Ανάλογα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με τη μορφή της χρήσης και τον εκπαιδευτικό στόχο υπάρχουν έξι βασικοί τύποι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ΕΛ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τύπου CAI (Computer </a:t>
            </a:r>
            <a:r>
              <a:rPr lang="el-GR" sz="2400" spc="-10" dirty="0" err="1">
                <a:solidFill>
                  <a:srgbClr val="001F5F"/>
                </a:solidFill>
                <a:latin typeface="Carlito"/>
                <a:cs typeface="Carlito"/>
              </a:rPr>
              <a:t>Assisted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lang="el-GR" sz="2400" spc="-10" dirty="0" err="1">
                <a:solidFill>
                  <a:srgbClr val="001F5F"/>
                </a:solidFill>
                <a:latin typeface="Carlito"/>
                <a:cs typeface="Carlito"/>
              </a:rPr>
              <a:t>Instruction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- μέσα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υποβοήθησης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της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διδασκαλίας): </a:t>
            </a:r>
            <a:endParaRPr lang="el-GR" sz="2400" spc="-10" dirty="0">
              <a:solidFill>
                <a:srgbClr val="001F5F"/>
              </a:solidFill>
              <a:latin typeface="Carlito"/>
              <a:cs typeface="Carlito"/>
            </a:endParaRPr>
          </a:p>
          <a:p>
            <a:pPr marL="457200" indent="-457200">
              <a:buFont typeface="+mj-lt"/>
              <a:buAutoNum type="arabicPeriod"/>
            </a:pPr>
            <a:r>
              <a:rPr lang="el-GR" sz="2000" spc="-10" dirty="0" smtClean="0">
                <a:solidFill>
                  <a:srgbClr val="001F5F"/>
                </a:solidFill>
                <a:latin typeface="Carlito"/>
                <a:cs typeface="Carlito"/>
              </a:rPr>
              <a:t>Εκπαιδευτικό </a:t>
            </a:r>
            <a:r>
              <a:rPr lang="el-GR" sz="2000" spc="-10" dirty="0">
                <a:solidFill>
                  <a:srgbClr val="001F5F"/>
                </a:solidFill>
                <a:latin typeface="Carlito"/>
                <a:cs typeface="Carlito"/>
              </a:rPr>
              <a:t>Λογισμικό εξάσκησης- εκγύμνασης (</a:t>
            </a:r>
            <a:r>
              <a:rPr lang="el-GR" sz="2000" spc="-10" dirty="0" err="1">
                <a:solidFill>
                  <a:srgbClr val="001F5F"/>
                </a:solidFill>
                <a:latin typeface="Carlito"/>
                <a:cs typeface="Carlito"/>
              </a:rPr>
              <a:t>drill</a:t>
            </a:r>
            <a:r>
              <a:rPr lang="el-GR" sz="2000" spc="-10" dirty="0">
                <a:solidFill>
                  <a:srgbClr val="001F5F"/>
                </a:solidFill>
                <a:latin typeface="Carlito"/>
                <a:cs typeface="Carlito"/>
              </a:rPr>
              <a:t> and </a:t>
            </a:r>
            <a:r>
              <a:rPr lang="el-GR" sz="2000" spc="-10" dirty="0" err="1">
                <a:solidFill>
                  <a:srgbClr val="001F5F"/>
                </a:solidFill>
                <a:latin typeface="Carlito"/>
                <a:cs typeface="Carlito"/>
              </a:rPr>
              <a:t>practice</a:t>
            </a:r>
            <a:r>
              <a:rPr lang="el-GR" sz="2000" spc="-10" dirty="0">
                <a:solidFill>
                  <a:srgbClr val="001F5F"/>
                </a:solidFill>
                <a:latin typeface="Carlito"/>
                <a:cs typeface="Carlito"/>
              </a:rPr>
              <a:t>) 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000" spc="-10" dirty="0" smtClean="0">
                <a:solidFill>
                  <a:srgbClr val="001F5F"/>
                </a:solidFill>
                <a:latin typeface="Carlito"/>
                <a:cs typeface="Carlito"/>
              </a:rPr>
              <a:t>Εκπαιδευτικό </a:t>
            </a:r>
            <a:r>
              <a:rPr lang="el-GR" sz="2000" spc="-10" dirty="0">
                <a:solidFill>
                  <a:srgbClr val="001F5F"/>
                </a:solidFill>
                <a:latin typeface="Carlito"/>
                <a:cs typeface="Carlito"/>
              </a:rPr>
              <a:t>Λογισμικό εκπαίδευσης – φροντιστηρίου (</a:t>
            </a:r>
            <a:r>
              <a:rPr lang="el-GR" sz="2000" spc="-10" dirty="0" err="1">
                <a:solidFill>
                  <a:srgbClr val="001F5F"/>
                </a:solidFill>
                <a:latin typeface="Carlito"/>
                <a:cs typeface="Carlito"/>
              </a:rPr>
              <a:t>tutorial</a:t>
            </a:r>
            <a:r>
              <a:rPr lang="el-GR" sz="2000" spc="-10" dirty="0">
                <a:solidFill>
                  <a:srgbClr val="001F5F"/>
                </a:solidFill>
                <a:latin typeface="Carlito"/>
                <a:cs typeface="Carlito"/>
              </a:rPr>
              <a:t>) 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000" spc="-10" dirty="0" smtClean="0">
                <a:solidFill>
                  <a:srgbClr val="001F5F"/>
                </a:solidFill>
                <a:latin typeface="Carlito"/>
                <a:cs typeface="Carlito"/>
              </a:rPr>
              <a:t>Εκπαιδευτικό </a:t>
            </a:r>
            <a:r>
              <a:rPr lang="el-GR" sz="2000" spc="-10" dirty="0">
                <a:solidFill>
                  <a:srgbClr val="001F5F"/>
                </a:solidFill>
                <a:latin typeface="Carlito"/>
                <a:cs typeface="Carlito"/>
              </a:rPr>
              <a:t>Λογισμικό λύσης προβλημάτων (</a:t>
            </a:r>
            <a:r>
              <a:rPr lang="el-GR" sz="2000" spc="-10" dirty="0" err="1">
                <a:solidFill>
                  <a:srgbClr val="001F5F"/>
                </a:solidFill>
                <a:latin typeface="Carlito"/>
                <a:cs typeface="Carlito"/>
              </a:rPr>
              <a:t>problem</a:t>
            </a:r>
            <a:r>
              <a:rPr lang="el-GR" sz="2000" spc="-1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lang="el-GR" sz="2000" spc="-10" dirty="0" err="1">
                <a:solidFill>
                  <a:srgbClr val="001F5F"/>
                </a:solidFill>
                <a:latin typeface="Carlito"/>
                <a:cs typeface="Carlito"/>
              </a:rPr>
              <a:t>solving</a:t>
            </a:r>
            <a:r>
              <a:rPr lang="el-GR" sz="2000" spc="-10" dirty="0">
                <a:solidFill>
                  <a:srgbClr val="001F5F"/>
                </a:solidFill>
                <a:latin typeface="Carlito"/>
                <a:cs typeface="Carlito"/>
              </a:rPr>
              <a:t>) 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000" spc="-10" dirty="0" smtClean="0">
                <a:solidFill>
                  <a:srgbClr val="001F5F"/>
                </a:solidFill>
                <a:latin typeface="Carlito"/>
                <a:cs typeface="Carlito"/>
              </a:rPr>
              <a:t>Διερευνητικό </a:t>
            </a:r>
            <a:r>
              <a:rPr lang="el-GR" sz="2000" spc="-10" dirty="0">
                <a:solidFill>
                  <a:srgbClr val="001F5F"/>
                </a:solidFill>
                <a:latin typeface="Carlito"/>
                <a:cs typeface="Carlito"/>
              </a:rPr>
              <a:t>Λογισμικό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l-GR" sz="2000" spc="-10" dirty="0" smtClean="0">
                <a:solidFill>
                  <a:srgbClr val="001F5F"/>
                </a:solidFill>
                <a:latin typeface="Carlito"/>
                <a:cs typeface="Carlito"/>
              </a:rPr>
              <a:t>Εκπαιδευτικό </a:t>
            </a:r>
            <a:r>
              <a:rPr lang="el-GR" sz="2000" spc="-10" dirty="0">
                <a:solidFill>
                  <a:srgbClr val="001F5F"/>
                </a:solidFill>
                <a:latin typeface="Carlito"/>
                <a:cs typeface="Carlito"/>
              </a:rPr>
              <a:t>Λογισμικό προσομοιώσεων (</a:t>
            </a:r>
            <a:r>
              <a:rPr lang="el-GR" sz="2000" spc="-10" dirty="0" err="1">
                <a:solidFill>
                  <a:srgbClr val="001F5F"/>
                </a:solidFill>
                <a:latin typeface="Carlito"/>
                <a:cs typeface="Carlito"/>
              </a:rPr>
              <a:t>simulation</a:t>
            </a:r>
            <a:r>
              <a:rPr lang="el-GR" sz="2000" spc="-10" dirty="0">
                <a:solidFill>
                  <a:srgbClr val="001F5F"/>
                </a:solidFill>
                <a:latin typeface="Carlito"/>
                <a:cs typeface="Carlito"/>
              </a:rPr>
              <a:t>)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l-GR" sz="2000" spc="-10" dirty="0" smtClean="0">
                <a:solidFill>
                  <a:srgbClr val="001F5F"/>
                </a:solidFill>
                <a:latin typeface="Carlito"/>
                <a:cs typeface="Carlito"/>
              </a:rPr>
              <a:t>Μικρόκοσμοι</a:t>
            </a:r>
            <a:r>
              <a:rPr lang="el-GR" sz="2000" spc="-10" dirty="0">
                <a:solidFill>
                  <a:srgbClr val="001F5F"/>
                </a:solidFill>
                <a:latin typeface="Carlito"/>
                <a:cs typeface="Carlito"/>
              </a:rPr>
              <a:t>: η πλέον ενδιαφέρουσα περίπτωση διερευνητικού λογισμικού 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000" spc="-10" dirty="0" smtClean="0">
                <a:solidFill>
                  <a:srgbClr val="001F5F"/>
                </a:solidFill>
                <a:latin typeface="Carlito"/>
                <a:cs typeface="Carlito"/>
              </a:rPr>
              <a:t>Λογισμικό </a:t>
            </a:r>
            <a:r>
              <a:rPr lang="el-GR" sz="2000" spc="-10" dirty="0">
                <a:solidFill>
                  <a:srgbClr val="001F5F"/>
                </a:solidFill>
                <a:latin typeface="Carlito"/>
                <a:cs typeface="Carlito"/>
              </a:rPr>
              <a:t>εκπαιδευτικών παιχνιδιών (</a:t>
            </a:r>
            <a:r>
              <a:rPr lang="en-US" sz="2000" spc="-10" dirty="0">
                <a:solidFill>
                  <a:srgbClr val="001F5F"/>
                </a:solidFill>
                <a:latin typeface="Carlito"/>
                <a:cs typeface="Carlito"/>
              </a:rPr>
              <a:t>educational computer games or instructional games) 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000" spc="-10" dirty="0" smtClean="0">
                <a:solidFill>
                  <a:srgbClr val="001F5F"/>
                </a:solidFill>
                <a:latin typeface="Carlito"/>
                <a:cs typeface="Carlito"/>
              </a:rPr>
              <a:t>Εκπαιδευτικό </a:t>
            </a:r>
            <a:r>
              <a:rPr lang="el-GR" sz="2000" spc="-10" dirty="0">
                <a:solidFill>
                  <a:srgbClr val="001F5F"/>
                </a:solidFill>
                <a:latin typeface="Carlito"/>
                <a:cs typeface="Carlito"/>
              </a:rPr>
              <a:t>Λογισμικό </a:t>
            </a:r>
            <a:r>
              <a:rPr lang="el-GR" sz="2000" spc="-10" dirty="0" err="1">
                <a:solidFill>
                  <a:srgbClr val="001F5F"/>
                </a:solidFill>
                <a:latin typeface="Carlito"/>
                <a:cs typeface="Carlito"/>
              </a:rPr>
              <a:t>μοντελοποίησης</a:t>
            </a:r>
            <a:r>
              <a:rPr lang="el-GR" sz="2000" spc="-10" dirty="0">
                <a:solidFill>
                  <a:srgbClr val="001F5F"/>
                </a:solidFill>
                <a:latin typeface="Carlito"/>
                <a:cs typeface="Carlito"/>
              </a:rPr>
              <a:t> (</a:t>
            </a:r>
            <a:r>
              <a:rPr lang="en-US" sz="2000" spc="-10" dirty="0">
                <a:solidFill>
                  <a:srgbClr val="001F5F"/>
                </a:solidFill>
                <a:latin typeface="Carlito"/>
                <a:cs typeface="Carlito"/>
              </a:rPr>
              <a:t>modelling) </a:t>
            </a:r>
          </a:p>
        </p:txBody>
      </p:sp>
    </p:spTree>
    <p:extLst>
      <p:ext uri="{BB962C8B-B14F-4D97-AF65-F5344CB8AC3E}">
        <p14:creationId xmlns:p14="http://schemas.microsoft.com/office/powerpoint/2010/main" val="2630377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2843808" y="-1"/>
            <a:ext cx="6300192" cy="1484786"/>
          </a:xfrm>
        </p:spPr>
        <p:txBody>
          <a:bodyPr>
            <a:noAutofit/>
          </a:bodyPr>
          <a:lstStyle/>
          <a:p>
            <a: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  <a:t>Εκπαιδευτική Τεχνολογία</a:t>
            </a:r>
            <a:b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</a:b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Το Εκπαιδευτικό Λογισμικό</a:t>
            </a:r>
            <a: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l-GR" altLang="el-GR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(ΕΛ)</a:t>
            </a:r>
            <a: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/>
            </a:r>
            <a:b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</a:br>
            <a:r>
              <a:rPr 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Είδη Εκπαιδευτικού Λογισμικού</a:t>
            </a:r>
            <a:endParaRPr lang="el-GR" sz="2800" dirty="0">
              <a:solidFill>
                <a:srgbClr val="000000"/>
              </a:solidFill>
              <a:latin typeface="RRAIVN+Calibri"/>
              <a:cs typeface="RRAIVN+Calibri"/>
            </a:endParaRPr>
          </a:p>
        </p:txBody>
      </p:sp>
      <p:pic>
        <p:nvPicPr>
          <p:cNvPr id="4" name="Εικόνα 3" descr="ΛΟΓΟΤΥΠΟ ΑΣΠΑΙΤΕ ΕΛΛΗΝΙΚΟ copy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1678321" cy="99546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678320" y="0"/>
            <a:ext cx="13095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b="1" dirty="0"/>
              <a:t>Α</a:t>
            </a:r>
            <a:r>
              <a:rPr lang="el-GR" sz="1200" dirty="0"/>
              <a:t>ΝΩΤΑΤΗ </a:t>
            </a:r>
            <a:endParaRPr lang="el-GR" sz="1200" dirty="0" smtClean="0"/>
          </a:p>
          <a:p>
            <a:r>
              <a:rPr lang="el-GR" sz="1200" b="1" dirty="0" smtClean="0"/>
              <a:t>Σ</a:t>
            </a:r>
            <a:r>
              <a:rPr lang="el-GR" sz="1200" dirty="0" smtClean="0"/>
              <a:t>ΧΟΛΗ</a:t>
            </a:r>
          </a:p>
          <a:p>
            <a:r>
              <a:rPr lang="el-GR" sz="1200" b="1" dirty="0" smtClean="0"/>
              <a:t>ΠΑ</a:t>
            </a:r>
            <a:r>
              <a:rPr lang="el-GR" sz="1200" dirty="0" smtClean="0"/>
              <a:t>ΙΔΑΓΩΓΙΚΗΣ &amp;</a:t>
            </a:r>
          </a:p>
          <a:p>
            <a:r>
              <a:rPr lang="el-GR" sz="1200" b="1" dirty="0" smtClean="0"/>
              <a:t>Τ</a:t>
            </a:r>
            <a:r>
              <a:rPr lang="el-GR" sz="1200" dirty="0" smtClean="0"/>
              <a:t>ΕΧΝΟΛΟΓΙΚΗΣ</a:t>
            </a:r>
          </a:p>
          <a:p>
            <a:r>
              <a:rPr lang="el-GR" sz="1200" b="1" dirty="0" smtClean="0"/>
              <a:t>Ε</a:t>
            </a:r>
            <a:r>
              <a:rPr lang="el-GR" sz="1200" dirty="0" smtClean="0"/>
              <a:t>ΚΠΑΙΔΕΥΣΗΣ</a:t>
            </a:r>
            <a:endParaRPr lang="el-GR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-26505" y="995469"/>
            <a:ext cx="1804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/>
              <a:t>ΕΠΠΑΙΚ </a:t>
            </a:r>
            <a:r>
              <a:rPr lang="el-GR" b="1" dirty="0" smtClean="0"/>
              <a:t>ΑΘΗΝΑΣ</a:t>
            </a:r>
            <a:endParaRPr lang="el-GR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987824" y="292494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l-GR" dirty="0"/>
          </a:p>
        </p:txBody>
      </p:sp>
      <p:sp>
        <p:nvSpPr>
          <p:cNvPr id="7" name="Ορθογώνιο 6"/>
          <p:cNvSpPr/>
          <p:nvPr/>
        </p:nvSpPr>
        <p:spPr>
          <a:xfrm>
            <a:off x="326557" y="1700808"/>
            <a:ext cx="8784976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Ως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προς το βαθμό αλληλεπίδρασης το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ΕΛ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διακρίνεται σε 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Ανοικτό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περιβάλλον </a:t>
            </a:r>
          </a:p>
          <a:p>
            <a:pPr marL="914400" lvl="1" indent="-457200">
              <a:spcAft>
                <a:spcPts val="600"/>
              </a:spcAft>
              <a:buFont typeface="+mj-lt"/>
              <a:buAutoNum type="arabicPeriod"/>
            </a:pPr>
            <a:r>
              <a:rPr lang="el-GR" spc="-10" dirty="0" smtClean="0">
                <a:solidFill>
                  <a:srgbClr val="001F5F"/>
                </a:solidFill>
                <a:latin typeface="Carlito"/>
                <a:cs typeface="Carlito"/>
              </a:rPr>
              <a:t>ο </a:t>
            </a:r>
            <a:r>
              <a:rPr lang="el-GR" spc="-10" dirty="0">
                <a:solidFill>
                  <a:srgbClr val="001F5F"/>
                </a:solidFill>
                <a:latin typeface="Carlito"/>
                <a:cs typeface="Carlito"/>
              </a:rPr>
              <a:t>χρήστης μπορεί να διαμορφώσει με δικά του στοιχεία το λογισμικό, </a:t>
            </a:r>
          </a:p>
          <a:p>
            <a:pPr marL="914400" lvl="1" indent="-457200">
              <a:spcAft>
                <a:spcPts val="600"/>
              </a:spcAft>
              <a:buFont typeface="+mj-lt"/>
              <a:buAutoNum type="arabicPeriod"/>
            </a:pPr>
            <a:r>
              <a:rPr lang="el-GR" spc="-10" dirty="0" smtClean="0">
                <a:solidFill>
                  <a:srgbClr val="001F5F"/>
                </a:solidFill>
                <a:latin typeface="Carlito"/>
                <a:cs typeface="Carlito"/>
              </a:rPr>
              <a:t>το </a:t>
            </a:r>
            <a:r>
              <a:rPr lang="el-GR" spc="-10" dirty="0">
                <a:solidFill>
                  <a:srgbClr val="001F5F"/>
                </a:solidFill>
                <a:latin typeface="Carlito"/>
                <a:cs typeface="Carlito"/>
              </a:rPr>
              <a:t>περιβάλλον αυτό αποτελείται από ένα σύνολο από πρωταρχικά αντικείμενα και βασικές λειτουργίες που επιδρούν σε αυτό </a:t>
            </a:r>
          </a:p>
          <a:p>
            <a:pPr marL="914400" lvl="1" indent="-457200">
              <a:spcAft>
                <a:spcPts val="600"/>
              </a:spcAft>
              <a:buFont typeface="+mj-lt"/>
              <a:buAutoNum type="arabicPeriod"/>
            </a:pPr>
            <a:r>
              <a:rPr lang="el-GR" spc="-10" dirty="0" smtClean="0">
                <a:solidFill>
                  <a:srgbClr val="001F5F"/>
                </a:solidFill>
                <a:latin typeface="Carlito"/>
                <a:cs typeface="Carlito"/>
              </a:rPr>
              <a:t>συνήθως </a:t>
            </a:r>
            <a:r>
              <a:rPr lang="el-GR" spc="-10" dirty="0">
                <a:solidFill>
                  <a:srgbClr val="001F5F"/>
                </a:solidFill>
                <a:latin typeface="Carlito"/>
                <a:cs typeface="Carlito"/>
              </a:rPr>
              <a:t>ένα εκπαιδευτικό λογισμικό με ανοικτό περιβάλλον μάθησης έχει σχεδιαστεί με βάση το </a:t>
            </a:r>
            <a:r>
              <a:rPr lang="el-GR" spc="-10" dirty="0" smtClean="0">
                <a:solidFill>
                  <a:srgbClr val="001F5F"/>
                </a:solidFill>
                <a:latin typeface="Carlito"/>
                <a:cs typeface="Carlito"/>
              </a:rPr>
              <a:t>πλαίσιο </a:t>
            </a:r>
            <a:r>
              <a:rPr lang="el-GR" spc="-10" dirty="0">
                <a:solidFill>
                  <a:srgbClr val="001F5F"/>
                </a:solidFill>
                <a:latin typeface="Carlito"/>
                <a:cs typeface="Carlito"/>
              </a:rPr>
              <a:t>των Θεωριών Οικοδόμησης της Γνώσης.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Κλειστό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περιβάλλον </a:t>
            </a:r>
          </a:p>
          <a:p>
            <a:pPr marL="914400" lvl="1" indent="-457200">
              <a:spcAft>
                <a:spcPts val="600"/>
              </a:spcAft>
              <a:buFont typeface="+mj-lt"/>
              <a:buAutoNum type="arabicPeriod"/>
            </a:pPr>
            <a:r>
              <a:rPr lang="el-GR" spc="-10" dirty="0" smtClean="0">
                <a:solidFill>
                  <a:srgbClr val="001F5F"/>
                </a:solidFill>
                <a:latin typeface="Carlito"/>
                <a:cs typeface="Carlito"/>
              </a:rPr>
              <a:t>λογισμικό </a:t>
            </a:r>
            <a:r>
              <a:rPr lang="el-GR" spc="-10" dirty="0">
                <a:solidFill>
                  <a:srgbClr val="001F5F"/>
                </a:solidFill>
                <a:latin typeface="Carlito"/>
                <a:cs typeface="Carlito"/>
              </a:rPr>
              <a:t>που υποστηρίζει το παραδοσιακό δασκαλοκεντρικό μοντέλο διδασκαλίας </a:t>
            </a:r>
          </a:p>
          <a:p>
            <a:pPr marL="914400" lvl="1" indent="-457200">
              <a:spcAft>
                <a:spcPts val="600"/>
              </a:spcAft>
              <a:buFont typeface="+mj-lt"/>
              <a:buAutoNum type="arabicPeriod"/>
            </a:pPr>
            <a:r>
              <a:rPr lang="el-GR" spc="-10" dirty="0" smtClean="0">
                <a:solidFill>
                  <a:srgbClr val="001F5F"/>
                </a:solidFill>
                <a:latin typeface="Carlito"/>
                <a:cs typeface="Carlito"/>
              </a:rPr>
              <a:t>ο </a:t>
            </a:r>
            <a:r>
              <a:rPr lang="el-GR" spc="-10" dirty="0">
                <a:solidFill>
                  <a:srgbClr val="001F5F"/>
                </a:solidFill>
                <a:latin typeface="Carlito"/>
                <a:cs typeface="Carlito"/>
              </a:rPr>
              <a:t>χρήστης δεν μπορεί να αλλάξει το περιεχόμενο του </a:t>
            </a:r>
            <a:r>
              <a:rPr lang="el-GR" spc="-10" dirty="0" smtClean="0">
                <a:solidFill>
                  <a:srgbClr val="001F5F"/>
                </a:solidFill>
                <a:latin typeface="Carlito"/>
                <a:cs typeface="Carlito"/>
              </a:rPr>
              <a:t>ΕΛ</a:t>
            </a:r>
            <a:endParaRPr lang="el-GR" spc="-10" dirty="0">
              <a:solidFill>
                <a:srgbClr val="001F5F"/>
              </a:solidFill>
              <a:latin typeface="Carlito"/>
              <a:cs typeface="Carlito"/>
            </a:endParaRPr>
          </a:p>
          <a:p>
            <a:pPr marL="914400" lvl="1" indent="-457200">
              <a:spcAft>
                <a:spcPts val="600"/>
              </a:spcAft>
              <a:buFont typeface="+mj-lt"/>
              <a:buAutoNum type="arabicPeriod"/>
            </a:pPr>
            <a:r>
              <a:rPr lang="el-GR" spc="-10" dirty="0" smtClean="0">
                <a:solidFill>
                  <a:srgbClr val="001F5F"/>
                </a:solidFill>
                <a:latin typeface="Carlito"/>
                <a:cs typeface="Carlito"/>
              </a:rPr>
              <a:t>ως </a:t>
            </a:r>
            <a:r>
              <a:rPr lang="el-GR" spc="-10" dirty="0">
                <a:solidFill>
                  <a:srgbClr val="001F5F"/>
                </a:solidFill>
                <a:latin typeface="Carlito"/>
                <a:cs typeface="Carlito"/>
              </a:rPr>
              <a:t>κλειστά μαθησιακά περιβάλλοντα μπορούν να χαρακτηριστούν: λογισμικά εξάσκησης, παρουσίασης, τα διδακτικά παιχνίδια, οι μη αλληλεπιδραστικές προσομοιώσεις. </a:t>
            </a:r>
          </a:p>
        </p:txBody>
      </p:sp>
    </p:spTree>
    <p:extLst>
      <p:ext uri="{BB962C8B-B14F-4D97-AF65-F5344CB8AC3E}">
        <p14:creationId xmlns:p14="http://schemas.microsoft.com/office/powerpoint/2010/main" val="1464751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33972</TotalTime>
  <Words>2060</Words>
  <Application>Microsoft Office PowerPoint</Application>
  <PresentationFormat>Προβολή στην οθόνη (4:3)</PresentationFormat>
  <Paragraphs>398</Paragraphs>
  <Slides>27</Slides>
  <Notes>27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27</vt:i4>
      </vt:variant>
    </vt:vector>
  </HeadingPairs>
  <TitlesOfParts>
    <vt:vector size="34" baseType="lpstr">
      <vt:lpstr>Arial</vt:lpstr>
      <vt:lpstr>Calibri</vt:lpstr>
      <vt:lpstr>Carlito</vt:lpstr>
      <vt:lpstr>RRAIVN+Calibri</vt:lpstr>
      <vt:lpstr>Times New Roman</vt:lpstr>
      <vt:lpstr>UUMMPF+Calibri</vt:lpstr>
      <vt:lpstr>Θέμα του Office</vt:lpstr>
      <vt:lpstr>Εκπαιδευτική Τεχνολογία-Πολυμέσα </vt:lpstr>
      <vt:lpstr>Εκπαιδευτική Τεχνολογία Το Εκπαιδευτικό Λογισμικό (ΕΛ) Πεδία Έρευνας της Διδακτικής </vt:lpstr>
      <vt:lpstr>Εκπαιδευτική Τεχνολογία Το Εκπαιδευτικό Λογισμικό (ΕΛ) Πεδία Έρευνας της Διδακτικής</vt:lpstr>
      <vt:lpstr>Εκπαιδευτική Τεχνολογία Το Εκπαιδευτικό Λογισμικό (ΕΛ) Πεδία Έρευνας της Διδακτικής</vt:lpstr>
      <vt:lpstr>Εκπαιδευτική Τεχνολογία Το Εκπαιδευτικό Λογισμικό (ΕΛ) Πεδία Έρευνας της Διδακτικής</vt:lpstr>
      <vt:lpstr>Εκπαιδευτική Τεχνολογία Το Εκπαιδευτικό Λογισμικό (ΕΛ) Πεδία Έρευνας της Διδακτικής</vt:lpstr>
      <vt:lpstr>Εκπαιδευτική Τεχνολογία Το Εκπαιδευτικό Λογισμικό (ΕΛ) Είδη Εκπαιδευτικού Λογισμικού</vt:lpstr>
      <vt:lpstr>Εκπαιδευτική Τεχνολογία Το Εκπαιδευτικό Λογισμικό (ΕΛ) Είδη Εκπαιδευτικού Λογισμικού</vt:lpstr>
      <vt:lpstr>Εκπαιδευτική Τεχνολογία Το Εκπαιδευτικό Λογισμικό (ΕΛ) Είδη Εκπαιδευτικού Λογισμικού</vt:lpstr>
      <vt:lpstr>Εκπαιδευτική Τεχνολογία Το Εκπαιδευτικό Λογισμικό (ΕΛ) Επιθυμητά Χαρακτηριστικά </vt:lpstr>
      <vt:lpstr>Εκπαιδευτική Τεχνολογία Το Εκπαιδευτικό Λογισμικό (ΕΛ) Επιθυμητά Χαρακτηριστικά </vt:lpstr>
      <vt:lpstr>Εκπαιδευτική Τεχνολογία Το Εκπαιδευτικό Λογισμικό (ΕΛ) Επιθυμητά Χαρακτηριστικά </vt:lpstr>
      <vt:lpstr>Εκπαιδευτική Τεχνολογία Το Εκπαιδευτικό Λογισμικό (ΕΛ) Προδιαγραφές Αλληλεπίδρασης και Περιβάλλοντος Διεπαφής  </vt:lpstr>
      <vt:lpstr>Εκπαιδευτική Τεχνολογία Το Εκπαιδευτικό Λογισμικό (ΕΛ) &amp; Θεωρίες Μάθησης</vt:lpstr>
      <vt:lpstr>Εκπαιδευτική Τεχνολογία Το Εκπαιδευτικό Λογισμικό (ΕΛ) Περιβάλλοντα Καθοδηγούμενης Διδασκαλίας </vt:lpstr>
      <vt:lpstr>Εκπαιδευτική Τεχνολογία Το Εκπαιδευτικό Λογισμικό (ΕΛ) Περιβάλλοντα μάθησης μέσω Ανακάλυψης και Διερεύνησης </vt:lpstr>
      <vt:lpstr>Εκπαιδευτική Τεχνολογία Το Εκπαιδευτικό Λογισμικό (ΕΛ) Περιβάλλοντα μάθησης μέσω Ανακάλυψης και Διερεύνησης </vt:lpstr>
      <vt:lpstr>Εκπαιδευτική Τεχνολογία Το Εκπαιδευτικό Λογισμικό (ΕΛ) Περιβάλλοντα έκφρασης και οικοδόμησης </vt:lpstr>
      <vt:lpstr>Εκπαιδευτική Τεχνολογία Το Εκπαιδευτικό Λογισμικό (ΕΛ) Περιβάλλοντα παρουσίασης, αναζήτησης, διάδοσης της πληροφορίας </vt:lpstr>
      <vt:lpstr>Εκπαιδευτική Τεχνολογία Το Εκπαιδευτικό Λογισμικό (ΕΛ) Περιβάλλοντα συνεργατικής δραστηριότητας και μάθησης από απόσταση  </vt:lpstr>
      <vt:lpstr>Εκπαιδευτική Τεχνολογία Το Εκπαιδευτικό Λογισμικό (ΕΛ) Αξιολόγηση Εκπαιδευτικού Λογισμικού </vt:lpstr>
      <vt:lpstr>Εκπαιδευτική Τεχνολογία Το Εκπαιδευτικό Λογισμικό (ΕΛ) Αξιολόγηση Εκπαιδευτικού Λογισμικού </vt:lpstr>
      <vt:lpstr>Εκπαιδευτική Τεχνολογία Το Εκπαιδευτικό Λογισμικό (ΕΛ) Αξιολόγηση Εκπαιδευτικού Λογισμικού </vt:lpstr>
      <vt:lpstr>Εκπαιδευτική Τεχνολογία Το Εκπαιδευτικό Λογισμικό (ΕΛ) Αξιολόγηση Εκπαιδευτικού Λογισμικού </vt:lpstr>
      <vt:lpstr>Εκπαιδευτική Τεχνολογία Το Εκπαιδευτικό Λογισμικό (ΕΛ) Αξιολόγηση Εκπαιδευτικού Λογισμικού </vt:lpstr>
      <vt:lpstr>Εκπαιδευτική Τεχνολογία Το Εκπαιδευτικό Λογισμικό (ΕΛ) Παράγοντες Αξιολόγησης Εκπαιδευτικού Λογισμικού</vt:lpstr>
      <vt:lpstr>Εκπαιδευτική Τεχνολογία Το Εκπαιδευτικό Λογισμικό (ΕΛ) Εργαλεία Αξιολόγησης ΕΛ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Εκπαιδευτική Τεχνολογία-Πολυμέσα</dc:title>
  <dc:creator>spanetsos</dc:creator>
  <cp:lastModifiedBy>spanetsos</cp:lastModifiedBy>
  <cp:revision>166</cp:revision>
  <dcterms:created xsi:type="dcterms:W3CDTF">2021-10-11T16:14:56Z</dcterms:created>
  <dcterms:modified xsi:type="dcterms:W3CDTF">2022-11-28T19:00:11Z</dcterms:modified>
</cp:coreProperties>
</file>