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320" r:id="rId3"/>
    <p:sldId id="258" r:id="rId4"/>
    <p:sldId id="327" r:id="rId5"/>
    <p:sldId id="342" r:id="rId6"/>
    <p:sldId id="328" r:id="rId7"/>
    <p:sldId id="338" r:id="rId8"/>
    <p:sldId id="341" r:id="rId9"/>
    <p:sldId id="329" r:id="rId10"/>
    <p:sldId id="335" r:id="rId11"/>
    <p:sldId id="336" r:id="rId12"/>
    <p:sldId id="337" r:id="rId13"/>
    <p:sldId id="339" r:id="rId14"/>
    <p:sldId id="340" r:id="rId15"/>
    <p:sldId id="334" r:id="rId16"/>
    <p:sldId id="343" r:id="rId17"/>
    <p:sldId id="344" r:id="rId18"/>
    <p:sldId id="345" r:id="rId19"/>
    <p:sldId id="346" r:id="rId2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4660"/>
  </p:normalViewPr>
  <p:slideViewPr>
    <p:cSldViewPr>
      <p:cViewPr varScale="1">
        <p:scale>
          <a:sx n="60" d="100"/>
          <a:sy n="60" d="100"/>
        </p:scale>
        <p:origin x="80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0B3380-14C6-4949-B088-5818A6867D88}" type="datetimeFigureOut">
              <a:rPr lang="el-GR" smtClean="0"/>
              <a:pPr/>
              <a:t>15/5/2025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F080DB-A548-4F89-B3DB-A26E7208DB0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Hot potatoes</a:t>
            </a:r>
          </a:p>
          <a:p>
            <a:r>
              <a:rPr lang="el-GR" dirty="0" err="1"/>
              <a:t>Κουιζ</a:t>
            </a:r>
            <a:r>
              <a:rPr lang="el-GR" baseline="0" dirty="0"/>
              <a:t> </a:t>
            </a:r>
            <a:r>
              <a:rPr lang="el-GR" baseline="0" dirty="0" err="1"/>
              <a:t>φόρμεσ</a:t>
            </a:r>
            <a:r>
              <a:rPr lang="el-GR" baseline="0" dirty="0"/>
              <a:t> </a:t>
            </a:r>
            <a:r>
              <a:rPr lang="en-US" baseline="0" dirty="0" err="1"/>
              <a:t>google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F080DB-A548-4F89-B3DB-A26E7208DB0D}" type="slidenum">
              <a:rPr lang="el-GR" smtClean="0"/>
              <a:pPr/>
              <a:t>6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l-GR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232A891-5FD1-4548-9358-858F04EEEAAB}" type="slidenum">
              <a:rPr lang="en-GB" altLang="el-GR">
                <a:latin typeface="Calibri" pitchFamily="34" charset="0"/>
              </a:rPr>
              <a:pPr/>
              <a:t>13</a:t>
            </a:fld>
            <a:endParaRPr lang="en-GB" altLang="el-GR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l-GR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C47083D-2A21-4851-8DC5-86B2E1350E17}" type="slidenum">
              <a:rPr lang="en-GB" altLang="el-GR">
                <a:latin typeface="Calibri" pitchFamily="34" charset="0"/>
              </a:rPr>
              <a:pPr/>
              <a:t>14</a:t>
            </a:fld>
            <a:endParaRPr lang="en-GB" altLang="el-GR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E0AE2-FA76-47CD-923C-33F0EE28374B}" type="datetimeFigureOut">
              <a:rPr lang="el-GR" smtClean="0"/>
              <a:pPr/>
              <a:t>15/5/2025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B607-0BE4-47EC-ADFD-67849CF7C56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E0AE2-FA76-47CD-923C-33F0EE28374B}" type="datetimeFigureOut">
              <a:rPr lang="el-GR" smtClean="0"/>
              <a:pPr/>
              <a:t>15/5/2025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B607-0BE4-47EC-ADFD-67849CF7C56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E0AE2-FA76-47CD-923C-33F0EE28374B}" type="datetimeFigureOut">
              <a:rPr lang="el-GR" smtClean="0"/>
              <a:pPr/>
              <a:t>15/5/2025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B607-0BE4-47EC-ADFD-67849CF7C56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E0AE2-FA76-47CD-923C-33F0EE28374B}" type="datetimeFigureOut">
              <a:rPr lang="el-GR" smtClean="0"/>
              <a:pPr/>
              <a:t>15/5/2025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B607-0BE4-47EC-ADFD-67849CF7C56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E0AE2-FA76-47CD-923C-33F0EE28374B}" type="datetimeFigureOut">
              <a:rPr lang="el-GR" smtClean="0"/>
              <a:pPr/>
              <a:t>15/5/2025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B607-0BE4-47EC-ADFD-67849CF7C56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E0AE2-FA76-47CD-923C-33F0EE28374B}" type="datetimeFigureOut">
              <a:rPr lang="el-GR" smtClean="0"/>
              <a:pPr/>
              <a:t>15/5/2025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B607-0BE4-47EC-ADFD-67849CF7C56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E0AE2-FA76-47CD-923C-33F0EE28374B}" type="datetimeFigureOut">
              <a:rPr lang="el-GR" smtClean="0"/>
              <a:pPr/>
              <a:t>15/5/2025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B607-0BE4-47EC-ADFD-67849CF7C56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E0AE2-FA76-47CD-923C-33F0EE28374B}" type="datetimeFigureOut">
              <a:rPr lang="el-GR" smtClean="0"/>
              <a:pPr/>
              <a:t>15/5/2025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B607-0BE4-47EC-ADFD-67849CF7C56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E0AE2-FA76-47CD-923C-33F0EE28374B}" type="datetimeFigureOut">
              <a:rPr lang="el-GR" smtClean="0"/>
              <a:pPr/>
              <a:t>15/5/2025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B607-0BE4-47EC-ADFD-67849CF7C56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E0AE2-FA76-47CD-923C-33F0EE28374B}" type="datetimeFigureOut">
              <a:rPr lang="el-GR" smtClean="0"/>
              <a:pPr/>
              <a:t>15/5/2025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B607-0BE4-47EC-ADFD-67849CF7C56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E0AE2-FA76-47CD-923C-33F0EE28374B}" type="datetimeFigureOut">
              <a:rPr lang="el-GR" smtClean="0"/>
              <a:pPr/>
              <a:t>15/5/2025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B607-0BE4-47EC-ADFD-67849CF7C56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E0AE2-FA76-47CD-923C-33F0EE28374B}" type="datetimeFigureOut">
              <a:rPr lang="el-GR" smtClean="0"/>
              <a:pPr/>
              <a:t>15/5/2025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ACB607-0BE4-47EC-ADFD-67849CF7C567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lsp.gr/logomatheia/webdemo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61864" y="1412776"/>
            <a:ext cx="7772400" cy="1800200"/>
          </a:xfrm>
        </p:spPr>
        <p:txBody>
          <a:bodyPr>
            <a:noAutofit/>
          </a:bodyPr>
          <a:lstStyle/>
          <a:p>
            <a:r>
              <a:rPr lang="el-GR" sz="3700" b="1" dirty="0"/>
              <a:t>ΠΑΙΔΑΓΩΓΙΚΕΣ ΕΦΑΡΜΟΓΕΣ Η/Υ</a:t>
            </a:r>
            <a:br>
              <a:rPr lang="el-GR" sz="3700" dirty="0"/>
            </a:br>
            <a:r>
              <a:rPr lang="el-GR" sz="3700" dirty="0"/>
              <a:t>ΑΣΠΑΙΤΕ</a:t>
            </a:r>
            <a:r>
              <a:rPr lang="el-GR" sz="3800" dirty="0"/>
              <a:t> Πατρών</a:t>
            </a:r>
            <a:br>
              <a:rPr lang="el-GR" sz="3800" dirty="0"/>
            </a:br>
            <a:r>
              <a:rPr lang="el-GR" sz="3800" b="1" dirty="0"/>
              <a:t>Μάθημα 3</a:t>
            </a:r>
            <a:r>
              <a:rPr lang="el-GR" sz="3800" b="1" baseline="30000" dirty="0"/>
              <a:t>ο</a:t>
            </a:r>
            <a:r>
              <a:rPr lang="el-GR" sz="3800" b="1" dirty="0"/>
              <a:t> </a:t>
            </a:r>
            <a:r>
              <a:rPr lang="el-GR" sz="3800" dirty="0"/>
              <a:t>- 19/</a:t>
            </a:r>
            <a:r>
              <a:rPr lang="en-US" sz="3800" dirty="0"/>
              <a:t>2</a:t>
            </a:r>
            <a:r>
              <a:rPr lang="el-GR" sz="3800"/>
              <a:t>/2024</a:t>
            </a:r>
            <a:br>
              <a:rPr lang="el-GR" sz="3800" dirty="0"/>
            </a:br>
            <a:br>
              <a:rPr lang="el-GR" sz="3800" dirty="0"/>
            </a:br>
            <a:r>
              <a:rPr lang="el-GR" sz="3800" dirty="0"/>
              <a:t>ΕΚΠΑΙΔΕΥΤΙΚΟ ΛΟΓΙΣΜΙΚΟ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91680" y="5877272"/>
            <a:ext cx="6112768" cy="980728"/>
          </a:xfrm>
        </p:spPr>
        <p:txBody>
          <a:bodyPr>
            <a:normAutofit fontScale="92500" lnSpcReduction="20000"/>
          </a:bodyPr>
          <a:lstStyle/>
          <a:p>
            <a:r>
              <a:rPr lang="el-GR" dirty="0"/>
              <a:t>Δρ Αθανασία Μπαλωμένου</a:t>
            </a:r>
          </a:p>
          <a:p>
            <a:r>
              <a:rPr lang="en-US" dirty="0"/>
              <a:t>smpalom@upatras.gr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898" y="404664"/>
            <a:ext cx="7819819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02" y="404665"/>
            <a:ext cx="7968739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394" y="908721"/>
            <a:ext cx="8504406" cy="5182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1" y="274638"/>
            <a:ext cx="83820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l-GR" sz="3600" dirty="0"/>
              <a:t>Παράδειγμα λογισμικού καθοδήγησης ή διδασκαλίας</a:t>
            </a:r>
            <a:endParaRPr lang="en-GB" sz="3600" dirty="0"/>
          </a:p>
        </p:txBody>
      </p:sp>
      <p:sp>
        <p:nvSpPr>
          <p:cNvPr id="32772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613775" y="6305550"/>
            <a:ext cx="4572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B56B88A-8447-4A7E-9A1B-4C241CF8C643}" type="slidenum">
              <a:rPr lang="en-US" altLang="el-GR">
                <a:solidFill>
                  <a:srgbClr val="B5A788"/>
                </a:solidFill>
                <a:latin typeface="Gill Sans MT" pitchFamily="34" charset="0"/>
              </a:rPr>
              <a:pPr/>
              <a:t>13</a:t>
            </a:fld>
            <a:endParaRPr lang="en-US" altLang="el-GR">
              <a:solidFill>
                <a:srgbClr val="B5A788"/>
              </a:solidFill>
              <a:latin typeface="Gill Sans MT" pitchFamily="34" charset="0"/>
            </a:endParaRPr>
          </a:p>
        </p:txBody>
      </p:sp>
      <p:sp>
        <p:nvSpPr>
          <p:cNvPr id="6" name="Right Arrow 5">
            <a:hlinkClick r:id="rId3"/>
          </p:cNvPr>
          <p:cNvSpPr/>
          <p:nvPr/>
        </p:nvSpPr>
        <p:spPr>
          <a:xfrm>
            <a:off x="7429500" y="928688"/>
            <a:ext cx="977900" cy="4841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pic>
        <p:nvPicPr>
          <p:cNvPr id="32774" name="Picture 6" descr="Logomatheia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563" y="1500188"/>
            <a:ext cx="7500937" cy="4748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53807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0"/>
            <a:ext cx="88392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l-GR" sz="4000" dirty="0"/>
              <a:t>Παράδειγμα λογισμικού άσκησης &amp; πρακτικής</a:t>
            </a:r>
            <a:endParaRPr lang="en-GB" sz="4000" dirty="0"/>
          </a:p>
        </p:txBody>
      </p:sp>
      <p:sp>
        <p:nvSpPr>
          <p:cNvPr id="33796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613775" y="6305550"/>
            <a:ext cx="4572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8FD0E62-109A-4166-B910-A96D95AE2BDF}" type="slidenum">
              <a:rPr lang="en-US" altLang="el-GR">
                <a:solidFill>
                  <a:srgbClr val="B5A788"/>
                </a:solidFill>
                <a:latin typeface="Gill Sans MT" pitchFamily="34" charset="0"/>
              </a:rPr>
              <a:pPr/>
              <a:t>14</a:t>
            </a:fld>
            <a:endParaRPr lang="en-US" altLang="el-GR">
              <a:solidFill>
                <a:srgbClr val="B5A788"/>
              </a:solidFill>
              <a:latin typeface="Gill Sans MT" pitchFamily="34" charset="0"/>
            </a:endParaRPr>
          </a:p>
        </p:txBody>
      </p:sp>
      <p:pic>
        <p:nvPicPr>
          <p:cNvPr id="33797" name="Picture 7" descr="Test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5" y="1357313"/>
            <a:ext cx="6943725" cy="489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74499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533906"/>
            <a:ext cx="8507288" cy="5996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639F0C-7352-3A8C-9827-E785B0E7F0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B9ACCA1-1209-8761-827A-248A0E8D5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F64A3FC-1DC7-3EF1-8195-DE61E991DF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2636912"/>
            <a:ext cx="8003232" cy="3489251"/>
          </a:xfrm>
        </p:spPr>
        <p:txBody>
          <a:bodyPr/>
          <a:lstStyle/>
          <a:p>
            <a:pPr algn="ctr"/>
            <a:r>
              <a:rPr lang="el-GR" dirty="0"/>
              <a:t>Εκπαιδευτικό λογισμικό &amp; Γνωστικές θεωρίες μάθησης</a:t>
            </a:r>
          </a:p>
        </p:txBody>
      </p:sp>
    </p:spTree>
    <p:extLst>
      <p:ext uri="{BB962C8B-B14F-4D97-AF65-F5344CB8AC3E}">
        <p14:creationId xmlns:p14="http://schemas.microsoft.com/office/powerpoint/2010/main" val="28238215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EE4DA11-442E-EE6A-E892-53A7F376C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53CE001-7960-0DCA-E596-E79318347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 μαθητής </a:t>
            </a:r>
            <a:r>
              <a:rPr lang="el-GR" dirty="0" err="1"/>
              <a:t>αυτενεργεί</a:t>
            </a:r>
            <a:r>
              <a:rPr lang="el-GR" dirty="0"/>
              <a:t>, διερευνά, πειραματίζεται, </a:t>
            </a:r>
            <a:r>
              <a:rPr lang="el-GR" dirty="0" err="1"/>
              <a:t>οικοδομεί</a:t>
            </a:r>
            <a:r>
              <a:rPr lang="el-GR" dirty="0"/>
              <a:t>, κ.α.</a:t>
            </a:r>
          </a:p>
        </p:txBody>
      </p:sp>
    </p:spTree>
    <p:extLst>
      <p:ext uri="{BB962C8B-B14F-4D97-AF65-F5344CB8AC3E}">
        <p14:creationId xmlns:p14="http://schemas.microsoft.com/office/powerpoint/2010/main" val="5158830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3B4C278-E800-549A-4B6C-359D57178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203E129-5AF1-42D8-FC38-F450A88C7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Ανοιχτοί μικρόκοσμοι</a:t>
            </a:r>
          </a:p>
          <a:p>
            <a:r>
              <a:rPr lang="el-GR" dirty="0"/>
              <a:t>Προσομοιώσεις</a:t>
            </a:r>
          </a:p>
          <a:p>
            <a:r>
              <a:rPr lang="el-GR" dirty="0"/>
              <a:t>Μηχανές αναζήτησης</a:t>
            </a:r>
          </a:p>
          <a:p>
            <a:r>
              <a:rPr lang="en-US" dirty="0"/>
              <a:t>Wikis</a:t>
            </a:r>
          </a:p>
          <a:p>
            <a:r>
              <a:rPr lang="el-GR" dirty="0" err="1"/>
              <a:t>κ..α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264163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8E325E8-CB4C-3E52-850C-C24720A0C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παραδείγματα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2170A51-ED5B-3905-78E4-0F74F4CD76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Geogebra</a:t>
            </a:r>
            <a:endParaRPr lang="en-US" dirty="0"/>
          </a:p>
          <a:p>
            <a:r>
              <a:rPr lang="en-US" dirty="0"/>
              <a:t>Phet </a:t>
            </a:r>
            <a:r>
              <a:rPr lang="en-US" dirty="0" err="1"/>
              <a:t>colorado</a:t>
            </a:r>
            <a:endParaRPr lang="el-GR" dirty="0"/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639E83A3-E4DC-5305-C6DB-EAFF5001F0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9952" y="1417638"/>
            <a:ext cx="4383517" cy="2310663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01982C6B-9B1D-2455-CE07-8FE1263709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825" y="3910863"/>
            <a:ext cx="4115374" cy="140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378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3183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dirty="0"/>
              <a:t>Σύνδεση με προηγούμενη ενότητα: Θεωρίες μάθησης – Μοντέλα μάθησης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561259"/>
          </a:xfrm>
        </p:spPr>
        <p:txBody>
          <a:bodyPr>
            <a:normAutofit/>
          </a:bodyPr>
          <a:lstStyle/>
          <a:p>
            <a:r>
              <a:rPr lang="el-GR" dirty="0"/>
              <a:t>Συμπεριφορισμός</a:t>
            </a:r>
          </a:p>
          <a:p>
            <a:r>
              <a:rPr lang="el-GR" dirty="0" err="1"/>
              <a:t>Εποικοδομισμός</a:t>
            </a:r>
            <a:endParaRPr lang="el-GR" dirty="0"/>
          </a:p>
          <a:p>
            <a:r>
              <a:rPr lang="el-GR" dirty="0" err="1"/>
              <a:t>Κοινωνικοπολιτισμικές</a:t>
            </a:r>
            <a:r>
              <a:rPr lang="el-GR" dirty="0"/>
              <a:t> Θεωρίες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95536" y="2060848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el-GR" b="1" dirty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844824"/>
            <a:ext cx="8147248" cy="158417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l-GR" dirty="0"/>
              <a:t>Πώς επηρεάζει κάθε ΘΜ την ένταξη των ΤΠΕ στην εκπαίδευση και τη σχεδίαση εκπαιδευτικών εφαρμογών</a:t>
            </a:r>
          </a:p>
          <a:p>
            <a:pPr algn="ctr">
              <a:buNone/>
            </a:pPr>
            <a:endParaRPr lang="el-GR" dirty="0"/>
          </a:p>
          <a:p>
            <a:endParaRPr lang="el-GR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1907" y="731837"/>
            <a:ext cx="8680573" cy="5849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F490C14-F23E-144A-7A45-7D5D297B1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8D80201-9C23-871F-64B4-90356821DE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Κάθε εκπαιδευτικό λογισμικό σχεδιάζεται στη βάση κάποιας θεωρίας μάθησης</a:t>
            </a:r>
          </a:p>
        </p:txBody>
      </p:sp>
    </p:spTree>
    <p:extLst>
      <p:ext uri="{BB962C8B-B14F-4D97-AF65-F5344CB8AC3E}">
        <p14:creationId xmlns:p14="http://schemas.microsoft.com/office/powerpoint/2010/main" val="3376537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7250" y="5817021"/>
            <a:ext cx="8147248" cy="104097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l-G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0"/>
            <a:ext cx="8363272" cy="5515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2894" y="476671"/>
            <a:ext cx="8483905" cy="573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397D677-8EFC-A197-AF71-04FD514DB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434DB4C-915F-FDBA-1ABA-121161534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2636912"/>
            <a:ext cx="8003232" cy="3489251"/>
          </a:xfrm>
        </p:spPr>
        <p:txBody>
          <a:bodyPr/>
          <a:lstStyle/>
          <a:p>
            <a:pPr algn="ctr"/>
            <a:r>
              <a:rPr lang="el-GR" dirty="0"/>
              <a:t>Εκπαιδευτικό λογισμικό &amp; Θεωρία Συμπεριφορισμού </a:t>
            </a:r>
          </a:p>
        </p:txBody>
      </p:sp>
    </p:spTree>
    <p:extLst>
      <p:ext uri="{BB962C8B-B14F-4D97-AF65-F5344CB8AC3E}">
        <p14:creationId xmlns:p14="http://schemas.microsoft.com/office/powerpoint/2010/main" val="767128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11706"/>
            <a:ext cx="9056704" cy="54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1167</TotalTime>
  <Words>124</Words>
  <Application>Microsoft Office PowerPoint</Application>
  <PresentationFormat>Προβολή στην οθόνη (4:3)</PresentationFormat>
  <Paragraphs>30</Paragraphs>
  <Slides>19</Slides>
  <Notes>3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3" baseType="lpstr">
      <vt:lpstr>Arial</vt:lpstr>
      <vt:lpstr>Calibri</vt:lpstr>
      <vt:lpstr>Gill Sans MT</vt:lpstr>
      <vt:lpstr>Θέμα του Office</vt:lpstr>
      <vt:lpstr>ΠΑΙΔΑΓΩΓΙΚΕΣ ΕΦΑΡΜΟΓΕΣ Η/Υ ΑΣΠΑΙΤΕ Πατρών Μάθημα 3ο - 19/2/2024  ΕΚΠΑΙΔΕΥΤΙΚΟ ΛΟΓΙΣΜΙΚΟ</vt:lpstr>
      <vt:lpstr>Σύνδεση με προηγούμενη ενότητα: Θεωρίες μάθησης – Μοντέλα μάθησης</vt:lpstr>
      <vt:lpstr>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Παράδειγμα λογισμικού καθοδήγησης ή διδασκαλίας</vt:lpstr>
      <vt:lpstr>Παράδειγμα λογισμικού άσκησης &amp; πρακτικής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παραδείγματα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στην Εκπαιδευτική Τεχνολογία Τμήμα Μουσειολογίας Πανεπιστήμιο Πατρών Μάθημα 1ο  21/10/2022</dc:title>
  <dc:creator>Σία</dc:creator>
  <cp:lastModifiedBy>Αθανασία Μπαλωμένου</cp:lastModifiedBy>
  <cp:revision>189</cp:revision>
  <dcterms:created xsi:type="dcterms:W3CDTF">2022-10-21T03:44:52Z</dcterms:created>
  <dcterms:modified xsi:type="dcterms:W3CDTF">2025-05-15T14:51:41Z</dcterms:modified>
</cp:coreProperties>
</file>