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76" r:id="rId9"/>
    <p:sldId id="263" r:id="rId10"/>
    <p:sldId id="265" r:id="rId11"/>
    <p:sldId id="266" r:id="rId12"/>
    <p:sldId id="267" r:id="rId13"/>
    <p:sldId id="269" r:id="rId14"/>
    <p:sldId id="268" r:id="rId15"/>
    <p:sldId id="270" r:id="rId16"/>
    <p:sldId id="271" r:id="rId17"/>
    <p:sldId id="273" r:id="rId18"/>
    <p:sldId id="272" r:id="rId19"/>
    <p:sldId id="275" r:id="rId20"/>
    <p:sldId id="277" r:id="rId21"/>
    <p:sldId id="274"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4" y="5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300BC9-3161-9DDC-08FF-65A96E9F674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90F4077B-EE9D-4826-DBC0-0C56D9AD8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8E7FE4BF-D0D7-0623-FC41-4EB882254434}"/>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5" name="Θέση υποσέλιδου 4">
            <a:extLst>
              <a:ext uri="{FF2B5EF4-FFF2-40B4-BE49-F238E27FC236}">
                <a16:creationId xmlns:a16="http://schemas.microsoft.com/office/drawing/2014/main" xmlns="" id="{A8DF6FEA-2103-F3FB-CC52-BB9412CF18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586F7F0-4615-E4FB-B4EE-BC2D8BCB15F2}"/>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268312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2A83B7-C64E-E1FC-93DC-FB2557D077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E9874FD6-3652-369B-044E-2109A63CC3C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60B3887-DC9E-DF6C-1012-476EEABC0266}"/>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5" name="Θέση υποσέλιδου 4">
            <a:extLst>
              <a:ext uri="{FF2B5EF4-FFF2-40B4-BE49-F238E27FC236}">
                <a16:creationId xmlns:a16="http://schemas.microsoft.com/office/drawing/2014/main" xmlns="" id="{4ADA4DC8-619D-C96D-C7DB-2BB28A9F350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FF16F5B-63A0-1B46-A3E6-4067BC8CE70A}"/>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92543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38617AB8-219D-37BF-E3B6-E7CF67061EE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DC306459-72B8-51AD-8677-949CF69A91F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28E6FF1-BEED-6A74-9D7E-52056702A562}"/>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5" name="Θέση υποσέλιδου 4">
            <a:extLst>
              <a:ext uri="{FF2B5EF4-FFF2-40B4-BE49-F238E27FC236}">
                <a16:creationId xmlns:a16="http://schemas.microsoft.com/office/drawing/2014/main" xmlns="" id="{623B9750-5F36-0FD9-38AE-482821EDFD5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4BECC1D-2094-AA4B-426A-77A093E34A17}"/>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26343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DFA7A17-D334-99CA-A755-F554DBDBD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EFC9BBFA-1545-3F3F-FF29-94B448B1C4C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3E0A97C-A5EB-30F3-C063-805ED86ED1A2}"/>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5" name="Θέση υποσέλιδου 4">
            <a:extLst>
              <a:ext uri="{FF2B5EF4-FFF2-40B4-BE49-F238E27FC236}">
                <a16:creationId xmlns:a16="http://schemas.microsoft.com/office/drawing/2014/main" xmlns="" id="{E52DEB80-8024-2674-4B53-CF7756DE1B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D0E38F7-D283-40F0-96D1-8C5004D5CC7A}"/>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337608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0029C3-7015-356E-6653-FA0CAA14A74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AAB5A364-E08B-538E-C14A-7DD8519FC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937EF529-D724-2C31-2AC3-135640C0BB16}"/>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5" name="Θέση υποσέλιδου 4">
            <a:extLst>
              <a:ext uri="{FF2B5EF4-FFF2-40B4-BE49-F238E27FC236}">
                <a16:creationId xmlns:a16="http://schemas.microsoft.com/office/drawing/2014/main" xmlns="" id="{5DDF3D2B-1812-2F98-D86C-3D47EC716F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795AC6E-F371-9B05-0076-5D30CC502755}"/>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425151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B4B819-4DF4-2775-502A-2845B85916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EE733901-2C65-2AA0-AE22-316EE1326C3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40790DD0-5004-BCB8-F4AE-61A4DC58995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A00325AD-78F9-AA33-DF4C-43C1ECD8B992}"/>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6" name="Θέση υποσέλιδου 5">
            <a:extLst>
              <a:ext uri="{FF2B5EF4-FFF2-40B4-BE49-F238E27FC236}">
                <a16:creationId xmlns:a16="http://schemas.microsoft.com/office/drawing/2014/main" xmlns="" id="{06F62C1D-D880-72C5-2513-9A17B995BE8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85ACA7E2-0514-F851-722F-FE9AD595974E}"/>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106050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23C6BAE-9F36-4840-2512-D0785B4E934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1F5D406E-1D72-504E-4239-474AA8690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3C7DA99B-BBB0-C81A-8FA7-33896B44358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53A48673-C2AC-6BDF-6277-DE8722A94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DC458B03-7DBB-4AF1-0CA8-739EE36579D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60F7AA76-4A34-604E-C628-1871C5B40A16}"/>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8" name="Θέση υποσέλιδου 7">
            <a:extLst>
              <a:ext uri="{FF2B5EF4-FFF2-40B4-BE49-F238E27FC236}">
                <a16:creationId xmlns:a16="http://schemas.microsoft.com/office/drawing/2014/main" xmlns="" id="{E83158CF-877D-C251-CF42-C067533D825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3AEBD107-259C-00AB-3015-738B4032D2F7}"/>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278533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064E79B-46D6-C8BF-0784-5B01CF06E78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2D3AF6FC-B59C-9771-7A81-CD7E6FD970B8}"/>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4" name="Θέση υποσέλιδου 3">
            <a:extLst>
              <a:ext uri="{FF2B5EF4-FFF2-40B4-BE49-F238E27FC236}">
                <a16:creationId xmlns:a16="http://schemas.microsoft.com/office/drawing/2014/main" xmlns="" id="{425A7073-C07E-3992-1B13-D57AD72F6AE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8DE190BE-BC30-82A6-5E3B-5B37C34286F5}"/>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114538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6F9411BA-0E67-BF71-E891-BA93E1B3C25A}"/>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3" name="Θέση υποσέλιδου 2">
            <a:extLst>
              <a:ext uri="{FF2B5EF4-FFF2-40B4-BE49-F238E27FC236}">
                <a16:creationId xmlns:a16="http://schemas.microsoft.com/office/drawing/2014/main" xmlns="" id="{34CFA332-589C-4AEA-FD3B-2E39269A41F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2D11BB16-F744-05DC-4B75-70578B0B369F}"/>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282714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FA1449A-35A4-CB6E-361F-B8A0A1B6A77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F99939C-7E2C-7CA7-661D-9F5E493D4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60B15416-584E-EB2B-729A-17843D08B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5DFB2D35-6689-957D-A802-599AA8CECCD8}"/>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6" name="Θέση υποσέλιδου 5">
            <a:extLst>
              <a:ext uri="{FF2B5EF4-FFF2-40B4-BE49-F238E27FC236}">
                <a16:creationId xmlns:a16="http://schemas.microsoft.com/office/drawing/2014/main" xmlns="" id="{C45D9B9F-AEDA-461E-56AA-1C196D9AA9C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2CF86458-3B3F-A886-ED54-686CA434CD28}"/>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376944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832BBF7-7F90-4D8F-E151-CA0D56D35E1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ECE065E9-86F0-B496-80D2-015F528AB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78A85999-1945-83E3-6628-C6FF5E41C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D6C682C8-FA45-F404-1BA6-EE09137ED293}"/>
              </a:ext>
            </a:extLst>
          </p:cNvPr>
          <p:cNvSpPr>
            <a:spLocks noGrp="1"/>
          </p:cNvSpPr>
          <p:nvPr>
            <p:ph type="dt" sz="half" idx="10"/>
          </p:nvPr>
        </p:nvSpPr>
        <p:spPr/>
        <p:txBody>
          <a:bodyPr/>
          <a:lstStyle/>
          <a:p>
            <a:fld id="{1C6D77EB-3816-4ACD-B458-07D8490A2A70}" type="datetimeFigureOut">
              <a:rPr lang="el-GR" smtClean="0"/>
              <a:pPr/>
              <a:t>24/10/2024</a:t>
            </a:fld>
            <a:endParaRPr lang="el-GR"/>
          </a:p>
        </p:txBody>
      </p:sp>
      <p:sp>
        <p:nvSpPr>
          <p:cNvPr id="6" name="Θέση υποσέλιδου 5">
            <a:extLst>
              <a:ext uri="{FF2B5EF4-FFF2-40B4-BE49-F238E27FC236}">
                <a16:creationId xmlns:a16="http://schemas.microsoft.com/office/drawing/2014/main" xmlns="" id="{1A68D88D-86D0-2B28-EF70-92983DDDC11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1CAF559D-0F76-7F00-9111-BF53FA976754}"/>
              </a:ext>
            </a:extLst>
          </p:cNvPr>
          <p:cNvSpPr>
            <a:spLocks noGrp="1"/>
          </p:cNvSpPr>
          <p:nvPr>
            <p:ph type="sldNum" sz="quarter" idx="12"/>
          </p:nvPr>
        </p:nvSpPr>
        <p:spPr/>
        <p:txBody>
          <a:body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189510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2B7E6F78-277C-0B31-72F6-74FA16A5E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071FD11D-E953-85A4-433E-C9450CF02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A377E63-EEBB-BAF8-1EDE-FDA52388D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D77EB-3816-4ACD-B458-07D8490A2A70}" type="datetimeFigureOut">
              <a:rPr lang="el-GR" smtClean="0"/>
              <a:pPr/>
              <a:t>24/10/2024</a:t>
            </a:fld>
            <a:endParaRPr lang="el-GR"/>
          </a:p>
        </p:txBody>
      </p:sp>
      <p:sp>
        <p:nvSpPr>
          <p:cNvPr id="5" name="Θέση υποσέλιδου 4">
            <a:extLst>
              <a:ext uri="{FF2B5EF4-FFF2-40B4-BE49-F238E27FC236}">
                <a16:creationId xmlns:a16="http://schemas.microsoft.com/office/drawing/2014/main" xmlns="" id="{A68B6A4B-8B37-A125-16B9-CD9B77097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EDA64ECE-3F66-6684-6DD2-B712287DE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8AC2F-F5C1-49ED-B768-689D2FC34087}" type="slidenum">
              <a:rPr lang="el-GR" smtClean="0"/>
              <a:pPr/>
              <a:t>‹#›</a:t>
            </a:fld>
            <a:endParaRPr lang="el-GR"/>
          </a:p>
        </p:txBody>
      </p:sp>
    </p:spTree>
    <p:extLst>
      <p:ext uri="{BB962C8B-B14F-4D97-AF65-F5344CB8AC3E}">
        <p14:creationId xmlns:p14="http://schemas.microsoft.com/office/powerpoint/2010/main" xmlns="" val="3277542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1A25D69-7B3A-7485-4731-9A80F98F8708}"/>
              </a:ext>
            </a:extLst>
          </p:cNvPr>
          <p:cNvSpPr>
            <a:spLocks noGrp="1"/>
          </p:cNvSpPr>
          <p:nvPr>
            <p:ph type="ctrTitle"/>
          </p:nvPr>
        </p:nvSpPr>
        <p:spPr/>
        <p:txBody>
          <a:bodyPr/>
          <a:lstStyle/>
          <a:p>
            <a:r>
              <a:rPr lang="el-GR" dirty="0"/>
              <a:t>Οι ρουμπρίκες αξιολόγησης</a:t>
            </a:r>
          </a:p>
        </p:txBody>
      </p:sp>
      <p:sp>
        <p:nvSpPr>
          <p:cNvPr id="3" name="Υπότιτλος 2">
            <a:extLst>
              <a:ext uri="{FF2B5EF4-FFF2-40B4-BE49-F238E27FC236}">
                <a16:creationId xmlns:a16="http://schemas.microsoft.com/office/drawing/2014/main" xmlns="" id="{846998B8-7138-73E4-9D32-9A106BCB457C}"/>
              </a:ext>
            </a:extLst>
          </p:cNvPr>
          <p:cNvSpPr>
            <a:spLocks noGrp="1"/>
          </p:cNvSpPr>
          <p:nvPr>
            <p:ph type="subTitle" idx="1"/>
          </p:nvPr>
        </p:nvSpPr>
        <p:spPr/>
        <p:txBody>
          <a:bodyPr anchor="b"/>
          <a:lstStyle/>
          <a:p>
            <a:pPr algn="r"/>
            <a:r>
              <a:rPr lang="el-GR" dirty="0"/>
              <a:t>Διδάσκων: Δουργκούνας Γιώργος</a:t>
            </a:r>
          </a:p>
        </p:txBody>
      </p:sp>
    </p:spTree>
    <p:extLst>
      <p:ext uri="{BB962C8B-B14F-4D97-AF65-F5344CB8AC3E}">
        <p14:creationId xmlns:p14="http://schemas.microsoft.com/office/powerpoint/2010/main" xmlns="" val="189816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362CB56F-5482-AEC4-07CE-61B5A15ED9A6}"/>
              </a:ext>
            </a:extLst>
          </p:cNvPr>
          <p:cNvPicPr>
            <a:picLocks noChangeAspect="1"/>
          </p:cNvPicPr>
          <p:nvPr/>
        </p:nvPicPr>
        <p:blipFill>
          <a:blip r:embed="rId2" cstate="print"/>
          <a:stretch>
            <a:fillRect/>
          </a:stretch>
        </p:blipFill>
        <p:spPr>
          <a:xfrm>
            <a:off x="1219200" y="685800"/>
            <a:ext cx="9753600" cy="5486400"/>
          </a:xfrm>
          <a:prstGeom prst="rect">
            <a:avLst/>
          </a:prstGeom>
        </p:spPr>
      </p:pic>
    </p:spTree>
    <p:extLst>
      <p:ext uri="{BB962C8B-B14F-4D97-AF65-F5344CB8AC3E}">
        <p14:creationId xmlns:p14="http://schemas.microsoft.com/office/powerpoint/2010/main" xmlns="" val="132612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115F273-9A4D-07A4-5745-E044B3B1E421}"/>
              </a:ext>
            </a:extLst>
          </p:cNvPr>
          <p:cNvSpPr>
            <a:spLocks noGrp="1"/>
          </p:cNvSpPr>
          <p:nvPr>
            <p:ph type="title"/>
          </p:nvPr>
        </p:nvSpPr>
        <p:spPr/>
        <p:txBody>
          <a:bodyPr/>
          <a:lstStyle/>
          <a:p>
            <a:pPr algn="ctr"/>
            <a:r>
              <a:rPr lang="el-GR" b="1" dirty="0"/>
              <a:t>Μία ακόμη κατηγοριοποίηση</a:t>
            </a:r>
          </a:p>
        </p:txBody>
      </p:sp>
      <p:sp>
        <p:nvSpPr>
          <p:cNvPr id="3" name="Θέση περιεχομένου 2">
            <a:extLst>
              <a:ext uri="{FF2B5EF4-FFF2-40B4-BE49-F238E27FC236}">
                <a16:creationId xmlns:a16="http://schemas.microsoft.com/office/drawing/2014/main" xmlns="" id="{98AD9695-ECD6-FA6B-CFDF-968153AC7E6E}"/>
              </a:ext>
            </a:extLst>
          </p:cNvPr>
          <p:cNvSpPr>
            <a:spLocks noGrp="1"/>
          </p:cNvSpPr>
          <p:nvPr>
            <p:ph idx="1"/>
          </p:nvPr>
        </p:nvSpPr>
        <p:spPr/>
        <p:txBody>
          <a:bodyPr anchor="ctr"/>
          <a:lstStyle/>
          <a:p>
            <a:pPr algn="just"/>
            <a:r>
              <a:rPr lang="el-GR" dirty="0"/>
              <a:t>Γενικών στόχων: οι οποίες μπορούν να εφαρμοστούν σε περισσότερες από μία διδακτικές και θεματικές ενότητες.</a:t>
            </a:r>
          </a:p>
          <a:p>
            <a:pPr algn="just"/>
            <a:r>
              <a:rPr lang="el-GR" dirty="0"/>
              <a:t>Ειδικών στόχων: οι οποίες συντάσσονται για να εκτιμήσουν το βαθμό απόκτησης συγκεκριμένων γνωστικών αντικειμένων και δεξιοτήτων από τους μαθητές</a:t>
            </a:r>
          </a:p>
        </p:txBody>
      </p:sp>
    </p:spTree>
    <p:extLst>
      <p:ext uri="{BB962C8B-B14F-4D97-AF65-F5344CB8AC3E}">
        <p14:creationId xmlns:p14="http://schemas.microsoft.com/office/powerpoint/2010/main" xmlns="" val="292477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01BD931-A18D-85E1-7451-A4286E88261C}"/>
              </a:ext>
            </a:extLst>
          </p:cNvPr>
          <p:cNvSpPr>
            <a:spLocks noGrp="1"/>
          </p:cNvSpPr>
          <p:nvPr>
            <p:ph type="title"/>
          </p:nvPr>
        </p:nvSpPr>
        <p:spPr/>
        <p:txBody>
          <a:bodyPr/>
          <a:lstStyle/>
          <a:p>
            <a:pPr algn="ctr"/>
            <a:r>
              <a:rPr lang="el-GR" b="1" dirty="0"/>
              <a:t>Η παιδαγωγική αξία</a:t>
            </a:r>
          </a:p>
        </p:txBody>
      </p:sp>
      <p:sp>
        <p:nvSpPr>
          <p:cNvPr id="3" name="Θέση περιεχομένου 2">
            <a:extLst>
              <a:ext uri="{FF2B5EF4-FFF2-40B4-BE49-F238E27FC236}">
                <a16:creationId xmlns:a16="http://schemas.microsoft.com/office/drawing/2014/main" xmlns="" id="{9B0AE903-DE50-0928-41CE-6113A5E2F251}"/>
              </a:ext>
            </a:extLst>
          </p:cNvPr>
          <p:cNvSpPr>
            <a:spLocks noGrp="1"/>
          </p:cNvSpPr>
          <p:nvPr>
            <p:ph idx="1"/>
          </p:nvPr>
        </p:nvSpPr>
        <p:spPr/>
        <p:txBody>
          <a:bodyPr>
            <a:normAutofit fontScale="55000" lnSpcReduction="20000"/>
          </a:bodyPr>
          <a:lstStyle/>
          <a:p>
            <a:pPr algn="just"/>
            <a:r>
              <a:rPr lang="el-GR" dirty="0"/>
              <a:t>Επιτρέπουν στους εκπαιδευτικούς να αξιολογήσουν μια παραγόμενη εργασία, δραστηριότητα ή μια επίδοση σύμφωνα με διάφορα επίπεδα ποιότητας,</a:t>
            </a:r>
          </a:p>
          <a:p>
            <a:pPr algn="just"/>
            <a:r>
              <a:rPr lang="el-GR" dirty="0"/>
              <a:t>οι στόχοι και τα προσδοκώμενα αποτελέσματα παρουσιάζονται από τον εκπαιδευτικό με σαφή και κατανοητό τρόπο στους εκπαιδευομένους,</a:t>
            </a:r>
          </a:p>
          <a:p>
            <a:pPr algn="just"/>
            <a:r>
              <a:rPr lang="el-GR" dirty="0"/>
              <a:t>οι εκπαιδευόμενοι, γνωρίζοντας πριν την έναρξη της μαθησιακής διαδικασίας τα κριτήρια με τα οποία θα αξιολογηθούν, ενθαρρύνονται να αναλάβουν την ευθύνη της δικής τους μάθησης και να μεγιστοποιήσουν τις προσπάθειές τους και την ενεργητική συμμετοχή τους στη διαδικασία μάθησης,</a:t>
            </a:r>
          </a:p>
          <a:p>
            <a:pPr algn="just"/>
            <a:r>
              <a:rPr lang="el-GR" dirty="0"/>
              <a:t>επιτρέπουν στους εκπαιδευομένους να εκτιμήσουν τα δυνατά και αδύνατα σημεία του μαθησιακού τους έργου. Οι περιγραφές των προσδοκώμενων επιδόσεων τους βοηθούν να κατανοήσουν γιατί τους αποδόθηκε μια συγκεκριμένη βαθμολογία και τι χρειάζεται να κάνουν για να βελτιώσουν τις μελλοντικές τους επιδόσεις,</a:t>
            </a:r>
          </a:p>
          <a:p>
            <a:pPr algn="just"/>
            <a:r>
              <a:rPr lang="el-GR" dirty="0"/>
              <a:t>παρέχουν μια πιο έγκυρη και αντικειμενική αξιολόγηση μέσω της κλιμακούμενης βαθμολόγησης,</a:t>
            </a:r>
          </a:p>
          <a:p>
            <a:pPr algn="just"/>
            <a:r>
              <a:rPr lang="el-GR" dirty="0"/>
              <a:t>είναι εύκολες στη χρήση τους και αποτελεσματικές για το κοινό στο οποίο απευθύνονται (εκπαιδευτικούς και εκπαιδευομένους),</a:t>
            </a:r>
          </a:p>
          <a:p>
            <a:pPr algn="just"/>
            <a:r>
              <a:rPr lang="el-GR" dirty="0"/>
              <a:t>βοηθούν τον εκπαιδευτικό στην ακριβή διαπίστωση της επίδοσης των μαθητών με τη βοήθεια των κριτηρίων και κατ’ επέκταση βελτιώνουν τη διαδικασία διδασκαλίας και τη μάθηση γενικότερα,</a:t>
            </a:r>
          </a:p>
          <a:p>
            <a:pPr algn="just"/>
            <a:r>
              <a:rPr lang="el-GR" dirty="0"/>
              <a:t>οι εκπαιδευόμενοι αναπτύσσουν δεξιότητες αναστοχασμού, αυτορρύθμισης και </a:t>
            </a:r>
            <a:r>
              <a:rPr lang="el-GR" dirty="0" err="1"/>
              <a:t>αυτοαξιολόγησης</a:t>
            </a:r>
            <a:r>
              <a:rPr lang="el-GR" dirty="0"/>
              <a:t>,</a:t>
            </a:r>
          </a:p>
          <a:p>
            <a:pPr algn="just"/>
            <a:r>
              <a:rPr lang="el-GR" dirty="0"/>
              <a:t>μπορούν να προσαρμοστούν και να εφαρμοστούν σε ετερογενείς ομάδες εκπαιδευομένων,</a:t>
            </a:r>
          </a:p>
          <a:p>
            <a:pPr algn="just"/>
            <a:r>
              <a:rPr lang="el-GR" dirty="0"/>
              <a:t>όλοι οι εμπλεκόμενοι στη μαθησιακή διαδικασία, ακόμα και οι γονείς, είναι ενήμεροι, μέσω των </a:t>
            </a:r>
            <a:r>
              <a:rPr lang="el-GR" dirty="0" err="1"/>
              <a:t>ρουμπρίκων</a:t>
            </a:r>
            <a:r>
              <a:rPr lang="el-GR" dirty="0"/>
              <a:t> για τα εκάστοτε κριτήρια αξιολόγησης, τους διδακτικούς στόχους και το βαθμό επίτευξης τους από εκπαιδευομένους.</a:t>
            </a:r>
          </a:p>
        </p:txBody>
      </p:sp>
    </p:spTree>
    <p:extLst>
      <p:ext uri="{BB962C8B-B14F-4D97-AF65-F5344CB8AC3E}">
        <p14:creationId xmlns:p14="http://schemas.microsoft.com/office/powerpoint/2010/main" xmlns="" val="161630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xmlns="" id="{C7F55EAC-550A-4BDD-9099-3F20B8FA0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8">
            <a:extLst>
              <a:ext uri="{FF2B5EF4-FFF2-40B4-BE49-F238E27FC236}">
                <a16:creationId xmlns:a16="http://schemas.microsoft.com/office/drawing/2014/main" xmlns="" id="{DC4F5A5F-493F-49AE-89B6-D5AF5EBC8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Εικόνα 1">
            <a:extLst>
              <a:ext uri="{FF2B5EF4-FFF2-40B4-BE49-F238E27FC236}">
                <a16:creationId xmlns:a16="http://schemas.microsoft.com/office/drawing/2014/main" xmlns="" id="{28145BD6-F85A-BAFC-5252-B2F9B6F28234}"/>
              </a:ext>
            </a:extLst>
          </p:cNvPr>
          <p:cNvPicPr>
            <a:picLocks noChangeAspect="1"/>
          </p:cNvPicPr>
          <p:nvPr/>
        </p:nvPicPr>
        <p:blipFill>
          <a:blip r:embed="rId2" cstate="print"/>
          <a:stretch>
            <a:fillRect/>
          </a:stretch>
        </p:blipFill>
        <p:spPr>
          <a:xfrm>
            <a:off x="4229520" y="1289713"/>
            <a:ext cx="4802034" cy="4073857"/>
          </a:xfrm>
          <a:prstGeom prst="rect">
            <a:avLst/>
          </a:prstGeom>
        </p:spPr>
      </p:pic>
    </p:spTree>
    <p:extLst>
      <p:ext uri="{BB962C8B-B14F-4D97-AF65-F5344CB8AC3E}">
        <p14:creationId xmlns:p14="http://schemas.microsoft.com/office/powerpoint/2010/main" xmlns="" val="284264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49ABC05-E10F-9B5B-0D5E-D2CC02FB5DFE}"/>
              </a:ext>
            </a:extLst>
          </p:cNvPr>
          <p:cNvSpPr>
            <a:spLocks noGrp="1"/>
          </p:cNvSpPr>
          <p:nvPr>
            <p:ph type="title"/>
          </p:nvPr>
        </p:nvSpPr>
        <p:spPr/>
        <p:txBody>
          <a:bodyPr/>
          <a:lstStyle/>
          <a:p>
            <a:pPr algn="ctr"/>
            <a:r>
              <a:rPr lang="el-GR" b="1" dirty="0"/>
              <a:t>Σχεδιασμός βήμα προς βήμα</a:t>
            </a:r>
          </a:p>
        </p:txBody>
      </p:sp>
      <p:sp>
        <p:nvSpPr>
          <p:cNvPr id="3" name="Θέση περιεχομένου 2">
            <a:extLst>
              <a:ext uri="{FF2B5EF4-FFF2-40B4-BE49-F238E27FC236}">
                <a16:creationId xmlns:a16="http://schemas.microsoft.com/office/drawing/2014/main" xmlns="" id="{BDDF6F75-E8D4-76A7-A7B8-3742C6FB69C6}"/>
              </a:ext>
            </a:extLst>
          </p:cNvPr>
          <p:cNvSpPr>
            <a:spLocks noGrp="1"/>
          </p:cNvSpPr>
          <p:nvPr>
            <p:ph idx="1"/>
          </p:nvPr>
        </p:nvSpPr>
        <p:spPr/>
        <p:txBody>
          <a:bodyPr>
            <a:normAutofit fontScale="77500" lnSpcReduction="20000"/>
          </a:bodyPr>
          <a:lstStyle/>
          <a:p>
            <a:pPr algn="just"/>
            <a:endParaRPr lang="el-GR" dirty="0"/>
          </a:p>
          <a:p>
            <a:pPr marL="514350" indent="-514350" algn="just">
              <a:buFont typeface="+mj-lt"/>
              <a:buAutoNum type="arabicPeriod"/>
            </a:pPr>
            <a:r>
              <a:rPr lang="el-GR" b="1" dirty="0"/>
              <a:t>Ο εκπαιδευτικός σχεδιάζει και περιγράφει λεπτομερώς το εκπαιδευτικό σενάριο που πρόκειται να εφαρμόσει</a:t>
            </a:r>
            <a:r>
              <a:rPr lang="el-GR" dirty="0"/>
              <a:t>. Η διαδικασία αυτή περιλαμβάνει την πλήρη περιγραφή του </a:t>
            </a:r>
            <a:r>
              <a:rPr lang="el-GR" b="1" dirty="0"/>
              <a:t>τίτλου του σεναρίου</a:t>
            </a:r>
            <a:r>
              <a:rPr lang="el-GR" dirty="0"/>
              <a:t>, του </a:t>
            </a:r>
            <a:r>
              <a:rPr lang="el-GR" b="1" dirty="0"/>
              <a:t>εκπαιδευτικού προβλήματος που προσπαθεί/καλείται να επιλύσει το συγκεκριμένο σενάριο</a:t>
            </a:r>
            <a:r>
              <a:rPr lang="el-GR" dirty="0"/>
              <a:t>, των </a:t>
            </a:r>
            <a:r>
              <a:rPr lang="el-GR" b="1" dirty="0"/>
              <a:t>εκπαιδευτικών στόχων που τίθενται </a:t>
            </a:r>
            <a:r>
              <a:rPr lang="el-GR" dirty="0"/>
              <a:t>(προσδιορισμός γνώσεων, δεξιοτήτων, στάσεων που απαιτούνται για την επίτευξη του μαθησιακού αποτελέσματος), </a:t>
            </a:r>
            <a:r>
              <a:rPr lang="el-GR" b="1" dirty="0"/>
              <a:t>των αναγκών των εκπαιδευομένων</a:t>
            </a:r>
            <a:r>
              <a:rPr lang="el-GR" dirty="0"/>
              <a:t>, της </a:t>
            </a:r>
            <a:r>
              <a:rPr lang="el-GR" b="1" dirty="0"/>
              <a:t>στρατηγικής που θα ακολουθεί</a:t>
            </a:r>
            <a:r>
              <a:rPr lang="el-GR" dirty="0"/>
              <a:t>, της </a:t>
            </a:r>
            <a:r>
              <a:rPr lang="el-GR" b="1" dirty="0"/>
              <a:t>ροής των εκπαιδευτικών δραστηριοτήτων ανά φάση του σεναρίου</a:t>
            </a:r>
            <a:r>
              <a:rPr lang="el-GR" dirty="0"/>
              <a:t>, των </a:t>
            </a:r>
            <a:r>
              <a:rPr lang="el-GR" b="1" dirty="0"/>
              <a:t>προσδοκώμενων μαθησιακών αποτελεσμάτων </a:t>
            </a:r>
            <a:r>
              <a:rPr lang="el-GR" dirty="0"/>
              <a:t>(διάκριση τους σε ατομικά και ομαδικά), </a:t>
            </a:r>
            <a:r>
              <a:rPr lang="el-GR" b="1" dirty="0"/>
              <a:t>των ρόλων που καλούνται να εκτελέσουν οι μαθητές ή οι ομάδες μαθητών που εμπλέκονται σε κάθε δραστηριότητα</a:t>
            </a:r>
            <a:r>
              <a:rPr lang="el-GR" dirty="0"/>
              <a:t>, καθώς και των ε</a:t>
            </a:r>
            <a:r>
              <a:rPr lang="el-GR" b="1" dirty="0"/>
              <a:t>ργαλείων-πόρων</a:t>
            </a:r>
            <a:r>
              <a:rPr lang="el-GR" dirty="0"/>
              <a:t> που θα χρησιμοποιηθούν για τη διεξαγωγή των δραστηριοτήτων.</a:t>
            </a:r>
          </a:p>
          <a:p>
            <a:pPr marL="514350" indent="-514350" algn="just">
              <a:buFont typeface="+mj-lt"/>
              <a:buAutoNum type="arabicPeriod"/>
            </a:pPr>
            <a:r>
              <a:rPr lang="el-GR" dirty="0"/>
              <a:t>Επιλογή του είδους ρουμπρίκας που ταιριάζει σύμφωνα με τους διδακτικούς στόχους του εκπαιδευτικού σεναρίου (π.χ. ολιστική, αναλυτική).</a:t>
            </a:r>
          </a:p>
          <a:p>
            <a:pPr marL="514350" indent="-514350" algn="just">
              <a:buFont typeface="+mj-lt"/>
              <a:buAutoNum type="arabicPeriod"/>
            </a:pPr>
            <a:endParaRPr lang="el-GR" dirty="0"/>
          </a:p>
        </p:txBody>
      </p:sp>
    </p:spTree>
    <p:extLst>
      <p:ext uri="{BB962C8B-B14F-4D97-AF65-F5344CB8AC3E}">
        <p14:creationId xmlns:p14="http://schemas.microsoft.com/office/powerpoint/2010/main" xmlns="" val="93669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E9705E6-EABC-BB90-C0EC-6BA3E7143841}"/>
              </a:ext>
            </a:extLst>
          </p:cNvPr>
          <p:cNvSpPr>
            <a:spLocks noGrp="1"/>
          </p:cNvSpPr>
          <p:nvPr>
            <p:ph type="title"/>
          </p:nvPr>
        </p:nvSpPr>
        <p:spPr/>
        <p:txBody>
          <a:bodyPr/>
          <a:lstStyle/>
          <a:p>
            <a:pPr algn="ctr"/>
            <a:r>
              <a:rPr lang="el-GR" dirty="0"/>
              <a:t>Σχεδιασμός</a:t>
            </a:r>
          </a:p>
        </p:txBody>
      </p:sp>
      <p:sp>
        <p:nvSpPr>
          <p:cNvPr id="3" name="Θέση περιεχομένου 2">
            <a:extLst>
              <a:ext uri="{FF2B5EF4-FFF2-40B4-BE49-F238E27FC236}">
                <a16:creationId xmlns:a16="http://schemas.microsoft.com/office/drawing/2014/main" xmlns="" id="{671A4418-D483-EC9A-AFD6-3623A61E0A02}"/>
              </a:ext>
            </a:extLst>
          </p:cNvPr>
          <p:cNvSpPr>
            <a:spLocks noGrp="1"/>
          </p:cNvSpPr>
          <p:nvPr>
            <p:ph idx="1"/>
          </p:nvPr>
        </p:nvSpPr>
        <p:spPr/>
        <p:txBody>
          <a:bodyPr anchor="ctr">
            <a:normAutofit fontScale="92500" lnSpcReduction="10000"/>
          </a:bodyPr>
          <a:lstStyle/>
          <a:p>
            <a:pPr marL="514350" indent="-514350" algn="just">
              <a:buFont typeface="+mj-lt"/>
              <a:buAutoNum type="arabicPeriod" startAt="3"/>
            </a:pPr>
            <a:r>
              <a:rPr lang="el-GR" dirty="0"/>
              <a:t>Προσδιορισμός και καταγραφή κριτηρίων αξιολόγησης επίδοσης που αποτιμούν τα προσδοκώμενα μαθησιακά αποτελέσματα (π.χ. ατομικά-ομαδικά παραδοτέα που καλούνται να εκπονήσουν, ενεργητική συμμετοχή και συνεισφορά στο πλαίσιο της ομάδας, εκτέλεση ρόλων ατομικών ή ομαδικών, κ.λπ.), όπως αυτά έχουν ρητά προσδιοριστεί κατά την περιγραφή του σεναρίου σύμφωνα με τους διδακτικούς στόχους. Η προσεκτική επιλογή </a:t>
            </a:r>
            <a:r>
              <a:rPr lang="el-GR" b="1" dirty="0"/>
              <a:t>των αντιπροσωπευτικών κριτηρίων έχει ως αποτέλεσμα μια πιο σαφή παρουσίαση των προσδοκώμενων αποτελεσμάτων, καθώς παρέχει μια πιο κατατοπιστική ανατροφοδότηση</a:t>
            </a:r>
            <a:r>
              <a:rPr lang="el-GR" dirty="0"/>
              <a:t>. Στη συνέχεια o εκπαιδευτικός ομαδοποιεί τα </a:t>
            </a:r>
            <a:r>
              <a:rPr lang="el-GR" b="1" dirty="0"/>
              <a:t>κριτήρια ανά φάση του σεναρίου </a:t>
            </a:r>
            <a:r>
              <a:rPr lang="el-GR" dirty="0"/>
              <a:t>και τα ιεραρχεί από τα περισσότερο στα λιγότερο σημαντικά, αναιρώντας τα τελευταία σε περίπτωση ύπαρξης πολυάριθμων κριτηρίων</a:t>
            </a:r>
          </a:p>
        </p:txBody>
      </p:sp>
    </p:spTree>
    <p:extLst>
      <p:ext uri="{BB962C8B-B14F-4D97-AF65-F5344CB8AC3E}">
        <p14:creationId xmlns:p14="http://schemas.microsoft.com/office/powerpoint/2010/main" xmlns="" val="403567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34BA38-16A6-39A7-7F36-99AE48BFECBE}"/>
              </a:ext>
            </a:extLst>
          </p:cNvPr>
          <p:cNvSpPr>
            <a:spLocks noGrp="1"/>
          </p:cNvSpPr>
          <p:nvPr>
            <p:ph type="title"/>
          </p:nvPr>
        </p:nvSpPr>
        <p:spPr/>
        <p:txBody>
          <a:bodyPr/>
          <a:lstStyle/>
          <a:p>
            <a:pPr algn="ctr"/>
            <a:r>
              <a:rPr lang="el-GR" dirty="0"/>
              <a:t>Σχεδιασμός</a:t>
            </a:r>
          </a:p>
        </p:txBody>
      </p:sp>
      <p:sp>
        <p:nvSpPr>
          <p:cNvPr id="3" name="Θέση περιεχομένου 2">
            <a:extLst>
              <a:ext uri="{FF2B5EF4-FFF2-40B4-BE49-F238E27FC236}">
                <a16:creationId xmlns:a16="http://schemas.microsoft.com/office/drawing/2014/main" xmlns="" id="{032E1FB9-FE46-4FD4-BD58-673F99E95411}"/>
              </a:ext>
            </a:extLst>
          </p:cNvPr>
          <p:cNvSpPr>
            <a:spLocks noGrp="1"/>
          </p:cNvSpPr>
          <p:nvPr>
            <p:ph idx="1"/>
          </p:nvPr>
        </p:nvSpPr>
        <p:spPr/>
        <p:txBody>
          <a:bodyPr anchor="ctr">
            <a:normAutofit fontScale="77500" lnSpcReduction="20000"/>
          </a:bodyPr>
          <a:lstStyle/>
          <a:p>
            <a:pPr marL="514350" indent="-514350" algn="just">
              <a:buFont typeface="+mj-lt"/>
              <a:buAutoNum type="arabicPeriod" startAt="4"/>
            </a:pPr>
            <a:r>
              <a:rPr lang="el-GR" dirty="0"/>
              <a:t>Στη συνέχεια ο εκπαιδευτικός προσδιορίζει ποιοτικά - με τη βοήθεια χαρακτηρισμού - τα επίπεδα επίδοσης που θα έχει η ρουμπρίκα αξιολόγησης, καθώς και την κλίμακα βαθμολογίας που θα αντιστοιχεί στα προσδιοριζόμενα επίπεδα (π.χ. εξαιρετική επίδοση: 2 βαθμοί, μέτρια επίδοση: 1 βαθμός, χαμηλή επίδοση: 0 βαθμοί).</a:t>
            </a:r>
          </a:p>
          <a:p>
            <a:pPr marL="514350" indent="-514350" algn="just">
              <a:buFont typeface="+mj-lt"/>
              <a:buAutoNum type="arabicPeriod" startAt="4"/>
            </a:pPr>
            <a:r>
              <a:rPr lang="el-GR" dirty="0"/>
              <a:t>εκπαιδευτικός προχωρά στην λεπτομερή, σαφή και διακριτή περιγραφή των επιπέδων της επίδοσης, παραθέτοντας ταυτόχρονα ρεαλιστικά/αυθεντικά παραδείγματα</a:t>
            </a:r>
          </a:p>
          <a:p>
            <a:pPr marL="514350" indent="-514350" algn="just">
              <a:buFont typeface="+mj-lt"/>
              <a:buAutoNum type="arabicPeriod" startAt="4"/>
            </a:pPr>
            <a:r>
              <a:rPr lang="el-GR" dirty="0"/>
              <a:t>ο εκπαιδευτικός, αφού έχει αναπτύξει πλήρως την ρουμπρίκα αξιολόγησης, προβαίνει στη διαμορφωτική της αξιολόγηση (τροποποίηση, βελτίωση) μέσω μιας </a:t>
            </a:r>
            <a:r>
              <a:rPr lang="el-GR" dirty="0" err="1"/>
              <a:t>μετα</a:t>
            </a:r>
            <a:r>
              <a:rPr lang="el-GR" dirty="0"/>
              <a:t>-ρουμπρίκας (</a:t>
            </a:r>
            <a:r>
              <a:rPr lang="el-GR" dirty="0" err="1"/>
              <a:t>meta-rubric</a:t>
            </a:r>
            <a:r>
              <a:rPr lang="el-GR" dirty="0"/>
              <a:t>). Η </a:t>
            </a:r>
            <a:r>
              <a:rPr lang="el-GR" dirty="0" err="1"/>
              <a:t>μετα</a:t>
            </a:r>
            <a:r>
              <a:rPr lang="el-GR" dirty="0"/>
              <a:t>-ρουμπρίκα εμπεριέχει τα κριτήρια που θα πρέπει να πληροί η ρουμπρίκα που έχουμε σχεδιάσει. Στη διεθνή βιβλιογραφία και πρακτική, η </a:t>
            </a:r>
            <a:r>
              <a:rPr lang="el-GR" dirty="0" err="1"/>
              <a:t>μετα</a:t>
            </a:r>
            <a:r>
              <a:rPr lang="el-GR" dirty="0"/>
              <a:t>-ρουμπρίκα χρησιμοποιείται ως εργαλείο ελέγχου της πληρότητας, σαφήνειας και πρακτικότητας των ρουμπρικών που αναπτύσσονται και αποσκοπεί να βοηθήσει τον εκπαιδευτικό να ανιχνεύσει-εντοπίσει αδύνατα σημεία και να προβεί σε διορθωτικές παρεμβάσεις, όπου απαιτείται.</a:t>
            </a:r>
          </a:p>
        </p:txBody>
      </p:sp>
    </p:spTree>
    <p:extLst>
      <p:ext uri="{BB962C8B-B14F-4D97-AF65-F5344CB8AC3E}">
        <p14:creationId xmlns:p14="http://schemas.microsoft.com/office/powerpoint/2010/main" xmlns="" val="220043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D35F324F-B8B3-EC0D-0AA4-8BF191F7A7F0}"/>
              </a:ext>
            </a:extLst>
          </p:cNvPr>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275668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A38C7EDD-823C-DA72-9B41-A01E5839004A}"/>
              </a:ext>
            </a:extLst>
          </p:cNvPr>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406558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ED81B8F2-129D-2910-23C4-3A5442BF913E}"/>
              </a:ext>
            </a:extLst>
          </p:cNvPr>
          <p:cNvPicPr>
            <a:picLocks noChangeAspect="1"/>
          </p:cNvPicPr>
          <p:nvPr/>
        </p:nvPicPr>
        <p:blipFill>
          <a:blip r:embed="rId2" cstate="print"/>
          <a:stretch>
            <a:fillRect/>
          </a:stretch>
        </p:blipFill>
        <p:spPr>
          <a:xfrm>
            <a:off x="1333500" y="376237"/>
            <a:ext cx="9525000" cy="6105525"/>
          </a:xfrm>
          <a:prstGeom prst="rect">
            <a:avLst/>
          </a:prstGeom>
        </p:spPr>
      </p:pic>
    </p:spTree>
    <p:extLst>
      <p:ext uri="{BB962C8B-B14F-4D97-AF65-F5344CB8AC3E}">
        <p14:creationId xmlns:p14="http://schemas.microsoft.com/office/powerpoint/2010/main" xmlns="" val="93758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4090A2-1608-298D-5441-53DA2668782B}"/>
              </a:ext>
            </a:extLst>
          </p:cNvPr>
          <p:cNvSpPr>
            <a:spLocks noGrp="1"/>
          </p:cNvSpPr>
          <p:nvPr>
            <p:ph type="title"/>
          </p:nvPr>
        </p:nvSpPr>
        <p:spPr/>
        <p:txBody>
          <a:bodyPr/>
          <a:lstStyle/>
          <a:p>
            <a:pPr algn="ctr"/>
            <a:r>
              <a:rPr lang="el-GR" b="1" dirty="0"/>
              <a:t>Εισαγωγικά</a:t>
            </a:r>
          </a:p>
        </p:txBody>
      </p:sp>
      <p:sp>
        <p:nvSpPr>
          <p:cNvPr id="3" name="Θέση περιεχομένου 2">
            <a:extLst>
              <a:ext uri="{FF2B5EF4-FFF2-40B4-BE49-F238E27FC236}">
                <a16:creationId xmlns:a16="http://schemas.microsoft.com/office/drawing/2014/main" xmlns="" id="{FAB3A208-B88F-ED8A-46E5-BBAA0F8DFC40}"/>
              </a:ext>
            </a:extLst>
          </p:cNvPr>
          <p:cNvSpPr>
            <a:spLocks noGrp="1"/>
          </p:cNvSpPr>
          <p:nvPr>
            <p:ph idx="1"/>
          </p:nvPr>
        </p:nvSpPr>
        <p:spPr/>
        <p:txBody>
          <a:bodyPr anchor="ctr"/>
          <a:lstStyle/>
          <a:p>
            <a:pPr algn="just"/>
            <a:r>
              <a:rPr lang="el-GR" dirty="0"/>
              <a:t>Η «ρουμπρίκα» αντιστοιχεί στη διεθνή βιβλιογραφία με τον όρο </a:t>
            </a:r>
            <a:r>
              <a:rPr lang="el-GR" b="1" dirty="0" err="1"/>
              <a:t>rubric</a:t>
            </a:r>
            <a:r>
              <a:rPr lang="el-GR" b="1" dirty="0"/>
              <a:t> </a:t>
            </a:r>
            <a:r>
              <a:rPr lang="el-GR" b="1" dirty="0" err="1"/>
              <a:t>assessment</a:t>
            </a:r>
            <a:r>
              <a:rPr lang="el-GR" dirty="0"/>
              <a:t>, ενώ στην ελληνική συναντάται επίσης με </a:t>
            </a:r>
            <a:r>
              <a:rPr lang="el-GR" dirty="0" err="1"/>
              <a:t>τοv</a:t>
            </a:r>
            <a:r>
              <a:rPr lang="el-GR" dirty="0"/>
              <a:t> όρο </a:t>
            </a:r>
            <a:r>
              <a:rPr lang="el-GR" b="1" dirty="0">
                <a:highlight>
                  <a:srgbClr val="FFFF00"/>
                </a:highlight>
              </a:rPr>
              <a:t>κλίμακα διαβαθμισμένων κριτηρίων.</a:t>
            </a:r>
          </a:p>
          <a:p>
            <a:pPr algn="just"/>
            <a:r>
              <a:rPr lang="el-GR" dirty="0"/>
              <a:t>Αποτελεί έναν </a:t>
            </a:r>
            <a:r>
              <a:rPr lang="el-GR" b="1" dirty="0">
                <a:solidFill>
                  <a:srgbClr val="FF0000"/>
                </a:solidFill>
                <a:effectLst>
                  <a:outerShdw blurRad="38100" dist="38100" dir="2700000" algn="tl">
                    <a:srgbClr val="000000">
                      <a:alpha val="43137"/>
                    </a:srgbClr>
                  </a:outerShdw>
                </a:effectLst>
              </a:rPr>
              <a:t>περιγραφικό</a:t>
            </a:r>
            <a:r>
              <a:rPr lang="el-GR" dirty="0"/>
              <a:t> οδηγός βαθμολογίας, ο οποίος αποτελείται από ειδικά εκ των προτέρων </a:t>
            </a:r>
            <a:r>
              <a:rPr lang="el-GR" b="1" dirty="0">
                <a:solidFill>
                  <a:srgbClr val="FF0000"/>
                </a:solidFill>
                <a:effectLst>
                  <a:outerShdw blurRad="38100" dist="38100" dir="2700000" algn="tl">
                    <a:srgbClr val="000000">
                      <a:alpha val="43137"/>
                    </a:srgbClr>
                  </a:outerShdw>
                </a:effectLst>
              </a:rPr>
              <a:t>καθορισμένα κριτήρια </a:t>
            </a:r>
            <a:r>
              <a:rPr lang="el-GR" b="1" dirty="0" smtClean="0">
                <a:solidFill>
                  <a:srgbClr val="FF0000"/>
                </a:solidFill>
                <a:effectLst>
                  <a:outerShdw blurRad="38100" dist="38100" dir="2700000" algn="tl">
                    <a:srgbClr val="000000">
                      <a:alpha val="43137"/>
                    </a:srgbClr>
                  </a:outerShdw>
                </a:effectLst>
              </a:rPr>
              <a:t>επίδοσης</a:t>
            </a:r>
            <a:r>
              <a:rPr lang="el-GR" dirty="0" smtClean="0"/>
              <a:t>.</a:t>
            </a:r>
            <a:endParaRPr lang="el-GR" dirty="0"/>
          </a:p>
          <a:p>
            <a:pPr algn="just"/>
            <a:endParaRPr lang="el-GR" dirty="0"/>
          </a:p>
        </p:txBody>
      </p:sp>
    </p:spTree>
    <p:extLst>
      <p:ext uri="{BB962C8B-B14F-4D97-AF65-F5344CB8AC3E}">
        <p14:creationId xmlns:p14="http://schemas.microsoft.com/office/powerpoint/2010/main" xmlns="" val="3897697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Ρουμπρίκα» αξιολόγησης - PDF ΔΩΡΕΑΝ Λήψη"/>
          <p:cNvPicPr>
            <a:picLocks noChangeAspect="1" noChangeArrowheads="1"/>
          </p:cNvPicPr>
          <p:nvPr/>
        </p:nvPicPr>
        <p:blipFill>
          <a:blip r:embed="rId2" cstate="print"/>
          <a:srcRect/>
          <a:stretch>
            <a:fillRect/>
          </a:stretch>
        </p:blipFill>
        <p:spPr bwMode="auto">
          <a:xfrm>
            <a:off x="1091746" y="-577396"/>
            <a:ext cx="9753600" cy="72009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07B18E-E5ED-3AD0-70DA-F3D0718E1656}"/>
              </a:ext>
            </a:extLst>
          </p:cNvPr>
          <p:cNvSpPr>
            <a:spLocks noGrp="1"/>
          </p:cNvSpPr>
          <p:nvPr>
            <p:ph type="title"/>
          </p:nvPr>
        </p:nvSpPr>
        <p:spPr/>
        <p:txBody>
          <a:bodyPr/>
          <a:lstStyle/>
          <a:p>
            <a:pPr algn="ctr"/>
            <a:r>
              <a:rPr lang="el-GR" b="1" dirty="0"/>
              <a:t>Δραστηριότητα</a:t>
            </a:r>
          </a:p>
        </p:txBody>
      </p:sp>
      <p:sp>
        <p:nvSpPr>
          <p:cNvPr id="3" name="Θέση περιεχομένου 2">
            <a:extLst>
              <a:ext uri="{FF2B5EF4-FFF2-40B4-BE49-F238E27FC236}">
                <a16:creationId xmlns:a16="http://schemas.microsoft.com/office/drawing/2014/main" xmlns="" id="{B9CCD0EF-496F-A316-AC00-09FDE947AA15}"/>
              </a:ext>
            </a:extLst>
          </p:cNvPr>
          <p:cNvSpPr>
            <a:spLocks noGrp="1"/>
          </p:cNvSpPr>
          <p:nvPr>
            <p:ph idx="1"/>
          </p:nvPr>
        </p:nvSpPr>
        <p:spPr/>
        <p:txBody>
          <a:bodyPr anchor="ctr"/>
          <a:lstStyle/>
          <a:p>
            <a:pPr marL="0" indent="0" algn="just">
              <a:buNone/>
            </a:pPr>
            <a:r>
              <a:rPr lang="el-GR" dirty="0"/>
              <a:t>Σχεδιάστε μια ολιστική και μια αναλυτική ρουμπρίκα για να αποτιμήσετε τη συνολική επίδοση </a:t>
            </a:r>
            <a:r>
              <a:rPr lang="el-GR"/>
              <a:t>ενός </a:t>
            </a:r>
            <a:r>
              <a:rPr lang="el-GR" smtClean="0"/>
              <a:t>μαθητή.</a:t>
            </a:r>
            <a:endParaRPr lang="el-GR" dirty="0"/>
          </a:p>
        </p:txBody>
      </p:sp>
    </p:spTree>
    <p:extLst>
      <p:ext uri="{BB962C8B-B14F-4D97-AF65-F5344CB8AC3E}">
        <p14:creationId xmlns:p14="http://schemas.microsoft.com/office/powerpoint/2010/main" xmlns="" val="92399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78ACCCC-BD71-BD48-2628-A6002CC1F001}"/>
              </a:ext>
            </a:extLst>
          </p:cNvPr>
          <p:cNvSpPr>
            <a:spLocks noGrp="1"/>
          </p:cNvSpPr>
          <p:nvPr>
            <p:ph type="title"/>
          </p:nvPr>
        </p:nvSpPr>
        <p:spPr/>
        <p:txBody>
          <a:bodyPr/>
          <a:lstStyle/>
          <a:p>
            <a:pPr algn="ctr"/>
            <a:r>
              <a:rPr lang="el-GR" b="1" dirty="0"/>
              <a:t>Τα δομικά στοιχεία</a:t>
            </a:r>
          </a:p>
        </p:txBody>
      </p:sp>
      <p:sp>
        <p:nvSpPr>
          <p:cNvPr id="3" name="Θέση περιεχομένου 2">
            <a:extLst>
              <a:ext uri="{FF2B5EF4-FFF2-40B4-BE49-F238E27FC236}">
                <a16:creationId xmlns:a16="http://schemas.microsoft.com/office/drawing/2014/main" xmlns="" id="{0D92929E-2269-95C6-A85B-5EDF181E9A49}"/>
              </a:ext>
            </a:extLst>
          </p:cNvPr>
          <p:cNvSpPr>
            <a:spLocks noGrp="1"/>
          </p:cNvSpPr>
          <p:nvPr>
            <p:ph idx="1"/>
          </p:nvPr>
        </p:nvSpPr>
        <p:spPr/>
        <p:txBody>
          <a:bodyPr anchor="ctr">
            <a:normAutofit fontScale="92500" lnSpcReduction="10000"/>
          </a:bodyPr>
          <a:lstStyle/>
          <a:p>
            <a:pPr algn="just"/>
            <a:r>
              <a:rPr lang="el-GR" dirty="0"/>
              <a:t>τα </a:t>
            </a:r>
            <a:r>
              <a:rPr lang="el-GR" i="1" u="sng" dirty="0"/>
              <a:t>κριτήρια αξιολόγησης της επίδοσης </a:t>
            </a:r>
            <a:r>
              <a:rPr lang="el-GR" dirty="0"/>
              <a:t>(</a:t>
            </a:r>
            <a:r>
              <a:rPr lang="el-GR" dirty="0" err="1"/>
              <a:t>criteria</a:t>
            </a:r>
            <a:r>
              <a:rPr lang="el-GR" dirty="0"/>
              <a:t>), τα οποία στην ουσία αποτελούν τις προδιαγραφές που πρέπει να πληροί ένα έργο (ατομικό-ομαδικό παραδοτέο), προκειμένου να κριθεί σωστό, κατάλληλο και πλήρες,</a:t>
            </a:r>
          </a:p>
          <a:p>
            <a:pPr algn="just"/>
            <a:r>
              <a:rPr lang="el-GR" dirty="0"/>
              <a:t>τα </a:t>
            </a:r>
            <a:r>
              <a:rPr lang="el-GR" i="1" u="sng" dirty="0"/>
              <a:t>επίπεδα ποιότητας του παραγόμενου έργου </a:t>
            </a:r>
            <a:r>
              <a:rPr lang="el-GR" dirty="0"/>
              <a:t>(</a:t>
            </a:r>
            <a:r>
              <a:rPr lang="el-GR" dirty="0" err="1"/>
              <a:t>standards</a:t>
            </a:r>
            <a:r>
              <a:rPr lang="el-GR" dirty="0"/>
              <a:t>), δηλαδή η ποιοτική διαβάθμιση, η οποία περιγράφει, με τη βοήθεια χαρακτηρισμού (π.χ. άριστο, πολύ καλό, μέτριο, κ.λπ.), το επίπεδο ποιότητας του παραγόμενου έργου,</a:t>
            </a:r>
          </a:p>
          <a:p>
            <a:pPr algn="just"/>
            <a:r>
              <a:rPr lang="el-GR" dirty="0"/>
              <a:t>η λεπτομερής και διακριτή περιγραφή των επιπέδων της επίδοσης σύμφωνα με τα αντίστοιχα κριτήρια αξιολόγησης,</a:t>
            </a:r>
          </a:p>
          <a:p>
            <a:pPr algn="just"/>
            <a:r>
              <a:rPr lang="el-GR" dirty="0"/>
              <a:t>η κλίμακα βαθμολογίας (</a:t>
            </a:r>
            <a:r>
              <a:rPr lang="el-GR" dirty="0" err="1"/>
              <a:t>numeric</a:t>
            </a:r>
            <a:r>
              <a:rPr lang="el-GR" dirty="0"/>
              <a:t> </a:t>
            </a:r>
            <a:r>
              <a:rPr lang="el-GR" dirty="0" err="1"/>
              <a:t>scale</a:t>
            </a:r>
            <a:r>
              <a:rPr lang="el-GR" dirty="0"/>
              <a:t>) που χρησιμοποιείται σύμφωνα με τα επίπεδα επίδοσης.</a:t>
            </a:r>
          </a:p>
        </p:txBody>
      </p:sp>
    </p:spTree>
    <p:extLst>
      <p:ext uri="{BB962C8B-B14F-4D97-AF65-F5344CB8AC3E}">
        <p14:creationId xmlns:p14="http://schemas.microsoft.com/office/powerpoint/2010/main" xmlns="" val="90398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xmlns=""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xmlns=""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Εικόνα 1">
            <a:extLst>
              <a:ext uri="{FF2B5EF4-FFF2-40B4-BE49-F238E27FC236}">
                <a16:creationId xmlns:a16="http://schemas.microsoft.com/office/drawing/2014/main" xmlns="" id="{D0D6A38C-C0B8-6D73-BCD2-F31A7C473F2C}"/>
              </a:ext>
            </a:extLst>
          </p:cNvPr>
          <p:cNvPicPr>
            <a:picLocks noChangeAspect="1"/>
          </p:cNvPicPr>
          <p:nvPr/>
        </p:nvPicPr>
        <p:blipFill>
          <a:blip r:embed="rId2" cstate="print"/>
          <a:stretch>
            <a:fillRect/>
          </a:stretch>
        </p:blipFill>
        <p:spPr>
          <a:xfrm>
            <a:off x="1832131" y="1286934"/>
            <a:ext cx="8527740" cy="4105949"/>
          </a:xfrm>
          <a:prstGeom prst="rect">
            <a:avLst/>
          </a:prstGeom>
        </p:spPr>
      </p:pic>
    </p:spTree>
    <p:extLst>
      <p:ext uri="{BB962C8B-B14F-4D97-AF65-F5344CB8AC3E}">
        <p14:creationId xmlns:p14="http://schemas.microsoft.com/office/powerpoint/2010/main" xmlns="" val="329540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F1B83B8-4DF3-0027-5F52-651872969837}"/>
              </a:ext>
            </a:extLst>
          </p:cNvPr>
          <p:cNvSpPr>
            <a:spLocks noGrp="1"/>
          </p:cNvSpPr>
          <p:nvPr>
            <p:ph type="title"/>
          </p:nvPr>
        </p:nvSpPr>
        <p:spPr/>
        <p:txBody>
          <a:bodyPr/>
          <a:lstStyle/>
          <a:p>
            <a:pPr algn="ctr"/>
            <a:r>
              <a:rPr lang="el-GR" b="1" dirty="0"/>
              <a:t>Θα πρέπει να θυμόμαστε</a:t>
            </a:r>
          </a:p>
        </p:txBody>
      </p:sp>
      <p:sp>
        <p:nvSpPr>
          <p:cNvPr id="3" name="Θέση περιεχομένου 2">
            <a:extLst>
              <a:ext uri="{FF2B5EF4-FFF2-40B4-BE49-F238E27FC236}">
                <a16:creationId xmlns:a16="http://schemas.microsoft.com/office/drawing/2014/main" xmlns="" id="{43CE5636-1136-F23C-DFE8-4506FED3BDE1}"/>
              </a:ext>
            </a:extLst>
          </p:cNvPr>
          <p:cNvSpPr>
            <a:spLocks noGrp="1"/>
          </p:cNvSpPr>
          <p:nvPr>
            <p:ph idx="1"/>
          </p:nvPr>
        </p:nvSpPr>
        <p:spPr/>
        <p:txBody>
          <a:bodyPr>
            <a:normAutofit/>
          </a:bodyPr>
          <a:lstStyle/>
          <a:p>
            <a:pPr algn="just"/>
            <a:r>
              <a:rPr lang="el-GR" dirty="0"/>
              <a:t>Τα κριτήρια που πρέπει να πληρούνται για να είναι επιτυχημένη π.χ. μία εργασία, πρέπει </a:t>
            </a:r>
            <a:r>
              <a:rPr lang="el-GR" b="1" dirty="0">
                <a:solidFill>
                  <a:srgbClr val="FF0000"/>
                </a:solidFill>
              </a:rPr>
              <a:t>να είναι σαφή και κατανοητά</a:t>
            </a:r>
            <a:r>
              <a:rPr lang="el-GR" dirty="0"/>
              <a:t>, τόσο στους εκπαιδευομένους όσο και σε άλλους εκπαιδευτικούς-βαθμολογητές.</a:t>
            </a:r>
          </a:p>
          <a:p>
            <a:pPr algn="just"/>
            <a:r>
              <a:rPr lang="el-GR" dirty="0"/>
              <a:t>Ο εκπαιδευτικός οφείλει να δίνει παραδείγματα στους εκπαιδευομένους, τα οποία να αντιπροσωπεύουν κάθε σημείο της διαβαθμισμένης κλίμακας.</a:t>
            </a:r>
          </a:p>
          <a:p>
            <a:pPr algn="just"/>
            <a:r>
              <a:rPr lang="el-GR" dirty="0"/>
              <a:t>Οι ρουμπρίκες θα πρέπει να μπορούν να χρησιμοποιηθούν από τους εκπαιδευομένους για να αξιολογήσουν οι ίδιοι την επίδοσή τους (αυτοαξιολόγηση</a:t>
            </a:r>
            <a:r>
              <a:rPr lang="el-GR" dirty="0" smtClean="0"/>
              <a:t>)</a:t>
            </a:r>
            <a:r>
              <a:rPr lang="en-US" dirty="0" smtClean="0"/>
              <a:t>.</a:t>
            </a:r>
            <a:endParaRPr lang="el-GR" dirty="0"/>
          </a:p>
        </p:txBody>
      </p:sp>
    </p:spTree>
    <p:extLst>
      <p:ext uri="{BB962C8B-B14F-4D97-AF65-F5344CB8AC3E}">
        <p14:creationId xmlns:p14="http://schemas.microsoft.com/office/powerpoint/2010/main" xmlns="" val="157562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A869101-136B-42D3-380F-4AE3BEA587F4}"/>
              </a:ext>
            </a:extLst>
          </p:cNvPr>
          <p:cNvSpPr>
            <a:spLocks noGrp="1"/>
          </p:cNvSpPr>
          <p:nvPr>
            <p:ph type="title"/>
          </p:nvPr>
        </p:nvSpPr>
        <p:spPr/>
        <p:txBody>
          <a:bodyPr/>
          <a:lstStyle/>
          <a:p>
            <a:pPr algn="ctr"/>
            <a:r>
              <a:rPr lang="el-GR" b="1" dirty="0"/>
              <a:t>Ολιστικές ρουμπρίκες</a:t>
            </a:r>
          </a:p>
        </p:txBody>
      </p:sp>
      <p:sp>
        <p:nvSpPr>
          <p:cNvPr id="3" name="Θέση περιεχομένου 2">
            <a:extLst>
              <a:ext uri="{FF2B5EF4-FFF2-40B4-BE49-F238E27FC236}">
                <a16:creationId xmlns:a16="http://schemas.microsoft.com/office/drawing/2014/main" xmlns="" id="{2DB4EB49-9BE9-C158-DF0F-3048272AE4FE}"/>
              </a:ext>
            </a:extLst>
          </p:cNvPr>
          <p:cNvSpPr>
            <a:spLocks noGrp="1"/>
          </p:cNvSpPr>
          <p:nvPr>
            <p:ph idx="1"/>
          </p:nvPr>
        </p:nvSpPr>
        <p:spPr/>
        <p:txBody>
          <a:bodyPr anchor="ctr">
            <a:normAutofit lnSpcReduction="10000"/>
          </a:bodyPr>
          <a:lstStyle/>
          <a:p>
            <a:pPr marL="0" indent="0" algn="just">
              <a:buNone/>
            </a:pPr>
            <a:r>
              <a:rPr lang="el-GR" dirty="0"/>
              <a:t>Οι ολιστικές ρουμπρίκες </a:t>
            </a:r>
            <a:r>
              <a:rPr lang="el-GR" dirty="0">
                <a:solidFill>
                  <a:srgbClr val="FF0000"/>
                </a:solidFill>
              </a:rPr>
              <a:t>αξιολογούν τη γενική ποιότητα </a:t>
            </a:r>
            <a:r>
              <a:rPr lang="el-GR" dirty="0"/>
              <a:t>μιας εργασίας, δραστηριότητας ή </a:t>
            </a:r>
            <a:r>
              <a:rPr lang="el-GR" dirty="0" smtClean="0"/>
              <a:t>επίδοσης</a:t>
            </a:r>
            <a:r>
              <a:rPr lang="en-US" dirty="0" smtClean="0"/>
              <a:t>.</a:t>
            </a:r>
          </a:p>
          <a:p>
            <a:pPr marL="0" indent="0" algn="just">
              <a:buNone/>
            </a:pPr>
            <a:r>
              <a:rPr lang="el-GR" dirty="0" smtClean="0"/>
              <a:t>Εμπεριέχουν </a:t>
            </a:r>
            <a:r>
              <a:rPr lang="el-GR" dirty="0"/>
              <a:t>μόνο μια γενική περιγραφή της συνολικής επίδοσης του εκπαιδευομένου και γι’ αυτό το λόγο χρησιμοποιούνται για την </a:t>
            </a:r>
            <a:r>
              <a:rPr lang="el-GR" b="1" dirty="0">
                <a:solidFill>
                  <a:srgbClr val="FF0000"/>
                </a:solidFill>
              </a:rPr>
              <a:t>εξαγωγή μιας αθροιστικής-τελικής (</a:t>
            </a:r>
            <a:r>
              <a:rPr lang="el-GR" b="1" dirty="0" err="1">
                <a:solidFill>
                  <a:srgbClr val="FF0000"/>
                </a:solidFill>
              </a:rPr>
              <a:t>summative</a:t>
            </a:r>
            <a:r>
              <a:rPr lang="el-GR" b="1" dirty="0">
                <a:solidFill>
                  <a:srgbClr val="FF0000"/>
                </a:solidFill>
              </a:rPr>
              <a:t>) αξιολόγησης</a:t>
            </a:r>
            <a:r>
              <a:rPr lang="el-GR" dirty="0"/>
              <a:t>. Συγκριτικό τους πλεονέκτημα αποτελεί το γεγονός ότι δεν απαιτούν από τον εκπαιδευτικό να αφιερώσει πολύ κόπο και χρόνο, τόσο για την ανάπτυξη όσο και για την εφαρμογή τους. </a:t>
            </a:r>
            <a:endParaRPr lang="en-US" dirty="0" smtClean="0"/>
          </a:p>
          <a:p>
            <a:pPr marL="0" indent="0" algn="just">
              <a:buNone/>
            </a:pPr>
            <a:r>
              <a:rPr lang="el-GR" dirty="0" smtClean="0"/>
              <a:t>Ωστόσο</a:t>
            </a:r>
            <a:r>
              <a:rPr lang="el-GR" dirty="0"/>
              <a:t>, βασική τους αδυναμία είναι ότι </a:t>
            </a:r>
            <a:r>
              <a:rPr lang="el-GR" dirty="0">
                <a:highlight>
                  <a:srgbClr val="00FF00"/>
                </a:highlight>
              </a:rPr>
              <a:t>δεν παρέχουν ανατροφοδότηση στους εκπαιδευομένους σχετικά με τα δυνατά και αδύνατα σημεία τους</a:t>
            </a:r>
            <a:r>
              <a:rPr lang="el-GR" dirty="0"/>
              <a:t>.</a:t>
            </a:r>
          </a:p>
        </p:txBody>
      </p:sp>
    </p:spTree>
    <p:extLst>
      <p:ext uri="{BB962C8B-B14F-4D97-AF65-F5344CB8AC3E}">
        <p14:creationId xmlns:p14="http://schemas.microsoft.com/office/powerpoint/2010/main" xmlns="" val="205488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xmlns=""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xmlns=""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19">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Εικόνα 1">
            <a:extLst>
              <a:ext uri="{FF2B5EF4-FFF2-40B4-BE49-F238E27FC236}">
                <a16:creationId xmlns:a16="http://schemas.microsoft.com/office/drawing/2014/main" xmlns="" id="{DE96C110-940B-8EFD-CA1D-C9AAAE15644B}"/>
              </a:ext>
            </a:extLst>
          </p:cNvPr>
          <p:cNvPicPr>
            <a:picLocks noChangeAspect="1"/>
          </p:cNvPicPr>
          <p:nvPr/>
        </p:nvPicPr>
        <p:blipFill rotWithShape="1">
          <a:blip r:embed="rId2" cstate="print"/>
          <a:srcRect r="1" b="15090"/>
          <a:stretch/>
        </p:blipFill>
        <p:spPr>
          <a:xfrm>
            <a:off x="797391" y="804334"/>
            <a:ext cx="10615494" cy="5070210"/>
          </a:xfrm>
          <a:prstGeom prst="rect">
            <a:avLst/>
          </a:prstGeom>
        </p:spPr>
      </p:pic>
    </p:spTree>
    <p:extLst>
      <p:ext uri="{BB962C8B-B14F-4D97-AF65-F5344CB8AC3E}">
        <p14:creationId xmlns:p14="http://schemas.microsoft.com/office/powerpoint/2010/main" xmlns="" val="272719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CBD486B8-F5EC-3015-EDC3-3D51E257179D}"/>
              </a:ext>
            </a:extLst>
          </p:cNvPr>
          <p:cNvPicPr>
            <a:picLocks noChangeAspect="1"/>
          </p:cNvPicPr>
          <p:nvPr/>
        </p:nvPicPr>
        <p:blipFill>
          <a:blip r:embed="rId2" cstate="print"/>
          <a:stretch>
            <a:fillRect/>
          </a:stretch>
        </p:blipFill>
        <p:spPr>
          <a:xfrm>
            <a:off x="3524250" y="7620"/>
            <a:ext cx="5143500" cy="6858000"/>
          </a:xfrm>
          <a:prstGeom prst="rect">
            <a:avLst/>
          </a:prstGeom>
        </p:spPr>
      </p:pic>
    </p:spTree>
    <p:extLst>
      <p:ext uri="{BB962C8B-B14F-4D97-AF65-F5344CB8AC3E}">
        <p14:creationId xmlns:p14="http://schemas.microsoft.com/office/powerpoint/2010/main" xmlns="" val="188404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562532-D18D-464A-FE0A-1AD520A77F2E}"/>
              </a:ext>
            </a:extLst>
          </p:cNvPr>
          <p:cNvSpPr>
            <a:spLocks noGrp="1"/>
          </p:cNvSpPr>
          <p:nvPr>
            <p:ph type="title"/>
          </p:nvPr>
        </p:nvSpPr>
        <p:spPr/>
        <p:txBody>
          <a:bodyPr/>
          <a:lstStyle/>
          <a:p>
            <a:pPr algn="ctr"/>
            <a:r>
              <a:rPr lang="el-GR" b="1" dirty="0"/>
              <a:t>Αναλυτικές ρουμπρίκες</a:t>
            </a:r>
          </a:p>
        </p:txBody>
      </p:sp>
      <p:sp>
        <p:nvSpPr>
          <p:cNvPr id="3" name="Θέση περιεχομένου 2">
            <a:extLst>
              <a:ext uri="{FF2B5EF4-FFF2-40B4-BE49-F238E27FC236}">
                <a16:creationId xmlns:a16="http://schemas.microsoft.com/office/drawing/2014/main" xmlns="" id="{759772C3-DE91-9302-5D12-8637303BABA3}"/>
              </a:ext>
            </a:extLst>
          </p:cNvPr>
          <p:cNvSpPr>
            <a:spLocks noGrp="1"/>
          </p:cNvSpPr>
          <p:nvPr>
            <p:ph idx="1"/>
          </p:nvPr>
        </p:nvSpPr>
        <p:spPr/>
        <p:txBody>
          <a:bodyPr anchor="ctr">
            <a:normAutofit fontScale="92500" lnSpcReduction="10000"/>
          </a:bodyPr>
          <a:lstStyle/>
          <a:p>
            <a:pPr algn="just"/>
            <a:r>
              <a:rPr lang="el-GR" dirty="0"/>
              <a:t>Οι αναλυτικές ρουμπρίκες αποτελούνται</a:t>
            </a:r>
            <a:r>
              <a:rPr lang="el-GR" b="1" dirty="0"/>
              <a:t> από δύο ή και περισσότερα ξεχωριστά κριτήρια επίδοσης</a:t>
            </a:r>
            <a:r>
              <a:rPr lang="el-GR" dirty="0"/>
              <a:t> τα οποία αναλύονται και αξιολογούνται διαφορετικά μεταξύ τους. Οι βαθμολογίες που προκύπτουν από κάθε επίπεδο αθροίζονται για να παραχθεί ο τελικός βαθμός. Αυτό το είδος της ρουμπρίκας εφαρμόζεται κυρίως σε περιπτώσεις διαμορφωτικής (</a:t>
            </a:r>
            <a:r>
              <a:rPr lang="el-GR" dirty="0" err="1"/>
              <a:t>formative</a:t>
            </a:r>
            <a:r>
              <a:rPr lang="el-GR" dirty="0"/>
              <a:t>) αξιολόγησης.</a:t>
            </a:r>
          </a:p>
          <a:p>
            <a:pPr algn="just"/>
            <a:r>
              <a:rPr lang="el-GR" dirty="0"/>
              <a:t>Συγκριτικό τους πλεονέκτημα αποτελεί το γεγονός ότι βοηθούν ουσιαστικά </a:t>
            </a:r>
            <a:r>
              <a:rPr lang="el-GR" b="1" dirty="0">
                <a:solidFill>
                  <a:srgbClr val="FF0000"/>
                </a:solidFill>
              </a:rPr>
              <a:t>τον εκπαιδευτικό και τον εκπαιδευόμενο να προσδιορίσουν-εντοπίσουν, τόσο τα δυνατά σημεία του παραγόμενου έργου όσο και τα σημεία που χρήζουν βελτίωση</a:t>
            </a:r>
            <a:r>
              <a:rPr lang="el-GR" dirty="0"/>
              <a:t>. Ωστόσο, θα πρέπει να επισημάνουμε ότι η ανάπτυξη και η εφαρμογή αναλυτικών ρουμπρικών αξιολόγησης αποτελεί για τον εκπαιδευτικό μία ιδιαίτερα χρονοβόρα και κοπιαστική διαδικασία.</a:t>
            </a:r>
          </a:p>
        </p:txBody>
      </p:sp>
    </p:spTree>
    <p:extLst>
      <p:ext uri="{BB962C8B-B14F-4D97-AF65-F5344CB8AC3E}">
        <p14:creationId xmlns:p14="http://schemas.microsoft.com/office/powerpoint/2010/main" xmlns="" val="22223819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1153</Words>
  <Application>Microsoft Office PowerPoint</Application>
  <PresentationFormat>Προσαρμογή</PresentationFormat>
  <Paragraphs>47</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Οι ρουμπρίκες αξιολόγησης</vt:lpstr>
      <vt:lpstr>Εισαγωγικά</vt:lpstr>
      <vt:lpstr>Τα δομικά στοιχεία</vt:lpstr>
      <vt:lpstr>Διαφάνεια 4</vt:lpstr>
      <vt:lpstr>Θα πρέπει να θυμόμαστε</vt:lpstr>
      <vt:lpstr>Ολιστικές ρουμπρίκες</vt:lpstr>
      <vt:lpstr>Διαφάνεια 7</vt:lpstr>
      <vt:lpstr>Διαφάνεια 8</vt:lpstr>
      <vt:lpstr>Αναλυτικές ρουμπρίκες</vt:lpstr>
      <vt:lpstr>Διαφάνεια 10</vt:lpstr>
      <vt:lpstr>Μία ακόμη κατηγοριοποίηση</vt:lpstr>
      <vt:lpstr>Η παιδαγωγική αξία</vt:lpstr>
      <vt:lpstr>Διαφάνεια 13</vt:lpstr>
      <vt:lpstr>Σχεδιασμός βήμα προς βήμα</vt:lpstr>
      <vt:lpstr>Σχεδιασμός</vt:lpstr>
      <vt:lpstr>Σχεδιασμός</vt:lpstr>
      <vt:lpstr>Διαφάνεια 17</vt:lpstr>
      <vt:lpstr>Διαφάνεια 18</vt:lpstr>
      <vt:lpstr>Διαφάνεια 19</vt:lpstr>
      <vt:lpstr>Διαφάνεια 20</vt:lpstr>
      <vt:lpstr>Δραστηριότητα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ρουμπρίκες αξιολόγησης</dc:title>
  <dc:creator>Δουργκούνας Γεώργιος</dc:creator>
  <cp:lastModifiedBy>spss60@hotmail.com</cp:lastModifiedBy>
  <cp:revision>10</cp:revision>
  <dcterms:created xsi:type="dcterms:W3CDTF">2022-11-09T10:34:28Z</dcterms:created>
  <dcterms:modified xsi:type="dcterms:W3CDTF">2024-10-24T08:36:51Z</dcterms:modified>
</cp:coreProperties>
</file>