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83" r:id="rId3"/>
    <p:sldId id="384" r:id="rId4"/>
    <p:sldId id="385" r:id="rId5"/>
    <p:sldId id="394" r:id="rId6"/>
    <p:sldId id="395" r:id="rId7"/>
    <p:sldId id="387" r:id="rId8"/>
    <p:sldId id="386" r:id="rId9"/>
    <p:sldId id="396" r:id="rId10"/>
    <p:sldId id="388" r:id="rId11"/>
    <p:sldId id="390" r:id="rId12"/>
    <p:sldId id="391" r:id="rId13"/>
    <p:sldId id="392" r:id="rId14"/>
    <p:sldId id="393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71" autoAdjust="0"/>
  </p:normalViewPr>
  <p:slideViewPr>
    <p:cSldViewPr>
      <p:cViewPr varScale="1">
        <p:scale>
          <a:sx n="88" d="100"/>
          <a:sy n="88" d="100"/>
        </p:scale>
        <p:origin x="124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B5E51-C775-4615-AA11-53BDD44C70E5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4EC0D-6167-4C18-A6C0-17BFA0BFF3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5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7231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7585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5749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925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8812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6012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8932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032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128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7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5426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9173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5085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4EC0D-6167-4C18-A6C0-17BFA0BFF3AB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8119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88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588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17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255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280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748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021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54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607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866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144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D3691-1614-428D-A707-4A5108673B3D}" type="datetimeFigureOut">
              <a:rPr lang="el-GR" smtClean="0"/>
              <a:t>18/Δευ/2022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4023D-D84C-4ABB-93DF-090FC5EC88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300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772400" cy="1470025"/>
          </a:xfrm>
        </p:spPr>
        <p:txBody>
          <a:bodyPr>
            <a:normAutofit/>
          </a:bodyPr>
          <a:lstStyle/>
          <a:p>
            <a:r>
              <a:rPr lang="el-GR" b="1" dirty="0" smtClean="0"/>
              <a:t>Εκπαιδευτική </a:t>
            </a:r>
            <a:r>
              <a:rPr lang="el-GR" b="1" dirty="0"/>
              <a:t>Τεχνολογία-Πολυμέσα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Σπύρος Λ. </a:t>
            </a:r>
            <a:r>
              <a:rPr lang="el-GR" dirty="0" err="1" smtClean="0">
                <a:solidFill>
                  <a:schemeClr val="tx2"/>
                </a:solidFill>
              </a:rPr>
              <a:t>Πανέτσος</a:t>
            </a:r>
            <a:endParaRPr lang="el-GR" dirty="0" smtClean="0">
              <a:solidFill>
                <a:schemeClr val="tx2"/>
              </a:solidFill>
            </a:endParaRPr>
          </a:p>
          <a:p>
            <a:r>
              <a:rPr lang="el-GR" dirty="0" smtClean="0">
                <a:solidFill>
                  <a:schemeClr val="tx2"/>
                </a:solidFill>
              </a:rPr>
              <a:t>Καθηγητής ΑΣΠΑΙΤΕ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spanetsos@aspete.gr</a:t>
            </a:r>
            <a:endParaRPr lang="el-GR" dirty="0" smtClean="0">
              <a:solidFill>
                <a:schemeClr val="tx2"/>
              </a:solidFill>
            </a:endParaRPr>
          </a:p>
          <a:p>
            <a:endParaRPr lang="el-GR" dirty="0"/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6382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8" name="Title 10"/>
          <p:cNvSpPr txBox="1">
            <a:spLocks/>
          </p:cNvSpPr>
          <p:nvPr/>
        </p:nvSpPr>
        <p:spPr>
          <a:xfrm>
            <a:off x="0" y="1384274"/>
            <a:ext cx="483143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l-GR" sz="4000" dirty="0" smtClean="0"/>
              <a:t>Εκπαιδευτικά Περιβάλλοντα</a:t>
            </a:r>
            <a:endParaRPr lang="el-GR" sz="4000" dirty="0"/>
          </a:p>
        </p:txBody>
      </p:sp>
      <p:sp>
        <p:nvSpPr>
          <p:cNvPr id="9" name="Content Placeholder 11"/>
          <p:cNvSpPr txBox="1">
            <a:spLocks/>
          </p:cNvSpPr>
          <p:nvPr/>
        </p:nvSpPr>
        <p:spPr>
          <a:xfrm>
            <a:off x="251519" y="2724364"/>
            <a:ext cx="3888433" cy="3593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000" spc="-10" dirty="0" err="1">
                <a:solidFill>
                  <a:srgbClr val="001F5F"/>
                </a:solidFill>
                <a:latin typeface="Carlito"/>
                <a:cs typeface="Carlito"/>
              </a:rPr>
              <a:t>Εποικοδομιστική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 μάθηση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Μάθηση μέσω Προβλημάτων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Εξατομίκευση 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Κίνητρα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Άμεση ανατροφοδότηση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Κοινωνική μάθηση (συνεργασία και επικοινωνία)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Ενεργός μαθητής</a:t>
            </a:r>
          </a:p>
        </p:txBody>
      </p:sp>
      <p:sp>
        <p:nvSpPr>
          <p:cNvPr id="11" name="Title 10"/>
          <p:cNvSpPr txBox="1">
            <a:spLocks/>
          </p:cNvSpPr>
          <p:nvPr/>
        </p:nvSpPr>
        <p:spPr>
          <a:xfrm>
            <a:off x="4831433" y="1452010"/>
            <a:ext cx="3568700" cy="100752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eaLnBrk="1" hangingPunct="1">
              <a:defRPr/>
            </a:pPr>
            <a:r>
              <a:rPr lang="el-GR" sz="4000" dirty="0" smtClean="0">
                <a:solidFill>
                  <a:schemeClr val="tx1"/>
                </a:solidFill>
                <a:effectLst/>
              </a:rPr>
              <a:t>Ηλεκτρονικά </a:t>
            </a:r>
            <a:r>
              <a:rPr lang="el-GR" sz="4000" dirty="0">
                <a:solidFill>
                  <a:schemeClr val="tx1"/>
                </a:solidFill>
                <a:effectLst/>
              </a:rPr>
              <a:t>Παιχνίδια</a:t>
            </a:r>
          </a:p>
        </p:txBody>
      </p:sp>
      <p:sp>
        <p:nvSpPr>
          <p:cNvPr id="12" name="Content Placeholder 12"/>
          <p:cNvSpPr txBox="1">
            <a:spLocks/>
          </p:cNvSpPr>
          <p:nvPr/>
        </p:nvSpPr>
        <p:spPr>
          <a:xfrm>
            <a:off x="3838600" y="2732336"/>
            <a:ext cx="5305400" cy="365055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200" spc="-10" dirty="0">
                <a:solidFill>
                  <a:srgbClr val="001F5F"/>
                </a:solidFill>
                <a:latin typeface="Carlito"/>
                <a:cs typeface="Carlito"/>
              </a:rPr>
              <a:t>Εξερεύνηση, πειραματισμός, δόμηση εμπειρίας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200" spc="-10" dirty="0">
                <a:solidFill>
                  <a:srgbClr val="001F5F"/>
                </a:solidFill>
                <a:latin typeface="Carlito"/>
                <a:cs typeface="Carlito"/>
              </a:rPr>
              <a:t>Οι παίκτες επιλύουν προβλήματα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200" spc="-10" dirty="0">
                <a:solidFill>
                  <a:srgbClr val="001F5F"/>
                </a:solidFill>
                <a:latin typeface="Carlito"/>
                <a:cs typeface="Carlito"/>
              </a:rPr>
              <a:t>Προσαρμογή σε επίπεδο παίκτη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200" spc="-10" dirty="0">
                <a:solidFill>
                  <a:srgbClr val="001F5F"/>
                </a:solidFill>
                <a:latin typeface="Carlito"/>
                <a:cs typeface="Carlito"/>
              </a:rPr>
              <a:t>Εγγενή Κίνητρα, διασκέδαση, ψυχαγωγία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200" spc="-10" dirty="0">
                <a:solidFill>
                  <a:srgbClr val="001F5F"/>
                </a:solidFill>
                <a:latin typeface="Carlito"/>
                <a:cs typeface="Carlito"/>
              </a:rPr>
              <a:t>Άμεσα εμφανή τα αποτελέσματα των ενεργειών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200" spc="-10" dirty="0">
                <a:solidFill>
                  <a:srgbClr val="001F5F"/>
                </a:solidFill>
                <a:latin typeface="Carlito"/>
                <a:cs typeface="Carlito"/>
              </a:rPr>
              <a:t>Απαραίτητη η συνεργασία και επικοινωνία, κοινότητες εντός και εκτός παιχνιδιού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l-GR" sz="2200" spc="-10" dirty="0" err="1">
                <a:solidFill>
                  <a:srgbClr val="001F5F"/>
                </a:solidFill>
                <a:latin typeface="Carlito"/>
                <a:cs typeface="Carlito"/>
              </a:rPr>
              <a:t>Διαδραστικά</a:t>
            </a:r>
            <a:r>
              <a:rPr lang="el-GR" sz="2200" spc="-10" dirty="0">
                <a:solidFill>
                  <a:srgbClr val="001F5F"/>
                </a:solidFill>
                <a:latin typeface="Carlito"/>
                <a:cs typeface="Carlito"/>
              </a:rPr>
              <a:t>, ενεργός συμμετοχή παικτών</a:t>
            </a:r>
          </a:p>
          <a:p>
            <a:pPr>
              <a:defRPr/>
            </a:pPr>
            <a:endParaRPr lang="el-GR" sz="1800" dirty="0" smtClean="0"/>
          </a:p>
          <a:p>
            <a:pPr>
              <a:defRPr/>
            </a:pPr>
            <a:endParaRPr lang="el-GR" sz="1800" dirty="0" smtClean="0"/>
          </a:p>
          <a:p>
            <a:pPr>
              <a:defRPr/>
            </a:pPr>
            <a:endParaRPr lang="el-GR" sz="1800" dirty="0" smtClean="0"/>
          </a:p>
          <a:p>
            <a:pPr>
              <a:defRPr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3951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8" name="Title 10"/>
          <p:cNvSpPr txBox="1">
            <a:spLocks/>
          </p:cNvSpPr>
          <p:nvPr/>
        </p:nvSpPr>
        <p:spPr>
          <a:xfrm>
            <a:off x="0" y="1384274"/>
            <a:ext cx="483143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sz="2800" b="1" spc="-10" dirty="0">
                <a:solidFill>
                  <a:srgbClr val="001F5F"/>
                </a:solidFill>
                <a:latin typeface="Carlito"/>
                <a:cs typeface="Carlito"/>
              </a:rPr>
              <a:t>Νέα Γενιά Μαθητών;</a:t>
            </a:r>
          </a:p>
        </p:txBody>
      </p:sp>
      <p:sp>
        <p:nvSpPr>
          <p:cNvPr id="9" name="Content Placeholder 11"/>
          <p:cNvSpPr txBox="1">
            <a:spLocks/>
          </p:cNvSpPr>
          <p:nvPr/>
        </p:nvSpPr>
        <p:spPr>
          <a:xfrm>
            <a:off x="843498" y="2325990"/>
            <a:ext cx="7560839" cy="41993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Υψηλή 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Ταχύτητα</a:t>
            </a:r>
            <a:r>
              <a:rPr lang="en-US" sz="2400" spc="-1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Παράλληλη επεξεργασία</a:t>
            </a:r>
            <a:r>
              <a:rPr lang="en-US" sz="2400" spc="-1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Μη γραμμική προσπέλαση του υλικού</a:t>
            </a:r>
            <a:r>
              <a:rPr lang="en-US" sz="2400" spc="-1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Έμφαση στα γραφικά</a:t>
            </a:r>
            <a:r>
              <a:rPr lang="en-US" sz="2400" spc="-1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Διασυνδεδεμένοι (αντί του «μόνοι»)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Ενεργητικότητα (αντί της παθητικότητας)</a:t>
            </a:r>
            <a:r>
              <a:rPr lang="en-US" sz="2400" spc="-1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Παιχνίδι (αντί της εργασίας)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Άμεση ανταμοιβή (αντί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της 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αναμονής)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Φαντασία (αντί της πραγματικότητας)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Η τεχνολογία ως φίλος (και όχι εχθρός)</a:t>
            </a:r>
            <a:r>
              <a:rPr lang="en-US" sz="2400" spc="-1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9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9" name="Content Placeholder 11"/>
          <p:cNvSpPr txBox="1">
            <a:spLocks/>
          </p:cNvSpPr>
          <p:nvPr/>
        </p:nvSpPr>
        <p:spPr>
          <a:xfrm>
            <a:off x="323528" y="2044284"/>
            <a:ext cx="8508139" cy="4697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lnSpc>
                <a:spcPct val="90000"/>
              </a:lnSpc>
            </a:pPr>
            <a:r>
              <a:rPr lang="el-GR" sz="2400" spc="-10" dirty="0">
                <a:solidFill>
                  <a:srgbClr val="FF0000"/>
                </a:solidFill>
                <a:latin typeface="Carlito"/>
                <a:cs typeface="Carlito"/>
              </a:rPr>
              <a:t>Ψυχαγωγία, εισαγωγή στην κουλτούρα της πληροφορικής</a:t>
            </a:r>
          </a:p>
          <a:p>
            <a:pPr lvl="1" algn="l">
              <a:lnSpc>
                <a:spcPct val="90000"/>
              </a:lnSpc>
            </a:pPr>
            <a:r>
              <a:rPr lang="el-GR" sz="2400" spc="-10" dirty="0">
                <a:solidFill>
                  <a:srgbClr val="FF0000"/>
                </a:solidFill>
                <a:latin typeface="Carlito"/>
                <a:cs typeface="Carlito"/>
              </a:rPr>
              <a:t>Ταξινόμηση ηλεκτρονικών </a:t>
            </a: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παιγνιδιών: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προσομοίωσης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δράσης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περιπέτειας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στρατηγικής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ρόλων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εκπαιδευτικά </a:t>
            </a:r>
            <a:endParaRPr lang="el-GR" sz="2400" spc="-10" dirty="0" smtClean="0">
              <a:solidFill>
                <a:srgbClr val="001F5F"/>
              </a:solidFill>
              <a:latin typeface="Carlito"/>
              <a:cs typeface="Carlito"/>
            </a:endParaRPr>
          </a:p>
          <a:p>
            <a:pPr lvl="1" algn="l">
              <a:lnSpc>
                <a:spcPct val="90000"/>
              </a:lnSpc>
            </a:pP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H </a:t>
            </a:r>
            <a:r>
              <a:rPr lang="el-GR" sz="2400" spc="-10" dirty="0">
                <a:solidFill>
                  <a:srgbClr val="FF0000"/>
                </a:solidFill>
                <a:latin typeface="Carlito"/>
                <a:cs typeface="Carlito"/>
              </a:rPr>
              <a:t>ψυχολογία των ηλεκτρονικών </a:t>
            </a: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παιγνιδιών: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Δράση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ταύτιση, </a:t>
            </a:r>
            <a:r>
              <a:rPr lang="el-GR" sz="2400" spc="-10" dirty="0" err="1">
                <a:solidFill>
                  <a:srgbClr val="001F5F"/>
                </a:solidFill>
                <a:latin typeface="Carlito"/>
                <a:cs typeface="Carlito"/>
              </a:rPr>
              <a:t>εμβύθιση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μοντέλο για την κατανόηση της πραγματικότητας, πολιτισμικές προεκτάσεις</a:t>
            </a:r>
          </a:p>
          <a:p>
            <a:pPr lvl="1" algn="l">
              <a:lnSpc>
                <a:spcPct val="90000"/>
              </a:lnSpc>
            </a:pPr>
            <a:r>
              <a:rPr lang="el-GR" sz="2400" spc="-10" dirty="0">
                <a:solidFill>
                  <a:srgbClr val="FF0000"/>
                </a:solidFill>
                <a:latin typeface="Carlito"/>
                <a:cs typeface="Carlito"/>
              </a:rPr>
              <a:t>Η εκπαιδευτική χρήση των ηλεκτρονικών </a:t>
            </a: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παιγνιδιών: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Δεξιότητες 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πληροφορικής, </a:t>
            </a:r>
            <a:r>
              <a:rPr lang="el-GR" sz="2400" spc="-10" dirty="0" err="1">
                <a:solidFill>
                  <a:srgbClr val="001F5F"/>
                </a:solidFill>
                <a:latin typeface="Carlito"/>
                <a:cs typeface="Carlito"/>
              </a:rPr>
              <a:t>αισθησιοκινητικές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 και αντανακλαστικές δεξιότητες, ανάλυση - σύνθεση μέσα σε πολύπλοκο σύστημα, χειρισμός μεταβλητών, ανάπτυξη στρατηγικών, αλληλεπιδραστικοί μικρόκοσμοι, κοινωνικοποίηση, χρησιμοποίηση δυναμικού τους στην εκπαίδευση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08496" y="1502925"/>
            <a:ext cx="84308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800" b="1" spc="-10" dirty="0">
                <a:solidFill>
                  <a:srgbClr val="001F5F"/>
                </a:solidFill>
                <a:latin typeface="Carlito"/>
                <a:cs typeface="Carlito"/>
              </a:rPr>
              <a:t>Ηλεκτρονικό παιγνίδι και Εκπαίδευση </a:t>
            </a:r>
          </a:p>
        </p:txBody>
      </p:sp>
    </p:spTree>
    <p:extLst>
      <p:ext uri="{BB962C8B-B14F-4D97-AF65-F5344CB8AC3E}">
        <p14:creationId xmlns:p14="http://schemas.microsoft.com/office/powerpoint/2010/main" val="419648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8" name="Title 10"/>
          <p:cNvSpPr txBox="1">
            <a:spLocks/>
          </p:cNvSpPr>
          <p:nvPr/>
        </p:nvSpPr>
        <p:spPr>
          <a:xfrm>
            <a:off x="1979712" y="1384274"/>
            <a:ext cx="5616624" cy="6994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l-GR" sz="2800" b="1" spc="-10" dirty="0">
                <a:solidFill>
                  <a:srgbClr val="001F5F"/>
                </a:solidFill>
                <a:latin typeface="Carlito"/>
                <a:ea typeface="+mn-ea"/>
                <a:cs typeface="Carlito"/>
              </a:rPr>
              <a:t>Οι εκπαιδευτικοί θα πρέπει:</a:t>
            </a:r>
          </a:p>
        </p:txBody>
      </p:sp>
      <p:sp>
        <p:nvSpPr>
          <p:cNvPr id="9" name="Content Placeholder 11"/>
          <p:cNvSpPr txBox="1">
            <a:spLocks/>
          </p:cNvSpPr>
          <p:nvPr/>
        </p:nvSpPr>
        <p:spPr>
          <a:xfrm>
            <a:off x="179512" y="1967954"/>
            <a:ext cx="7992888" cy="4701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Να γνωρίζουν </a:t>
            </a: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ποια 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παιχνίδια είναι κατάλληλα για το θέμα που θα διδάξουν 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Να έχουν παίξει και να </a:t>
            </a: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γνωρίζουν 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καλά το παιχνίδι που θα χρησιμοποιήσουν.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Να έχουν ξεκάθαρους </a:t>
            </a: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μαθησιακούς στόχους 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οι οποίοι θα πρέπει να επιτευχθούν με το παιχνίδι. 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Να γνωρίζουν τα </a:t>
            </a: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στοιχεία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 που συνιστούν ένα καλό παιχνίδι.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Να ελέγξουν δεξιότητες και γνώσεις που αποκτήθηκαν στο παιχνίδι/συζήτηση με μαθητές. Είναι σωστές; Μπορούν να </a:t>
            </a: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μεταφερθούν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 σε άλλα πεδία; 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Να γνωρίζουν ποια </a:t>
            </a: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πρότερη γνώση 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πρέπει να υπάρχει προκειμένου να γίνει κατανοητό ένα νέο θέμα που θα διδαχθεί</a:t>
            </a:r>
          </a:p>
          <a:p>
            <a:pPr marL="800100" lvl="1" indent="-3429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Ποιος ο </a:t>
            </a: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ρόλος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 του δασκάλου; Ποια είναι η σχέση δασκάλου – μαθητή στο σχολείο; Στο παιχνίδι; </a:t>
            </a:r>
          </a:p>
        </p:txBody>
      </p:sp>
    </p:spTree>
    <p:extLst>
      <p:ext uri="{BB962C8B-B14F-4D97-AF65-F5344CB8AC3E}">
        <p14:creationId xmlns:p14="http://schemas.microsoft.com/office/powerpoint/2010/main" val="4797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8" name="Title 10"/>
          <p:cNvSpPr txBox="1">
            <a:spLocks/>
          </p:cNvSpPr>
          <p:nvPr/>
        </p:nvSpPr>
        <p:spPr>
          <a:xfrm>
            <a:off x="2051720" y="1135052"/>
            <a:ext cx="5616624" cy="6994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l-GR" sz="2800" b="1" spc="-10" dirty="0" smtClean="0">
                <a:solidFill>
                  <a:srgbClr val="001F5F"/>
                </a:solidFill>
                <a:latin typeface="Carlito"/>
                <a:ea typeface="+mn-ea"/>
                <a:cs typeface="Carlito"/>
              </a:rPr>
              <a:t>Αξιολόγηση Παιχνιδιών</a:t>
            </a:r>
            <a:endParaRPr lang="el-GR" sz="2800" b="1" spc="-10" dirty="0">
              <a:solidFill>
                <a:srgbClr val="001F5F"/>
              </a:solidFill>
              <a:latin typeface="Carlito"/>
              <a:ea typeface="+mn-ea"/>
              <a:cs typeface="Carlito"/>
            </a:endParaRPr>
          </a:p>
        </p:txBody>
      </p:sp>
      <p:sp>
        <p:nvSpPr>
          <p:cNvPr id="9" name="Content Placeholder 11"/>
          <p:cNvSpPr txBox="1">
            <a:spLocks/>
          </p:cNvSpPr>
          <p:nvPr/>
        </p:nvSpPr>
        <p:spPr>
          <a:xfrm>
            <a:off x="323528" y="1648876"/>
            <a:ext cx="8569371" cy="50924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Κατάλληλο για την ομάδα </a:t>
            </a:r>
            <a:r>
              <a:rPr lang="el-GR" sz="1800" spc="-10" dirty="0" smtClean="0">
                <a:solidFill>
                  <a:srgbClr val="001F5F"/>
                </a:solidFill>
                <a:latin typeface="Carlito"/>
                <a:cs typeface="Carlito"/>
              </a:rPr>
              <a:t>στόχου. 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Ο τρόπος παιχνιδιού, τα γραφικά, ο ήχος, το περιεχόμενο, είναι κατάλληλα;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Η ποιότητα του </a:t>
            </a:r>
            <a:r>
              <a:rPr lang="el-GR" sz="1800" spc="-10" dirty="0" smtClean="0">
                <a:solidFill>
                  <a:srgbClr val="001F5F"/>
                </a:solidFill>
                <a:latin typeface="Carlito"/>
                <a:cs typeface="Carlito"/>
              </a:rPr>
              <a:t>ήχου. 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Ο ήχος είναι καθαρός και συνεπής;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Η ποιότητα των </a:t>
            </a:r>
            <a:r>
              <a:rPr lang="el-GR" sz="1800" spc="-10" dirty="0" smtClean="0">
                <a:solidFill>
                  <a:srgbClr val="001F5F"/>
                </a:solidFill>
                <a:latin typeface="Carlito"/>
                <a:cs typeface="Carlito"/>
              </a:rPr>
              <a:t>γραφικών. 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Ταιριάζουν με το ύφος και την ατμόσφαιρα του παιχνιδιού;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Κρατάει το </a:t>
            </a:r>
            <a:r>
              <a:rPr lang="el-GR" sz="1800" spc="-10" dirty="0" smtClean="0">
                <a:solidFill>
                  <a:srgbClr val="001F5F"/>
                </a:solidFill>
                <a:latin typeface="Carlito"/>
                <a:cs typeface="Carlito"/>
              </a:rPr>
              <a:t>ενδιαφέρον. 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Αρέσει στον παίκτη; Θέλει να συνεχίσει να παίζει;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l-GR" sz="1800" spc="-10" dirty="0" smtClean="0">
                <a:solidFill>
                  <a:srgbClr val="001F5F"/>
                </a:solidFill>
                <a:latin typeface="Carlito"/>
                <a:cs typeface="Carlito"/>
              </a:rPr>
              <a:t>Πολυπλοκότητα. 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Είναι εύκολο να κατανοηθούν οι κανόνες; Μπορεί ο παίκτης να δοκιμάσει διαφορετικές λύσεις σε ένα πρόβλημα;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l-GR" sz="1800" spc="-10" dirty="0" smtClean="0">
                <a:solidFill>
                  <a:srgbClr val="001F5F"/>
                </a:solidFill>
                <a:latin typeface="Carlito"/>
                <a:cs typeface="Carlito"/>
              </a:rPr>
              <a:t>Ευχρηστία.. 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Η επιφάνεια διεπαφής είναι εύκολα κατανοητή; Είναι εύκολο να γίνει κατανοητό ο τρόπος χειρισμού του παιχνιδιού; Πρέπει να δαπανήσει πολύ χρόνο ο παίκτης για να μάθει πώς να χειρίζεται το παιχνίδι, πριν αρχίσει να παίζει κανονικά;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Μαθησιακοί </a:t>
            </a:r>
            <a:r>
              <a:rPr lang="el-GR" sz="1800" spc="-10" dirty="0" smtClean="0">
                <a:solidFill>
                  <a:srgbClr val="001F5F"/>
                </a:solidFill>
                <a:latin typeface="Carlito"/>
                <a:cs typeface="Carlito"/>
              </a:rPr>
              <a:t>στόχοι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.</a:t>
            </a:r>
            <a:r>
              <a:rPr lang="el-GR" sz="1800" spc="-10" dirty="0" smtClean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Μπορώ μέσω του παιχνιδιού να πετύχω τους μαθησιακούς στόχους μου;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l-GR" sz="1800" spc="-10">
                <a:solidFill>
                  <a:srgbClr val="001F5F"/>
                </a:solidFill>
                <a:latin typeface="Carlito"/>
                <a:cs typeface="Carlito"/>
              </a:rPr>
              <a:t>Χρόνος </a:t>
            </a:r>
            <a:r>
              <a:rPr lang="el-GR" sz="1800" spc="-10" smtClean="0">
                <a:solidFill>
                  <a:srgbClr val="001F5F"/>
                </a:solidFill>
                <a:latin typeface="Carlito"/>
                <a:cs typeface="Carlito"/>
              </a:rPr>
              <a:t>παιχνιδιού.  </a:t>
            </a:r>
            <a:r>
              <a:rPr lang="el-GR" sz="1800" spc="-10" dirty="0">
                <a:solidFill>
                  <a:srgbClr val="001F5F"/>
                </a:solidFill>
                <a:latin typeface="Carlito"/>
                <a:cs typeface="Carlito"/>
              </a:rPr>
              <a:t>Πόσος χρόνος απαιτείται για να ολοκληρωθεί το παιχνίδι; Μπορεί να κατανεμηθεί σε μικρότερες δραστηριότητες κατάλληλες για τη διδακτική ώρα; </a:t>
            </a:r>
          </a:p>
        </p:txBody>
      </p:sp>
    </p:spTree>
    <p:extLst>
      <p:ext uri="{BB962C8B-B14F-4D97-AF65-F5344CB8AC3E}">
        <p14:creationId xmlns:p14="http://schemas.microsoft.com/office/powerpoint/2010/main" val="428117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08340"/>
            <a:ext cx="6300192" cy="1364803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Παιχνίδι</a:t>
            </a:r>
            <a:r>
              <a:rPr lang="en-US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ΕΠ)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/>
            </a:r>
            <a:b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endParaRPr lang="el-GR" altLang="el-GR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395536" y="1628800"/>
            <a:ext cx="86764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l-GR" altLang="el-GR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Αξιοποίηση </a:t>
            </a:r>
            <a:r>
              <a:rPr lang="el-GR" altLang="el-GR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της αναφοράς </a:t>
            </a:r>
          </a:p>
          <a:p>
            <a:pPr>
              <a:spcBef>
                <a:spcPct val="0"/>
              </a:spcBef>
              <a:buFontTx/>
              <a:buNone/>
            </a:pPr>
            <a:endParaRPr lang="el-GR" altLang="el-GR" sz="28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Αγγελίδου Μαρίνα-Μεταπτυχιακή Εργασία </a:t>
            </a:r>
            <a:endParaRPr lang="el-GR" altLang="el-GR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8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Η χρήση των εκπαιδευτικών παιχνιδιών στη διδασκαλία, τη μάθηση και την κατάρτιση, η άποψη των εκπαιδευτικών</a:t>
            </a:r>
            <a:endParaRPr lang="el-GR" altLang="el-GR" sz="28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l-GR" altLang="el-GR" sz="280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28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dspace.lib.uom.gr/</a:t>
            </a:r>
            <a:r>
              <a:rPr lang="en-US" altLang="el-GR" sz="280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bitstream</a:t>
            </a:r>
            <a:r>
              <a:rPr lang="en-US" altLang="el-GR" sz="28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/2159/14247/1/fulltext.pdf </a:t>
            </a:r>
            <a:endParaRPr lang="el-GR" altLang="el-GR" sz="2800" dirty="0" smtClean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		Εξεταστέα ύλη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Το </a:t>
            </a:r>
            <a:r>
              <a:rPr lang="el-GR" altLang="el-GR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κεφάλαιο </a:t>
            </a:r>
            <a:r>
              <a:rPr lang="el-GR" alt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  </a:t>
            </a:r>
            <a:endParaRPr lang="el-GR" altLang="el-GR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0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755576" y="1996712"/>
            <a:ext cx="68407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Παιχνίδι είναι μια δραστηριότητα που θα πρέπει να εμπεριέχει τα χαρακτηριστικά: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Να είναι ελεύθερη επιλογή των παικτών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Να κατευθύνεται από εσωτερικά κίνητρα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Να παρέχει ευχαρίστηση και ικανοποίηση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Να εμπλέκει ενεργά τους παίκτες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Να είναι </a:t>
            </a:r>
            <a:r>
              <a:rPr lang="el-GR" sz="2400" spc="-10" dirty="0" err="1" smtClean="0">
                <a:solidFill>
                  <a:srgbClr val="001F5F"/>
                </a:solidFill>
                <a:latin typeface="Carlito"/>
                <a:cs typeface="Carlito"/>
              </a:rPr>
              <a:t>αυτοκατευθυνόμενο</a:t>
            </a:r>
            <a:endParaRPr lang="el-GR" sz="2400" spc="-10" dirty="0" smtClean="0">
              <a:solidFill>
                <a:srgbClr val="001F5F"/>
              </a:solidFill>
              <a:latin typeface="Carlito"/>
              <a:cs typeface="Carlito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Να έχει νόημα για τον παίκτη</a:t>
            </a:r>
            <a:r>
              <a:rPr lang="en-US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 (</a:t>
            </a:r>
            <a:r>
              <a:rPr lang="en-US" sz="2400" spc="-10" dirty="0" err="1" smtClean="0">
                <a:solidFill>
                  <a:srgbClr val="001F5F"/>
                </a:solidFill>
                <a:latin typeface="Carlito"/>
                <a:cs typeface="Carlito"/>
              </a:rPr>
              <a:t>Maeckley</a:t>
            </a:r>
            <a:r>
              <a:rPr lang="en-US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, 2002)</a:t>
            </a:r>
            <a:endParaRPr lang="el-GR" sz="2400" spc="-10" dirty="0" smtClean="0">
              <a:solidFill>
                <a:srgbClr val="001F5F"/>
              </a:solidFill>
              <a:latin typeface="Carlito"/>
              <a:cs typeface="Carlito"/>
            </a:endParaRPr>
          </a:p>
          <a:p>
            <a:pPr marL="457200" indent="-457200">
              <a:buFont typeface="+mj-lt"/>
              <a:buAutoNum type="arabicPeriod"/>
            </a:pP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64729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323644" y="1996712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Το Παιχνίδι έχει τα στοιχεία: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Μια άτυπη δράση ή δραστηριότητα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Κάτι που συμβαίνει εντός συγκεκριμένων χρονικών και χωρικών ορίων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Η ανάπτυξη που ακολουθεί ελεύθερα επιλεγμένους αλλά δεσμευτικούς στη συνέχεια κανόνες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Ο στόχος είναι η ίδια η δραστηριότητα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Η δραστηριότητα συνοδεύεται από ένα αίσθημα έντασης ή διασκέδασης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Είναι συνειδητό ότι η συγκεκριμένη δραστηριότητα διαφέρει από την πραγματική ζωή</a:t>
            </a:r>
            <a:r>
              <a:rPr lang="en-US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 (Huizinga 1995)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94970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827584" y="2140114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Χαρακτηριστικά που προσδιορίζουν τα παιχνίδια:</a:t>
            </a:r>
            <a:endParaRPr lang="en-US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FF0000"/>
                </a:solidFill>
                <a:latin typeface="Carlito"/>
                <a:cs typeface="Carlito"/>
              </a:rPr>
              <a:t>Κανόνες</a:t>
            </a:r>
            <a:endParaRPr lang="en-US" sz="2400" spc="-10" dirty="0">
              <a:solidFill>
                <a:srgbClr val="FF0000"/>
              </a:solidFill>
              <a:latin typeface="Carlito"/>
              <a:cs typeface="Carlito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400" spc="-10" dirty="0">
                <a:solidFill>
                  <a:srgbClr val="FF0000"/>
                </a:solidFill>
                <a:latin typeface="Carlito"/>
                <a:cs typeface="Carlito"/>
              </a:rPr>
              <a:t>Στόχοι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Αποτελέσματα </a:t>
            </a:r>
            <a:r>
              <a:rPr lang="el-GR" sz="2400" spc="-10" dirty="0">
                <a:solidFill>
                  <a:srgbClr val="FF0000"/>
                </a:solidFill>
                <a:latin typeface="Carlito"/>
                <a:cs typeface="Carlito"/>
              </a:rPr>
              <a:t>και </a:t>
            </a: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ανατροφοδότηση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Σύγκρουση, διαγωνισμός, πρόκληση, αντιπαλότητα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400" spc="-10" dirty="0" err="1" smtClean="0">
                <a:solidFill>
                  <a:srgbClr val="FF0000"/>
                </a:solidFill>
                <a:latin typeface="Carlito"/>
                <a:cs typeface="Carlito"/>
              </a:rPr>
              <a:t>Διάδραση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endParaRPr lang="en-US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Περιγραφή </a:t>
            </a:r>
            <a:r>
              <a:rPr lang="el-GR" sz="2400" spc="-10" dirty="0">
                <a:solidFill>
                  <a:srgbClr val="FF0000"/>
                </a:solidFill>
                <a:latin typeface="Carlito"/>
                <a:cs typeface="Carlito"/>
              </a:rPr>
              <a:t>ή </a:t>
            </a:r>
            <a:r>
              <a:rPr lang="el-GR" sz="2400" spc="-10" dirty="0" smtClean="0">
                <a:solidFill>
                  <a:srgbClr val="FF0000"/>
                </a:solidFill>
                <a:latin typeface="Carlito"/>
                <a:cs typeface="Carlito"/>
              </a:rPr>
              <a:t>ιστορία</a:t>
            </a: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539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683568" y="1700808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Κατηγορίες Παιχνιδιών: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Περιπέτειας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Δράσης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Στρατηγικής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Άθλησης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Προσομοίωσης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Ρόλων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Επιτραπέζια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Μαχών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Λογικής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Επιχειρηματικά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Λέξεων</a:t>
            </a: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6451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539552" y="1990937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Το Ηλεκτρονικό Παιχνίδι:</a:t>
            </a:r>
          </a:p>
          <a:p>
            <a:endParaRPr lang="el-GR" sz="2400" spc="-10" dirty="0" smtClean="0">
              <a:solidFill>
                <a:srgbClr val="001F5F"/>
              </a:solidFill>
              <a:latin typeface="Carlito"/>
              <a:cs typeface="Carlit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Είναι παραδοσιακό παιχνίδι 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όπου ο υπολογιστής αποτελεί ένα διαφορετικό μέσο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παιχνιδιού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παρέχει 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ευκαιρίες για  ψυχαγωγία, πειραματισμό, εξερεύνηση, εξάσκηση δεξιοτήτων, ανάπτυξη στρατηγικών, εξέλιξη</a:t>
            </a:r>
          </a:p>
          <a:p>
            <a:pPr marL="457200" indent="-457200">
              <a:buFont typeface="+mj-lt"/>
              <a:buAutoNum type="arabicPeriod"/>
            </a:pP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2556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611560" y="1628800"/>
            <a:ext cx="806489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Το Ηλεκτρονικό Παιχνίδι παίζεται 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σε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ΗΥ, 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σε συσκευές όπως </a:t>
            </a:r>
            <a:r>
              <a:rPr lang="en-US" sz="2400" spc="-10" dirty="0">
                <a:solidFill>
                  <a:srgbClr val="001F5F"/>
                </a:solidFill>
                <a:latin typeface="Carlito"/>
                <a:cs typeface="Carlito"/>
              </a:rPr>
              <a:t>Xbox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</a:t>
            </a:r>
            <a:r>
              <a:rPr lang="en-US" sz="2400" spc="-10" dirty="0" err="1">
                <a:solidFill>
                  <a:srgbClr val="001F5F"/>
                </a:solidFill>
                <a:latin typeface="Carlito"/>
                <a:cs typeface="Carlito"/>
              </a:rPr>
              <a:t>Playstation</a:t>
            </a:r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, </a:t>
            </a:r>
            <a:r>
              <a:rPr lang="el-GR" sz="2400" spc="-10" dirty="0" smtClean="0">
                <a:solidFill>
                  <a:srgbClr val="001F5F"/>
                </a:solidFill>
                <a:latin typeface="Carlito"/>
                <a:cs typeface="Carlito"/>
              </a:rPr>
              <a:t>κινητά τηλέφωνα</a:t>
            </a:r>
            <a:endParaRPr lang="en-US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r>
              <a:rPr lang="el-GR" sz="2400" spc="-10" dirty="0">
                <a:solidFill>
                  <a:srgbClr val="001F5F"/>
                </a:solidFill>
                <a:latin typeface="Carlito"/>
                <a:cs typeface="Carlito"/>
              </a:rPr>
              <a:t>Δύσκολος ο σαφής καθορισμός. Γενικά χαρακτηριστικά:</a:t>
            </a:r>
            <a:endParaRPr lang="en-US" sz="24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Κανόνες</a:t>
            </a:r>
            <a:endParaRPr lang="en-US" sz="2000" spc="-10" dirty="0">
              <a:solidFill>
                <a:srgbClr val="FF0000"/>
              </a:solidFill>
              <a:latin typeface="Carlito"/>
              <a:cs typeface="Carlito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Στόχοι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Έκβαση και ανάδραση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: υπάρχει μια εξελικτική πορεία στο παιχνίδι και ένα τελικό αποτέλεσμα. Η εξέλιξη αυτή είναι ορατή στον παίκτη. </a:t>
            </a:r>
            <a:endParaRPr lang="en-US" sz="20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000" spc="-10" dirty="0" err="1">
                <a:solidFill>
                  <a:srgbClr val="FF0000"/>
                </a:solidFill>
                <a:latin typeface="Carlito"/>
                <a:cs typeface="Carlito"/>
              </a:rPr>
              <a:t>Διάδραση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: ο παίκτης </a:t>
            </a:r>
            <a:r>
              <a:rPr lang="el-GR" sz="2000" spc="-10" dirty="0" err="1">
                <a:solidFill>
                  <a:srgbClr val="001F5F"/>
                </a:solidFill>
                <a:latin typeface="Carlito"/>
                <a:cs typeface="Carlito"/>
              </a:rPr>
              <a:t>αλληλεπιδρά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 με το περιβάλλον ή και με άλλους παίκτες </a:t>
            </a:r>
            <a:endParaRPr lang="en-US" sz="20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000" spc="-10" dirty="0" smtClean="0">
                <a:solidFill>
                  <a:srgbClr val="FF0000"/>
                </a:solidFill>
                <a:latin typeface="Carlito"/>
                <a:cs typeface="Carlito"/>
              </a:rPr>
              <a:t>Σύγκρουση</a:t>
            </a:r>
            <a:r>
              <a:rPr lang="en-US" sz="2000" spc="-10" dirty="0">
                <a:solidFill>
                  <a:srgbClr val="001F5F"/>
                </a:solidFill>
                <a:latin typeface="Carlito"/>
                <a:cs typeface="Carlito"/>
              </a:rPr>
              <a:t>:</a:t>
            </a:r>
            <a:r>
              <a:rPr lang="el-GR" sz="2000" spc="-10" dirty="0" smtClean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ανταγωνισμός, προκλήσεις, αντιπαράθεση μεταξύ παίκτη και παιχνιδιού ή μεταξύ πολλών παικτών (όταν το παιχνίδι παίζεται από πολλούς χρήστες ταυτόχρονα) </a:t>
            </a:r>
            <a:endParaRPr lang="en-US" sz="2000" spc="-10" dirty="0">
              <a:solidFill>
                <a:srgbClr val="001F5F"/>
              </a:solidFill>
              <a:latin typeface="Carlito"/>
              <a:cs typeface="Carlito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l-GR" sz="2000" spc="-10" dirty="0">
                <a:solidFill>
                  <a:srgbClr val="FF0000"/>
                </a:solidFill>
                <a:latin typeface="Carlito"/>
                <a:cs typeface="Carlito"/>
              </a:rPr>
              <a:t>Αναπαράσταση ή σενάριο</a:t>
            </a:r>
            <a:r>
              <a:rPr lang="el-GR" sz="2000" spc="-10" dirty="0">
                <a:solidFill>
                  <a:srgbClr val="001F5F"/>
                </a:solidFill>
                <a:latin typeface="Carlito"/>
                <a:cs typeface="Carlito"/>
              </a:rPr>
              <a:t>: διαθέτει μια ιστορία, ένα σενάριο που καθορίζει τη δράση  (όχι απαραίτητα. π.χ. </a:t>
            </a:r>
            <a:r>
              <a:rPr lang="en-US" sz="2000" spc="-10" dirty="0">
                <a:solidFill>
                  <a:srgbClr val="001F5F"/>
                </a:solidFill>
                <a:latin typeface="Carlito"/>
                <a:cs typeface="Carlito"/>
              </a:rPr>
              <a:t>Tetris</a:t>
            </a:r>
            <a:r>
              <a:rPr lang="en-US" sz="2000" spc="-10" dirty="0" smtClean="0">
                <a:solidFill>
                  <a:srgbClr val="001F5F"/>
                </a:solidFill>
                <a:latin typeface="Carlito"/>
                <a:cs typeface="Carlito"/>
              </a:rPr>
              <a:t>)</a:t>
            </a:r>
            <a:endParaRPr lang="el-GR" sz="2400" spc="-10" dirty="0">
              <a:solidFill>
                <a:srgbClr val="001F5F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87398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43808" y="-1"/>
            <a:ext cx="6300192" cy="1484786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  <a:t>Εκπαιδευτική Τεχνολογία</a:t>
            </a:r>
            <a:br>
              <a:rPr lang="el-GR" b="1" dirty="0" smtClean="0">
                <a:solidFill>
                  <a:srgbClr val="000000"/>
                </a:solidFill>
                <a:latin typeface="+mn-lt"/>
                <a:cs typeface="UUMMPF+Calibri"/>
              </a:rPr>
            </a:b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Το Εκπαιδευτικό Παιχνίδι</a:t>
            </a:r>
            <a:r>
              <a:rPr lang="en-US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l-GR" altLang="el-GR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(ΕΠ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l-GR" sz="2800" dirty="0">
              <a:solidFill>
                <a:srgbClr val="000000"/>
              </a:solidFill>
              <a:latin typeface="RRAIVN+Calibri"/>
              <a:cs typeface="RRAIVN+Calibri"/>
            </a:endParaRPr>
          </a:p>
        </p:txBody>
      </p:sp>
      <p:pic>
        <p:nvPicPr>
          <p:cNvPr id="4" name="Εικόνα 3" descr="ΛΟΓΟΤΥΠΟ ΑΣΠΑΙΤΕ ΕΛΛΗΝΙΚΟ cop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678321" cy="9954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8320" y="0"/>
            <a:ext cx="1309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Α</a:t>
            </a:r>
            <a:r>
              <a:rPr lang="el-GR" sz="1200" dirty="0"/>
              <a:t>ΝΩΤΑΤΗ </a:t>
            </a:r>
            <a:endParaRPr lang="el-GR" sz="1200" dirty="0" smtClean="0"/>
          </a:p>
          <a:p>
            <a:r>
              <a:rPr lang="el-GR" sz="1200" b="1" dirty="0" smtClean="0"/>
              <a:t>Σ</a:t>
            </a:r>
            <a:r>
              <a:rPr lang="el-GR" sz="1200" dirty="0" smtClean="0"/>
              <a:t>ΧΟΛΗ</a:t>
            </a:r>
          </a:p>
          <a:p>
            <a:r>
              <a:rPr lang="el-GR" sz="1200" b="1" dirty="0" smtClean="0"/>
              <a:t>ΠΑ</a:t>
            </a:r>
            <a:r>
              <a:rPr lang="el-GR" sz="1200" dirty="0" smtClean="0"/>
              <a:t>ΙΔΑΓΩΓΙΚΗΣ &amp;</a:t>
            </a:r>
          </a:p>
          <a:p>
            <a:r>
              <a:rPr lang="el-GR" sz="1200" b="1" dirty="0" smtClean="0"/>
              <a:t>Τ</a:t>
            </a:r>
            <a:r>
              <a:rPr lang="el-GR" sz="1200" dirty="0" smtClean="0"/>
              <a:t>ΕΧΝΟΛΟΓΙΚΗΣ</a:t>
            </a:r>
          </a:p>
          <a:p>
            <a:r>
              <a:rPr lang="el-GR" sz="1200" b="1" dirty="0" smtClean="0"/>
              <a:t>Ε</a:t>
            </a:r>
            <a:r>
              <a:rPr lang="el-GR" sz="1200" dirty="0" smtClean="0"/>
              <a:t>ΚΠΑΙΔΕΥΣΗΣ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26505" y="995469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ΕΠΠΑΙΚ ΑΘΗΝΑΣ</a:t>
            </a:r>
            <a:endParaRPr lang="el-G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872576"/>
              </p:ext>
            </p:extLst>
          </p:nvPr>
        </p:nvGraphicFramePr>
        <p:xfrm>
          <a:off x="4422" y="1364801"/>
          <a:ext cx="91440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770">
                  <a:extLst>
                    <a:ext uri="{9D8B030D-6E8A-4147-A177-3AD203B41FA5}">
                      <a16:colId xmlns:a16="http://schemas.microsoft.com/office/drawing/2014/main" val="1701376401"/>
                    </a:ext>
                  </a:extLst>
                </a:gridCol>
                <a:gridCol w="4689230">
                  <a:extLst>
                    <a:ext uri="{9D8B030D-6E8A-4147-A177-3AD203B41FA5}">
                      <a16:colId xmlns:a16="http://schemas.microsoft.com/office/drawing/2014/main" val="1798772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Χαρακτηριστικά παιχνιδιών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Επίδραση στο χρήστη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835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Είναι διασκεδαστικά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Ευχαριστούν και διασκεδάζουν τον χρήστη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786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Είναι παιχνίδια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Παρέχουν ένταση και ενεργή</a:t>
                      </a:r>
                      <a:r>
                        <a:rPr lang="el-GR" sz="2000" baseline="0" dirty="0" smtClean="0"/>
                        <a:t> ενασχόληση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401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Έχουν κανόνες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Δημιουργούν δομημένο περιβάλλον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0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Έχουν στόχους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Παρέχουν κίνητρα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996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Είναι αλληλεπιδραστικά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Ενεργητικοί</a:t>
                      </a:r>
                      <a:r>
                        <a:rPr lang="el-GR" sz="2000" baseline="0" dirty="0" smtClean="0"/>
                        <a:t> παίκτες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43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Έχουν προσαρμοστικότητα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Ταιριάζουν στους παίκτες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276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Παρέχουν αποτελέσματα και ενημέρωση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Προκαλούν μάθηση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031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Παρέχουν</a:t>
                      </a:r>
                      <a:r>
                        <a:rPr lang="el-GR" sz="2000" baseline="0" dirty="0" smtClean="0"/>
                        <a:t> καταστάσεις νίκης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Ικανοποιούν</a:t>
                      </a:r>
                      <a:r>
                        <a:rPr lang="el-GR" sz="2000" baseline="0" dirty="0" smtClean="0"/>
                        <a:t> τον εγωισμό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335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Παρέχουν</a:t>
                      </a:r>
                      <a:r>
                        <a:rPr lang="el-GR" sz="2000" baseline="0" dirty="0" smtClean="0"/>
                        <a:t> διλήμματα, ανταγωνισμό, προκλήσεις, αντιθέσεις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Παράγουν αδρεναλίνη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34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Δημιουργούν</a:t>
                      </a:r>
                      <a:r>
                        <a:rPr lang="el-GR" sz="2000" baseline="0" dirty="0" smtClean="0"/>
                        <a:t> προβλήματα προς λύση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Αυξάνουν τη δημιουργικότητα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565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Οι</a:t>
                      </a:r>
                      <a:r>
                        <a:rPr lang="el-GR" sz="2000" baseline="0" dirty="0" smtClean="0"/>
                        <a:t> παίκτες επικοινωνούν μεταξύ τους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Δημιουργούνται κοινωνικές ομάδες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032365"/>
                  </a:ext>
                </a:extLst>
              </a:tr>
              <a:tr h="119811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Έχουν  σενάριο και περιβάλλον εργασίας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Προκαλούν συναισθήματα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572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79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34159</TotalTime>
  <Words>1039</Words>
  <Application>Microsoft Office PowerPoint</Application>
  <PresentationFormat>Προβολή στην οθόνη (4:3)</PresentationFormat>
  <Paragraphs>246</Paragraphs>
  <Slides>14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Arial</vt:lpstr>
      <vt:lpstr>Calibri</vt:lpstr>
      <vt:lpstr>Carlito</vt:lpstr>
      <vt:lpstr>RRAIVN+Calibri</vt:lpstr>
      <vt:lpstr>Times New Roman</vt:lpstr>
      <vt:lpstr>UUMMPF+Calibri</vt:lpstr>
      <vt:lpstr>Θέμα του Office</vt:lpstr>
      <vt:lpstr>Εκπαιδευτική Τεχνολογία-Πολυμέσα </vt:lpstr>
      <vt:lpstr>Εκπαιδευτική Τεχνολογία Το Εκπαιδευτικό Παιχνίδι (ΕΠ) 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  <vt:lpstr>Εκπαιδευτική Τεχνολογία Το Εκπαιδευτικό Παιχνίδι (ΕΠ)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Εκπαιδευτική Τεχνολογία-Πολυμέσα</dc:title>
  <dc:creator>spanetsos</dc:creator>
  <cp:lastModifiedBy>spanetsos</cp:lastModifiedBy>
  <cp:revision>183</cp:revision>
  <dcterms:created xsi:type="dcterms:W3CDTF">2021-10-11T16:14:56Z</dcterms:created>
  <dcterms:modified xsi:type="dcterms:W3CDTF">2022-12-18T07:45:45Z</dcterms:modified>
</cp:coreProperties>
</file>